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081654" y="-36829"/>
            <a:ext cx="3732529" cy="8483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0" i="0">
                <a:solidFill>
                  <a:srgbClr val="90C225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>
                <a:solidFill>
                  <a:srgbClr val="90C225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>
                <a:solidFill>
                  <a:srgbClr val="90C225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>
                <a:solidFill>
                  <a:srgbClr val="90C225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371076" y="0"/>
            <a:ext cx="1219200" cy="6858000"/>
          </a:xfrm>
          <a:custGeom>
            <a:avLst/>
            <a:gdLst/>
            <a:ahLst/>
            <a:cxnLst/>
            <a:rect l="l" t="t" r="r" b="b"/>
            <a:pathLst>
              <a:path w="1219200" h="6858000">
                <a:moveTo>
                  <a:pt x="0" y="0"/>
                </a:moveTo>
                <a:lnTo>
                  <a:pt x="1219200" y="6857999"/>
                </a:lnTo>
              </a:path>
            </a:pathLst>
          </a:custGeom>
          <a:ln w="9525">
            <a:solidFill>
              <a:srgbClr val="BEBEB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7424928" y="3681984"/>
            <a:ext cx="4763770" cy="3176905"/>
          </a:xfrm>
          <a:custGeom>
            <a:avLst/>
            <a:gdLst/>
            <a:ahLst/>
            <a:cxnLst/>
            <a:rect l="l" t="t" r="r" b="b"/>
            <a:pathLst>
              <a:path w="4763770" h="3176904">
                <a:moveTo>
                  <a:pt x="4763516" y="0"/>
                </a:moveTo>
                <a:lnTo>
                  <a:pt x="0" y="3176586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9182100" y="0"/>
            <a:ext cx="3007360" cy="6858000"/>
          </a:xfrm>
          <a:custGeom>
            <a:avLst/>
            <a:gdLst/>
            <a:ahLst/>
            <a:cxnLst/>
            <a:rect l="l" t="t" r="r" b="b"/>
            <a:pathLst>
              <a:path w="3007359" h="6858000">
                <a:moveTo>
                  <a:pt x="3006852" y="0"/>
                </a:moveTo>
                <a:lnTo>
                  <a:pt x="2042484" y="0"/>
                </a:lnTo>
                <a:lnTo>
                  <a:pt x="0" y="6858000"/>
                </a:lnTo>
                <a:lnTo>
                  <a:pt x="3006852" y="6858000"/>
                </a:lnTo>
                <a:lnTo>
                  <a:pt x="3006852" y="0"/>
                </a:lnTo>
                <a:close/>
              </a:path>
            </a:pathLst>
          </a:custGeom>
          <a:solidFill>
            <a:srgbClr val="90C225">
              <a:alpha val="30195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9604335" y="0"/>
            <a:ext cx="2588260" cy="6858000"/>
          </a:xfrm>
          <a:custGeom>
            <a:avLst/>
            <a:gdLst/>
            <a:ahLst/>
            <a:cxnLst/>
            <a:rect l="l" t="t" r="r" b="b"/>
            <a:pathLst>
              <a:path w="2588259" h="6858000">
                <a:moveTo>
                  <a:pt x="2587665" y="0"/>
                </a:moveTo>
                <a:lnTo>
                  <a:pt x="0" y="0"/>
                </a:lnTo>
                <a:lnTo>
                  <a:pt x="1208191" y="6857999"/>
                </a:lnTo>
                <a:lnTo>
                  <a:pt x="2587665" y="6857999"/>
                </a:lnTo>
                <a:lnTo>
                  <a:pt x="2587665" y="0"/>
                </a:lnTo>
                <a:close/>
              </a:path>
            </a:pathLst>
          </a:custGeom>
          <a:solidFill>
            <a:srgbClr val="90C225">
              <a:alpha val="19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8932164" y="3048000"/>
            <a:ext cx="3260090" cy="3810000"/>
          </a:xfrm>
          <a:custGeom>
            <a:avLst/>
            <a:gdLst/>
            <a:ahLst/>
            <a:cxnLst/>
            <a:rect l="l" t="t" r="r" b="b"/>
            <a:pathLst>
              <a:path w="3260090" h="3810000">
                <a:moveTo>
                  <a:pt x="3259835" y="0"/>
                </a:moveTo>
                <a:lnTo>
                  <a:pt x="0" y="3809999"/>
                </a:lnTo>
                <a:lnTo>
                  <a:pt x="3259835" y="3809999"/>
                </a:lnTo>
                <a:lnTo>
                  <a:pt x="3259835" y="0"/>
                </a:lnTo>
                <a:close/>
              </a:path>
            </a:pathLst>
          </a:custGeom>
          <a:solidFill>
            <a:srgbClr val="539F20">
              <a:alpha val="72155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bg object 21"/>
          <p:cNvSpPr/>
          <p:nvPr/>
        </p:nvSpPr>
        <p:spPr>
          <a:xfrm>
            <a:off x="9337790" y="0"/>
            <a:ext cx="2851785" cy="6858000"/>
          </a:xfrm>
          <a:custGeom>
            <a:avLst/>
            <a:gdLst/>
            <a:ahLst/>
            <a:cxnLst/>
            <a:rect l="l" t="t" r="r" b="b"/>
            <a:pathLst>
              <a:path w="2851784" h="6858000">
                <a:moveTo>
                  <a:pt x="2851161" y="0"/>
                </a:moveTo>
                <a:lnTo>
                  <a:pt x="0" y="0"/>
                </a:lnTo>
                <a:lnTo>
                  <a:pt x="2467621" y="6858000"/>
                </a:lnTo>
                <a:lnTo>
                  <a:pt x="2851161" y="6858000"/>
                </a:lnTo>
                <a:lnTo>
                  <a:pt x="2851161" y="0"/>
                </a:lnTo>
                <a:close/>
              </a:path>
            </a:pathLst>
          </a:custGeom>
          <a:solidFill>
            <a:srgbClr val="3E7818">
              <a:alpha val="70195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bg object 22"/>
          <p:cNvSpPr/>
          <p:nvPr/>
        </p:nvSpPr>
        <p:spPr>
          <a:xfrm>
            <a:off x="10898124" y="0"/>
            <a:ext cx="1290955" cy="6858000"/>
          </a:xfrm>
          <a:custGeom>
            <a:avLst/>
            <a:gdLst/>
            <a:ahLst/>
            <a:cxnLst/>
            <a:rect l="l" t="t" r="r" b="b"/>
            <a:pathLst>
              <a:path w="1290954" h="6858000">
                <a:moveTo>
                  <a:pt x="1290828" y="0"/>
                </a:moveTo>
                <a:lnTo>
                  <a:pt x="1018959" y="0"/>
                </a:lnTo>
                <a:lnTo>
                  <a:pt x="0" y="6858000"/>
                </a:lnTo>
                <a:lnTo>
                  <a:pt x="1290828" y="6858000"/>
                </a:lnTo>
                <a:lnTo>
                  <a:pt x="1290828" y="0"/>
                </a:lnTo>
                <a:close/>
              </a:path>
            </a:pathLst>
          </a:custGeom>
          <a:solidFill>
            <a:srgbClr val="C0E374">
              <a:alpha val="70195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bg object 23"/>
          <p:cNvSpPr/>
          <p:nvPr/>
        </p:nvSpPr>
        <p:spPr>
          <a:xfrm>
            <a:off x="10940749" y="0"/>
            <a:ext cx="1248410" cy="6858000"/>
          </a:xfrm>
          <a:custGeom>
            <a:avLst/>
            <a:gdLst/>
            <a:ahLst/>
            <a:cxnLst/>
            <a:rect l="l" t="t" r="r" b="b"/>
            <a:pathLst>
              <a:path w="1248409" h="6858000">
                <a:moveTo>
                  <a:pt x="1248203" y="0"/>
                </a:moveTo>
                <a:lnTo>
                  <a:pt x="0" y="0"/>
                </a:lnTo>
                <a:lnTo>
                  <a:pt x="1107741" y="6858000"/>
                </a:lnTo>
                <a:lnTo>
                  <a:pt x="1248203" y="6858000"/>
                </a:lnTo>
                <a:lnTo>
                  <a:pt x="1248203" y="0"/>
                </a:lnTo>
                <a:close/>
              </a:path>
            </a:pathLst>
          </a:custGeom>
          <a:solidFill>
            <a:srgbClr val="90C225">
              <a:alpha val="65097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bg object 24"/>
          <p:cNvSpPr/>
          <p:nvPr/>
        </p:nvSpPr>
        <p:spPr>
          <a:xfrm>
            <a:off x="10372344" y="3590544"/>
            <a:ext cx="1816735" cy="3267710"/>
          </a:xfrm>
          <a:custGeom>
            <a:avLst/>
            <a:gdLst/>
            <a:ahLst/>
            <a:cxnLst/>
            <a:rect l="l" t="t" r="r" b="b"/>
            <a:pathLst>
              <a:path w="1816734" h="3267709">
                <a:moveTo>
                  <a:pt x="1816607" y="0"/>
                </a:moveTo>
                <a:lnTo>
                  <a:pt x="0" y="3267455"/>
                </a:lnTo>
                <a:lnTo>
                  <a:pt x="1816607" y="3267455"/>
                </a:lnTo>
                <a:lnTo>
                  <a:pt x="1816607" y="0"/>
                </a:lnTo>
                <a:close/>
              </a:path>
            </a:pathLst>
          </a:custGeom>
          <a:solidFill>
            <a:srgbClr val="90C225">
              <a:alpha val="79998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bg object 25"/>
          <p:cNvSpPr/>
          <p:nvPr/>
        </p:nvSpPr>
        <p:spPr>
          <a:xfrm>
            <a:off x="0" y="0"/>
            <a:ext cx="843280" cy="5666740"/>
          </a:xfrm>
          <a:custGeom>
            <a:avLst/>
            <a:gdLst/>
            <a:ahLst/>
            <a:cxnLst/>
            <a:rect l="l" t="t" r="r" b="b"/>
            <a:pathLst>
              <a:path w="843280" h="5666740">
                <a:moveTo>
                  <a:pt x="842772" y="0"/>
                </a:moveTo>
                <a:lnTo>
                  <a:pt x="0" y="0"/>
                </a:lnTo>
                <a:lnTo>
                  <a:pt x="0" y="5666232"/>
                </a:lnTo>
                <a:lnTo>
                  <a:pt x="842772" y="0"/>
                </a:lnTo>
                <a:close/>
              </a:path>
            </a:pathLst>
          </a:custGeom>
          <a:solidFill>
            <a:srgbClr val="90C225">
              <a:alpha val="85096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42669" y="-93471"/>
            <a:ext cx="7212075" cy="19096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0" i="0">
                <a:solidFill>
                  <a:srgbClr val="90C225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jp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2.jpg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9.jpg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jp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://www.fio.unam.edu.ar/" TargetMode="External"/><Relationship Id="rId3" Type="http://schemas.openxmlformats.org/officeDocument/2006/relationships/image" Target="../media/image4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42845" y="2326970"/>
            <a:ext cx="6893559" cy="167195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 indent="859790">
              <a:lnSpc>
                <a:spcPct val="100000"/>
              </a:lnSpc>
              <a:spcBef>
                <a:spcPts val="100"/>
              </a:spcBef>
            </a:pPr>
            <a:r>
              <a:rPr dirty="0" sz="5400"/>
              <a:t>Secretarías</a:t>
            </a:r>
            <a:r>
              <a:rPr dirty="0" sz="5400" spc="-114"/>
              <a:t> </a:t>
            </a:r>
            <a:r>
              <a:rPr dirty="0" sz="5400"/>
              <a:t>de</a:t>
            </a:r>
            <a:r>
              <a:rPr dirty="0" sz="5400" spc="-135"/>
              <a:t> </a:t>
            </a:r>
            <a:r>
              <a:rPr dirty="0" sz="5400" spc="-25"/>
              <a:t>la </a:t>
            </a:r>
            <a:r>
              <a:rPr dirty="0" sz="5400"/>
              <a:t>Facultad</a:t>
            </a:r>
            <a:r>
              <a:rPr dirty="0" sz="5400" spc="-55"/>
              <a:t> </a:t>
            </a:r>
            <a:r>
              <a:rPr dirty="0" sz="5400"/>
              <a:t>de</a:t>
            </a:r>
            <a:r>
              <a:rPr dirty="0" sz="5400" spc="-45"/>
              <a:t> </a:t>
            </a:r>
            <a:r>
              <a:rPr dirty="0" sz="5400" spc="-10"/>
              <a:t>Ingeniería</a:t>
            </a:r>
            <a:endParaRPr sz="5400"/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9644" y="6031990"/>
            <a:ext cx="1562100" cy="761998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188464" y="5998464"/>
            <a:ext cx="1075943" cy="726948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907535" y="5914644"/>
            <a:ext cx="1908001" cy="81076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751840">
              <a:lnSpc>
                <a:spcPct val="100000"/>
              </a:lnSpc>
              <a:spcBef>
                <a:spcPts val="100"/>
              </a:spcBef>
            </a:pPr>
            <a:r>
              <a:rPr dirty="0" sz="5400" spc="-10"/>
              <a:t>Decana</a:t>
            </a:r>
            <a:endParaRPr sz="5400"/>
          </a:p>
        </p:txBody>
      </p:sp>
      <p:sp>
        <p:nvSpPr>
          <p:cNvPr id="3" name="object 3" descr=""/>
          <p:cNvSpPr txBox="1"/>
          <p:nvPr/>
        </p:nvSpPr>
        <p:spPr>
          <a:xfrm>
            <a:off x="1585975" y="1329690"/>
            <a:ext cx="4110354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Trebuchet MS"/>
                <a:cs typeface="Trebuchet MS"/>
              </a:rPr>
              <a:t>A</a:t>
            </a:r>
            <a:r>
              <a:rPr dirty="0" sz="1800" spc="-135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cargo</a:t>
            </a:r>
            <a:r>
              <a:rPr dirty="0" sz="1800" spc="-85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de:</a:t>
            </a:r>
            <a:r>
              <a:rPr dirty="0" sz="1800" spc="-55">
                <a:latin typeface="Trebuchet MS"/>
                <a:cs typeface="Trebuchet MS"/>
              </a:rPr>
              <a:t> </a:t>
            </a:r>
            <a:r>
              <a:rPr dirty="0" sz="1800" spc="-30" b="1">
                <a:latin typeface="Trebuchet MS"/>
                <a:cs typeface="Trebuchet MS"/>
              </a:rPr>
              <a:t>Mgtr.</a:t>
            </a:r>
            <a:r>
              <a:rPr dirty="0" sz="1800" spc="-50" b="1">
                <a:latin typeface="Trebuchet MS"/>
                <a:cs typeface="Trebuchet MS"/>
              </a:rPr>
              <a:t> </a:t>
            </a:r>
            <a:r>
              <a:rPr dirty="0" sz="1800" b="1">
                <a:latin typeface="Trebuchet MS"/>
                <a:cs typeface="Trebuchet MS"/>
              </a:rPr>
              <a:t>Dekun,</a:t>
            </a:r>
            <a:r>
              <a:rPr dirty="0" sz="1800" spc="-50" b="1">
                <a:latin typeface="Trebuchet MS"/>
                <a:cs typeface="Trebuchet MS"/>
              </a:rPr>
              <a:t> </a:t>
            </a:r>
            <a:r>
              <a:rPr dirty="0" sz="1800" b="1">
                <a:latin typeface="Trebuchet MS"/>
                <a:cs typeface="Trebuchet MS"/>
              </a:rPr>
              <a:t>María</a:t>
            </a:r>
            <a:r>
              <a:rPr dirty="0" sz="1800" spc="-55" b="1">
                <a:latin typeface="Trebuchet MS"/>
                <a:cs typeface="Trebuchet MS"/>
              </a:rPr>
              <a:t> </a:t>
            </a:r>
            <a:r>
              <a:rPr dirty="0" sz="1800" spc="-10" b="1">
                <a:latin typeface="Trebuchet MS"/>
                <a:cs typeface="Trebuchet MS"/>
              </a:rPr>
              <a:t>Claudia</a:t>
            </a:r>
            <a:endParaRPr sz="1800">
              <a:latin typeface="Trebuchet MS"/>
              <a:cs typeface="Trebuchet MS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67100" y="2286000"/>
            <a:ext cx="3829811" cy="306324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400"/>
              <a:t>Vice</a:t>
            </a:r>
            <a:r>
              <a:rPr dirty="0" sz="5400" spc="-220"/>
              <a:t> </a:t>
            </a:r>
            <a:r>
              <a:rPr dirty="0" sz="5400" spc="-10"/>
              <a:t>decano</a:t>
            </a:r>
            <a:endParaRPr sz="5400"/>
          </a:p>
        </p:txBody>
      </p:sp>
      <p:sp>
        <p:nvSpPr>
          <p:cNvPr id="3" name="object 3" descr=""/>
          <p:cNvSpPr txBox="1"/>
          <p:nvPr/>
        </p:nvSpPr>
        <p:spPr>
          <a:xfrm>
            <a:off x="1738376" y="1482090"/>
            <a:ext cx="430784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902460" algn="l"/>
              </a:tabLst>
            </a:pPr>
            <a:r>
              <a:rPr dirty="0" sz="1800">
                <a:latin typeface="Trebuchet MS"/>
                <a:cs typeface="Trebuchet MS"/>
              </a:rPr>
              <a:t>A</a:t>
            </a:r>
            <a:r>
              <a:rPr dirty="0" sz="1800" spc="-13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cargo</a:t>
            </a:r>
            <a:r>
              <a:rPr dirty="0" sz="1800" spc="-4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de:</a:t>
            </a:r>
            <a:r>
              <a:rPr dirty="0" sz="1800" spc="-30">
                <a:latin typeface="Trebuchet MS"/>
                <a:cs typeface="Trebuchet MS"/>
              </a:rPr>
              <a:t> </a:t>
            </a:r>
            <a:r>
              <a:rPr dirty="0" sz="1800" spc="-10" b="1">
                <a:latin typeface="Trebuchet MS"/>
                <a:cs typeface="Trebuchet MS"/>
              </a:rPr>
              <a:t>Mgtr.</a:t>
            </a:r>
            <a:r>
              <a:rPr dirty="0" sz="1800" b="1">
                <a:latin typeface="Trebuchet MS"/>
                <a:cs typeface="Trebuchet MS"/>
              </a:rPr>
              <a:t>	Reinert,</a:t>
            </a:r>
            <a:r>
              <a:rPr dirty="0" sz="1800" spc="-45" b="1">
                <a:latin typeface="Trebuchet MS"/>
                <a:cs typeface="Trebuchet MS"/>
              </a:rPr>
              <a:t> </a:t>
            </a:r>
            <a:r>
              <a:rPr dirty="0" sz="1800" b="1">
                <a:latin typeface="Trebuchet MS"/>
                <a:cs typeface="Trebuchet MS"/>
              </a:rPr>
              <a:t>Hugo</a:t>
            </a:r>
            <a:r>
              <a:rPr dirty="0" sz="1800" spc="-80" b="1">
                <a:latin typeface="Trebuchet MS"/>
                <a:cs typeface="Trebuchet MS"/>
              </a:rPr>
              <a:t> </a:t>
            </a:r>
            <a:r>
              <a:rPr dirty="0" sz="1800" spc="-10" b="1">
                <a:latin typeface="Trebuchet MS"/>
                <a:cs typeface="Trebuchet MS"/>
              </a:rPr>
              <a:t>Orlando</a:t>
            </a:r>
            <a:endParaRPr sz="1800">
              <a:latin typeface="Trebuchet MS"/>
              <a:cs typeface="Trebuchet MS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18203" y="2313432"/>
            <a:ext cx="3249168" cy="3169919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93138" y="1659712"/>
            <a:ext cx="6159500" cy="222123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140460" marR="5080" indent="-1128395">
              <a:lnSpc>
                <a:spcPct val="100000"/>
              </a:lnSpc>
              <a:spcBef>
                <a:spcPts val="100"/>
              </a:spcBef>
            </a:pPr>
            <a:r>
              <a:rPr dirty="0" sz="7200"/>
              <a:t>¡Gracias</a:t>
            </a:r>
            <a:r>
              <a:rPr dirty="0" sz="7200" spc="-135"/>
              <a:t> </a:t>
            </a:r>
            <a:r>
              <a:rPr dirty="0" sz="7200"/>
              <a:t>por</a:t>
            </a:r>
            <a:r>
              <a:rPr dirty="0" sz="7200" spc="-130"/>
              <a:t> </a:t>
            </a:r>
            <a:r>
              <a:rPr dirty="0" sz="7200" spc="-25"/>
              <a:t>su </a:t>
            </a:r>
            <a:r>
              <a:rPr dirty="0" sz="7200" spc="-10"/>
              <a:t>atención!</a:t>
            </a:r>
            <a:endParaRPr sz="7200"/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9644" y="6031990"/>
            <a:ext cx="1562100" cy="761998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188464" y="5998464"/>
            <a:ext cx="1075943" cy="726948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907535" y="5914644"/>
            <a:ext cx="1908001" cy="81076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318769" rIns="0" bIns="0" rtlCol="0" vert="horz">
            <a:spAutoFit/>
          </a:bodyPr>
          <a:lstStyle/>
          <a:p>
            <a:pPr marL="1335405" marR="5080" indent="-1323340">
              <a:lnSpc>
                <a:spcPct val="100000"/>
              </a:lnSpc>
              <a:spcBef>
                <a:spcPts val="100"/>
              </a:spcBef>
            </a:pPr>
            <a:r>
              <a:rPr dirty="0" sz="2000"/>
              <a:t>Acceder</a:t>
            </a:r>
            <a:r>
              <a:rPr dirty="0" sz="2000" spc="-60"/>
              <a:t> </a:t>
            </a:r>
            <a:r>
              <a:rPr dirty="0" sz="2000"/>
              <a:t>a</a:t>
            </a:r>
            <a:r>
              <a:rPr dirty="0" sz="2000" spc="-25"/>
              <a:t> </a:t>
            </a:r>
            <a:r>
              <a:rPr dirty="0" sz="2000"/>
              <a:t>la</a:t>
            </a:r>
            <a:r>
              <a:rPr dirty="0" sz="2000" spc="-35"/>
              <a:t> </a:t>
            </a:r>
            <a:r>
              <a:rPr dirty="0" sz="2000"/>
              <a:t>página</a:t>
            </a:r>
            <a:r>
              <a:rPr dirty="0" sz="2000" spc="-50"/>
              <a:t> </a:t>
            </a:r>
            <a:r>
              <a:rPr dirty="0" sz="2000"/>
              <a:t>de</a:t>
            </a:r>
            <a:r>
              <a:rPr dirty="0" sz="2000" spc="-40"/>
              <a:t> </a:t>
            </a:r>
            <a:r>
              <a:rPr dirty="0" sz="2000"/>
              <a:t>la</a:t>
            </a:r>
            <a:r>
              <a:rPr dirty="0" sz="2000" spc="-35"/>
              <a:t> </a:t>
            </a:r>
            <a:r>
              <a:rPr dirty="0" sz="2000"/>
              <a:t>Facultad</a:t>
            </a:r>
            <a:r>
              <a:rPr dirty="0" sz="2000" spc="-60"/>
              <a:t> </a:t>
            </a:r>
            <a:r>
              <a:rPr dirty="0" sz="2000" spc="-10"/>
              <a:t>(</a:t>
            </a:r>
            <a:r>
              <a:rPr dirty="0" u="sng" sz="2000" spc="-10">
                <a:solidFill>
                  <a:srgbClr val="99C93B"/>
                </a:solidFill>
                <a:uFill>
                  <a:solidFill>
                    <a:srgbClr val="99C93B"/>
                  </a:solidFill>
                </a:uFill>
                <a:hlinkClick r:id="rId2"/>
              </a:rPr>
              <a:t>www.fio.unam.edu.ar</a:t>
            </a:r>
            <a:r>
              <a:rPr dirty="0" sz="2000" spc="-10"/>
              <a:t>)</a:t>
            </a:r>
            <a:r>
              <a:rPr dirty="0" sz="2000" spc="-50"/>
              <a:t> e </a:t>
            </a:r>
            <a:r>
              <a:rPr dirty="0" sz="2000"/>
              <a:t>ingresar</a:t>
            </a:r>
            <a:r>
              <a:rPr dirty="0" sz="2000" spc="-40"/>
              <a:t> </a:t>
            </a:r>
            <a:r>
              <a:rPr dirty="0" sz="2000"/>
              <a:t>a</a:t>
            </a:r>
            <a:r>
              <a:rPr dirty="0" sz="2000" spc="-15"/>
              <a:t> </a:t>
            </a:r>
            <a:r>
              <a:rPr dirty="0" sz="2000"/>
              <a:t>Institucional</a:t>
            </a:r>
            <a:r>
              <a:rPr dirty="0" sz="2000" spc="-45"/>
              <a:t> </a:t>
            </a:r>
            <a:r>
              <a:rPr dirty="0" sz="2000" spc="-20"/>
              <a:t>-</a:t>
            </a:r>
            <a:r>
              <a:rPr dirty="0" sz="2000"/>
              <a:t>&gt;</a:t>
            </a:r>
            <a:r>
              <a:rPr dirty="0" sz="2000" spc="-5"/>
              <a:t> </a:t>
            </a:r>
            <a:r>
              <a:rPr dirty="0" sz="2000" spc="-10"/>
              <a:t>Secretarías</a:t>
            </a:r>
            <a:endParaRPr sz="2000"/>
          </a:p>
        </p:txBody>
      </p:sp>
      <p:grpSp>
        <p:nvGrpSpPr>
          <p:cNvPr id="3" name="object 3" descr=""/>
          <p:cNvGrpSpPr/>
          <p:nvPr/>
        </p:nvGrpSpPr>
        <p:grpSpPr>
          <a:xfrm>
            <a:off x="411480" y="1652016"/>
            <a:ext cx="10163810" cy="3949065"/>
            <a:chOff x="411480" y="1652016"/>
            <a:chExt cx="10163810" cy="3949065"/>
          </a:xfrm>
        </p:grpSpPr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11480" y="1652016"/>
              <a:ext cx="10163556" cy="3928237"/>
            </a:xfrm>
            <a:prstGeom prst="rect">
              <a:avLst/>
            </a:prstGeom>
          </p:spPr>
        </p:pic>
        <p:sp>
          <p:nvSpPr>
            <p:cNvPr id="5" name="object 5" descr=""/>
            <p:cNvSpPr/>
            <p:nvPr/>
          </p:nvSpPr>
          <p:spPr>
            <a:xfrm>
              <a:off x="755142" y="2583941"/>
              <a:ext cx="5646420" cy="2997835"/>
            </a:xfrm>
            <a:custGeom>
              <a:avLst/>
              <a:gdLst/>
              <a:ahLst/>
              <a:cxnLst/>
              <a:rect l="l" t="t" r="r" b="b"/>
              <a:pathLst>
                <a:path w="5646420" h="2997835">
                  <a:moveTo>
                    <a:pt x="0" y="2997707"/>
                  </a:moveTo>
                  <a:lnTo>
                    <a:pt x="1394459" y="2997707"/>
                  </a:lnTo>
                  <a:lnTo>
                    <a:pt x="1394459" y="2446019"/>
                  </a:lnTo>
                  <a:lnTo>
                    <a:pt x="0" y="2446019"/>
                  </a:lnTo>
                  <a:lnTo>
                    <a:pt x="0" y="2997707"/>
                  </a:lnTo>
                  <a:close/>
                </a:path>
                <a:path w="5646420" h="2997835">
                  <a:moveTo>
                    <a:pt x="4663440" y="525779"/>
                  </a:moveTo>
                  <a:lnTo>
                    <a:pt x="5646420" y="525779"/>
                  </a:lnTo>
                  <a:lnTo>
                    <a:pt x="5646420" y="0"/>
                  </a:lnTo>
                  <a:lnTo>
                    <a:pt x="4663440" y="0"/>
                  </a:lnTo>
                  <a:lnTo>
                    <a:pt x="4663440" y="525779"/>
                  </a:lnTo>
                  <a:close/>
                </a:path>
              </a:pathLst>
            </a:custGeom>
            <a:ln w="381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2230374" y="3090808"/>
              <a:ext cx="3242310" cy="1795780"/>
            </a:xfrm>
            <a:custGeom>
              <a:avLst/>
              <a:gdLst/>
              <a:ahLst/>
              <a:cxnLst/>
              <a:rect l="l" t="t" r="r" b="b"/>
              <a:pathLst>
                <a:path w="3242310" h="1795779">
                  <a:moveTo>
                    <a:pt x="72517" y="1690233"/>
                  </a:moveTo>
                  <a:lnTo>
                    <a:pt x="0" y="1795389"/>
                  </a:lnTo>
                  <a:lnTo>
                    <a:pt x="127634" y="1790309"/>
                  </a:lnTo>
                  <a:lnTo>
                    <a:pt x="115528" y="1768328"/>
                  </a:lnTo>
                  <a:lnTo>
                    <a:pt x="85391" y="1768328"/>
                  </a:lnTo>
                  <a:lnTo>
                    <a:pt x="78104" y="1767687"/>
                  </a:lnTo>
                  <a:lnTo>
                    <a:pt x="71580" y="1764355"/>
                  </a:lnTo>
                  <a:lnTo>
                    <a:pt x="66675" y="1758559"/>
                  </a:lnTo>
                  <a:lnTo>
                    <a:pt x="64416" y="1751387"/>
                  </a:lnTo>
                  <a:lnTo>
                    <a:pt x="65087" y="1744144"/>
                  </a:lnTo>
                  <a:lnTo>
                    <a:pt x="68425" y="1737663"/>
                  </a:lnTo>
                  <a:lnTo>
                    <a:pt x="74168" y="1732778"/>
                  </a:lnTo>
                  <a:lnTo>
                    <a:pt x="90877" y="1723569"/>
                  </a:lnTo>
                  <a:lnTo>
                    <a:pt x="72517" y="1690233"/>
                  </a:lnTo>
                  <a:close/>
                </a:path>
                <a:path w="3242310" h="1795779">
                  <a:moveTo>
                    <a:pt x="90877" y="1723569"/>
                  </a:moveTo>
                  <a:lnTo>
                    <a:pt x="74168" y="1732778"/>
                  </a:lnTo>
                  <a:lnTo>
                    <a:pt x="68425" y="1737663"/>
                  </a:lnTo>
                  <a:lnTo>
                    <a:pt x="65087" y="1744144"/>
                  </a:lnTo>
                  <a:lnTo>
                    <a:pt x="64416" y="1751387"/>
                  </a:lnTo>
                  <a:lnTo>
                    <a:pt x="66675" y="1758559"/>
                  </a:lnTo>
                  <a:lnTo>
                    <a:pt x="71580" y="1764355"/>
                  </a:lnTo>
                  <a:lnTo>
                    <a:pt x="78104" y="1767687"/>
                  </a:lnTo>
                  <a:lnTo>
                    <a:pt x="85391" y="1768328"/>
                  </a:lnTo>
                  <a:lnTo>
                    <a:pt x="92582" y="1766052"/>
                  </a:lnTo>
                  <a:lnTo>
                    <a:pt x="109223" y="1756880"/>
                  </a:lnTo>
                  <a:lnTo>
                    <a:pt x="90877" y="1723569"/>
                  </a:lnTo>
                  <a:close/>
                </a:path>
                <a:path w="3242310" h="1795779">
                  <a:moveTo>
                    <a:pt x="109223" y="1756880"/>
                  </a:moveTo>
                  <a:lnTo>
                    <a:pt x="92582" y="1766052"/>
                  </a:lnTo>
                  <a:lnTo>
                    <a:pt x="85391" y="1768328"/>
                  </a:lnTo>
                  <a:lnTo>
                    <a:pt x="115528" y="1768328"/>
                  </a:lnTo>
                  <a:lnTo>
                    <a:pt x="109223" y="1756880"/>
                  </a:lnTo>
                  <a:close/>
                </a:path>
                <a:path w="3242310" h="1795779">
                  <a:moveTo>
                    <a:pt x="3221287" y="0"/>
                  </a:moveTo>
                  <a:lnTo>
                    <a:pt x="3214116" y="2276"/>
                  </a:lnTo>
                  <a:lnTo>
                    <a:pt x="90877" y="1723569"/>
                  </a:lnTo>
                  <a:lnTo>
                    <a:pt x="109223" y="1756880"/>
                  </a:lnTo>
                  <a:lnTo>
                    <a:pt x="3232404" y="35550"/>
                  </a:lnTo>
                  <a:lnTo>
                    <a:pt x="3238200" y="30664"/>
                  </a:lnTo>
                  <a:lnTo>
                    <a:pt x="3241532" y="24183"/>
                  </a:lnTo>
                  <a:lnTo>
                    <a:pt x="3242173" y="16940"/>
                  </a:lnTo>
                  <a:lnTo>
                    <a:pt x="3239897" y="9769"/>
                  </a:lnTo>
                  <a:lnTo>
                    <a:pt x="3235011" y="3972"/>
                  </a:lnTo>
                  <a:lnTo>
                    <a:pt x="3228530" y="640"/>
                  </a:lnTo>
                  <a:lnTo>
                    <a:pt x="3221287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2900" y="1606296"/>
            <a:ext cx="10879835" cy="364540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90877" y="18669"/>
            <a:ext cx="6650355" cy="8483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400"/>
              <a:t>Secretaría</a:t>
            </a:r>
            <a:r>
              <a:rPr dirty="0" sz="5400" spc="-285"/>
              <a:t> </a:t>
            </a:r>
            <a:r>
              <a:rPr dirty="0" sz="5400" spc="-10"/>
              <a:t>académica</a:t>
            </a:r>
            <a:endParaRPr sz="5400"/>
          </a:p>
        </p:txBody>
      </p:sp>
      <p:sp>
        <p:nvSpPr>
          <p:cNvPr id="3" name="object 3" descr=""/>
          <p:cNvSpPr txBox="1"/>
          <p:nvPr/>
        </p:nvSpPr>
        <p:spPr>
          <a:xfrm>
            <a:off x="1585975" y="1274190"/>
            <a:ext cx="493712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Trebuchet MS"/>
                <a:cs typeface="Trebuchet MS"/>
              </a:rPr>
              <a:t>A</a:t>
            </a:r>
            <a:r>
              <a:rPr dirty="0" sz="1800" spc="-135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cargo</a:t>
            </a:r>
            <a:r>
              <a:rPr dirty="0" sz="1800" spc="-55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de:</a:t>
            </a:r>
            <a:r>
              <a:rPr dirty="0" sz="1800" spc="-40">
                <a:latin typeface="Trebuchet MS"/>
                <a:cs typeface="Trebuchet MS"/>
              </a:rPr>
              <a:t> </a:t>
            </a:r>
            <a:r>
              <a:rPr dirty="0" sz="1800" b="1">
                <a:latin typeface="Trebuchet MS"/>
                <a:cs typeface="Trebuchet MS"/>
              </a:rPr>
              <a:t>Arq.</a:t>
            </a:r>
            <a:r>
              <a:rPr dirty="0" sz="1800" spc="-35" b="1">
                <a:latin typeface="Trebuchet MS"/>
                <a:cs typeface="Trebuchet MS"/>
              </a:rPr>
              <a:t> </a:t>
            </a:r>
            <a:r>
              <a:rPr dirty="0" sz="1800" spc="-10" b="1">
                <a:latin typeface="Trebuchet MS"/>
                <a:cs typeface="Trebuchet MS"/>
              </a:rPr>
              <a:t>Campora,</a:t>
            </a:r>
            <a:r>
              <a:rPr dirty="0" sz="1800" spc="-30" b="1">
                <a:latin typeface="Trebuchet MS"/>
                <a:cs typeface="Trebuchet MS"/>
              </a:rPr>
              <a:t> </a:t>
            </a:r>
            <a:r>
              <a:rPr dirty="0" sz="1800" b="1">
                <a:latin typeface="Trebuchet MS"/>
                <a:cs typeface="Trebuchet MS"/>
              </a:rPr>
              <a:t>Hilda</a:t>
            </a:r>
            <a:r>
              <a:rPr dirty="0" sz="1800" spc="-55" b="1">
                <a:latin typeface="Trebuchet MS"/>
                <a:cs typeface="Trebuchet MS"/>
              </a:rPr>
              <a:t> </a:t>
            </a:r>
            <a:r>
              <a:rPr dirty="0" sz="1800" spc="-10" b="1">
                <a:latin typeface="Trebuchet MS"/>
                <a:cs typeface="Trebuchet MS"/>
              </a:rPr>
              <a:t>Marta</a:t>
            </a:r>
            <a:r>
              <a:rPr dirty="0" sz="1800" spc="-125" b="1">
                <a:latin typeface="Trebuchet MS"/>
                <a:cs typeface="Trebuchet MS"/>
              </a:rPr>
              <a:t> </a:t>
            </a:r>
            <a:r>
              <a:rPr dirty="0" sz="1800" spc="-10" b="1">
                <a:latin typeface="Trebuchet MS"/>
                <a:cs typeface="Trebuchet MS"/>
              </a:rPr>
              <a:t>Adelina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585975" y="4760686"/>
            <a:ext cx="7360284" cy="1101725"/>
          </a:xfrm>
          <a:prstGeom prst="rect">
            <a:avLst/>
          </a:prstGeom>
        </p:spPr>
        <p:txBody>
          <a:bodyPr wrap="square" lIns="0" tIns="138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90"/>
              </a:spcBef>
            </a:pPr>
            <a:r>
              <a:rPr dirty="0" u="sng" sz="1800" spc="-10" b="1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Misión</a:t>
            </a:r>
            <a:r>
              <a:rPr dirty="0" u="sng" sz="1800" spc="-1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: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</a:pPr>
            <a:r>
              <a:rPr dirty="0" sz="1800" spc="-25">
                <a:latin typeface="Trebuchet MS"/>
                <a:cs typeface="Trebuchet MS"/>
              </a:rPr>
              <a:t>Planificar,</a:t>
            </a:r>
            <a:r>
              <a:rPr dirty="0" sz="1800" spc="-5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programar</a:t>
            </a:r>
            <a:r>
              <a:rPr dirty="0" sz="1800" spc="-25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y</a:t>
            </a:r>
            <a:r>
              <a:rPr dirty="0" sz="1800" spc="-35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coordinar</a:t>
            </a:r>
            <a:r>
              <a:rPr dirty="0" sz="1800" spc="-25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en</a:t>
            </a:r>
            <a:r>
              <a:rPr dirty="0" sz="1800" spc="-4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el</a:t>
            </a:r>
            <a:r>
              <a:rPr dirty="0" sz="1800" spc="-25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ámbito</a:t>
            </a:r>
            <a:r>
              <a:rPr dirty="0" sz="1800" spc="-4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de</a:t>
            </a:r>
            <a:r>
              <a:rPr dirty="0" sz="1800" spc="-4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su</a:t>
            </a:r>
            <a:r>
              <a:rPr dirty="0" sz="1800" spc="-35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área</a:t>
            </a:r>
            <a:r>
              <a:rPr dirty="0" sz="1800" spc="-3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las</a:t>
            </a:r>
            <a:r>
              <a:rPr dirty="0" sz="1800" spc="-3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políticas</a:t>
            </a:r>
            <a:r>
              <a:rPr dirty="0" sz="1800" spc="-55">
                <a:latin typeface="Trebuchet MS"/>
                <a:cs typeface="Trebuchet MS"/>
              </a:rPr>
              <a:t> </a:t>
            </a:r>
            <a:r>
              <a:rPr dirty="0" sz="1800" spc="-50">
                <a:latin typeface="Trebuchet MS"/>
                <a:cs typeface="Trebuchet MS"/>
              </a:rPr>
              <a:t>y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800">
                <a:latin typeface="Trebuchet MS"/>
                <a:cs typeface="Trebuchet MS"/>
              </a:rPr>
              <a:t>objetivos</a:t>
            </a:r>
            <a:r>
              <a:rPr dirty="0" sz="1800" spc="-45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de</a:t>
            </a:r>
            <a:r>
              <a:rPr dirty="0" sz="1800" spc="-45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la</a:t>
            </a:r>
            <a:r>
              <a:rPr dirty="0" sz="1800" spc="-45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Facultad,</a:t>
            </a:r>
            <a:r>
              <a:rPr dirty="0" sz="1800" spc="-45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relativa</a:t>
            </a:r>
            <a:r>
              <a:rPr dirty="0" sz="1800" spc="-35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a</a:t>
            </a:r>
            <a:r>
              <a:rPr dirty="0" sz="1800" spc="-45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la</a:t>
            </a:r>
            <a:r>
              <a:rPr dirty="0" sz="1800" spc="-45">
                <a:latin typeface="Trebuchet MS"/>
                <a:cs typeface="Trebuchet MS"/>
              </a:rPr>
              <a:t> </a:t>
            </a:r>
            <a:r>
              <a:rPr dirty="0" sz="1800" spc="-10">
                <a:latin typeface="Trebuchet MS"/>
                <a:cs typeface="Trebuchet MS"/>
              </a:rPr>
              <a:t>enseñanza.</a:t>
            </a:r>
            <a:endParaRPr sz="1800">
              <a:latin typeface="Trebuchet MS"/>
              <a:cs typeface="Trebuchet MS"/>
            </a:endParaRPr>
          </a:p>
        </p:txBody>
      </p:sp>
      <p:pic>
        <p:nvPicPr>
          <p:cNvPr id="5" name="object 5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38600" y="2057400"/>
            <a:ext cx="2572511" cy="257251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54813" rIns="0" bIns="0" rtlCol="0" vert="horz">
            <a:spAutoFit/>
          </a:bodyPr>
          <a:lstStyle/>
          <a:p>
            <a:pPr marL="1838325" marR="5080" indent="-1196340">
              <a:lnSpc>
                <a:spcPct val="100000"/>
              </a:lnSpc>
              <a:spcBef>
                <a:spcPts val="100"/>
              </a:spcBef>
            </a:pPr>
            <a:r>
              <a:rPr dirty="0"/>
              <a:t>Secretaría</a:t>
            </a:r>
            <a:r>
              <a:rPr dirty="0" spc="-30"/>
              <a:t> </a:t>
            </a:r>
            <a:r>
              <a:rPr dirty="0"/>
              <a:t>de</a:t>
            </a:r>
            <a:r>
              <a:rPr dirty="0" spc="-285"/>
              <a:t> </a:t>
            </a:r>
            <a:r>
              <a:rPr dirty="0" spc="-10"/>
              <a:t>Asuntos Estudiantiles</a:t>
            </a:r>
          </a:p>
          <a:p>
            <a:pPr marL="55880">
              <a:lnSpc>
                <a:spcPct val="100000"/>
              </a:lnSpc>
              <a:spcBef>
                <a:spcPts val="819"/>
              </a:spcBef>
            </a:pPr>
            <a:r>
              <a:rPr dirty="0" sz="1800">
                <a:solidFill>
                  <a:srgbClr val="000000"/>
                </a:solidFill>
              </a:rPr>
              <a:t>A</a:t>
            </a:r>
            <a:r>
              <a:rPr dirty="0" sz="1800" spc="-135">
                <a:solidFill>
                  <a:srgbClr val="000000"/>
                </a:solidFill>
              </a:rPr>
              <a:t> </a:t>
            </a:r>
            <a:r>
              <a:rPr dirty="0" sz="1800">
                <a:solidFill>
                  <a:srgbClr val="000000"/>
                </a:solidFill>
              </a:rPr>
              <a:t>cargo</a:t>
            </a:r>
            <a:r>
              <a:rPr dirty="0" sz="1800" spc="-55">
                <a:solidFill>
                  <a:srgbClr val="000000"/>
                </a:solidFill>
              </a:rPr>
              <a:t> </a:t>
            </a:r>
            <a:r>
              <a:rPr dirty="0" sz="1800">
                <a:solidFill>
                  <a:srgbClr val="000000"/>
                </a:solidFill>
              </a:rPr>
              <a:t>de:</a:t>
            </a:r>
            <a:r>
              <a:rPr dirty="0" sz="1800" spc="-40">
                <a:solidFill>
                  <a:srgbClr val="000000"/>
                </a:solidFill>
              </a:rPr>
              <a:t> </a:t>
            </a:r>
            <a:r>
              <a:rPr dirty="0" sz="1800" b="1">
                <a:solidFill>
                  <a:srgbClr val="000000"/>
                </a:solidFill>
                <a:latin typeface="Trebuchet MS"/>
                <a:cs typeface="Trebuchet MS"/>
              </a:rPr>
              <a:t>Srta.</a:t>
            </a:r>
            <a:r>
              <a:rPr dirty="0" sz="1800" spc="-35" b="1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dirty="0" sz="1800" b="1">
                <a:solidFill>
                  <a:srgbClr val="000000"/>
                </a:solidFill>
                <a:latin typeface="Trebuchet MS"/>
                <a:cs typeface="Trebuchet MS"/>
              </a:rPr>
              <a:t>Lima,</a:t>
            </a:r>
            <a:r>
              <a:rPr dirty="0" sz="1800" spc="-30" b="1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dirty="0" sz="1800" b="1">
                <a:solidFill>
                  <a:srgbClr val="000000"/>
                </a:solidFill>
                <a:latin typeface="Trebuchet MS"/>
                <a:cs typeface="Trebuchet MS"/>
              </a:rPr>
              <a:t>Florencia</a:t>
            </a:r>
            <a:r>
              <a:rPr dirty="0" sz="1800" spc="-50" b="1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dirty="0" sz="1800" b="1">
                <a:solidFill>
                  <a:srgbClr val="000000"/>
                </a:solidFill>
                <a:latin typeface="Trebuchet MS"/>
                <a:cs typeface="Trebuchet MS"/>
              </a:rPr>
              <a:t>Rocío</a:t>
            </a:r>
            <a:r>
              <a:rPr dirty="0" sz="1800" spc="-65" b="1">
                <a:solidFill>
                  <a:srgbClr val="000000"/>
                </a:solidFill>
                <a:latin typeface="Trebuchet MS"/>
                <a:cs typeface="Trebuchet MS"/>
              </a:rPr>
              <a:t> </a:t>
            </a:r>
            <a:r>
              <a:rPr dirty="0" sz="1800" spc="-25" b="1">
                <a:solidFill>
                  <a:srgbClr val="000000"/>
                </a:solidFill>
                <a:latin typeface="Trebuchet MS"/>
                <a:cs typeface="Trebuchet MS"/>
              </a:rPr>
              <a:t>E.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585975" y="4198747"/>
            <a:ext cx="7367270" cy="1376045"/>
          </a:xfrm>
          <a:prstGeom prst="rect">
            <a:avLst/>
          </a:prstGeom>
        </p:spPr>
        <p:txBody>
          <a:bodyPr wrap="square" lIns="0" tIns="139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95"/>
              </a:spcBef>
            </a:pPr>
            <a:r>
              <a:rPr dirty="0" u="sng" sz="1800" spc="-10" b="1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Misión</a:t>
            </a:r>
            <a:r>
              <a:rPr dirty="0" u="sng" sz="1800" spc="-1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:</a:t>
            </a:r>
            <a:endParaRPr sz="180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994"/>
              </a:spcBef>
            </a:pPr>
            <a:r>
              <a:rPr dirty="0" sz="1800">
                <a:latin typeface="Trebuchet MS"/>
                <a:cs typeface="Trebuchet MS"/>
              </a:rPr>
              <a:t>Entender</a:t>
            </a:r>
            <a:r>
              <a:rPr dirty="0" sz="1800" spc="-35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en</a:t>
            </a:r>
            <a:r>
              <a:rPr dirty="0" sz="1800" spc="-3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la</a:t>
            </a:r>
            <a:r>
              <a:rPr dirty="0" sz="1800" spc="-55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planificación,</a:t>
            </a:r>
            <a:r>
              <a:rPr dirty="0" sz="1800" spc="-4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promoción</a:t>
            </a:r>
            <a:r>
              <a:rPr dirty="0" sz="1800" spc="-45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y</a:t>
            </a:r>
            <a:r>
              <a:rPr dirty="0" sz="1800" spc="-4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desarrollo</a:t>
            </a:r>
            <a:r>
              <a:rPr dirty="0" sz="1800" spc="-6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de</a:t>
            </a:r>
            <a:r>
              <a:rPr dirty="0" sz="1800" spc="-4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todas</a:t>
            </a:r>
            <a:r>
              <a:rPr dirty="0" sz="1800" spc="-55">
                <a:latin typeface="Trebuchet MS"/>
                <a:cs typeface="Trebuchet MS"/>
              </a:rPr>
              <a:t> </a:t>
            </a:r>
            <a:r>
              <a:rPr dirty="0" sz="1800" spc="-25">
                <a:latin typeface="Trebuchet MS"/>
                <a:cs typeface="Trebuchet MS"/>
              </a:rPr>
              <a:t>las </a:t>
            </a:r>
            <a:r>
              <a:rPr dirty="0" sz="1800">
                <a:latin typeface="Trebuchet MS"/>
                <a:cs typeface="Trebuchet MS"/>
              </a:rPr>
              <a:t>actividades</a:t>
            </a:r>
            <a:r>
              <a:rPr dirty="0" sz="1800" spc="-7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que</a:t>
            </a:r>
            <a:r>
              <a:rPr dirty="0" sz="1800" spc="-55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realiza</a:t>
            </a:r>
            <a:r>
              <a:rPr dirty="0" sz="1800" spc="-55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el</a:t>
            </a:r>
            <a:r>
              <a:rPr dirty="0" sz="1800" spc="-6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sector</a:t>
            </a:r>
            <a:r>
              <a:rPr dirty="0" sz="1800" spc="-6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estudiantil</a:t>
            </a:r>
            <a:r>
              <a:rPr dirty="0" sz="1800" spc="-6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en</a:t>
            </a:r>
            <a:r>
              <a:rPr dirty="0" sz="1800" spc="-6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forma</a:t>
            </a:r>
            <a:r>
              <a:rPr dirty="0" sz="1800" spc="-4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orgánica</a:t>
            </a:r>
            <a:r>
              <a:rPr dirty="0" sz="1800" spc="-6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desde</a:t>
            </a:r>
            <a:r>
              <a:rPr dirty="0" sz="1800" spc="-65">
                <a:latin typeface="Trebuchet MS"/>
                <a:cs typeface="Trebuchet MS"/>
              </a:rPr>
              <a:t> </a:t>
            </a:r>
            <a:r>
              <a:rPr dirty="0" sz="1800" spc="-25">
                <a:latin typeface="Trebuchet MS"/>
                <a:cs typeface="Trebuchet MS"/>
              </a:rPr>
              <a:t>la </a:t>
            </a:r>
            <a:r>
              <a:rPr dirty="0" sz="1800" spc="-10">
                <a:latin typeface="Trebuchet MS"/>
                <a:cs typeface="Trebuchet MS"/>
              </a:rPr>
              <a:t>Facultad.</a:t>
            </a:r>
            <a:endParaRPr sz="1800">
              <a:latin typeface="Trebuchet MS"/>
              <a:cs typeface="Trebuchet MS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13859" y="2234183"/>
            <a:ext cx="2353056" cy="199034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63014" y="-37972"/>
            <a:ext cx="6337935" cy="14890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111375" marR="5080" indent="-2099310">
              <a:lnSpc>
                <a:spcPct val="100000"/>
              </a:lnSpc>
              <a:spcBef>
                <a:spcPts val="100"/>
              </a:spcBef>
            </a:pPr>
            <a:r>
              <a:rPr dirty="0"/>
              <a:t>Secretaría</a:t>
            </a:r>
            <a:r>
              <a:rPr dirty="0" spc="-85"/>
              <a:t> </a:t>
            </a:r>
            <a:r>
              <a:rPr dirty="0"/>
              <a:t>de</a:t>
            </a:r>
            <a:r>
              <a:rPr dirty="0" spc="-75"/>
              <a:t> </a:t>
            </a:r>
            <a:r>
              <a:rPr dirty="0"/>
              <a:t>Ciencia</a:t>
            </a:r>
            <a:r>
              <a:rPr dirty="0" spc="-65"/>
              <a:t> </a:t>
            </a:r>
            <a:r>
              <a:rPr dirty="0" spc="-50"/>
              <a:t>y </a:t>
            </a:r>
            <a:r>
              <a:rPr dirty="0" spc="-10"/>
              <a:t>Técnica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585975" y="1675891"/>
            <a:ext cx="529209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Trebuchet MS"/>
                <a:cs typeface="Trebuchet MS"/>
              </a:rPr>
              <a:t>A</a:t>
            </a:r>
            <a:r>
              <a:rPr dirty="0" sz="1800" spc="-135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cargo</a:t>
            </a:r>
            <a:r>
              <a:rPr dirty="0" sz="1800" spc="-5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de:</a:t>
            </a:r>
            <a:r>
              <a:rPr dirty="0" sz="1800" spc="-35">
                <a:latin typeface="Trebuchet MS"/>
                <a:cs typeface="Trebuchet MS"/>
              </a:rPr>
              <a:t> </a:t>
            </a:r>
            <a:r>
              <a:rPr dirty="0" sz="1800" spc="-30" b="1">
                <a:latin typeface="Trebuchet MS"/>
                <a:cs typeface="Trebuchet MS"/>
              </a:rPr>
              <a:t>Mgter. </a:t>
            </a:r>
            <a:r>
              <a:rPr dirty="0" sz="1800" b="1">
                <a:latin typeface="Trebuchet MS"/>
                <a:cs typeface="Trebuchet MS"/>
              </a:rPr>
              <a:t>Ing.</a:t>
            </a:r>
            <a:r>
              <a:rPr dirty="0" sz="1800" spc="-45" b="1">
                <a:latin typeface="Trebuchet MS"/>
                <a:cs typeface="Trebuchet MS"/>
              </a:rPr>
              <a:t> </a:t>
            </a:r>
            <a:r>
              <a:rPr dirty="0" sz="1800" spc="-10" b="1">
                <a:latin typeface="Trebuchet MS"/>
                <a:cs typeface="Trebuchet MS"/>
              </a:rPr>
              <a:t>Kerkhoff,</a:t>
            </a:r>
            <a:r>
              <a:rPr dirty="0" sz="1800" spc="-125" b="1">
                <a:latin typeface="Trebuchet MS"/>
                <a:cs typeface="Trebuchet MS"/>
              </a:rPr>
              <a:t> </a:t>
            </a:r>
            <a:r>
              <a:rPr dirty="0" sz="1800" b="1">
                <a:latin typeface="Trebuchet MS"/>
                <a:cs typeface="Trebuchet MS"/>
              </a:rPr>
              <a:t>Alejandro</a:t>
            </a:r>
            <a:r>
              <a:rPr dirty="0" sz="1800" spc="-35" b="1">
                <a:latin typeface="Trebuchet MS"/>
                <a:cs typeface="Trebuchet MS"/>
              </a:rPr>
              <a:t> </a:t>
            </a:r>
            <a:r>
              <a:rPr dirty="0" sz="1800" spc="-10" b="1">
                <a:latin typeface="Trebuchet MS"/>
                <a:cs typeface="Trebuchet MS"/>
              </a:rPr>
              <a:t>Javier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585975" y="4359239"/>
            <a:ext cx="7144384" cy="1778000"/>
          </a:xfrm>
          <a:prstGeom prst="rect">
            <a:avLst/>
          </a:prstGeom>
        </p:spPr>
        <p:txBody>
          <a:bodyPr wrap="square" lIns="0" tIns="138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90"/>
              </a:spcBef>
            </a:pPr>
            <a:r>
              <a:rPr dirty="0" u="sng" sz="1800" spc="-1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Misión:</a:t>
            </a:r>
            <a:endParaRPr sz="1800">
              <a:latin typeface="Trebuchet MS"/>
              <a:cs typeface="Trebuchet MS"/>
            </a:endParaRPr>
          </a:p>
          <a:p>
            <a:pPr marL="163830" indent="-151130">
              <a:lnSpc>
                <a:spcPct val="100000"/>
              </a:lnSpc>
              <a:spcBef>
                <a:spcPts val="994"/>
              </a:spcBef>
              <a:buChar char="-"/>
              <a:tabLst>
                <a:tab pos="163830" algn="l"/>
              </a:tabLst>
            </a:pPr>
            <a:r>
              <a:rPr dirty="0" sz="1800">
                <a:latin typeface="Trebuchet MS"/>
                <a:cs typeface="Trebuchet MS"/>
              </a:rPr>
              <a:t>Coordinar</a:t>
            </a:r>
            <a:r>
              <a:rPr dirty="0" sz="1800" spc="-4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las</a:t>
            </a:r>
            <a:r>
              <a:rPr dirty="0" sz="1800" spc="-5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tareas</a:t>
            </a:r>
            <a:r>
              <a:rPr dirty="0" sz="1800" spc="-35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de</a:t>
            </a:r>
            <a:r>
              <a:rPr dirty="0" sz="1800" spc="-55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investigación</a:t>
            </a:r>
            <a:r>
              <a:rPr dirty="0" sz="1800" spc="-3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y</a:t>
            </a:r>
            <a:r>
              <a:rPr dirty="0" sz="1800" spc="-45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desarrollo</a:t>
            </a:r>
            <a:r>
              <a:rPr dirty="0" sz="1800" spc="-6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científico</a:t>
            </a:r>
            <a:r>
              <a:rPr dirty="0" sz="1800" spc="-45">
                <a:latin typeface="Trebuchet MS"/>
                <a:cs typeface="Trebuchet MS"/>
              </a:rPr>
              <a:t> </a:t>
            </a:r>
            <a:r>
              <a:rPr dirty="0" sz="1800" spc="-50">
                <a:latin typeface="Trebuchet MS"/>
                <a:cs typeface="Trebuchet MS"/>
              </a:rPr>
              <a:t>-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800">
                <a:latin typeface="Trebuchet MS"/>
                <a:cs typeface="Trebuchet MS"/>
              </a:rPr>
              <a:t>tecnológico</a:t>
            </a:r>
            <a:r>
              <a:rPr dirty="0" sz="1800" spc="-45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dentro</a:t>
            </a:r>
            <a:r>
              <a:rPr dirty="0" sz="1800" spc="-5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de</a:t>
            </a:r>
            <a:r>
              <a:rPr dirty="0" sz="1800" spc="-35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la</a:t>
            </a:r>
            <a:r>
              <a:rPr dirty="0" sz="1800" spc="-40">
                <a:latin typeface="Trebuchet MS"/>
                <a:cs typeface="Trebuchet MS"/>
              </a:rPr>
              <a:t> </a:t>
            </a:r>
            <a:r>
              <a:rPr dirty="0" sz="1800" spc="-10">
                <a:latin typeface="Trebuchet MS"/>
                <a:cs typeface="Trebuchet MS"/>
              </a:rPr>
              <a:t>Facultad.</a:t>
            </a:r>
            <a:endParaRPr sz="1800">
              <a:latin typeface="Trebuchet MS"/>
              <a:cs typeface="Trebuchet MS"/>
            </a:endParaRPr>
          </a:p>
          <a:p>
            <a:pPr marL="12700" marR="5080" indent="151130">
              <a:lnSpc>
                <a:spcPct val="100000"/>
              </a:lnSpc>
              <a:spcBef>
                <a:spcPts val="1005"/>
              </a:spcBef>
              <a:buChar char="-"/>
              <a:tabLst>
                <a:tab pos="163830" algn="l"/>
              </a:tabLst>
            </a:pPr>
            <a:r>
              <a:rPr dirty="0" sz="1800" spc="-10">
                <a:latin typeface="Trebuchet MS"/>
                <a:cs typeface="Trebuchet MS"/>
              </a:rPr>
              <a:t>Promover</a:t>
            </a:r>
            <a:r>
              <a:rPr dirty="0" sz="1800" spc="-65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la</a:t>
            </a:r>
            <a:r>
              <a:rPr dirty="0" sz="1800" spc="-7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formación</a:t>
            </a:r>
            <a:r>
              <a:rPr dirty="0" sz="1800" spc="-6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de</a:t>
            </a:r>
            <a:r>
              <a:rPr dirty="0" sz="1800" spc="-8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Recursos</a:t>
            </a:r>
            <a:r>
              <a:rPr dirty="0" sz="1800" spc="-6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Humanos</a:t>
            </a:r>
            <a:r>
              <a:rPr dirty="0" sz="1800" spc="-7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orientados</a:t>
            </a:r>
            <a:r>
              <a:rPr dirty="0" sz="1800" spc="-7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hacia</a:t>
            </a:r>
            <a:r>
              <a:rPr dirty="0" sz="1800" spc="-70">
                <a:latin typeface="Trebuchet MS"/>
                <a:cs typeface="Trebuchet MS"/>
              </a:rPr>
              <a:t> </a:t>
            </a:r>
            <a:r>
              <a:rPr dirty="0" sz="1800" spc="-25">
                <a:latin typeface="Trebuchet MS"/>
                <a:cs typeface="Trebuchet MS"/>
              </a:rPr>
              <a:t>la </a:t>
            </a:r>
            <a:r>
              <a:rPr dirty="0" sz="1800" spc="-10">
                <a:latin typeface="Trebuchet MS"/>
                <a:cs typeface="Trebuchet MS"/>
              </a:rPr>
              <a:t>investigación</a:t>
            </a:r>
            <a:r>
              <a:rPr dirty="0" sz="1800" spc="-4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e</a:t>
            </a:r>
            <a:r>
              <a:rPr dirty="0" sz="1800" spc="-4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incentivar</a:t>
            </a:r>
            <a:r>
              <a:rPr dirty="0" sz="1800" spc="-2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la</a:t>
            </a:r>
            <a:r>
              <a:rPr dirty="0" sz="1800" spc="-4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realización</a:t>
            </a:r>
            <a:r>
              <a:rPr dirty="0" sz="1800" spc="-4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de</a:t>
            </a:r>
            <a:r>
              <a:rPr dirty="0" sz="1800" spc="-5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trabajos</a:t>
            </a:r>
            <a:r>
              <a:rPr dirty="0" sz="1800" spc="-4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de</a:t>
            </a:r>
            <a:r>
              <a:rPr dirty="0" sz="1800" spc="-35">
                <a:latin typeface="Trebuchet MS"/>
                <a:cs typeface="Trebuchet MS"/>
              </a:rPr>
              <a:t> </a:t>
            </a:r>
            <a:r>
              <a:rPr dirty="0" sz="1800" spc="-10">
                <a:latin typeface="Trebuchet MS"/>
                <a:cs typeface="Trebuchet MS"/>
              </a:rPr>
              <a:t>investigación.</a:t>
            </a:r>
            <a:endParaRPr sz="1800">
              <a:latin typeface="Trebuchet MS"/>
              <a:cs typeface="Trebuchet MS"/>
            </a:endParaRPr>
          </a:p>
        </p:txBody>
      </p:sp>
      <p:pic>
        <p:nvPicPr>
          <p:cNvPr id="5" name="object 5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99203" y="2188464"/>
            <a:ext cx="1796796" cy="248107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94433" y="-93471"/>
            <a:ext cx="6470650" cy="14890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497330" marR="5080" indent="-1485265">
              <a:lnSpc>
                <a:spcPct val="100000"/>
              </a:lnSpc>
              <a:spcBef>
                <a:spcPts val="100"/>
              </a:spcBef>
            </a:pPr>
            <a:r>
              <a:rPr dirty="0"/>
              <a:t>Secretaría</a:t>
            </a:r>
            <a:r>
              <a:rPr dirty="0" spc="-40"/>
              <a:t> </a:t>
            </a:r>
            <a:r>
              <a:rPr dirty="0"/>
              <a:t>de</a:t>
            </a:r>
            <a:r>
              <a:rPr dirty="0" spc="-20"/>
              <a:t> </a:t>
            </a:r>
            <a:r>
              <a:rPr dirty="0" spc="-10"/>
              <a:t>Extensión Universitaria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585975" y="1786890"/>
            <a:ext cx="470344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Trebuchet MS"/>
                <a:cs typeface="Trebuchet MS"/>
              </a:rPr>
              <a:t>A</a:t>
            </a:r>
            <a:r>
              <a:rPr dirty="0" sz="1800" spc="-135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cargo</a:t>
            </a:r>
            <a:r>
              <a:rPr dirty="0" sz="1800" spc="-6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de:</a:t>
            </a:r>
            <a:r>
              <a:rPr dirty="0" sz="1800" spc="-45">
                <a:latin typeface="Trebuchet MS"/>
                <a:cs typeface="Trebuchet MS"/>
              </a:rPr>
              <a:t> </a:t>
            </a:r>
            <a:r>
              <a:rPr dirty="0" sz="1800" spc="-30" b="1">
                <a:latin typeface="Trebuchet MS"/>
                <a:cs typeface="Trebuchet MS"/>
              </a:rPr>
              <a:t>Mgtr.</a:t>
            </a:r>
            <a:r>
              <a:rPr dirty="0" sz="1800" spc="-40" b="1">
                <a:latin typeface="Trebuchet MS"/>
                <a:cs typeface="Trebuchet MS"/>
              </a:rPr>
              <a:t> </a:t>
            </a:r>
            <a:r>
              <a:rPr dirty="0" sz="1800" b="1">
                <a:latin typeface="Trebuchet MS"/>
                <a:cs typeface="Trebuchet MS"/>
              </a:rPr>
              <a:t>Ing.</a:t>
            </a:r>
            <a:r>
              <a:rPr dirty="0" sz="1800" spc="-60" b="1">
                <a:latin typeface="Trebuchet MS"/>
                <a:cs typeface="Trebuchet MS"/>
              </a:rPr>
              <a:t> </a:t>
            </a:r>
            <a:r>
              <a:rPr dirty="0" sz="1800" b="1">
                <a:latin typeface="Trebuchet MS"/>
                <a:cs typeface="Trebuchet MS"/>
              </a:rPr>
              <a:t>Reinert,</a:t>
            </a:r>
            <a:r>
              <a:rPr dirty="0" sz="1800" spc="-35" b="1">
                <a:latin typeface="Trebuchet MS"/>
                <a:cs typeface="Trebuchet MS"/>
              </a:rPr>
              <a:t> </a:t>
            </a:r>
            <a:r>
              <a:rPr dirty="0" sz="1800" b="1">
                <a:latin typeface="Trebuchet MS"/>
                <a:cs typeface="Trebuchet MS"/>
              </a:rPr>
              <a:t>Hugo</a:t>
            </a:r>
            <a:r>
              <a:rPr dirty="0" sz="1800" spc="-70" b="1">
                <a:latin typeface="Trebuchet MS"/>
                <a:cs typeface="Trebuchet MS"/>
              </a:rPr>
              <a:t> </a:t>
            </a:r>
            <a:r>
              <a:rPr dirty="0" sz="1800" spc="-10" b="1">
                <a:latin typeface="Trebuchet MS"/>
                <a:cs typeface="Trebuchet MS"/>
              </a:rPr>
              <a:t>Orlando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585975" y="4469638"/>
            <a:ext cx="7508875" cy="1650364"/>
          </a:xfrm>
          <a:prstGeom prst="rect">
            <a:avLst/>
          </a:prstGeom>
        </p:spPr>
        <p:txBody>
          <a:bodyPr wrap="square" lIns="0" tIns="139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95"/>
              </a:spcBef>
            </a:pPr>
            <a:r>
              <a:rPr dirty="0" u="sng" sz="1800" spc="-10" b="1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Misión</a:t>
            </a:r>
            <a:r>
              <a:rPr dirty="0" u="sng" sz="1800" spc="-1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:</a:t>
            </a:r>
            <a:endParaRPr sz="180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994"/>
              </a:spcBef>
            </a:pPr>
            <a:r>
              <a:rPr dirty="0" sz="1800">
                <a:latin typeface="Trebuchet MS"/>
                <a:cs typeface="Trebuchet MS"/>
              </a:rPr>
              <a:t>Entender</a:t>
            </a:r>
            <a:r>
              <a:rPr dirty="0" sz="1800" spc="-35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en</a:t>
            </a:r>
            <a:r>
              <a:rPr dirty="0" sz="1800" spc="-25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la</a:t>
            </a:r>
            <a:r>
              <a:rPr dirty="0" sz="1800" spc="-55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planificación,</a:t>
            </a:r>
            <a:r>
              <a:rPr dirty="0" sz="1800" spc="-4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promoción</a:t>
            </a:r>
            <a:r>
              <a:rPr dirty="0" sz="1800" spc="-4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y</a:t>
            </a:r>
            <a:r>
              <a:rPr dirty="0" sz="1800" spc="-45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canalización</a:t>
            </a:r>
            <a:r>
              <a:rPr dirty="0" sz="1800" spc="-4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de</a:t>
            </a:r>
            <a:r>
              <a:rPr dirty="0" sz="1800" spc="-5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todas</a:t>
            </a:r>
            <a:r>
              <a:rPr dirty="0" sz="1800" spc="-50">
                <a:latin typeface="Trebuchet MS"/>
                <a:cs typeface="Trebuchet MS"/>
              </a:rPr>
              <a:t> </a:t>
            </a:r>
            <a:r>
              <a:rPr dirty="0" sz="1800" spc="-10">
                <a:latin typeface="Trebuchet MS"/>
                <a:cs typeface="Trebuchet MS"/>
              </a:rPr>
              <a:t>aquellas </a:t>
            </a:r>
            <a:r>
              <a:rPr dirty="0" sz="1800">
                <a:latin typeface="Trebuchet MS"/>
                <a:cs typeface="Trebuchet MS"/>
              </a:rPr>
              <a:t>inquietudes</a:t>
            </a:r>
            <a:r>
              <a:rPr dirty="0" sz="1800" spc="-65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y</a:t>
            </a:r>
            <a:r>
              <a:rPr dirty="0" sz="1800" spc="-6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actividades</a:t>
            </a:r>
            <a:r>
              <a:rPr dirty="0" sz="1800" spc="-7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que</a:t>
            </a:r>
            <a:r>
              <a:rPr dirty="0" sz="1800" spc="-6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signifiquen</a:t>
            </a:r>
            <a:r>
              <a:rPr dirty="0" sz="1800" spc="-65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integrar</a:t>
            </a:r>
            <a:r>
              <a:rPr dirty="0" sz="1800" spc="-5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la</a:t>
            </a:r>
            <a:r>
              <a:rPr dirty="0" sz="1800" spc="-6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Facultad</a:t>
            </a:r>
            <a:r>
              <a:rPr dirty="0" sz="1800" spc="-5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al</a:t>
            </a:r>
            <a:r>
              <a:rPr dirty="0" sz="1800" spc="-60">
                <a:latin typeface="Trebuchet MS"/>
                <a:cs typeface="Trebuchet MS"/>
              </a:rPr>
              <a:t> </a:t>
            </a:r>
            <a:r>
              <a:rPr dirty="0" sz="1800" spc="-10">
                <a:latin typeface="Trebuchet MS"/>
                <a:cs typeface="Trebuchet MS"/>
              </a:rPr>
              <a:t>medio </a:t>
            </a:r>
            <a:r>
              <a:rPr dirty="0" sz="1800">
                <a:latin typeface="Trebuchet MS"/>
                <a:cs typeface="Trebuchet MS"/>
              </a:rPr>
              <a:t>cuyos</a:t>
            </a:r>
            <a:r>
              <a:rPr dirty="0" sz="1800" spc="-4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alcances</a:t>
            </a:r>
            <a:r>
              <a:rPr dirty="0" sz="1800" spc="-5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tengan</a:t>
            </a:r>
            <a:r>
              <a:rPr dirty="0" sz="1800" spc="-25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presente</a:t>
            </a:r>
            <a:r>
              <a:rPr dirty="0" sz="1800" spc="-45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el</a:t>
            </a:r>
            <a:r>
              <a:rPr dirty="0" sz="1800" spc="-45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aspecto</a:t>
            </a:r>
            <a:r>
              <a:rPr dirty="0" sz="1800" spc="-6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social</a:t>
            </a:r>
            <a:r>
              <a:rPr dirty="0" sz="1800" spc="-55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de</a:t>
            </a:r>
            <a:r>
              <a:rPr dirty="0" sz="1800" spc="-4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la</a:t>
            </a:r>
            <a:r>
              <a:rPr dirty="0" sz="1800" spc="-4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comunidad</a:t>
            </a:r>
            <a:r>
              <a:rPr dirty="0" sz="1800" spc="-55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y</a:t>
            </a:r>
            <a:r>
              <a:rPr dirty="0" sz="1800" spc="-50">
                <a:latin typeface="Trebuchet MS"/>
                <a:cs typeface="Trebuchet MS"/>
              </a:rPr>
              <a:t> </a:t>
            </a:r>
            <a:r>
              <a:rPr dirty="0" sz="1800" spc="-25">
                <a:latin typeface="Trebuchet MS"/>
                <a:cs typeface="Trebuchet MS"/>
              </a:rPr>
              <a:t>su </a:t>
            </a:r>
            <a:r>
              <a:rPr dirty="0" sz="1800">
                <a:latin typeface="Trebuchet MS"/>
                <a:cs typeface="Trebuchet MS"/>
              </a:rPr>
              <a:t>desarrollo</a:t>
            </a:r>
            <a:r>
              <a:rPr dirty="0" sz="1800" spc="-45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científico</a:t>
            </a:r>
            <a:r>
              <a:rPr dirty="0" sz="1800" spc="-45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y</a:t>
            </a:r>
            <a:r>
              <a:rPr dirty="0" sz="1800" spc="-45">
                <a:latin typeface="Trebuchet MS"/>
                <a:cs typeface="Trebuchet MS"/>
              </a:rPr>
              <a:t> </a:t>
            </a:r>
            <a:r>
              <a:rPr dirty="0" sz="1800" spc="-10">
                <a:latin typeface="Trebuchet MS"/>
                <a:cs typeface="Trebuchet MS"/>
              </a:rPr>
              <a:t>tecnológico.</a:t>
            </a:r>
            <a:endParaRPr sz="1800">
              <a:latin typeface="Trebuchet MS"/>
              <a:cs typeface="Trebuchet MS"/>
            </a:endParaRPr>
          </a:p>
        </p:txBody>
      </p:sp>
      <p:pic>
        <p:nvPicPr>
          <p:cNvPr id="5" name="object 5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10811" y="2313432"/>
            <a:ext cx="2523743" cy="246278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64386" y="-27355"/>
            <a:ext cx="6931025" cy="75755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Secretaría</a:t>
            </a:r>
            <a:r>
              <a:rPr dirty="0" spc="-305"/>
              <a:t> </a:t>
            </a:r>
            <a:r>
              <a:rPr dirty="0" spc="-10"/>
              <a:t>Administrativa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585975" y="1149477"/>
            <a:ext cx="423418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Trebuchet MS"/>
                <a:cs typeface="Trebuchet MS"/>
              </a:rPr>
              <a:t>A</a:t>
            </a:r>
            <a:r>
              <a:rPr dirty="0" sz="1800" spc="-135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cargo</a:t>
            </a:r>
            <a:r>
              <a:rPr dirty="0" sz="1800" spc="-75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de:</a:t>
            </a:r>
            <a:r>
              <a:rPr dirty="0" sz="1800" spc="-50">
                <a:latin typeface="Trebuchet MS"/>
                <a:cs typeface="Trebuchet MS"/>
              </a:rPr>
              <a:t> </a:t>
            </a:r>
            <a:r>
              <a:rPr dirty="0" sz="1800" b="1">
                <a:latin typeface="Trebuchet MS"/>
                <a:cs typeface="Trebuchet MS"/>
              </a:rPr>
              <a:t>Sra.</a:t>
            </a:r>
            <a:r>
              <a:rPr dirty="0" sz="1800" spc="-45" b="1">
                <a:latin typeface="Trebuchet MS"/>
                <a:cs typeface="Trebuchet MS"/>
              </a:rPr>
              <a:t> </a:t>
            </a:r>
            <a:r>
              <a:rPr dirty="0" sz="1800" b="1">
                <a:latin typeface="Trebuchet MS"/>
                <a:cs typeface="Trebuchet MS"/>
              </a:rPr>
              <a:t>Barrios,</a:t>
            </a:r>
            <a:r>
              <a:rPr dirty="0" sz="1800" spc="-40" b="1">
                <a:latin typeface="Trebuchet MS"/>
                <a:cs typeface="Trebuchet MS"/>
              </a:rPr>
              <a:t> </a:t>
            </a:r>
            <a:r>
              <a:rPr dirty="0" sz="1800" b="1">
                <a:latin typeface="Trebuchet MS"/>
                <a:cs typeface="Trebuchet MS"/>
              </a:rPr>
              <a:t>Silvina</a:t>
            </a:r>
            <a:r>
              <a:rPr dirty="0" sz="1800" spc="-60" b="1">
                <a:latin typeface="Trebuchet MS"/>
                <a:cs typeface="Trebuchet MS"/>
              </a:rPr>
              <a:t> </a:t>
            </a:r>
            <a:r>
              <a:rPr dirty="0" sz="1800" spc="-10" b="1">
                <a:latin typeface="Trebuchet MS"/>
                <a:cs typeface="Trebuchet MS"/>
              </a:rPr>
              <a:t>Luciana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585975" y="4635500"/>
            <a:ext cx="3512820" cy="827405"/>
          </a:xfrm>
          <a:prstGeom prst="rect">
            <a:avLst/>
          </a:prstGeom>
        </p:spPr>
        <p:txBody>
          <a:bodyPr wrap="square" lIns="0" tIns="139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95"/>
              </a:spcBef>
            </a:pPr>
            <a:r>
              <a:rPr dirty="0" u="sng" sz="1800" spc="-10" b="1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Misión</a:t>
            </a:r>
            <a:r>
              <a:rPr dirty="0" u="sng" sz="1800" spc="-1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:</a:t>
            </a:r>
            <a:endParaRPr sz="18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</a:pPr>
            <a:r>
              <a:rPr dirty="0" sz="1800">
                <a:latin typeface="Trebuchet MS"/>
                <a:cs typeface="Trebuchet MS"/>
              </a:rPr>
              <a:t>Gestionar</a:t>
            </a:r>
            <a:r>
              <a:rPr dirty="0" sz="1800" spc="-3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la</a:t>
            </a:r>
            <a:r>
              <a:rPr dirty="0" sz="1800" spc="-5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parte</a:t>
            </a:r>
            <a:r>
              <a:rPr dirty="0" sz="1800" spc="-25">
                <a:latin typeface="Trebuchet MS"/>
                <a:cs typeface="Trebuchet MS"/>
              </a:rPr>
              <a:t> </a:t>
            </a:r>
            <a:r>
              <a:rPr dirty="0" sz="1800" spc="-10">
                <a:latin typeface="Trebuchet MS"/>
                <a:cs typeface="Trebuchet MS"/>
              </a:rPr>
              <a:t>administrativa.</a:t>
            </a:r>
            <a:endParaRPr sz="1800">
              <a:latin typeface="Trebuchet MS"/>
              <a:cs typeface="Trebuchet MS"/>
            </a:endParaRPr>
          </a:p>
        </p:txBody>
      </p:sp>
      <p:pic>
        <p:nvPicPr>
          <p:cNvPr id="5" name="object 5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09288" y="1755648"/>
            <a:ext cx="2359152" cy="249783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00529" y="-36829"/>
            <a:ext cx="7054215" cy="8483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400"/>
              <a:t>Secretaría</a:t>
            </a:r>
            <a:r>
              <a:rPr dirty="0" sz="5400" spc="-165"/>
              <a:t> </a:t>
            </a:r>
            <a:r>
              <a:rPr dirty="0" sz="5400"/>
              <a:t>de</a:t>
            </a:r>
            <a:r>
              <a:rPr dirty="0" sz="5400" spc="-190"/>
              <a:t> </a:t>
            </a:r>
            <a:r>
              <a:rPr dirty="0" sz="5400" spc="-10"/>
              <a:t>Posgrado</a:t>
            </a:r>
            <a:endParaRPr sz="5400"/>
          </a:p>
        </p:txBody>
      </p:sp>
      <p:sp>
        <p:nvSpPr>
          <p:cNvPr id="3" name="object 3" descr=""/>
          <p:cNvSpPr txBox="1"/>
          <p:nvPr/>
        </p:nvSpPr>
        <p:spPr>
          <a:xfrm>
            <a:off x="1585975" y="1329690"/>
            <a:ext cx="490982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Trebuchet MS"/>
                <a:cs typeface="Trebuchet MS"/>
              </a:rPr>
              <a:t>A</a:t>
            </a:r>
            <a:r>
              <a:rPr dirty="0" sz="1800" spc="-135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cargo</a:t>
            </a:r>
            <a:r>
              <a:rPr dirty="0" sz="1800" spc="-5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de:</a:t>
            </a:r>
            <a:r>
              <a:rPr dirty="0" sz="1800" spc="-40">
                <a:latin typeface="Trebuchet MS"/>
                <a:cs typeface="Trebuchet MS"/>
              </a:rPr>
              <a:t> </a:t>
            </a:r>
            <a:r>
              <a:rPr dirty="0" sz="1800" spc="-30" b="1">
                <a:latin typeface="Trebuchet MS"/>
                <a:cs typeface="Trebuchet MS"/>
              </a:rPr>
              <a:t>Mgter. </a:t>
            </a:r>
            <a:r>
              <a:rPr dirty="0" sz="1800" b="1">
                <a:latin typeface="Trebuchet MS"/>
                <a:cs typeface="Trebuchet MS"/>
              </a:rPr>
              <a:t>Ing.</a:t>
            </a:r>
            <a:r>
              <a:rPr dirty="0" sz="1800" spc="-45" b="1">
                <a:latin typeface="Trebuchet MS"/>
                <a:cs typeface="Trebuchet MS"/>
              </a:rPr>
              <a:t> </a:t>
            </a:r>
            <a:r>
              <a:rPr dirty="0" sz="1800" b="1">
                <a:latin typeface="Trebuchet MS"/>
                <a:cs typeface="Trebuchet MS"/>
              </a:rPr>
              <a:t>Brázzola,</a:t>
            </a:r>
            <a:r>
              <a:rPr dirty="0" sz="1800" spc="-30" b="1">
                <a:latin typeface="Trebuchet MS"/>
                <a:cs typeface="Trebuchet MS"/>
              </a:rPr>
              <a:t> </a:t>
            </a:r>
            <a:r>
              <a:rPr dirty="0" sz="1800" b="1">
                <a:latin typeface="Trebuchet MS"/>
                <a:cs typeface="Trebuchet MS"/>
              </a:rPr>
              <a:t>Carlos</a:t>
            </a:r>
            <a:r>
              <a:rPr dirty="0" sz="1800" spc="-45" b="1">
                <a:latin typeface="Trebuchet MS"/>
                <a:cs typeface="Trebuchet MS"/>
              </a:rPr>
              <a:t> </a:t>
            </a:r>
            <a:r>
              <a:rPr dirty="0" sz="1800" spc="-10" b="1">
                <a:latin typeface="Trebuchet MS"/>
                <a:cs typeface="Trebuchet MS"/>
              </a:rPr>
              <a:t>Rubén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585975" y="4815585"/>
            <a:ext cx="7400925" cy="1101725"/>
          </a:xfrm>
          <a:prstGeom prst="rect">
            <a:avLst/>
          </a:prstGeom>
        </p:spPr>
        <p:txBody>
          <a:bodyPr wrap="square" lIns="0" tIns="139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95"/>
              </a:spcBef>
            </a:pPr>
            <a:r>
              <a:rPr dirty="0" sz="1800" spc="-10" b="1">
                <a:latin typeface="Trebuchet MS"/>
                <a:cs typeface="Trebuchet MS"/>
              </a:rPr>
              <a:t>Misión:</a:t>
            </a:r>
            <a:endParaRPr sz="180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994"/>
              </a:spcBef>
            </a:pPr>
            <a:r>
              <a:rPr dirty="0" sz="1800" spc="-25">
                <a:latin typeface="Trebuchet MS"/>
                <a:cs typeface="Trebuchet MS"/>
              </a:rPr>
              <a:t>Planificar,</a:t>
            </a:r>
            <a:r>
              <a:rPr dirty="0" sz="1800" spc="-5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programar</a:t>
            </a:r>
            <a:r>
              <a:rPr dirty="0" sz="1800" spc="-25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y</a:t>
            </a:r>
            <a:r>
              <a:rPr dirty="0" sz="1800" spc="-3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coordinar</a:t>
            </a:r>
            <a:r>
              <a:rPr dirty="0" sz="1800" spc="-3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las</a:t>
            </a:r>
            <a:r>
              <a:rPr dirty="0" sz="1800" spc="-4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políticas</a:t>
            </a:r>
            <a:r>
              <a:rPr dirty="0" sz="1800" spc="-45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y</a:t>
            </a:r>
            <a:r>
              <a:rPr dirty="0" sz="1800" spc="-4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objetivos</a:t>
            </a:r>
            <a:r>
              <a:rPr dirty="0" sz="1800" spc="-2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de</a:t>
            </a:r>
            <a:r>
              <a:rPr dirty="0" sz="1800" spc="-4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la</a:t>
            </a:r>
            <a:r>
              <a:rPr dirty="0" sz="1800" spc="-35">
                <a:latin typeface="Trebuchet MS"/>
                <a:cs typeface="Trebuchet MS"/>
              </a:rPr>
              <a:t> </a:t>
            </a:r>
            <a:r>
              <a:rPr dirty="0" sz="1800" spc="-10">
                <a:latin typeface="Trebuchet MS"/>
                <a:cs typeface="Trebuchet MS"/>
              </a:rPr>
              <a:t>Facultad </a:t>
            </a:r>
            <a:r>
              <a:rPr dirty="0" sz="1800">
                <a:latin typeface="Trebuchet MS"/>
                <a:cs typeface="Trebuchet MS"/>
              </a:rPr>
              <a:t>en</a:t>
            </a:r>
            <a:r>
              <a:rPr dirty="0" sz="1800" spc="-3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el</a:t>
            </a:r>
            <a:r>
              <a:rPr dirty="0" sz="1800" spc="-25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área</a:t>
            </a:r>
            <a:r>
              <a:rPr dirty="0" sz="1800" spc="-10">
                <a:latin typeface="Trebuchet MS"/>
                <a:cs typeface="Trebuchet MS"/>
              </a:rPr>
              <a:t> </a:t>
            </a:r>
            <a:r>
              <a:rPr dirty="0" sz="1800">
                <a:latin typeface="Trebuchet MS"/>
                <a:cs typeface="Trebuchet MS"/>
              </a:rPr>
              <a:t>de</a:t>
            </a:r>
            <a:r>
              <a:rPr dirty="0" sz="1800" spc="-40">
                <a:latin typeface="Trebuchet MS"/>
                <a:cs typeface="Trebuchet MS"/>
              </a:rPr>
              <a:t> </a:t>
            </a:r>
            <a:r>
              <a:rPr dirty="0" sz="1800" spc="-10">
                <a:latin typeface="Trebuchet MS"/>
                <a:cs typeface="Trebuchet MS"/>
              </a:rPr>
              <a:t>posgrado.</a:t>
            </a:r>
            <a:endParaRPr sz="1800">
              <a:latin typeface="Trebuchet MS"/>
              <a:cs typeface="Trebuchet MS"/>
            </a:endParaRPr>
          </a:p>
        </p:txBody>
      </p:sp>
      <p:pic>
        <p:nvPicPr>
          <p:cNvPr id="5" name="object 5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90415" y="1912620"/>
            <a:ext cx="2709672" cy="268986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99C93B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Federico</dc:creator>
  <dc:title>Secretarías de la Facultad de Ingeniería</dc:title>
  <dcterms:created xsi:type="dcterms:W3CDTF">2025-01-28T22:54:19Z</dcterms:created>
  <dcterms:modified xsi:type="dcterms:W3CDTF">2025-01-28T22:54:19Z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2024-02-13T00:00:00Z</vt:filetime>
  </property>
  <property fmtid="{D5CDD505-2E9C-101B-9397-08002B2CF9AE}" pid="3" name="Creator">
    <vt:lpwstr>Microsoft® PowerPoint® LTSC</vt:lpwstr>
  </property>
  <property fmtid="{D5CDD505-2E9C-101B-9397-08002B2CF9AE}" pid="4" name="LastSaved">
    <vt:filetime>2025-01-28T00:00:00Z</vt:filetime>
  </property>
  <property fmtid="{D5CDD505-2E9C-101B-9397-08002B2CF9AE}" pid="5" name="Producer">
    <vt:lpwstr>Microsoft® PowerPoint® LTSC</vt:lpwstr>
  </property>
</Properties>
</file>