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4F7018-A1AD-463E-B762-16758BB4452A}">
          <p14:sldIdLst>
            <p14:sldId id="257"/>
            <p14:sldId id="267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27/2/2026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qYmBvtrgc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Dinámica</a:t>
            </a:r>
            <a:endParaRPr dirty="0"/>
          </a:p>
        </p:txBody>
      </p:sp>
      <p:pic>
        <p:nvPicPr>
          <p:cNvPr id="1028" name="Picture 4" descr="El robot Atlas de Boston Dynamics sale a correr por los suburbios, Running  Robot fondo de pantalla | Pxfuel">
            <a:extLst>
              <a:ext uri="{FF2B5EF4-FFF2-40B4-BE49-F238E27FC236}">
                <a16:creationId xmlns:a16="http://schemas.microsoft.com/office/drawing/2014/main" id="{00DE4A6B-1256-4BF7-BF97-F6C003A5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39925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ston Dynamics Spot Wallpaper Spot Boston Dynamics Buy Robot This  Intelligent Robot Dog Helps">
            <a:extLst>
              <a:ext uri="{FF2B5EF4-FFF2-40B4-BE49-F238E27FC236}">
                <a16:creationId xmlns:a16="http://schemas.microsoft.com/office/drawing/2014/main" id="{FF5334EC-399B-4937-BEE4-18E94CF3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2" y="1814688"/>
            <a:ext cx="4893733" cy="40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2DA1D-A850-4D11-AD41-F3A9CDA9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Cálculo de la ecuación de momento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FB43C-3C46-49E1-BBD9-0B1DA366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88" y="1473202"/>
            <a:ext cx="9105024" cy="5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D79FA-9332-4CA5-962A-5C62E5BB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Cálculo de la ecuación de momento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65954E-812E-4018-BC16-B45D740A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61" y="1825625"/>
            <a:ext cx="7964011" cy="292458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727EE7E-3DC7-47BA-A2BF-63A4A840861A}"/>
              </a:ext>
            </a:extLst>
          </p:cNvPr>
          <p:cNvSpPr txBox="1"/>
          <p:nvPr/>
        </p:nvSpPr>
        <p:spPr>
          <a:xfrm>
            <a:off x="2175933" y="5088466"/>
            <a:ext cx="760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“resistencia al cambio de dirección de rotación” siempre ocurre cuando la velocidad de rotación       y el momento angular                      no apuntan en la misma dirección.</a:t>
            </a:r>
            <a:endParaRPr lang="es-AR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76AAB6-2E03-4138-97B1-CE1D905C6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15" y="5383420"/>
            <a:ext cx="1038370" cy="3334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440955-2122-43CA-A516-EC06347DF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095" y="5392947"/>
            <a:ext cx="238158" cy="323895"/>
          </a:xfrm>
          <a:prstGeom prst="rect">
            <a:avLst/>
          </a:prstGeom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AE1BA56E-A42D-4C6E-BFDA-C8D2ACCDAC59}"/>
              </a:ext>
            </a:extLst>
          </p:cNvPr>
          <p:cNvSpPr/>
          <p:nvPr/>
        </p:nvSpPr>
        <p:spPr>
          <a:xfrm>
            <a:off x="7823200" y="3429000"/>
            <a:ext cx="397933" cy="397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FF6E9C7A-08B4-483F-B62B-645A39CA0FAF}"/>
              </a:ext>
            </a:extLst>
          </p:cNvPr>
          <p:cNvSpPr/>
          <p:nvPr/>
        </p:nvSpPr>
        <p:spPr>
          <a:xfrm>
            <a:off x="7823200" y="4572000"/>
            <a:ext cx="397933" cy="516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174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D6903-E56C-43C6-84B0-2495BE47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3" y="204259"/>
            <a:ext cx="11015133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Ejemplo: Cubo con una longitud de arista de 2 m</a:t>
            </a:r>
            <a:endParaRPr lang="es-AR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033093-CDD4-464D-9EA1-110C84AB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81" y="1440662"/>
            <a:ext cx="7925906" cy="3705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B43C1F-8CB6-4265-8E38-4A35B4CD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90" y="4976195"/>
            <a:ext cx="1333686" cy="1257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B9E575-0CCC-43A4-B292-07EBF853582A}"/>
              </a:ext>
            </a:extLst>
          </p:cNvPr>
          <p:cNvSpPr txBox="1"/>
          <p:nvPr/>
        </p:nvSpPr>
        <p:spPr>
          <a:xfrm>
            <a:off x="1522251" y="5417338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Velocidad dada por consigna:</a:t>
            </a: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FC4D067-7F59-4E43-93F3-EEC66E4E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95" y="5657821"/>
            <a:ext cx="1400370" cy="419158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0646F28-4474-4D6C-9E38-4F6A4770813B}"/>
              </a:ext>
            </a:extLst>
          </p:cNvPr>
          <p:cNvCxnSpPr>
            <a:stCxn id="10" idx="1"/>
          </p:cNvCxnSpPr>
          <p:nvPr/>
        </p:nvCxnSpPr>
        <p:spPr>
          <a:xfrm flipH="1">
            <a:off x="5789176" y="5867400"/>
            <a:ext cx="551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0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4E3D6-08A4-45CD-A5E8-039D9EA5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Momento necesario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FF3A4C-DE4A-456B-8C66-39F6562EC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1" y="1825625"/>
            <a:ext cx="8229598" cy="50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5E2CB-F166-48B3-A47D-6536A4EC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FED01-4A6E-4A60-9C93-EB590294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1818005"/>
            <a:ext cx="5875020" cy="635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Se tiene el siguiente tensor de inercia:</a:t>
            </a:r>
            <a:endParaRPr lang="es-AR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BB2F94-332D-43EA-B3B4-6BB16ED0C6F4}"/>
              </a:ext>
            </a:extLst>
          </p:cNvPr>
          <p:cNvSpPr txBox="1"/>
          <p:nvPr/>
        </p:nvSpPr>
        <p:spPr>
          <a:xfrm>
            <a:off x="838200" y="33839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dirty="0"/>
              <a:t>Se mueve con la siguiente velocidad: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A6821-A13C-4A61-A2D4-8FE5CE61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834" y="1493259"/>
            <a:ext cx="2299252" cy="950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6CBDE2-05C5-4AC7-85A5-C7E9FCF2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3015018"/>
            <a:ext cx="1554480" cy="1107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32B936-6CCD-4FC0-A309-E15DEE6113F1}"/>
              </a:ext>
            </a:extLst>
          </p:cNvPr>
          <p:cNvSpPr txBox="1"/>
          <p:nvPr/>
        </p:nvSpPr>
        <p:spPr>
          <a:xfrm>
            <a:off x="1018622" y="487788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Hallar el momento necesario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857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ABCB2-A8C8-442D-9CD6-003C5CBD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resuelto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9A8DAE-EF90-433E-9545-2BC9474F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0097"/>
            <a:ext cx="2295845" cy="1152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FD5957-9BD3-4DEF-9CBC-31859AEA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9" y="2617964"/>
            <a:ext cx="2476846" cy="10097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D644F2-24DC-4E36-A26E-62B5E946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17" y="3820575"/>
            <a:ext cx="2724530" cy="11336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042B59-28DA-46A6-8158-3F322DA3E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06" y="4219753"/>
            <a:ext cx="1020410" cy="3352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5DDE93A-2A5C-442C-9DE0-74694BE5C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549" y="2534699"/>
            <a:ext cx="2800741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C8B9A-EA2A-4768-AE58-494AC061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Contramanillar</a:t>
            </a:r>
            <a:r>
              <a:rPr lang="es-MX" dirty="0"/>
              <a:t> o </a:t>
            </a:r>
            <a:r>
              <a:rPr lang="es-MX" dirty="0" err="1"/>
              <a:t>contersteering</a:t>
            </a:r>
            <a:endParaRPr lang="es-AR" dirty="0"/>
          </a:p>
        </p:txBody>
      </p:sp>
      <p:pic>
        <p:nvPicPr>
          <p:cNvPr id="4" name="Elementos multimedia en línea 3" title="Countersteering on a Motorcycle">
            <a:hlinkClick r:id="" action="ppaction://media"/>
            <a:extLst>
              <a:ext uri="{FF2B5EF4-FFF2-40B4-BE49-F238E27FC236}">
                <a16:creationId xmlns:a16="http://schemas.microsoft.com/office/drawing/2014/main" id="{414A2A68-8D82-412D-A89E-473B9DC4FD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6295" y="1690688"/>
            <a:ext cx="292016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49EA0-8F1E-4A40-A877-07060022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¿Por qué la gente va en la "dirección equivocada" cuando va en bicicleta?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DAF3EB-3B30-4E88-A0B7-56F787D9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1617121"/>
            <a:ext cx="7239627" cy="51668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5CE9C2-DD6F-44FD-8960-BECE4097A5B1}"/>
              </a:ext>
            </a:extLst>
          </p:cNvPr>
          <p:cNvSpPr txBox="1"/>
          <p:nvPr/>
        </p:nvSpPr>
        <p:spPr>
          <a:xfrm>
            <a:off x="333375" y="4866084"/>
            <a:ext cx="55911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• </a:t>
            </a: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Miras desde atrás la rueda delantera, que gira alrededor del eje y negativo (en el plano x-z).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• Al mismo tiempo, giras lentamente el manillar hacia la izquierda alrededor del eje z.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• El momento angular en el plano y-z es cero.</a:t>
            </a:r>
            <a:endParaRPr kumimoji="0" lang="es-ES" altLang="es-AR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104B74-5741-4D46-AC53-8868D16443AD}"/>
              </a:ext>
            </a:extLst>
          </p:cNvPr>
          <p:cNvSpPr txBox="1"/>
          <p:nvPr/>
        </p:nvSpPr>
        <p:spPr>
          <a:xfrm>
            <a:off x="6095999" y="4619863"/>
            <a:ext cx="61674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 medida que la rueda gira, el momento angular se acumula en el plano y-z (el vector apunta en la dirección x).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De forma similar a la fuerza de inercia, un momento giroscópico (en la dirección -x) actúa en su contra (conservación del momento angular).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A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Tu bicicleta se inclina hacia la derecha. Ahora giras el manillar en la dirección opuesta y giras a la derecha.</a:t>
            </a:r>
            <a:r>
              <a:rPr kumimoji="0" lang="es-ES" altLang="es-A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0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E0F16-4A94-4B8C-BFF8-75ADABE3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05240B-6577-4F24-B85A-DE493F77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1770C2-01E5-44A8-B038-C76B22C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3337"/>
            <a:ext cx="10526594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b="1" dirty="0"/>
              <a:t>Apuntes de catedra de robótica Universidad de Ciencias Aplicadas Karlsruhe</a:t>
            </a:r>
          </a:p>
          <a:p>
            <a:r>
              <a:rPr lang="es-AR" dirty="0" err="1"/>
              <a:t>Sciliano</a:t>
            </a:r>
            <a:r>
              <a:rPr lang="es-AR" dirty="0"/>
              <a:t>, </a:t>
            </a:r>
            <a:r>
              <a:rPr lang="es-AR" dirty="0" err="1"/>
              <a:t>Sciavicco</a:t>
            </a:r>
            <a:r>
              <a:rPr lang="es-AR" dirty="0"/>
              <a:t>, </a:t>
            </a:r>
            <a:r>
              <a:rPr lang="es-AR" dirty="0" err="1"/>
              <a:t>Villani</a:t>
            </a:r>
            <a:r>
              <a:rPr lang="es-AR" dirty="0"/>
              <a:t> y </a:t>
            </a:r>
            <a:r>
              <a:rPr lang="es-AR" dirty="0" err="1"/>
              <a:t>Orioli</a:t>
            </a:r>
            <a:r>
              <a:rPr lang="es-AR" dirty="0"/>
              <a:t>: </a:t>
            </a:r>
            <a:r>
              <a:rPr lang="es-AR" dirty="0" err="1"/>
              <a:t>Robotics</a:t>
            </a:r>
            <a:r>
              <a:rPr lang="es-AR" dirty="0"/>
              <a:t>- </a:t>
            </a:r>
            <a:r>
              <a:rPr lang="es-AR" dirty="0" err="1"/>
              <a:t>Modelling</a:t>
            </a:r>
            <a:r>
              <a:rPr lang="es-AR" dirty="0"/>
              <a:t> </a:t>
            </a:r>
            <a:r>
              <a:rPr lang="es-AR" dirty="0" err="1"/>
              <a:t>Planning</a:t>
            </a:r>
            <a:r>
              <a:rPr lang="es-AR" dirty="0"/>
              <a:t> and Control, Springer</a:t>
            </a:r>
            <a:endParaRPr lang="es-MX" dirty="0"/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FE2D8-52C8-450A-93E0-E9AB8AC0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AR" dirty="0"/>
              <a:t>Dinámica</a:t>
            </a:r>
            <a:endParaRPr lang="es-AR" dirty="0"/>
          </a:p>
        </p:txBody>
      </p:sp>
      <p:pic>
        <p:nvPicPr>
          <p:cNvPr id="2050" name="Picture 2" descr="Ahora Si GIF - Ahora Si Viene - Discover &amp; Share GIFs">
            <a:extLst>
              <a:ext uri="{FF2B5EF4-FFF2-40B4-BE49-F238E27FC236}">
                <a16:creationId xmlns:a16="http://schemas.microsoft.com/office/drawing/2014/main" id="{94363E5A-25E9-43DE-BA5C-12E51297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23" y="1608667"/>
            <a:ext cx="8473288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767E4-3498-4955-A7C2-7964716D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Dinámica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A31F3-6BCF-4F44-B296-F6DA1F3B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090"/>
            <a:ext cx="10515600" cy="2077508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Hasta ahora en cinemática respondimos:</a:t>
            </a:r>
          </a:p>
          <a:p>
            <a:pPr lvl="1"/>
            <a:r>
              <a:rPr lang="es-MX" sz="1800" dirty="0"/>
              <a:t>¿Dónde está el robot?</a:t>
            </a:r>
          </a:p>
          <a:p>
            <a:pPr lvl="1"/>
            <a:r>
              <a:rPr lang="es-MX" sz="1800" dirty="0"/>
              <a:t>¿Qué velocidad tiene?</a:t>
            </a:r>
          </a:p>
          <a:p>
            <a:pPr lvl="1"/>
            <a:r>
              <a:rPr lang="es-MX" sz="1800" dirty="0"/>
              <a:t>¿Cómo se mueve geométricamente?</a:t>
            </a:r>
          </a:p>
          <a:p>
            <a:pPr lvl="1"/>
            <a:r>
              <a:rPr lang="es-MX" sz="1800" dirty="0">
                <a:solidFill>
                  <a:srgbClr val="FF0000"/>
                </a:solidFill>
              </a:rPr>
              <a:t>No </a:t>
            </a:r>
            <a:r>
              <a:rPr lang="es-MX" sz="1800" dirty="0" err="1">
                <a:solidFill>
                  <a:srgbClr val="FF0000"/>
                </a:solidFill>
              </a:rPr>
              <a:t>considerabamos</a:t>
            </a:r>
            <a:r>
              <a:rPr lang="es-MX" sz="1800" dirty="0">
                <a:solidFill>
                  <a:srgbClr val="FF0000"/>
                </a:solidFill>
              </a:rPr>
              <a:t> fuerzas ni masas.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AC169-67B3-4067-B5D9-41BA06EEBCA1}"/>
              </a:ext>
            </a:extLst>
          </p:cNvPr>
          <p:cNvSpPr txBox="1"/>
          <p:nvPr/>
        </p:nvSpPr>
        <p:spPr>
          <a:xfrm>
            <a:off x="838200" y="3429000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Ahora en dinámica se responde: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¿Qué torque necesito para mover el robot?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¿Cuánta fuerza soporta?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¿Qué pasa si acelero más rápido?</a:t>
            </a:r>
          </a:p>
          <a:p>
            <a:r>
              <a:rPr lang="es-MX" dirty="0"/>
              <a:t>Si se considera: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Masa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Inercia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Fuerzas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Torque</a:t>
            </a:r>
          </a:p>
        </p:txBody>
      </p:sp>
      <p:pic>
        <p:nvPicPr>
          <p:cNvPr id="3074" name="Picture 2" descr="3.100+ Cerebro Explotando Fotografías de stock, fotos e imágenes libres de  derechos - iStock">
            <a:extLst>
              <a:ext uri="{FF2B5EF4-FFF2-40B4-BE49-F238E27FC236}">
                <a16:creationId xmlns:a16="http://schemas.microsoft.com/office/drawing/2014/main" id="{D3E4A830-177B-498A-A9FF-19E605223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69823"/>
            <a:ext cx="3742266" cy="3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5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A0473-71B8-4A2D-814E-FCF84183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Dinámica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9E60C-400F-4E87-91E2-532C704D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7" y="1944610"/>
            <a:ext cx="10515600" cy="4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¿Qué es el momento angular L⃗?</a:t>
            </a:r>
            <a:endParaRPr lang="es-AR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5ED46B-7F53-443E-B3D4-A9E60B83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33" y="1840013"/>
            <a:ext cx="1490134" cy="7119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22C15C-6A0B-4452-983B-9EF990D450A8}"/>
              </a:ext>
            </a:extLst>
          </p:cNvPr>
          <p:cNvSpPr txBox="1"/>
          <p:nvPr/>
        </p:nvSpPr>
        <p:spPr>
          <a:xfrm>
            <a:off x="1227666" y="2340040"/>
            <a:ext cx="10837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effectLst/>
                <a:latin typeface="Google Sans"/>
              </a:rPr>
              <a:t>El momento angular es una propiedad física que describe la rotación de un objeto alrededor de un eje</a:t>
            </a:r>
            <a:endParaRPr lang="es-AR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56CCB2-EEDD-4031-B119-D2FADFBFB87C}"/>
              </a:ext>
            </a:extLst>
          </p:cNvPr>
          <p:cNvSpPr txBox="1"/>
          <p:nvPr/>
        </p:nvSpPr>
        <p:spPr>
          <a:xfrm>
            <a:off x="3208867" y="6135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fuerza es la derivada temporal del momento lineal.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CBE2FC-B440-4F11-81B7-83C86616C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3" y="3605663"/>
            <a:ext cx="1100666" cy="74243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B072BF2-F3C1-4EAD-BD89-3C6805EEFF53}"/>
              </a:ext>
            </a:extLst>
          </p:cNvPr>
          <p:cNvSpPr txBox="1"/>
          <p:nvPr/>
        </p:nvSpPr>
        <p:spPr>
          <a:xfrm>
            <a:off x="905933" y="375208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dirty="0"/>
              <a:t>¿Qué es el momento de una fuerza o torque M⃗?</a:t>
            </a:r>
            <a:endParaRPr lang="es-AR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B7A4F7-DAC0-475D-B07A-1BBCB4C4C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040" y="5109885"/>
            <a:ext cx="2657846" cy="9621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35C1767-A7E8-4635-974C-2DD2F52FC4E6}"/>
              </a:ext>
            </a:extLst>
          </p:cNvPr>
          <p:cNvSpPr txBox="1"/>
          <p:nvPr/>
        </p:nvSpPr>
        <p:spPr>
          <a:xfrm>
            <a:off x="838200" y="49252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dirty="0"/>
              <a:t>Segunda ley de Newton</a:t>
            </a:r>
            <a:endParaRPr lang="es-AR" sz="18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9CC57E0-2F29-405A-8572-9A2FA1E0A4BE}"/>
              </a:ext>
            </a:extLst>
          </p:cNvPr>
          <p:cNvSpPr/>
          <p:nvPr/>
        </p:nvSpPr>
        <p:spPr>
          <a:xfrm>
            <a:off x="685800" y="1746437"/>
            <a:ext cx="10668000" cy="8907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98A8344-E4AB-43BA-B692-7F38A0ED5B01}"/>
              </a:ext>
            </a:extLst>
          </p:cNvPr>
          <p:cNvSpPr/>
          <p:nvPr/>
        </p:nvSpPr>
        <p:spPr>
          <a:xfrm>
            <a:off x="685800" y="3659862"/>
            <a:ext cx="10668000" cy="7243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AB07F86-4CE1-400E-A93E-76340341A690}"/>
              </a:ext>
            </a:extLst>
          </p:cNvPr>
          <p:cNvSpPr/>
          <p:nvPr/>
        </p:nvSpPr>
        <p:spPr>
          <a:xfrm>
            <a:off x="685800" y="2678804"/>
            <a:ext cx="10668000" cy="8907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8EBEE89-9270-4299-B3C7-EC38A51230D5}"/>
              </a:ext>
            </a:extLst>
          </p:cNvPr>
          <p:cNvSpPr txBox="1"/>
          <p:nvPr/>
        </p:nvSpPr>
        <p:spPr>
          <a:xfrm>
            <a:off x="905933" y="27612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dirty="0"/>
              <a:t>¿Qué es el momento </a:t>
            </a:r>
            <a:r>
              <a:rPr lang="es-MX" dirty="0"/>
              <a:t>linear</a:t>
            </a:r>
            <a:r>
              <a:rPr lang="es-MX" sz="1800" dirty="0"/>
              <a:t>   ?</a:t>
            </a:r>
            <a:endParaRPr lang="es-AR" sz="1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E471871-AE6E-4540-9282-B1DA5FB9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379" y="2803958"/>
            <a:ext cx="163908" cy="23325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6AD1AFC-331F-4B03-9637-AA03AFA27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962" y="2741955"/>
            <a:ext cx="1048516" cy="45780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2501694-6F6D-432D-BCF9-83DC4F912C01}"/>
              </a:ext>
            </a:extLst>
          </p:cNvPr>
          <p:cNvSpPr txBox="1"/>
          <p:nvPr/>
        </p:nvSpPr>
        <p:spPr>
          <a:xfrm>
            <a:off x="1150620" y="3212966"/>
            <a:ext cx="9235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rgbClr val="0A0A0A"/>
                </a:solidFill>
                <a:effectLst/>
                <a:latin typeface="Google Sans"/>
              </a:rPr>
              <a:t>Representa la "inercia en movimiento" de un objeto, indicando qué tan difícil es detenerlo</a:t>
            </a:r>
            <a:endParaRPr lang="es-AR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5B34AF0-9A4F-41CC-AC98-CBE68F9B54A5}"/>
              </a:ext>
            </a:extLst>
          </p:cNvPr>
          <p:cNvSpPr/>
          <p:nvPr/>
        </p:nvSpPr>
        <p:spPr>
          <a:xfrm>
            <a:off x="685800" y="4800600"/>
            <a:ext cx="10668000" cy="17907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85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6BC41-A51A-494D-A91B-901B4AA4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Determinación del momento angular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A0C431-D2D6-4FFB-B405-C63DE8BC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4" y="2104105"/>
            <a:ext cx="4588938" cy="62300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4E7FA7-7E38-498A-8E94-500EA2CDBA3A}"/>
              </a:ext>
            </a:extLst>
          </p:cNvPr>
          <p:cNvSpPr txBox="1"/>
          <p:nvPr/>
        </p:nvSpPr>
        <p:spPr>
          <a:xfrm>
            <a:off x="966914" y="1690688"/>
            <a:ext cx="487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En un punto el momento angular se calcula como: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59F04F-DB6A-4EAE-A401-8390B3C4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4" y="3509856"/>
            <a:ext cx="5063068" cy="30142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5D719B-9FA7-4FDE-9B8D-4F63D4C31944}"/>
              </a:ext>
            </a:extLst>
          </p:cNvPr>
          <p:cNvSpPr txBox="1"/>
          <p:nvPr/>
        </p:nvSpPr>
        <p:spPr>
          <a:xfrm>
            <a:off x="966914" y="30162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En el cuerpo el momento angular se calcula como: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02D04A-C808-459E-B9DF-11246DDE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2104105"/>
            <a:ext cx="5435602" cy="33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11B6-AC23-441B-8976-FE8EE8C0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Cálculo de la ecuación de momento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4ADB3C-2F71-42D5-AC2E-2847EC9D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06" y="1537758"/>
            <a:ext cx="9173855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77BE509B-3ECD-4047-BEA4-E210EFC0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19" y="2372345"/>
            <a:ext cx="504895" cy="5715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D85EC6-5649-402F-AD46-BA61D1A7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Notas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416D2D-28A1-4C35-A77D-EE53F231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1" y="1724555"/>
            <a:ext cx="2133898" cy="1867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CDAC95-3150-4C60-B092-937D0340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464" y="1628429"/>
            <a:ext cx="2534004" cy="22863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F39CEC-C519-4906-9291-A28A3B756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437" y="4329333"/>
            <a:ext cx="3181794" cy="180047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2A144B-D459-45E5-916C-511F0840F252}"/>
              </a:ext>
            </a:extLst>
          </p:cNvPr>
          <p:cNvSpPr txBox="1"/>
          <p:nvPr/>
        </p:nvSpPr>
        <p:spPr>
          <a:xfrm>
            <a:off x="4829179" y="6149604"/>
            <a:ext cx="25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E= matriz identidad (3x3)</a:t>
            </a: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515AFF-F11E-4165-91F0-10101F78BA0E}"/>
              </a:ext>
            </a:extLst>
          </p:cNvPr>
          <p:cNvSpPr txBox="1"/>
          <p:nvPr/>
        </p:nvSpPr>
        <p:spPr>
          <a:xfrm>
            <a:off x="8382000" y="1027906"/>
            <a:ext cx="286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 externo o tensorial</a:t>
            </a:r>
            <a:endParaRPr lang="es-AR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CFBB63-B7B4-4BB6-9324-D88517281AF5}"/>
              </a:ext>
            </a:extLst>
          </p:cNvPr>
          <p:cNvSpPr/>
          <p:nvPr/>
        </p:nvSpPr>
        <p:spPr>
          <a:xfrm>
            <a:off x="8314267" y="889000"/>
            <a:ext cx="3039533" cy="7394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6FBFE6E-B416-4116-AC71-9EE696CED1BE}"/>
              </a:ext>
            </a:extLst>
          </p:cNvPr>
          <p:cNvCxnSpPr/>
          <p:nvPr/>
        </p:nvCxnSpPr>
        <p:spPr>
          <a:xfrm flipH="1">
            <a:off x="7001933" y="1213844"/>
            <a:ext cx="1109134" cy="708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40E888-1723-4BEE-864C-7F586A17982D}"/>
              </a:ext>
            </a:extLst>
          </p:cNvPr>
          <p:cNvSpPr txBox="1"/>
          <p:nvPr/>
        </p:nvSpPr>
        <p:spPr>
          <a:xfrm>
            <a:off x="697149" y="2402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De donde sale       ?</a:t>
            </a:r>
            <a:endParaRPr lang="es-AR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721DACD-2FB2-4B5B-A71E-67F03ACB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86" y="3163499"/>
            <a:ext cx="504895" cy="571580"/>
          </a:xfrm>
          <a:prstGeom prst="rect">
            <a:avLst/>
          </a:prstGeom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0F611FED-9097-4703-A784-63E05C77B78E}"/>
              </a:ext>
            </a:extLst>
          </p:cNvPr>
          <p:cNvSpPr/>
          <p:nvPr/>
        </p:nvSpPr>
        <p:spPr>
          <a:xfrm>
            <a:off x="5137823" y="2324800"/>
            <a:ext cx="1212286" cy="761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2517961-3AE2-4A41-8023-24873C32A350}"/>
              </a:ext>
            </a:extLst>
          </p:cNvPr>
          <p:cNvSpPr/>
          <p:nvPr/>
        </p:nvSpPr>
        <p:spPr>
          <a:xfrm>
            <a:off x="4625682" y="5934866"/>
            <a:ext cx="3064934" cy="8397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A22878B-BB0A-46F7-AAC2-A6C45CA47457}"/>
              </a:ext>
            </a:extLst>
          </p:cNvPr>
          <p:cNvCxnSpPr/>
          <p:nvPr/>
        </p:nvCxnSpPr>
        <p:spPr>
          <a:xfrm flipV="1">
            <a:off x="5137823" y="5715000"/>
            <a:ext cx="331644" cy="2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CCE499AA-3C91-4CBE-B34E-B48B2DB90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218" y="5159645"/>
            <a:ext cx="504895" cy="36200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52AB99F-ADF0-4835-8F44-040E25A021C1}"/>
              </a:ext>
            </a:extLst>
          </p:cNvPr>
          <p:cNvSpPr txBox="1"/>
          <p:nvPr/>
        </p:nvSpPr>
        <p:spPr>
          <a:xfrm>
            <a:off x="1199088" y="52084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¿Qué es        ?</a:t>
            </a:r>
            <a:endParaRPr lang="es-AR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611AA113-7AE4-434B-B65C-D606D0283418}"/>
              </a:ext>
            </a:extLst>
          </p:cNvPr>
          <p:cNvCxnSpPr/>
          <p:nvPr/>
        </p:nvCxnSpPr>
        <p:spPr>
          <a:xfrm>
            <a:off x="2768451" y="5393139"/>
            <a:ext cx="23693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CF85C06-7EF2-4354-8374-D112F77AC60F}"/>
              </a:ext>
            </a:extLst>
          </p:cNvPr>
          <p:cNvSpPr/>
          <p:nvPr/>
        </p:nvSpPr>
        <p:spPr>
          <a:xfrm>
            <a:off x="5303645" y="4258733"/>
            <a:ext cx="2534004" cy="5926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90CC534-1FC0-4ECC-95E2-08C4CF5B2948}"/>
              </a:ext>
            </a:extLst>
          </p:cNvPr>
          <p:cNvCxnSpPr/>
          <p:nvPr/>
        </p:nvCxnSpPr>
        <p:spPr>
          <a:xfrm flipH="1">
            <a:off x="5401733" y="4851412"/>
            <a:ext cx="67734" cy="5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5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A767-802D-4799-B593-EA49F510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Cálculo de la ecuación de momento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18CC27-A598-47E7-B019-B6D12383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09" y="1326002"/>
            <a:ext cx="9610938" cy="553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6E983B2-EB82-4CDB-B278-3D73F440687C}"/>
              </a:ext>
            </a:extLst>
          </p:cNvPr>
          <p:cNvSpPr/>
          <p:nvPr/>
        </p:nvSpPr>
        <p:spPr>
          <a:xfrm>
            <a:off x="1651000" y="2650067"/>
            <a:ext cx="2133600" cy="5503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1D0FF73-AAD0-469D-831C-9BD89DD936CA}"/>
              </a:ext>
            </a:extLst>
          </p:cNvPr>
          <p:cNvCxnSpPr/>
          <p:nvPr/>
        </p:nvCxnSpPr>
        <p:spPr>
          <a:xfrm flipH="1">
            <a:off x="1718733" y="3276600"/>
            <a:ext cx="440267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5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537</Words>
  <Application>Microsoft Office PowerPoint</Application>
  <PresentationFormat>Panorámica</PresentationFormat>
  <Paragraphs>61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Google Sans</vt:lpstr>
      <vt:lpstr>inherit</vt:lpstr>
      <vt:lpstr>Tema de Office</vt:lpstr>
      <vt:lpstr>Dinámica</vt:lpstr>
      <vt:lpstr>Bibliografía</vt:lpstr>
      <vt:lpstr>Dinámica</vt:lpstr>
      <vt:lpstr>Dinámica</vt:lpstr>
      <vt:lpstr>Dinámica</vt:lpstr>
      <vt:lpstr>Determinación del momento angular</vt:lpstr>
      <vt:lpstr>Cálculo de la ecuación de momento</vt:lpstr>
      <vt:lpstr>Notas</vt:lpstr>
      <vt:lpstr>Cálculo de la ecuación de momento</vt:lpstr>
      <vt:lpstr>Cálculo de la ecuación de momento</vt:lpstr>
      <vt:lpstr>Cálculo de la ecuación de momento</vt:lpstr>
      <vt:lpstr>Ejemplo: Cubo con una longitud de arista de 2 m</vt:lpstr>
      <vt:lpstr>Momento necesario</vt:lpstr>
      <vt:lpstr>Ejercicio</vt:lpstr>
      <vt:lpstr>Ejercicio resuelto</vt:lpstr>
      <vt:lpstr>Contramanillar o contersteering</vt:lpstr>
      <vt:lpstr>¿Por qué la gente va en la "dirección equivocada" cuando va en bicicleta?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97</cp:revision>
  <dcterms:created xsi:type="dcterms:W3CDTF">2026-01-20T12:35:28Z</dcterms:created>
  <dcterms:modified xsi:type="dcterms:W3CDTF">2026-02-27T16:01:30Z</dcterms:modified>
</cp:coreProperties>
</file>