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63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5F497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5F497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5F497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5F497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4133" y="3573526"/>
            <a:ext cx="2533650" cy="205781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359279" y="645414"/>
            <a:ext cx="4353687" cy="46558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046732" y="368808"/>
            <a:ext cx="4975860" cy="765048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79387" y="44665"/>
            <a:ext cx="2178431" cy="8644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4644" y="1365630"/>
            <a:ext cx="264858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5F497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png"/><Relationship Id="rId3" Type="http://schemas.openxmlformats.org/officeDocument/2006/relationships/hyperlink" Target="https://aulavirtual.fio.unam.edu.ar/pluginfile.php/286391/mod_resource/content/1/U%2013%20Cap.%2017Fisica-Universitaria-Sears-Zemansky-12va--593-632.pdf" TargetMode="External"/><Relationship Id="rId7" Type="http://schemas.openxmlformats.org/officeDocument/2006/relationships/hyperlink" Target="https://aulavirtual.fio.unam.edu.ar/pluginfile.php/286393/mod_resource/content/1/TABLA_1_Coeficientes_de_expansion_de_alg.pdf" TargetMode="External"/><Relationship Id="rId12" Type="http://schemas.openxmlformats.org/officeDocument/2006/relationships/image" Target="../media/image10.png"/><Relationship Id="rId2" Type="http://schemas.openxmlformats.org/officeDocument/2006/relationships/hyperlink" Target="https://aulavirtual.fio.unam.edu.ar/pluginfile.php/335878/mod_resource/content/1/GTP%20N%C2%BA%2017_24_FM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ulavirtual.fio.unam.edu.ar/pluginfile.php/335865/mod_resource/content/1/GTP%20N%C2%BA%2017%20-Ej.10%20Resuelto.pdf" TargetMode="External"/><Relationship Id="rId11" Type="http://schemas.openxmlformats.org/officeDocument/2006/relationships/image" Target="../media/image9.png"/><Relationship Id="rId5" Type="http://schemas.openxmlformats.org/officeDocument/2006/relationships/hyperlink" Target="https://www.youtube.com/watch?v=V0lWDBAoQJc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5.jp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87902" y="1224153"/>
            <a:ext cx="3729354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4629" indent="-204470">
              <a:lnSpc>
                <a:spcPct val="100000"/>
              </a:lnSpc>
              <a:spcBef>
                <a:spcPts val="100"/>
              </a:spcBef>
              <a:buSzPct val="94444"/>
              <a:buFont typeface="Wingdings"/>
              <a:buChar char=""/>
              <a:tabLst>
                <a:tab pos="214629" algn="l"/>
              </a:tabLst>
            </a:pPr>
            <a:r>
              <a:rPr sz="1800" dirty="0">
                <a:latin typeface="Arial MT"/>
                <a:cs typeface="Arial MT"/>
              </a:rPr>
              <a:t>Mirar</a:t>
            </a:r>
            <a:r>
              <a:rPr sz="1800" spc="-5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los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videos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teóricos</a:t>
            </a:r>
            <a:endParaRPr sz="1800" dirty="0">
              <a:latin typeface="Arial MT"/>
              <a:cs typeface="Arial MT"/>
            </a:endParaRPr>
          </a:p>
          <a:p>
            <a:pPr marL="214629" indent="-204470">
              <a:lnSpc>
                <a:spcPct val="100000"/>
              </a:lnSpc>
              <a:buSzPct val="94444"/>
              <a:buFont typeface="Wingdings"/>
              <a:buChar char=""/>
              <a:tabLst>
                <a:tab pos="214629" algn="l"/>
              </a:tabLst>
            </a:pPr>
            <a:r>
              <a:rPr sz="1800" dirty="0">
                <a:latin typeface="Arial MT"/>
                <a:cs typeface="Arial MT"/>
              </a:rPr>
              <a:t>Leer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el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capítulo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del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libro.</a:t>
            </a:r>
            <a:endParaRPr sz="1800" dirty="0">
              <a:latin typeface="Arial MT"/>
              <a:cs typeface="Arial MT"/>
            </a:endParaRPr>
          </a:p>
          <a:p>
            <a:pPr marL="214629" indent="-204470">
              <a:lnSpc>
                <a:spcPct val="100000"/>
              </a:lnSpc>
              <a:buSzPct val="94444"/>
              <a:buFont typeface="Wingdings"/>
              <a:buChar char=""/>
              <a:tabLst>
                <a:tab pos="214629" algn="l"/>
              </a:tabLst>
            </a:pPr>
            <a:r>
              <a:rPr sz="1800" dirty="0">
                <a:latin typeface="Arial MT"/>
                <a:cs typeface="Arial MT"/>
              </a:rPr>
              <a:t>Comprender</a:t>
            </a:r>
            <a:r>
              <a:rPr sz="1800" spc="-4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el</a:t>
            </a:r>
            <a:r>
              <a:rPr sz="1800" spc="-5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ejercicio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resuelto</a:t>
            </a:r>
            <a:endParaRPr sz="1800" dirty="0">
              <a:latin typeface="Arial MT"/>
              <a:cs typeface="Arial MT"/>
            </a:endParaRPr>
          </a:p>
          <a:p>
            <a:pPr marL="214629" indent="-204470">
              <a:lnSpc>
                <a:spcPct val="100000"/>
              </a:lnSpc>
              <a:buSzPct val="94444"/>
              <a:buFont typeface="Wingdings"/>
              <a:buChar char=""/>
              <a:tabLst>
                <a:tab pos="214629" algn="l"/>
              </a:tabLst>
            </a:pPr>
            <a:r>
              <a:rPr sz="1800" dirty="0">
                <a:latin typeface="Arial MT"/>
                <a:cs typeface="Arial MT"/>
              </a:rPr>
              <a:t>Realizar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los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ejercicios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del</a:t>
            </a:r>
            <a:r>
              <a:rPr sz="1800" spc="-50" dirty="0">
                <a:latin typeface="Arial MT"/>
                <a:cs typeface="Arial MT"/>
              </a:rPr>
              <a:t> </a:t>
            </a:r>
            <a:r>
              <a:rPr sz="1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2"/>
              </a:rPr>
              <a:t>TP</a:t>
            </a:r>
            <a:r>
              <a:rPr sz="1800" u="sng" spc="-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2"/>
              </a:rPr>
              <a:t> </a:t>
            </a:r>
            <a:r>
              <a:rPr sz="18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2"/>
              </a:rPr>
              <a:t>N°17</a:t>
            </a:r>
            <a:endParaRPr sz="1800" dirty="0">
              <a:latin typeface="Arial MT"/>
              <a:cs typeface="Arial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HOJA</a:t>
            </a:r>
            <a:r>
              <a:rPr spc="-160" dirty="0"/>
              <a:t> </a:t>
            </a:r>
            <a:r>
              <a:rPr dirty="0"/>
              <a:t>DE</a:t>
            </a:r>
            <a:r>
              <a:rPr spc="-70" dirty="0"/>
              <a:t> </a:t>
            </a:r>
            <a:r>
              <a:rPr spc="-30" dirty="0"/>
              <a:t>RUTA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753432" y="4156112"/>
            <a:ext cx="4681855" cy="829944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3200" spc="-10" dirty="0">
                <a:latin typeface="Arial MT"/>
                <a:cs typeface="Arial MT"/>
              </a:rPr>
              <a:t>Libro</a:t>
            </a:r>
            <a:endParaRPr sz="3200" dirty="0">
              <a:latin typeface="Arial MT"/>
              <a:cs typeface="Arial MT"/>
            </a:endParaRPr>
          </a:p>
          <a:p>
            <a:pPr marL="13970">
              <a:lnSpc>
                <a:spcPct val="100000"/>
              </a:lnSpc>
              <a:spcBef>
                <a:spcPts val="114"/>
              </a:spcBef>
            </a:pPr>
            <a:r>
              <a:rPr sz="1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3"/>
              </a:rPr>
              <a:t>Cap.</a:t>
            </a:r>
            <a:r>
              <a:rPr sz="1800" u="sng" spc="-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3"/>
              </a:rPr>
              <a:t> </a:t>
            </a:r>
            <a:r>
              <a:rPr sz="1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3"/>
              </a:rPr>
              <a:t>17.</a:t>
            </a:r>
            <a:r>
              <a:rPr sz="1800" u="sng" spc="-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3"/>
              </a:rPr>
              <a:t> </a:t>
            </a:r>
            <a:r>
              <a:rPr sz="18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3"/>
              </a:rPr>
              <a:t>Temperatura</a:t>
            </a:r>
            <a:r>
              <a:rPr sz="1800" u="sng" spc="-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3"/>
              </a:rPr>
              <a:t> </a:t>
            </a:r>
            <a:r>
              <a:rPr sz="1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3"/>
              </a:rPr>
              <a:t>y</a:t>
            </a:r>
            <a:r>
              <a:rPr sz="18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3"/>
              </a:rPr>
              <a:t> </a:t>
            </a:r>
            <a:r>
              <a:rPr sz="18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3"/>
              </a:rPr>
              <a:t>calor.</a:t>
            </a:r>
            <a:r>
              <a:rPr sz="18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3"/>
              </a:rPr>
              <a:t> </a:t>
            </a:r>
            <a:r>
              <a:rPr sz="1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3"/>
              </a:rPr>
              <a:t>Sear</a:t>
            </a:r>
            <a:r>
              <a:rPr sz="1800" u="sng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3"/>
              </a:rPr>
              <a:t> </a:t>
            </a:r>
            <a:r>
              <a:rPr sz="18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3"/>
              </a:rPr>
              <a:t>Zemansky</a:t>
            </a:r>
            <a:endParaRPr sz="1800" dirty="0">
              <a:latin typeface="Arial MT"/>
              <a:cs typeface="Arial MT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087247" y="5579855"/>
            <a:ext cx="1541399" cy="1152525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216905" y="2488048"/>
            <a:ext cx="13658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Arial"/>
                <a:cs typeface="Arial"/>
              </a:rPr>
              <a:t>TEORÍA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0" name="object 10">
            <a:hlinkClick r:id="rId5"/>
          </p:cNvPr>
          <p:cNvSpPr txBox="1"/>
          <p:nvPr/>
        </p:nvSpPr>
        <p:spPr>
          <a:xfrm>
            <a:off x="312790" y="3047407"/>
            <a:ext cx="1270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5"/>
              </a:rPr>
              <a:t>Calorimetría</a:t>
            </a:r>
            <a:endParaRPr sz="1800" dirty="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90185" y="3244442"/>
            <a:ext cx="26949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  <a:hlinkClick r:id="rId6"/>
              </a:rPr>
              <a:t>EJERCICIOS</a:t>
            </a:r>
            <a:r>
              <a:rPr sz="1800" b="1" spc="-25" dirty="0">
                <a:latin typeface="Arial"/>
                <a:cs typeface="Arial"/>
                <a:hlinkClick r:id="rId6"/>
              </a:rPr>
              <a:t> </a:t>
            </a:r>
            <a:r>
              <a:rPr sz="1800" b="1" spc="-20" dirty="0">
                <a:latin typeface="Arial"/>
                <a:cs typeface="Arial"/>
                <a:hlinkClick r:id="rId6"/>
              </a:rPr>
              <a:t>RESUELTO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60036" y="6060186"/>
            <a:ext cx="25850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7"/>
              </a:rPr>
              <a:t>Coeficiente</a:t>
            </a:r>
            <a:r>
              <a:rPr sz="1800" u="sng" spc="-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7"/>
              </a:rPr>
              <a:t> </a:t>
            </a:r>
            <a:r>
              <a:rPr sz="1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7"/>
              </a:rPr>
              <a:t>de</a:t>
            </a:r>
            <a:r>
              <a:rPr sz="1800" u="sng" spc="-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7"/>
              </a:rPr>
              <a:t> </a:t>
            </a:r>
            <a:r>
              <a:rPr sz="18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7"/>
              </a:rPr>
              <a:t>expansión</a:t>
            </a:r>
            <a:endParaRPr sz="1800" dirty="0">
              <a:latin typeface="Arial MT"/>
              <a:cs typeface="Arial MT"/>
            </a:endParaRPr>
          </a:p>
        </p:txBody>
      </p:sp>
      <p:pic>
        <p:nvPicPr>
          <p:cNvPr id="17" name="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135779" y="81494"/>
            <a:ext cx="1651643" cy="700851"/>
          </a:xfrm>
          <a:prstGeom prst="rect">
            <a:avLst/>
          </a:prstGeom>
        </p:spPr>
      </p:pic>
      <p:pic>
        <p:nvPicPr>
          <p:cNvPr id="1026" name="Picture 2" descr="Generador de Códigos QR Codes">
            <a:extLst>
              <a:ext uri="{FF2B5EF4-FFF2-40B4-BE49-F238E27FC236}">
                <a16:creationId xmlns:a16="http://schemas.microsoft.com/office/drawing/2014/main" id="{1DF6D656-8E46-6495-EBF5-082956AA3D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114" y="2851793"/>
            <a:ext cx="1154414" cy="1154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enerador de Códigos QR Codes">
            <a:extLst>
              <a:ext uri="{FF2B5EF4-FFF2-40B4-BE49-F238E27FC236}">
                <a16:creationId xmlns:a16="http://schemas.microsoft.com/office/drawing/2014/main" id="{90B46680-A970-8604-C3FE-2BC2E5E27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475" y="2192713"/>
            <a:ext cx="1154414" cy="1154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Generador de Códigos QR Codes">
            <a:extLst>
              <a:ext uri="{FF2B5EF4-FFF2-40B4-BE49-F238E27FC236}">
                <a16:creationId xmlns:a16="http://schemas.microsoft.com/office/drawing/2014/main" id="{61EE196A-9000-68A3-5FDD-E7CA05F890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256" y="3996461"/>
            <a:ext cx="1286495" cy="128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Generador de Códigos QR Codes">
            <a:extLst>
              <a:ext uri="{FF2B5EF4-FFF2-40B4-BE49-F238E27FC236}">
                <a16:creationId xmlns:a16="http://schemas.microsoft.com/office/drawing/2014/main" id="{02C712A3-8E22-12C4-1991-513235BB94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560" y="5482188"/>
            <a:ext cx="1286495" cy="128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Generador de Códigos QR Codes">
            <a:extLst>
              <a:ext uri="{FF2B5EF4-FFF2-40B4-BE49-F238E27FC236}">
                <a16:creationId xmlns:a16="http://schemas.microsoft.com/office/drawing/2014/main" id="{634E204D-5E7D-5453-9475-0A176A7EE9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134" y="1350570"/>
            <a:ext cx="1215617" cy="1215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43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MT</vt:lpstr>
      <vt:lpstr>Calibri</vt:lpstr>
      <vt:lpstr>Wingdings</vt:lpstr>
      <vt:lpstr>Office Theme</vt:lpstr>
      <vt:lpstr>HOJA DE RUTA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aspire</dc:creator>
  <cp:lastModifiedBy>Lea Santiago</cp:lastModifiedBy>
  <cp:revision>1</cp:revision>
  <dcterms:created xsi:type="dcterms:W3CDTF">2024-06-07T13:22:10Z</dcterms:created>
  <dcterms:modified xsi:type="dcterms:W3CDTF">2024-06-07T13:56:10Z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2022-06-28T00:00:00Z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2024-06-07T00:00:00Z</vt:filetime>
  </property>
  <property fmtid="{D5CDD505-2E9C-101B-9397-08002B2CF9AE}" pid="5" name="Producer">
    <vt:lpwstr>Microsoft® Office PowerPoint® 2007</vt:lpwstr>
  </property>
</Properties>
</file>