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30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93" r:id="rId17"/>
    <p:sldId id="272" r:id="rId18"/>
    <p:sldId id="273" r:id="rId19"/>
    <p:sldId id="274" r:id="rId20"/>
    <p:sldId id="294" r:id="rId21"/>
    <p:sldId id="276" r:id="rId22"/>
    <p:sldId id="295" r:id="rId23"/>
    <p:sldId id="278" r:id="rId24"/>
    <p:sldId id="296" r:id="rId25"/>
    <p:sldId id="280" r:id="rId26"/>
    <p:sldId id="281" r:id="rId27"/>
    <p:sldId id="282" r:id="rId28"/>
    <p:sldId id="283" r:id="rId29"/>
    <p:sldId id="297" r:id="rId30"/>
    <p:sldId id="298" r:id="rId31"/>
    <p:sldId id="299" r:id="rId32"/>
    <p:sldId id="287" r:id="rId33"/>
    <p:sldId id="288" r:id="rId34"/>
    <p:sldId id="289" r:id="rId35"/>
    <p:sldId id="300" r:id="rId36"/>
    <p:sldId id="301" r:id="rId37"/>
    <p:sldId id="292" r:id="rId38"/>
  </p:sldIdLst>
  <p:sldSz cx="18288000" cy="10287000"/>
  <p:notesSz cx="6858000" cy="9144000"/>
  <p:embeddedFontLst>
    <p:embeddedFont>
      <p:font typeface="Borel" panose="020B0604020202020204" charset="0"/>
      <p:regular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Helios" panose="020B0604020202020204" charset="0"/>
      <p:regular r:id="rId44"/>
    </p:embeddedFont>
    <p:embeddedFont>
      <p:font typeface="Helios Bold" panose="020B0604020202020204" charset="0"/>
      <p:regular r:id="rId45"/>
    </p:embeddedFont>
    <p:embeddedFont>
      <p:font typeface="TS Deniz Bold" panose="020B0604020202020204" charset="-78"/>
      <p:regular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408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700" y="1009650"/>
            <a:ext cx="12867103" cy="0"/>
          </a:xfrm>
          <a:prstGeom prst="line">
            <a:avLst/>
          </a:prstGeom>
          <a:ln w="85725" cap="flat">
            <a:solidFill>
              <a:srgbClr val="6B1F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8728439" y="3137992"/>
            <a:ext cx="415561" cy="416318"/>
          </a:xfrm>
          <a:custGeom>
            <a:avLst/>
            <a:gdLst/>
            <a:ahLst/>
            <a:cxnLst/>
            <a:rect l="l" t="t" r="r" b="b"/>
            <a:pathLst>
              <a:path w="415561" h="416318">
                <a:moveTo>
                  <a:pt x="0" y="0"/>
                </a:moveTo>
                <a:lnTo>
                  <a:pt x="415561" y="0"/>
                </a:lnTo>
                <a:lnTo>
                  <a:pt x="415561" y="416317"/>
                </a:lnTo>
                <a:lnTo>
                  <a:pt x="0" y="4163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-5400000">
            <a:off x="-3185427" y="8404843"/>
            <a:ext cx="7715406" cy="3535431"/>
            <a:chOff x="0" y="0"/>
            <a:chExt cx="886891" cy="406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86891" cy="406400"/>
            </a:xfrm>
            <a:custGeom>
              <a:avLst/>
              <a:gdLst/>
              <a:ahLst/>
              <a:cxnLst/>
              <a:rect l="l" t="t" r="r" b="b"/>
              <a:pathLst>
                <a:path w="886891" h="406400">
                  <a:moveTo>
                    <a:pt x="683691" y="0"/>
                  </a:moveTo>
                  <a:cubicBezTo>
                    <a:pt x="795915" y="0"/>
                    <a:pt x="886891" y="90976"/>
                    <a:pt x="886891" y="203200"/>
                  </a:cubicBezTo>
                  <a:cubicBezTo>
                    <a:pt x="886891" y="315424"/>
                    <a:pt x="795915" y="406400"/>
                    <a:pt x="68369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86891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5400000">
            <a:off x="14081410" y="-1868588"/>
            <a:ext cx="7426906" cy="3737176"/>
            <a:chOff x="0" y="0"/>
            <a:chExt cx="807640" cy="406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07640" cy="406400"/>
            </a:xfrm>
            <a:custGeom>
              <a:avLst/>
              <a:gdLst/>
              <a:ahLst/>
              <a:cxnLst/>
              <a:rect l="l" t="t" r="r" b="b"/>
              <a:pathLst>
                <a:path w="807640" h="406400">
                  <a:moveTo>
                    <a:pt x="604440" y="0"/>
                  </a:moveTo>
                  <a:cubicBezTo>
                    <a:pt x="716665" y="0"/>
                    <a:pt x="807640" y="90976"/>
                    <a:pt x="807640" y="203200"/>
                  </a:cubicBezTo>
                  <a:cubicBezTo>
                    <a:pt x="807640" y="315424"/>
                    <a:pt x="716665" y="406400"/>
                    <a:pt x="60444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80764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636262" y="4529935"/>
            <a:ext cx="15015477" cy="2427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942"/>
              </a:lnSpc>
              <a:spcBef>
                <a:spcPct val="0"/>
              </a:spcBef>
            </a:pPr>
            <a:r>
              <a:rPr lang="en-US" sz="14244" b="1" spc="-470">
                <a:solidFill>
                  <a:srgbClr val="4D4C4C"/>
                </a:solidFill>
                <a:latin typeface="TS Deniz Bold"/>
                <a:ea typeface="TS Deniz Bold"/>
                <a:cs typeface="TS Deniz Bold"/>
                <a:sym typeface="TS Deniz Bold"/>
              </a:rPr>
              <a:t>COMUNICACIÓN</a:t>
            </a:r>
          </a:p>
        </p:txBody>
      </p:sp>
      <p:grpSp>
        <p:nvGrpSpPr>
          <p:cNvPr id="11" name="Group 11"/>
          <p:cNvGrpSpPr/>
          <p:nvPr/>
        </p:nvGrpSpPr>
        <p:grpSpPr>
          <a:xfrm rot="-5400000">
            <a:off x="15751254" y="2375175"/>
            <a:ext cx="959812" cy="95981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1FAD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4" name="AutoShape 14"/>
          <p:cNvSpPr/>
          <p:nvPr/>
        </p:nvSpPr>
        <p:spPr>
          <a:xfrm flipV="1">
            <a:off x="4168622" y="9301162"/>
            <a:ext cx="13090678" cy="0"/>
          </a:xfrm>
          <a:prstGeom prst="line">
            <a:avLst/>
          </a:prstGeom>
          <a:ln w="85725" cap="flat">
            <a:solidFill>
              <a:srgbClr val="6B1FA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5" name="Group 15"/>
          <p:cNvGrpSpPr/>
          <p:nvPr/>
        </p:nvGrpSpPr>
        <p:grpSpPr>
          <a:xfrm>
            <a:off x="643702" y="8711951"/>
            <a:ext cx="3524919" cy="3524919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1FAD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27849" y="6229506"/>
            <a:ext cx="1212142" cy="1165796"/>
            <a:chOff x="0" y="0"/>
            <a:chExt cx="1616189" cy="1554394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1554394" cy="1554394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22" name="Freeform 22"/>
            <p:cNvSpPr/>
            <p:nvPr/>
          </p:nvSpPr>
          <p:spPr>
            <a:xfrm>
              <a:off x="107634" y="45839"/>
              <a:ext cx="1508555" cy="1508555"/>
            </a:xfrm>
            <a:custGeom>
              <a:avLst/>
              <a:gdLst/>
              <a:ahLst/>
              <a:cxnLst/>
              <a:rect l="l" t="t" r="r" b="b"/>
              <a:pathLst>
                <a:path w="1508555" h="1508555">
                  <a:moveTo>
                    <a:pt x="0" y="0"/>
                  </a:moveTo>
                  <a:lnTo>
                    <a:pt x="1508555" y="0"/>
                  </a:lnTo>
                  <a:lnTo>
                    <a:pt x="1508555" y="1508555"/>
                  </a:lnTo>
                  <a:lnTo>
                    <a:pt x="0" y="15085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3" name="Freeform 23"/>
          <p:cNvSpPr/>
          <p:nvPr/>
        </p:nvSpPr>
        <p:spPr>
          <a:xfrm rot="-5400000">
            <a:off x="13895803" y="-2200160"/>
            <a:ext cx="3899060" cy="3899060"/>
          </a:xfrm>
          <a:custGeom>
            <a:avLst/>
            <a:gdLst/>
            <a:ahLst/>
            <a:cxnLst/>
            <a:rect l="l" t="t" r="r" b="b"/>
            <a:pathLst>
              <a:path w="3899060" h="3899060">
                <a:moveTo>
                  <a:pt x="0" y="0"/>
                </a:moveTo>
                <a:lnTo>
                  <a:pt x="3899060" y="0"/>
                </a:lnTo>
                <a:lnTo>
                  <a:pt x="3899060" y="3899060"/>
                </a:lnTo>
                <a:lnTo>
                  <a:pt x="0" y="38990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1034920" y="1189234"/>
            <a:ext cx="4802021" cy="1553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 b="1">
                <a:solidFill>
                  <a:srgbClr val="B8BB87"/>
                </a:solidFill>
                <a:latin typeface="Helios Bold"/>
                <a:ea typeface="Helios Bold"/>
                <a:cs typeface="Helios Bold"/>
                <a:sym typeface="Helios Bold"/>
              </a:rPr>
              <a:t>María de los Ángeles Puente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B8BB87"/>
                </a:solidFill>
                <a:latin typeface="Helios"/>
                <a:ea typeface="Helios"/>
                <a:cs typeface="Helios"/>
                <a:sym typeface="Helios"/>
              </a:rPr>
              <a:t>Ingeniera Mecánica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B8BB87"/>
                </a:solidFill>
                <a:latin typeface="Helios"/>
                <a:ea typeface="Helios"/>
                <a:cs typeface="Helios"/>
                <a:sym typeface="Helios"/>
              </a:rPr>
              <a:t>Mgter. en Ingeniería en Calidad 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endParaRPr lang="en-US" sz="2199">
              <a:solidFill>
                <a:srgbClr val="B8BB87"/>
              </a:solidFill>
              <a:latin typeface="Helios"/>
              <a:ea typeface="Helios"/>
              <a:cs typeface="Helios"/>
              <a:sym typeface="Helios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0564971" y="7995752"/>
            <a:ext cx="6661664" cy="1163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79"/>
              </a:lnSpc>
            </a:pPr>
            <a:r>
              <a:rPr lang="en-US" sz="2199" b="1">
                <a:solidFill>
                  <a:srgbClr val="B8BB87"/>
                </a:solidFill>
                <a:latin typeface="Helios Bold"/>
                <a:ea typeface="Helios Bold"/>
                <a:cs typeface="Helios Bold"/>
                <a:sym typeface="Helios Bold"/>
              </a:rPr>
              <a:t>Dámaris Nahir Arce Jansat</a:t>
            </a:r>
          </a:p>
          <a:p>
            <a:pPr algn="r">
              <a:lnSpc>
                <a:spcPts val="3079"/>
              </a:lnSpc>
            </a:pPr>
            <a:r>
              <a:rPr lang="en-US" sz="2199">
                <a:solidFill>
                  <a:srgbClr val="B8BB87"/>
                </a:solidFill>
                <a:latin typeface="Helios"/>
                <a:ea typeface="Helios"/>
                <a:cs typeface="Helios"/>
                <a:sym typeface="Helios"/>
              </a:rPr>
              <a:t>Lic. en Psicología</a:t>
            </a:r>
          </a:p>
          <a:p>
            <a:pPr algn="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B8BB87"/>
                </a:solidFill>
                <a:latin typeface="Helios"/>
                <a:ea typeface="Helios"/>
                <a:cs typeface="Helios"/>
                <a:sym typeface="Helios"/>
              </a:rPr>
              <a:t>Diplomada en Riesgos Psicosociales en el trabajo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719330" y="3834131"/>
            <a:ext cx="10849341" cy="1309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80"/>
              </a:lnSpc>
              <a:spcBef>
                <a:spcPct val="0"/>
              </a:spcBef>
            </a:pPr>
            <a:r>
              <a:rPr lang="en-US" sz="7700">
                <a:solidFill>
                  <a:srgbClr val="B174E7"/>
                </a:solidFill>
                <a:latin typeface="Borel"/>
                <a:ea typeface="Borel"/>
                <a:cs typeface="Borel"/>
                <a:sym typeface="Borel"/>
              </a:rPr>
              <a:t>Clase 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2350889" y="449973"/>
            <a:ext cx="11836639" cy="9229082"/>
            <a:chOff x="0" y="0"/>
            <a:chExt cx="3117469" cy="24307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17469" cy="2430705"/>
            </a:xfrm>
            <a:custGeom>
              <a:avLst/>
              <a:gdLst/>
              <a:ahLst/>
              <a:cxnLst/>
              <a:rect l="l" t="t" r="r" b="b"/>
              <a:pathLst>
                <a:path w="3117469" h="2430705">
                  <a:moveTo>
                    <a:pt x="0" y="0"/>
                  </a:moveTo>
                  <a:lnTo>
                    <a:pt x="3117469" y="0"/>
                  </a:lnTo>
                  <a:lnTo>
                    <a:pt x="3117469" y="2430705"/>
                  </a:lnTo>
                  <a:lnTo>
                    <a:pt x="0" y="2430705"/>
                  </a:lnTo>
                  <a:close/>
                </a:path>
              </a:pathLst>
            </a:custGeom>
            <a:solidFill>
              <a:srgbClr val="6B1F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117469" cy="24783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67231" y="1313758"/>
            <a:ext cx="7006559" cy="7501513"/>
            <a:chOff x="0" y="0"/>
            <a:chExt cx="1190586" cy="12746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90586" cy="1274691"/>
            </a:xfrm>
            <a:custGeom>
              <a:avLst/>
              <a:gdLst/>
              <a:ahLst/>
              <a:cxnLst/>
              <a:rect l="l" t="t" r="r" b="b"/>
              <a:pathLst>
                <a:path w="1190586" h="1274691">
                  <a:moveTo>
                    <a:pt x="0" y="0"/>
                  </a:moveTo>
                  <a:lnTo>
                    <a:pt x="1190586" y="0"/>
                  </a:lnTo>
                  <a:lnTo>
                    <a:pt x="1190586" y="1274691"/>
                  </a:lnTo>
                  <a:lnTo>
                    <a:pt x="0" y="1274691"/>
                  </a:lnTo>
                  <a:close/>
                </a:path>
              </a:pathLst>
            </a:custGeom>
            <a:blipFill>
              <a:blip r:embed="rId2"/>
              <a:stretch>
                <a:fillRect l="-3532" r="-3532"/>
              </a:stretch>
            </a:blipFill>
            <a:ln w="85725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id="7" name="TextBox 7"/>
          <p:cNvSpPr txBox="1"/>
          <p:nvPr/>
        </p:nvSpPr>
        <p:spPr>
          <a:xfrm>
            <a:off x="9144000" y="1208983"/>
            <a:ext cx="8614205" cy="7606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51"/>
              </a:lnSpc>
            </a:pPr>
            <a:r>
              <a:rPr lang="en-US" sz="4822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Los empleados buscan permanentemente conocer las cosas, y en muchos casos tienen la sensación de no estar informados. </a:t>
            </a:r>
          </a:p>
          <a:p>
            <a:pPr algn="ctr">
              <a:lnSpc>
                <a:spcPts val="6751"/>
              </a:lnSpc>
            </a:pPr>
            <a:endParaRPr lang="en-US" sz="4822">
              <a:solidFill>
                <a:srgbClr val="4D4C4C"/>
              </a:solidFill>
              <a:latin typeface="Helios"/>
              <a:ea typeface="Helios"/>
              <a:cs typeface="Helios"/>
              <a:sym typeface="Helios"/>
            </a:endParaRPr>
          </a:p>
          <a:p>
            <a:pPr algn="ctr">
              <a:lnSpc>
                <a:spcPts val="6751"/>
              </a:lnSpc>
            </a:pPr>
            <a:r>
              <a:rPr lang="en-US" sz="4822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Desde la empresa, mayor información significa menor pérdida de tiempo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2178831" y="277915"/>
            <a:ext cx="11836639" cy="9573198"/>
            <a:chOff x="0" y="0"/>
            <a:chExt cx="3117469" cy="25213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17469" cy="2521336"/>
            </a:xfrm>
            <a:custGeom>
              <a:avLst/>
              <a:gdLst/>
              <a:ahLst/>
              <a:cxnLst/>
              <a:rect l="l" t="t" r="r" b="b"/>
              <a:pathLst>
                <a:path w="3117469" h="2521336">
                  <a:moveTo>
                    <a:pt x="0" y="0"/>
                  </a:moveTo>
                  <a:lnTo>
                    <a:pt x="3117469" y="0"/>
                  </a:lnTo>
                  <a:lnTo>
                    <a:pt x="3117469" y="2521336"/>
                  </a:lnTo>
                  <a:lnTo>
                    <a:pt x="0" y="2521336"/>
                  </a:lnTo>
                  <a:close/>
                </a:path>
              </a:pathLst>
            </a:custGeom>
            <a:solidFill>
              <a:srgbClr val="6B1F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117469" cy="2568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95516" y="1028700"/>
            <a:ext cx="7006559" cy="8227732"/>
            <a:chOff x="0" y="0"/>
            <a:chExt cx="1085499" cy="12746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85499" cy="1274691"/>
            </a:xfrm>
            <a:custGeom>
              <a:avLst/>
              <a:gdLst/>
              <a:ahLst/>
              <a:cxnLst/>
              <a:rect l="l" t="t" r="r" b="b"/>
              <a:pathLst>
                <a:path w="1085499" h="1274691">
                  <a:moveTo>
                    <a:pt x="0" y="0"/>
                  </a:moveTo>
                  <a:lnTo>
                    <a:pt x="1085499" y="0"/>
                  </a:lnTo>
                  <a:lnTo>
                    <a:pt x="1085499" y="1274691"/>
                  </a:lnTo>
                  <a:lnTo>
                    <a:pt x="0" y="1274691"/>
                  </a:lnTo>
                  <a:close/>
                </a:path>
              </a:pathLst>
            </a:custGeom>
            <a:blipFill>
              <a:blip r:embed="rId2"/>
              <a:stretch>
                <a:fillRect l="-8714" r="-8714"/>
              </a:stretch>
            </a:blipFill>
            <a:ln w="85725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id="7" name="Group 7"/>
          <p:cNvGrpSpPr/>
          <p:nvPr/>
        </p:nvGrpSpPr>
        <p:grpSpPr>
          <a:xfrm>
            <a:off x="11828114" y="-3111571"/>
            <a:ext cx="9568435" cy="4140271"/>
            <a:chOff x="0" y="0"/>
            <a:chExt cx="939217" cy="406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39217" cy="406400"/>
            </a:xfrm>
            <a:custGeom>
              <a:avLst/>
              <a:gdLst/>
              <a:ahLst/>
              <a:cxnLst/>
              <a:rect l="l" t="t" r="r" b="b"/>
              <a:pathLst>
                <a:path w="939217" h="406400">
                  <a:moveTo>
                    <a:pt x="736017" y="0"/>
                  </a:moveTo>
                  <a:cubicBezTo>
                    <a:pt x="848241" y="0"/>
                    <a:pt x="939217" y="90976"/>
                    <a:pt x="939217" y="203200"/>
                  </a:cubicBezTo>
                  <a:cubicBezTo>
                    <a:pt x="939217" y="315424"/>
                    <a:pt x="848241" y="406400"/>
                    <a:pt x="73601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939217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r>
                <a:rPr lang="en-US" sz="2199" b="1">
                  <a:solidFill>
                    <a:srgbClr val="FFFFFF"/>
                  </a:solidFill>
                  <a:latin typeface="Helios Bold"/>
                  <a:ea typeface="Helios Bold"/>
                  <a:cs typeface="Helios Bold"/>
                  <a:sym typeface="Helios Bold"/>
                </a:rPr>
                <a:t>ll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6283032" y="-1586869"/>
            <a:ext cx="4009935" cy="4009935"/>
          </a:xfrm>
          <a:custGeom>
            <a:avLst/>
            <a:gdLst/>
            <a:ahLst/>
            <a:cxnLst/>
            <a:rect l="l" t="t" r="r" b="b"/>
            <a:pathLst>
              <a:path w="4009935" h="4009935">
                <a:moveTo>
                  <a:pt x="0" y="0"/>
                </a:moveTo>
                <a:lnTo>
                  <a:pt x="4009936" y="0"/>
                </a:lnTo>
                <a:lnTo>
                  <a:pt x="4009936" y="4009935"/>
                </a:lnTo>
                <a:lnTo>
                  <a:pt x="0" y="40099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3575832" y="625185"/>
            <a:ext cx="959812" cy="95981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1FAD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316865" y="1948122"/>
            <a:ext cx="7942435" cy="7308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4"/>
              </a:lnSpc>
            </a:pPr>
            <a:r>
              <a:rPr lang="en-US" sz="5146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La comunicación organizacional es que se basa en “lo que parece que es” y no sobre “lo qué es” y podrán existir tantos supuestos como colaboradores que participan del proceso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2178831" y="277915"/>
            <a:ext cx="11836639" cy="9573198"/>
            <a:chOff x="0" y="0"/>
            <a:chExt cx="3117469" cy="25213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17469" cy="2521336"/>
            </a:xfrm>
            <a:custGeom>
              <a:avLst/>
              <a:gdLst/>
              <a:ahLst/>
              <a:cxnLst/>
              <a:rect l="l" t="t" r="r" b="b"/>
              <a:pathLst>
                <a:path w="3117469" h="2521336">
                  <a:moveTo>
                    <a:pt x="0" y="0"/>
                  </a:moveTo>
                  <a:lnTo>
                    <a:pt x="3117469" y="0"/>
                  </a:lnTo>
                  <a:lnTo>
                    <a:pt x="3117469" y="2521336"/>
                  </a:lnTo>
                  <a:lnTo>
                    <a:pt x="0" y="2521336"/>
                  </a:lnTo>
                  <a:close/>
                </a:path>
              </a:pathLst>
            </a:custGeom>
            <a:solidFill>
              <a:srgbClr val="6B1F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117469" cy="2568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95516" y="1028700"/>
            <a:ext cx="7006559" cy="8227732"/>
            <a:chOff x="0" y="0"/>
            <a:chExt cx="1085499" cy="12746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85499" cy="1274691"/>
            </a:xfrm>
            <a:custGeom>
              <a:avLst/>
              <a:gdLst/>
              <a:ahLst/>
              <a:cxnLst/>
              <a:rect l="l" t="t" r="r" b="b"/>
              <a:pathLst>
                <a:path w="1085499" h="1274691">
                  <a:moveTo>
                    <a:pt x="0" y="0"/>
                  </a:moveTo>
                  <a:lnTo>
                    <a:pt x="1085499" y="0"/>
                  </a:lnTo>
                  <a:lnTo>
                    <a:pt x="1085499" y="1274691"/>
                  </a:lnTo>
                  <a:lnTo>
                    <a:pt x="0" y="1274691"/>
                  </a:lnTo>
                  <a:close/>
                </a:path>
              </a:pathLst>
            </a:custGeom>
            <a:blipFill>
              <a:blip r:embed="rId2"/>
              <a:stretch>
                <a:fillRect l="-8714" r="-8714"/>
              </a:stretch>
            </a:blipFill>
            <a:ln w="85725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id="7" name="Group 7"/>
          <p:cNvGrpSpPr/>
          <p:nvPr/>
        </p:nvGrpSpPr>
        <p:grpSpPr>
          <a:xfrm>
            <a:off x="11828114" y="-3111571"/>
            <a:ext cx="9568435" cy="4140271"/>
            <a:chOff x="0" y="0"/>
            <a:chExt cx="939217" cy="406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39217" cy="406400"/>
            </a:xfrm>
            <a:custGeom>
              <a:avLst/>
              <a:gdLst/>
              <a:ahLst/>
              <a:cxnLst/>
              <a:rect l="l" t="t" r="r" b="b"/>
              <a:pathLst>
                <a:path w="939217" h="406400">
                  <a:moveTo>
                    <a:pt x="736017" y="0"/>
                  </a:moveTo>
                  <a:cubicBezTo>
                    <a:pt x="848241" y="0"/>
                    <a:pt x="939217" y="90976"/>
                    <a:pt x="939217" y="203200"/>
                  </a:cubicBezTo>
                  <a:cubicBezTo>
                    <a:pt x="939217" y="315424"/>
                    <a:pt x="848241" y="406400"/>
                    <a:pt x="73601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939217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6283032" y="-1586869"/>
            <a:ext cx="4009935" cy="4009935"/>
          </a:xfrm>
          <a:custGeom>
            <a:avLst/>
            <a:gdLst/>
            <a:ahLst/>
            <a:cxnLst/>
            <a:rect l="l" t="t" r="r" b="b"/>
            <a:pathLst>
              <a:path w="4009935" h="4009935">
                <a:moveTo>
                  <a:pt x="0" y="0"/>
                </a:moveTo>
                <a:lnTo>
                  <a:pt x="4009936" y="0"/>
                </a:lnTo>
                <a:lnTo>
                  <a:pt x="4009936" y="4009935"/>
                </a:lnTo>
                <a:lnTo>
                  <a:pt x="0" y="40099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3575832" y="625185"/>
            <a:ext cx="959812" cy="95981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1FAD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316865" y="2539359"/>
            <a:ext cx="7942435" cy="6393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4"/>
              </a:lnSpc>
            </a:pPr>
            <a:r>
              <a:rPr lang="en-US" sz="5146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Debemos ser especialmente cuidadosos al comunicarnos, entendiendo que la comunicación es una aptitud acompañada de una actitud.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505200" y="1484163"/>
            <a:ext cx="11880818" cy="6935937"/>
          </a:xfrm>
          <a:custGeom>
            <a:avLst/>
            <a:gdLst/>
            <a:ahLst/>
            <a:cxnLst/>
            <a:rect l="l" t="t" r="r" b="b"/>
            <a:pathLst>
              <a:path w="12484035" h="7318674">
                <a:moveTo>
                  <a:pt x="0" y="0"/>
                </a:moveTo>
                <a:lnTo>
                  <a:pt x="12484034" y="0"/>
                </a:lnTo>
                <a:lnTo>
                  <a:pt x="12484034" y="7318674"/>
                </a:lnTo>
                <a:lnTo>
                  <a:pt x="0" y="73186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177" t="-11069" r="-4448" b="-133032"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429000" y="1042869"/>
            <a:ext cx="12104594" cy="7834431"/>
          </a:xfrm>
          <a:custGeom>
            <a:avLst/>
            <a:gdLst/>
            <a:ahLst/>
            <a:cxnLst/>
            <a:rect l="l" t="t" r="r" b="b"/>
            <a:pathLst>
              <a:path w="12779188" h="8215431">
                <a:moveTo>
                  <a:pt x="0" y="0"/>
                </a:moveTo>
                <a:lnTo>
                  <a:pt x="12779188" y="0"/>
                </a:lnTo>
                <a:lnTo>
                  <a:pt x="12779188" y="8215431"/>
                </a:lnTo>
                <a:lnTo>
                  <a:pt x="0" y="82154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177" t="-108350" r="-4448" b="-14248"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2134415" y="3073364"/>
            <a:ext cx="8227978" cy="4140271"/>
            <a:chOff x="0" y="0"/>
            <a:chExt cx="807640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07640" cy="406400"/>
            </a:xfrm>
            <a:custGeom>
              <a:avLst/>
              <a:gdLst/>
              <a:ahLst/>
              <a:cxnLst/>
              <a:rect l="l" t="t" r="r" b="b"/>
              <a:pathLst>
                <a:path w="807640" h="406400">
                  <a:moveTo>
                    <a:pt x="604440" y="0"/>
                  </a:moveTo>
                  <a:cubicBezTo>
                    <a:pt x="716665" y="0"/>
                    <a:pt x="807640" y="90976"/>
                    <a:pt x="807640" y="203200"/>
                  </a:cubicBezTo>
                  <a:cubicBezTo>
                    <a:pt x="807640" y="315424"/>
                    <a:pt x="716665" y="406400"/>
                    <a:pt x="60444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0764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28627" y="3319928"/>
            <a:ext cx="4216185" cy="3664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64"/>
              </a:lnSpc>
              <a:spcBef>
                <a:spcPct val="0"/>
              </a:spcBef>
            </a:pPr>
            <a:r>
              <a:rPr lang="en-US" sz="21474" b="1">
                <a:solidFill>
                  <a:srgbClr val="4D4C4C"/>
                </a:solidFill>
                <a:latin typeface="TS Deniz Bold"/>
                <a:ea typeface="TS Deniz Bold"/>
                <a:cs typeface="TS Deniz Bold"/>
                <a:sym typeface="TS Deniz Bold"/>
              </a:rPr>
              <a:t>03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622171" y="3943541"/>
            <a:ext cx="10522952" cy="1209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76"/>
              </a:lnSpc>
              <a:spcBef>
                <a:spcPct val="0"/>
              </a:spcBef>
            </a:pPr>
            <a:r>
              <a:rPr lang="en-US" sz="7125">
                <a:solidFill>
                  <a:srgbClr val="B174E7"/>
                </a:solidFill>
                <a:latin typeface="Borel"/>
                <a:ea typeface="Borel"/>
                <a:cs typeface="Borel"/>
                <a:sym typeface="Borel"/>
              </a:rPr>
              <a:t>Tipos de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622171" y="4599456"/>
            <a:ext cx="10637129" cy="2156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640"/>
              </a:lnSpc>
              <a:spcBef>
                <a:spcPct val="0"/>
              </a:spcBef>
            </a:pPr>
            <a:r>
              <a:rPr lang="en-US" sz="12600" b="1">
                <a:solidFill>
                  <a:srgbClr val="4D4C4C"/>
                </a:solidFill>
                <a:latin typeface="TS Deniz Bold"/>
                <a:ea typeface="TS Deniz Bold"/>
                <a:cs typeface="TS Deniz Bold"/>
                <a:sym typeface="TS Deniz Bold"/>
              </a:rPr>
              <a:t>comunicación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79387" y="2646483"/>
            <a:ext cx="1098480" cy="109848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1FA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-1698802" y="5514834"/>
            <a:ext cx="3397604" cy="3397604"/>
          </a:xfrm>
          <a:custGeom>
            <a:avLst/>
            <a:gdLst/>
            <a:ahLst/>
            <a:cxnLst/>
            <a:rect l="l" t="t" r="r" b="b"/>
            <a:pathLst>
              <a:path w="3397604" h="3397604">
                <a:moveTo>
                  <a:pt x="0" y="0"/>
                </a:moveTo>
                <a:lnTo>
                  <a:pt x="3397604" y="0"/>
                </a:lnTo>
                <a:lnTo>
                  <a:pt x="3397604" y="3397603"/>
                </a:lnTo>
                <a:lnTo>
                  <a:pt x="0" y="3397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 rot="-10800000">
            <a:off x="13986999" y="-2149600"/>
            <a:ext cx="6316248" cy="3178300"/>
            <a:chOff x="0" y="0"/>
            <a:chExt cx="807640" cy="406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07640" cy="406400"/>
            </a:xfrm>
            <a:custGeom>
              <a:avLst/>
              <a:gdLst/>
              <a:ahLst/>
              <a:cxnLst/>
              <a:rect l="l" t="t" r="r" b="b"/>
              <a:pathLst>
                <a:path w="807640" h="406400">
                  <a:moveTo>
                    <a:pt x="604440" y="0"/>
                  </a:moveTo>
                  <a:cubicBezTo>
                    <a:pt x="716665" y="0"/>
                    <a:pt x="807640" y="90976"/>
                    <a:pt x="807640" y="203200"/>
                  </a:cubicBezTo>
                  <a:cubicBezTo>
                    <a:pt x="807640" y="315424"/>
                    <a:pt x="716665" y="406400"/>
                    <a:pt x="60444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80764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7259300" y="-565845"/>
            <a:ext cx="15452455" cy="11836184"/>
            <a:chOff x="0" y="0"/>
            <a:chExt cx="4069782" cy="311734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069783" cy="3117349"/>
            </a:xfrm>
            <a:custGeom>
              <a:avLst/>
              <a:gdLst/>
              <a:ahLst/>
              <a:cxnLst/>
              <a:rect l="l" t="t" r="r" b="b"/>
              <a:pathLst>
                <a:path w="4069783" h="3117349">
                  <a:moveTo>
                    <a:pt x="0" y="0"/>
                  </a:moveTo>
                  <a:lnTo>
                    <a:pt x="4069783" y="0"/>
                  </a:lnTo>
                  <a:lnTo>
                    <a:pt x="4069783" y="3117349"/>
                  </a:lnTo>
                  <a:lnTo>
                    <a:pt x="0" y="3117349"/>
                  </a:lnTo>
                  <a:close/>
                </a:path>
              </a:pathLst>
            </a:custGeom>
            <a:solidFill>
              <a:srgbClr val="6B1FAD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4069782" cy="31649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9D4A316-D6F7-4097-B053-F1E846F8A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22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6160820" y="-12167794"/>
            <a:ext cx="5966360" cy="19855818"/>
            <a:chOff x="0" y="0"/>
            <a:chExt cx="1571387" cy="52295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71387" cy="5229516"/>
            </a:xfrm>
            <a:custGeom>
              <a:avLst/>
              <a:gdLst/>
              <a:ahLst/>
              <a:cxnLst/>
              <a:rect l="l" t="t" r="r" b="b"/>
              <a:pathLst>
                <a:path w="1571387" h="5229516">
                  <a:moveTo>
                    <a:pt x="0" y="0"/>
                  </a:moveTo>
                  <a:lnTo>
                    <a:pt x="1571387" y="0"/>
                  </a:lnTo>
                  <a:lnTo>
                    <a:pt x="1571387" y="5229516"/>
                  </a:lnTo>
                  <a:lnTo>
                    <a:pt x="0" y="5229516"/>
                  </a:lnTo>
                  <a:close/>
                </a:path>
              </a:pathLst>
            </a:custGeom>
            <a:solidFill>
              <a:srgbClr val="6B1F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571387" cy="52771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87027" y="1443528"/>
            <a:ext cx="16095978" cy="1659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513"/>
              </a:lnSpc>
              <a:spcBef>
                <a:spcPct val="0"/>
              </a:spcBef>
            </a:pPr>
            <a:r>
              <a:rPr lang="en-US" sz="9652">
                <a:solidFill>
                  <a:srgbClr val="B174E7"/>
                </a:solidFill>
                <a:latin typeface="Borel"/>
                <a:ea typeface="Borel"/>
                <a:cs typeface="Borel"/>
                <a:sym typeface="Borel"/>
              </a:rPr>
              <a:t>Comunicación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33741" y="4794535"/>
            <a:ext cx="7310461" cy="4324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4"/>
              </a:lnSpc>
              <a:spcBef>
                <a:spcPct val="0"/>
              </a:spcBef>
            </a:pPr>
            <a:r>
              <a:rPr lang="en-US" sz="4117" spc="242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no es tan universal, pues requiere que ambas personas compartan los mismos códigos para lograr interactuar, como por ejemplo el idioma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2313747" y="3491964"/>
            <a:ext cx="7516228" cy="864421"/>
            <a:chOff x="0" y="0"/>
            <a:chExt cx="10021638" cy="115256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80915" cy="882520"/>
            </a:xfrm>
            <a:custGeom>
              <a:avLst/>
              <a:gdLst/>
              <a:ahLst/>
              <a:cxnLst/>
              <a:rect l="l" t="t" r="r" b="b"/>
              <a:pathLst>
                <a:path w="880915" h="882520">
                  <a:moveTo>
                    <a:pt x="0" y="0"/>
                  </a:moveTo>
                  <a:lnTo>
                    <a:pt x="880915" y="0"/>
                  </a:lnTo>
                  <a:lnTo>
                    <a:pt x="880915" y="882520"/>
                  </a:lnTo>
                  <a:lnTo>
                    <a:pt x="0" y="882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1229626" y="-114300"/>
              <a:ext cx="8792012" cy="12668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004"/>
                </a:lnSpc>
                <a:spcBef>
                  <a:spcPct val="0"/>
                </a:spcBef>
              </a:pPr>
              <a:r>
                <a:rPr lang="en-US" sz="5717" b="1" spc="-188">
                  <a:solidFill>
                    <a:srgbClr val="4D4C4C"/>
                  </a:solidFill>
                  <a:latin typeface="TS Deniz Bold"/>
                  <a:ea typeface="TS Deniz Bold"/>
                  <a:cs typeface="TS Deniz Bold"/>
                  <a:sym typeface="TS Deniz Bold"/>
                </a:rPr>
                <a:t>DIGITAL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51853" y="4432585"/>
            <a:ext cx="7007447" cy="5048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4"/>
              </a:lnSpc>
              <a:spcBef>
                <a:spcPct val="0"/>
              </a:spcBef>
            </a:pPr>
            <a:r>
              <a:rPr lang="en-US" sz="4117" spc="242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señas, gestos, comportamiento, etc. Abre la posibilidad de que dos personas que no comparten un mismo idioma puedan comunicarse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1017133" y="3491964"/>
            <a:ext cx="7516228" cy="864421"/>
            <a:chOff x="0" y="0"/>
            <a:chExt cx="10021638" cy="1152562"/>
          </a:xfrm>
        </p:grpSpPr>
        <p:sp>
          <p:nvSpPr>
            <p:cNvPr id="12" name="Freeform 12"/>
            <p:cNvSpPr/>
            <p:nvPr/>
          </p:nvSpPr>
          <p:spPr>
            <a:xfrm>
              <a:off x="0" y="84531"/>
              <a:ext cx="880915" cy="882520"/>
            </a:xfrm>
            <a:custGeom>
              <a:avLst/>
              <a:gdLst/>
              <a:ahLst/>
              <a:cxnLst/>
              <a:rect l="l" t="t" r="r" b="b"/>
              <a:pathLst>
                <a:path w="880915" h="882520">
                  <a:moveTo>
                    <a:pt x="0" y="0"/>
                  </a:moveTo>
                  <a:lnTo>
                    <a:pt x="880915" y="0"/>
                  </a:lnTo>
                  <a:lnTo>
                    <a:pt x="880915" y="882520"/>
                  </a:lnTo>
                  <a:lnTo>
                    <a:pt x="0" y="882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1229626" y="-114300"/>
              <a:ext cx="8792012" cy="12668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8004"/>
                </a:lnSpc>
                <a:spcBef>
                  <a:spcPct val="0"/>
                </a:spcBef>
              </a:pPr>
              <a:r>
                <a:rPr lang="en-US" sz="5717" b="1" spc="-188">
                  <a:solidFill>
                    <a:srgbClr val="4D4C4C"/>
                  </a:solidFill>
                  <a:latin typeface="TS Deniz Bold"/>
                  <a:ea typeface="TS Deniz Bold"/>
                  <a:cs typeface="TS Deniz Bold"/>
                  <a:sym typeface="TS Deniz Bold"/>
                </a:rPr>
                <a:t>ANALÓGICA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06918" y="8424265"/>
            <a:ext cx="4326365" cy="4326365"/>
          </a:xfrm>
          <a:custGeom>
            <a:avLst/>
            <a:gdLst/>
            <a:ahLst/>
            <a:cxnLst/>
            <a:rect l="l" t="t" r="r" b="b"/>
            <a:pathLst>
              <a:path w="4326365" h="4326365">
                <a:moveTo>
                  <a:pt x="0" y="0"/>
                </a:moveTo>
                <a:lnTo>
                  <a:pt x="4326365" y="0"/>
                </a:lnTo>
                <a:lnTo>
                  <a:pt x="4326365" y="4326365"/>
                </a:lnTo>
                <a:lnTo>
                  <a:pt x="0" y="43263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-5400000">
            <a:off x="9322602" y="892404"/>
            <a:ext cx="10287000" cy="8502193"/>
            <a:chOff x="0" y="0"/>
            <a:chExt cx="3245668" cy="26825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45668" cy="2682541"/>
            </a:xfrm>
            <a:custGeom>
              <a:avLst/>
              <a:gdLst/>
              <a:ahLst/>
              <a:cxnLst/>
              <a:rect l="l" t="t" r="r" b="b"/>
              <a:pathLst>
                <a:path w="3245668" h="2682541">
                  <a:moveTo>
                    <a:pt x="0" y="0"/>
                  </a:moveTo>
                  <a:lnTo>
                    <a:pt x="3245668" y="0"/>
                  </a:lnTo>
                  <a:lnTo>
                    <a:pt x="3245668" y="2682541"/>
                  </a:lnTo>
                  <a:lnTo>
                    <a:pt x="0" y="2682541"/>
                  </a:lnTo>
                  <a:close/>
                </a:path>
              </a:pathLst>
            </a:custGeom>
            <a:solidFill>
              <a:srgbClr val="6B1F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245668" cy="2730166"/>
            </a:xfrm>
            <a:prstGeom prst="rect">
              <a:avLst/>
            </a:prstGeom>
          </p:spPr>
          <p:txBody>
            <a:bodyPr lIns="42405" tIns="42405" rIns="42405" bIns="42405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852207" y="1028700"/>
            <a:ext cx="6735734" cy="8229600"/>
            <a:chOff x="0" y="0"/>
            <a:chExt cx="1253208" cy="153114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53208" cy="1531147"/>
            </a:xfrm>
            <a:custGeom>
              <a:avLst/>
              <a:gdLst/>
              <a:ahLst/>
              <a:cxnLst/>
              <a:rect l="l" t="t" r="r" b="b"/>
              <a:pathLst>
                <a:path w="1253208" h="1531147">
                  <a:moveTo>
                    <a:pt x="0" y="0"/>
                  </a:moveTo>
                  <a:lnTo>
                    <a:pt x="1253208" y="0"/>
                  </a:lnTo>
                  <a:lnTo>
                    <a:pt x="1253208" y="1531147"/>
                  </a:lnTo>
                  <a:lnTo>
                    <a:pt x="0" y="1531147"/>
                  </a:lnTo>
                  <a:close/>
                </a:path>
              </a:pathLst>
            </a:custGeom>
            <a:blipFill>
              <a:blip r:embed="rId4"/>
              <a:stretch>
                <a:fillRect l="-47356" r="-34998"/>
              </a:stretch>
            </a:blipFill>
            <a:ln w="85725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1476852" y="1520824"/>
            <a:ext cx="7667148" cy="8442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spc="235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La comunicación es compleja, con sus medios y métodos. Pero gran parte de la comunicación se centra en el arte de escuchar, que es una de las actividades que no solemos practicar los seres humanos</a:t>
            </a:r>
          </a:p>
          <a:p>
            <a:pPr algn="ctr">
              <a:lnSpc>
                <a:spcPts val="5599"/>
              </a:lnSpc>
            </a:pPr>
            <a:r>
              <a:rPr lang="en-US" sz="3999" b="1" spc="235">
                <a:solidFill>
                  <a:srgbClr val="4D4C4C"/>
                </a:solidFill>
                <a:latin typeface="Helios Bold"/>
                <a:ea typeface="Helios Bold"/>
                <a:cs typeface="Helios Bold"/>
                <a:sym typeface="Helios Bold"/>
              </a:rPr>
              <a:t> “No es lo mismo oír, que escuchar”</a:t>
            </a:r>
          </a:p>
          <a:p>
            <a:pPr algn="ctr">
              <a:lnSpc>
                <a:spcPts val="5599"/>
              </a:lnSpc>
            </a:pPr>
            <a:endParaRPr lang="en-US" sz="3999" b="1" spc="235">
              <a:solidFill>
                <a:srgbClr val="4D4C4C"/>
              </a:solidFill>
              <a:latin typeface="Helios Bold"/>
              <a:ea typeface="Helios Bold"/>
              <a:cs typeface="Helios Bold"/>
              <a:sym typeface="Helios Bold"/>
            </a:endParaRPr>
          </a:p>
          <a:p>
            <a:pPr algn="ctr">
              <a:lnSpc>
                <a:spcPts val="5599"/>
              </a:lnSpc>
            </a:pPr>
            <a:endParaRPr lang="en-US" sz="3999" b="1" spc="235">
              <a:solidFill>
                <a:srgbClr val="4D4C4C"/>
              </a:solidFill>
              <a:latin typeface="Helios Bold"/>
              <a:ea typeface="Helios Bold"/>
              <a:cs typeface="Helios Bold"/>
              <a:sym typeface="Helios Bo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2134415" y="3073364"/>
            <a:ext cx="8227978" cy="4140271"/>
            <a:chOff x="0" y="0"/>
            <a:chExt cx="807640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07640" cy="406400"/>
            </a:xfrm>
            <a:custGeom>
              <a:avLst/>
              <a:gdLst/>
              <a:ahLst/>
              <a:cxnLst/>
              <a:rect l="l" t="t" r="r" b="b"/>
              <a:pathLst>
                <a:path w="807640" h="406400">
                  <a:moveTo>
                    <a:pt x="604440" y="0"/>
                  </a:moveTo>
                  <a:cubicBezTo>
                    <a:pt x="716665" y="0"/>
                    <a:pt x="807640" y="90976"/>
                    <a:pt x="807640" y="203200"/>
                  </a:cubicBezTo>
                  <a:cubicBezTo>
                    <a:pt x="807640" y="315424"/>
                    <a:pt x="716665" y="406400"/>
                    <a:pt x="60444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0764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28627" y="3319928"/>
            <a:ext cx="4216185" cy="3664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64"/>
              </a:lnSpc>
              <a:spcBef>
                <a:spcPct val="0"/>
              </a:spcBef>
            </a:pPr>
            <a:r>
              <a:rPr lang="en-US" sz="21474" b="1">
                <a:solidFill>
                  <a:srgbClr val="4D4C4C"/>
                </a:solidFill>
                <a:latin typeface="TS Deniz Bold"/>
                <a:ea typeface="TS Deniz Bold"/>
                <a:cs typeface="TS Deniz Bold"/>
                <a:sym typeface="TS Deniz Bold"/>
              </a:rPr>
              <a:t>04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622171" y="3934016"/>
            <a:ext cx="10522952" cy="2502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116"/>
              </a:lnSpc>
              <a:spcBef>
                <a:spcPct val="0"/>
              </a:spcBef>
            </a:pPr>
            <a:r>
              <a:rPr lang="en-US" sz="7225">
                <a:solidFill>
                  <a:srgbClr val="B174E7"/>
                </a:solidFill>
                <a:latin typeface="Borel"/>
                <a:ea typeface="Borel"/>
                <a:cs typeface="Borel"/>
                <a:sym typeface="Borel"/>
              </a:rPr>
              <a:t>Formas de comunicación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565083" y="5972651"/>
            <a:ext cx="10637129" cy="1823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980"/>
              </a:lnSpc>
              <a:spcBef>
                <a:spcPct val="0"/>
              </a:spcBef>
            </a:pPr>
            <a:r>
              <a:rPr lang="en-US" sz="10700" b="1">
                <a:solidFill>
                  <a:srgbClr val="4D4C4C"/>
                </a:solidFill>
                <a:latin typeface="TS Deniz Bold"/>
                <a:ea typeface="TS Deniz Bold"/>
                <a:cs typeface="TS Deniz Bold"/>
                <a:sym typeface="TS Deniz Bold"/>
              </a:rPr>
              <a:t>en la empresa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79387" y="2646483"/>
            <a:ext cx="1098480" cy="109848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1FA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-1698802" y="5514834"/>
            <a:ext cx="3397604" cy="3397604"/>
          </a:xfrm>
          <a:custGeom>
            <a:avLst/>
            <a:gdLst/>
            <a:ahLst/>
            <a:cxnLst/>
            <a:rect l="l" t="t" r="r" b="b"/>
            <a:pathLst>
              <a:path w="3397604" h="3397604">
                <a:moveTo>
                  <a:pt x="0" y="0"/>
                </a:moveTo>
                <a:lnTo>
                  <a:pt x="3397604" y="0"/>
                </a:lnTo>
                <a:lnTo>
                  <a:pt x="3397604" y="3397603"/>
                </a:lnTo>
                <a:lnTo>
                  <a:pt x="0" y="3397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 rot="-10800000">
            <a:off x="13986999" y="-2149600"/>
            <a:ext cx="6316248" cy="3178300"/>
            <a:chOff x="0" y="0"/>
            <a:chExt cx="807640" cy="406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07640" cy="406400"/>
            </a:xfrm>
            <a:custGeom>
              <a:avLst/>
              <a:gdLst/>
              <a:ahLst/>
              <a:cxnLst/>
              <a:rect l="l" t="t" r="r" b="b"/>
              <a:pathLst>
                <a:path w="807640" h="406400">
                  <a:moveTo>
                    <a:pt x="604440" y="0"/>
                  </a:moveTo>
                  <a:cubicBezTo>
                    <a:pt x="716665" y="0"/>
                    <a:pt x="807640" y="90976"/>
                    <a:pt x="807640" y="203200"/>
                  </a:cubicBezTo>
                  <a:cubicBezTo>
                    <a:pt x="807640" y="315424"/>
                    <a:pt x="716665" y="406400"/>
                    <a:pt x="60444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80764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7259300" y="-565845"/>
            <a:ext cx="15452455" cy="11836184"/>
            <a:chOff x="0" y="0"/>
            <a:chExt cx="4069782" cy="311734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069783" cy="3117349"/>
            </a:xfrm>
            <a:custGeom>
              <a:avLst/>
              <a:gdLst/>
              <a:ahLst/>
              <a:cxnLst/>
              <a:rect l="l" t="t" r="r" b="b"/>
              <a:pathLst>
                <a:path w="4069783" h="3117349">
                  <a:moveTo>
                    <a:pt x="0" y="0"/>
                  </a:moveTo>
                  <a:lnTo>
                    <a:pt x="4069783" y="0"/>
                  </a:lnTo>
                  <a:lnTo>
                    <a:pt x="4069783" y="3117349"/>
                  </a:lnTo>
                  <a:lnTo>
                    <a:pt x="0" y="3117349"/>
                  </a:lnTo>
                  <a:close/>
                </a:path>
              </a:pathLst>
            </a:custGeom>
            <a:solidFill>
              <a:srgbClr val="6B1FAD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4069782" cy="31649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91517" y="1810706"/>
            <a:ext cx="7548515" cy="1492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292"/>
              </a:lnSpc>
              <a:spcBef>
                <a:spcPct val="0"/>
              </a:spcBef>
            </a:pPr>
            <a:r>
              <a:rPr lang="en-US" sz="8780">
                <a:solidFill>
                  <a:srgbClr val="B174E7"/>
                </a:solidFill>
                <a:latin typeface="Borel"/>
                <a:ea typeface="Borel"/>
                <a:cs typeface="Borel"/>
                <a:sym typeface="Borel"/>
              </a:rPr>
              <a:t>Índice de</a:t>
            </a:r>
          </a:p>
        </p:txBody>
      </p:sp>
      <p:sp>
        <p:nvSpPr>
          <p:cNvPr id="3" name="Freeform 3"/>
          <p:cNvSpPr/>
          <p:nvPr/>
        </p:nvSpPr>
        <p:spPr>
          <a:xfrm>
            <a:off x="1463801" y="4416154"/>
            <a:ext cx="681026" cy="682266"/>
          </a:xfrm>
          <a:custGeom>
            <a:avLst/>
            <a:gdLst/>
            <a:ahLst/>
            <a:cxnLst/>
            <a:rect l="l" t="t" r="r" b="b"/>
            <a:pathLst>
              <a:path w="681026" h="682266">
                <a:moveTo>
                  <a:pt x="0" y="0"/>
                </a:moveTo>
                <a:lnTo>
                  <a:pt x="681026" y="0"/>
                </a:lnTo>
                <a:lnTo>
                  <a:pt x="681026" y="682266"/>
                </a:lnTo>
                <a:lnTo>
                  <a:pt x="0" y="6822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3028275" y="7957867"/>
            <a:ext cx="8846265" cy="4053624"/>
            <a:chOff x="0" y="0"/>
            <a:chExt cx="886891" cy="406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86891" cy="406400"/>
            </a:xfrm>
            <a:custGeom>
              <a:avLst/>
              <a:gdLst/>
              <a:ahLst/>
              <a:cxnLst/>
              <a:rect l="l" t="t" r="r" b="b"/>
              <a:pathLst>
                <a:path w="886891" h="406400">
                  <a:moveTo>
                    <a:pt x="683691" y="0"/>
                  </a:moveTo>
                  <a:cubicBezTo>
                    <a:pt x="795915" y="0"/>
                    <a:pt x="886891" y="90976"/>
                    <a:pt x="886891" y="203200"/>
                  </a:cubicBezTo>
                  <a:cubicBezTo>
                    <a:pt x="886891" y="315424"/>
                    <a:pt x="795915" y="406400"/>
                    <a:pt x="68369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86891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394858" y="8320921"/>
            <a:ext cx="1028463" cy="1028463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1FA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-1391517" y="6566350"/>
            <a:ext cx="2783034" cy="2783034"/>
          </a:xfrm>
          <a:custGeom>
            <a:avLst/>
            <a:gdLst/>
            <a:ahLst/>
            <a:cxnLst/>
            <a:rect l="l" t="t" r="r" b="b"/>
            <a:pathLst>
              <a:path w="2783034" h="2783034">
                <a:moveTo>
                  <a:pt x="0" y="0"/>
                </a:moveTo>
                <a:lnTo>
                  <a:pt x="2783034" y="0"/>
                </a:lnTo>
                <a:lnTo>
                  <a:pt x="2783034" y="2783034"/>
                </a:lnTo>
                <a:lnTo>
                  <a:pt x="0" y="27830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391517" y="2814314"/>
            <a:ext cx="8536993" cy="1554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719"/>
              </a:lnSpc>
              <a:spcBef>
                <a:spcPct val="0"/>
              </a:spcBef>
            </a:pPr>
            <a:r>
              <a:rPr lang="en-US" sz="9085" b="1" spc="-299">
                <a:solidFill>
                  <a:srgbClr val="4D4C4C"/>
                </a:solidFill>
                <a:latin typeface="TS Deniz Bold"/>
                <a:ea typeface="TS Deniz Bold"/>
                <a:cs typeface="TS Deniz Bold"/>
                <a:sym typeface="TS Deniz Bold"/>
              </a:rPr>
              <a:t>CONTENIDOS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9928509" y="488239"/>
            <a:ext cx="8048338" cy="9220362"/>
            <a:chOff x="0" y="0"/>
            <a:chExt cx="10731117" cy="12293816"/>
          </a:xfrm>
        </p:grpSpPr>
        <p:sp>
          <p:nvSpPr>
            <p:cNvPr id="13" name="AutoShape 13"/>
            <p:cNvSpPr/>
            <p:nvPr/>
          </p:nvSpPr>
          <p:spPr>
            <a:xfrm>
              <a:off x="51827" y="1117964"/>
              <a:ext cx="9361483" cy="0"/>
            </a:xfrm>
            <a:prstGeom prst="line">
              <a:avLst/>
            </a:prstGeom>
            <a:ln w="72093" cap="flat">
              <a:solidFill>
                <a:srgbClr val="6B1F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541497" y="-76200"/>
              <a:ext cx="10189621" cy="796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994"/>
                </a:lnSpc>
                <a:spcBef>
                  <a:spcPct val="0"/>
                </a:spcBef>
              </a:pPr>
              <a:r>
                <a:rPr lang="en-US" sz="3567" b="1" spc="210">
                  <a:solidFill>
                    <a:srgbClr val="4D4C4C"/>
                  </a:solidFill>
                  <a:latin typeface="Helios Bold"/>
                  <a:ea typeface="Helios Bold"/>
                  <a:cs typeface="Helios Bold"/>
                  <a:sym typeface="Helios Bold"/>
                </a:rPr>
                <a:t>01. Definiciones</a:t>
              </a:r>
            </a:p>
          </p:txBody>
        </p:sp>
        <p:sp>
          <p:nvSpPr>
            <p:cNvPr id="15" name="AutoShape 15"/>
            <p:cNvSpPr/>
            <p:nvPr/>
          </p:nvSpPr>
          <p:spPr>
            <a:xfrm>
              <a:off x="428" y="5338546"/>
              <a:ext cx="9361627" cy="0"/>
            </a:xfrm>
            <a:prstGeom prst="line">
              <a:avLst/>
            </a:prstGeom>
            <a:ln w="72093" cap="flat">
              <a:solidFill>
                <a:srgbClr val="6B1F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540561" y="4130361"/>
              <a:ext cx="8821494" cy="7756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62"/>
                </a:lnSpc>
                <a:spcBef>
                  <a:spcPct val="0"/>
                </a:spcBef>
              </a:pPr>
              <a:r>
                <a:rPr lang="en-US" sz="3473" b="1" spc="204">
                  <a:solidFill>
                    <a:srgbClr val="4D4C4C"/>
                  </a:solidFill>
                  <a:latin typeface="Helios Bold"/>
                  <a:ea typeface="Helios Bold"/>
                  <a:cs typeface="Helios Bold"/>
                  <a:sym typeface="Helios Bold"/>
                </a:rPr>
                <a:t>03. Tipos de comunicación</a:t>
              </a:r>
            </a:p>
          </p:txBody>
        </p:sp>
        <p:sp>
          <p:nvSpPr>
            <p:cNvPr id="17" name="AutoShape 17"/>
            <p:cNvSpPr/>
            <p:nvPr/>
          </p:nvSpPr>
          <p:spPr>
            <a:xfrm>
              <a:off x="428" y="7744169"/>
              <a:ext cx="9361564" cy="0"/>
            </a:xfrm>
            <a:prstGeom prst="line">
              <a:avLst/>
            </a:prstGeom>
            <a:ln w="72093" cap="flat">
              <a:solidFill>
                <a:srgbClr val="6B1F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410085" y="5754980"/>
              <a:ext cx="8821494" cy="15926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62"/>
                </a:lnSpc>
                <a:spcBef>
                  <a:spcPct val="0"/>
                </a:spcBef>
              </a:pPr>
              <a:r>
                <a:rPr lang="en-US" sz="3473" b="1" spc="204">
                  <a:solidFill>
                    <a:srgbClr val="4D4C4C"/>
                  </a:solidFill>
                  <a:latin typeface="Helios Bold"/>
                  <a:ea typeface="Helios Bold"/>
                  <a:cs typeface="Helios Bold"/>
                  <a:sym typeface="Helios Bold"/>
                </a:rPr>
                <a:t>04. Formas de comunicación</a:t>
              </a:r>
            </a:p>
          </p:txBody>
        </p:sp>
        <p:sp>
          <p:nvSpPr>
            <p:cNvPr id="19" name="AutoShape 19"/>
            <p:cNvSpPr/>
            <p:nvPr/>
          </p:nvSpPr>
          <p:spPr>
            <a:xfrm>
              <a:off x="0" y="10337836"/>
              <a:ext cx="9361991" cy="0"/>
            </a:xfrm>
            <a:prstGeom prst="line">
              <a:avLst/>
            </a:prstGeom>
            <a:ln w="72093" cap="flat">
              <a:solidFill>
                <a:srgbClr val="6B1F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384671" y="8165211"/>
              <a:ext cx="8846908" cy="1571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29"/>
                </a:lnSpc>
                <a:spcBef>
                  <a:spcPct val="0"/>
                </a:spcBef>
              </a:pPr>
              <a:r>
                <a:rPr lang="en-US" sz="3378" b="1" spc="199">
                  <a:solidFill>
                    <a:srgbClr val="4D4C4C"/>
                  </a:solidFill>
                  <a:latin typeface="Helios Bold"/>
                  <a:ea typeface="Helios Bold"/>
                  <a:cs typeface="Helios Bold"/>
                  <a:sym typeface="Helios Bold"/>
                </a:rPr>
                <a:t>05. El proceso de la comunicación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592324" y="1474320"/>
              <a:ext cx="8872322" cy="16375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994"/>
                </a:lnSpc>
                <a:spcBef>
                  <a:spcPct val="0"/>
                </a:spcBef>
              </a:pPr>
              <a:r>
                <a:rPr lang="en-US" sz="3567" b="1" spc="210">
                  <a:solidFill>
                    <a:srgbClr val="4D4C4C"/>
                  </a:solidFill>
                  <a:latin typeface="Helios Bold"/>
                  <a:ea typeface="Helios Bold"/>
                  <a:cs typeface="Helios Bold"/>
                  <a:sym typeface="Helios Bold"/>
                </a:rPr>
                <a:t>02. Comunicación en el mundo empresarial</a:t>
              </a:r>
            </a:p>
          </p:txBody>
        </p:sp>
        <p:sp>
          <p:nvSpPr>
            <p:cNvPr id="22" name="AutoShape 22"/>
            <p:cNvSpPr/>
            <p:nvPr/>
          </p:nvSpPr>
          <p:spPr>
            <a:xfrm>
              <a:off x="51827" y="3709109"/>
              <a:ext cx="9361483" cy="0"/>
            </a:xfrm>
            <a:prstGeom prst="line">
              <a:avLst/>
            </a:prstGeom>
            <a:ln w="72093" cap="flat">
              <a:solidFill>
                <a:srgbClr val="6B1F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410085" y="10721963"/>
              <a:ext cx="8846908" cy="1571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29"/>
                </a:lnSpc>
                <a:spcBef>
                  <a:spcPct val="0"/>
                </a:spcBef>
              </a:pPr>
              <a:r>
                <a:rPr lang="en-US" sz="3378" b="1" spc="199">
                  <a:solidFill>
                    <a:srgbClr val="4D4C4C"/>
                  </a:solidFill>
                  <a:latin typeface="Helios Bold"/>
                  <a:ea typeface="Helios Bold"/>
                  <a:cs typeface="Helios Bold"/>
                  <a:sym typeface="Helios Bold"/>
                </a:rPr>
                <a:t>06. Funciones de la comunicación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1145D4A-C5E8-48C5-8C76-B5A837166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98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2178831" y="277915"/>
            <a:ext cx="11836639" cy="9573198"/>
            <a:chOff x="0" y="0"/>
            <a:chExt cx="3117469" cy="25213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17469" cy="2521336"/>
            </a:xfrm>
            <a:custGeom>
              <a:avLst/>
              <a:gdLst/>
              <a:ahLst/>
              <a:cxnLst/>
              <a:rect l="l" t="t" r="r" b="b"/>
              <a:pathLst>
                <a:path w="3117469" h="2521336">
                  <a:moveTo>
                    <a:pt x="0" y="0"/>
                  </a:moveTo>
                  <a:lnTo>
                    <a:pt x="3117469" y="0"/>
                  </a:lnTo>
                  <a:lnTo>
                    <a:pt x="3117469" y="2521336"/>
                  </a:lnTo>
                  <a:lnTo>
                    <a:pt x="0" y="2521336"/>
                  </a:lnTo>
                  <a:close/>
                </a:path>
              </a:pathLst>
            </a:custGeom>
            <a:solidFill>
              <a:srgbClr val="6B1F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117469" cy="2568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95516" y="1028700"/>
            <a:ext cx="7006559" cy="8227732"/>
            <a:chOff x="0" y="0"/>
            <a:chExt cx="1085499" cy="12746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85499" cy="1274691"/>
            </a:xfrm>
            <a:custGeom>
              <a:avLst/>
              <a:gdLst/>
              <a:ahLst/>
              <a:cxnLst/>
              <a:rect l="l" t="t" r="r" b="b"/>
              <a:pathLst>
                <a:path w="1085499" h="1274691">
                  <a:moveTo>
                    <a:pt x="0" y="0"/>
                  </a:moveTo>
                  <a:lnTo>
                    <a:pt x="1085499" y="0"/>
                  </a:lnTo>
                  <a:lnTo>
                    <a:pt x="1085499" y="1274691"/>
                  </a:lnTo>
                  <a:lnTo>
                    <a:pt x="0" y="1274691"/>
                  </a:lnTo>
                  <a:close/>
                </a:path>
              </a:pathLst>
            </a:custGeom>
            <a:blipFill>
              <a:blip r:embed="rId2"/>
              <a:stretch>
                <a:fillRect l="-7953" r="-9475"/>
              </a:stretch>
            </a:blipFill>
            <a:ln w="85725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id="7" name="TextBox 7"/>
          <p:cNvSpPr txBox="1"/>
          <p:nvPr/>
        </p:nvSpPr>
        <p:spPr>
          <a:xfrm>
            <a:off x="9144000" y="933450"/>
            <a:ext cx="8652828" cy="8677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1"/>
              </a:lnSpc>
            </a:pPr>
            <a:r>
              <a:rPr lang="en-US" sz="4494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Los memorandos son un documento interno que tiene como finalidad:</a:t>
            </a:r>
          </a:p>
          <a:p>
            <a:pPr algn="ctr">
              <a:lnSpc>
                <a:spcPts val="6291"/>
              </a:lnSpc>
            </a:pPr>
            <a:endParaRPr lang="en-US" sz="4494">
              <a:solidFill>
                <a:srgbClr val="4D4C4C"/>
              </a:solidFill>
              <a:latin typeface="Helios"/>
              <a:ea typeface="Helios"/>
              <a:cs typeface="Helios"/>
              <a:sym typeface="Helios"/>
            </a:endParaRPr>
          </a:p>
          <a:p>
            <a:pPr marL="970302" lvl="1" indent="-485151" algn="ctr">
              <a:lnSpc>
                <a:spcPts val="6291"/>
              </a:lnSpc>
              <a:buFont typeface="Arial"/>
              <a:buChar char="•"/>
            </a:pPr>
            <a:r>
              <a:rPr lang="en-US" sz="4494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Comunicar disposiciones, instrucciones o decisiones.</a:t>
            </a:r>
          </a:p>
          <a:p>
            <a:pPr marL="970302" lvl="1" indent="-485151" algn="ctr">
              <a:lnSpc>
                <a:spcPts val="6291"/>
              </a:lnSpc>
              <a:buFont typeface="Arial"/>
              <a:buChar char="•"/>
            </a:pPr>
            <a:r>
              <a:rPr lang="en-US" sz="4494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Informar sobre hechos o situaciones específicas.</a:t>
            </a:r>
          </a:p>
          <a:p>
            <a:pPr marL="970302" lvl="1" indent="-485151" algn="ctr">
              <a:lnSpc>
                <a:spcPts val="6291"/>
              </a:lnSpc>
              <a:buFont typeface="Arial"/>
              <a:buChar char="•"/>
            </a:pPr>
            <a:r>
              <a:rPr lang="en-US" sz="4494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Dejar constancia escrita de una indicación o recordatorio</a:t>
            </a:r>
          </a:p>
          <a:p>
            <a:pPr algn="ctr">
              <a:lnSpc>
                <a:spcPts val="6291"/>
              </a:lnSpc>
            </a:pPr>
            <a:endParaRPr lang="en-US" sz="4494">
              <a:solidFill>
                <a:srgbClr val="4D4C4C"/>
              </a:solidFill>
              <a:latin typeface="Helios"/>
              <a:ea typeface="Helios"/>
              <a:cs typeface="Helios"/>
              <a:sym typeface="Helio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EE84CB6-AC0A-4D53-8E6D-0DD75A94E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70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2178831" y="277915"/>
            <a:ext cx="11836639" cy="9573198"/>
            <a:chOff x="0" y="0"/>
            <a:chExt cx="3117469" cy="25213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17469" cy="2521336"/>
            </a:xfrm>
            <a:custGeom>
              <a:avLst/>
              <a:gdLst/>
              <a:ahLst/>
              <a:cxnLst/>
              <a:rect l="l" t="t" r="r" b="b"/>
              <a:pathLst>
                <a:path w="3117469" h="2521336">
                  <a:moveTo>
                    <a:pt x="0" y="0"/>
                  </a:moveTo>
                  <a:lnTo>
                    <a:pt x="3117469" y="0"/>
                  </a:lnTo>
                  <a:lnTo>
                    <a:pt x="3117469" y="2521336"/>
                  </a:lnTo>
                  <a:lnTo>
                    <a:pt x="0" y="2521336"/>
                  </a:lnTo>
                  <a:close/>
                </a:path>
              </a:pathLst>
            </a:custGeom>
            <a:solidFill>
              <a:srgbClr val="6B1F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117469" cy="2568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95516" y="1028700"/>
            <a:ext cx="7006559" cy="8227732"/>
            <a:chOff x="0" y="0"/>
            <a:chExt cx="1085499" cy="12746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85499" cy="1274691"/>
            </a:xfrm>
            <a:custGeom>
              <a:avLst/>
              <a:gdLst/>
              <a:ahLst/>
              <a:cxnLst/>
              <a:rect l="l" t="t" r="r" b="b"/>
              <a:pathLst>
                <a:path w="1085499" h="1274691">
                  <a:moveTo>
                    <a:pt x="0" y="0"/>
                  </a:moveTo>
                  <a:lnTo>
                    <a:pt x="1085499" y="0"/>
                  </a:lnTo>
                  <a:lnTo>
                    <a:pt x="1085499" y="1274691"/>
                  </a:lnTo>
                  <a:lnTo>
                    <a:pt x="0" y="1274691"/>
                  </a:lnTo>
                  <a:close/>
                </a:path>
              </a:pathLst>
            </a:custGeom>
            <a:blipFill>
              <a:blip r:embed="rId2"/>
              <a:stretch>
                <a:fillRect l="-7953" r="-9475"/>
              </a:stretch>
            </a:blipFill>
            <a:ln w="85725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id="7" name="TextBox 7"/>
          <p:cNvSpPr txBox="1"/>
          <p:nvPr/>
        </p:nvSpPr>
        <p:spPr>
          <a:xfrm>
            <a:off x="9144000" y="1547739"/>
            <a:ext cx="8652828" cy="7096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1"/>
              </a:lnSpc>
            </a:pPr>
            <a:r>
              <a:rPr lang="en-US" sz="4494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Los comunicados suelen informar cambios y novedades. Pueden ser internos o externos (prensa) a diferencia de los memorandos que son internos.</a:t>
            </a:r>
          </a:p>
          <a:p>
            <a:pPr algn="ctr">
              <a:lnSpc>
                <a:spcPts val="6291"/>
              </a:lnSpc>
            </a:pPr>
            <a:endParaRPr lang="en-US" sz="4494">
              <a:solidFill>
                <a:srgbClr val="4D4C4C"/>
              </a:solidFill>
              <a:latin typeface="Helios"/>
              <a:ea typeface="Helios"/>
              <a:cs typeface="Helios"/>
              <a:sym typeface="Helios"/>
            </a:endParaRPr>
          </a:p>
          <a:p>
            <a:pPr algn="ctr">
              <a:lnSpc>
                <a:spcPts val="6291"/>
              </a:lnSpc>
            </a:pPr>
            <a:r>
              <a:rPr lang="en-US" sz="4494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El destinatario suele ser un grupo amplio: empleados, toda la organización, público externo.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8350F45-27C0-494C-8266-CB3854550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89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2178831" y="277915"/>
            <a:ext cx="11836639" cy="9573198"/>
            <a:chOff x="0" y="0"/>
            <a:chExt cx="3117469" cy="25213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17469" cy="2521336"/>
            </a:xfrm>
            <a:custGeom>
              <a:avLst/>
              <a:gdLst/>
              <a:ahLst/>
              <a:cxnLst/>
              <a:rect l="l" t="t" r="r" b="b"/>
              <a:pathLst>
                <a:path w="3117469" h="2521336">
                  <a:moveTo>
                    <a:pt x="0" y="0"/>
                  </a:moveTo>
                  <a:lnTo>
                    <a:pt x="3117469" y="0"/>
                  </a:lnTo>
                  <a:lnTo>
                    <a:pt x="3117469" y="2521336"/>
                  </a:lnTo>
                  <a:lnTo>
                    <a:pt x="0" y="2521336"/>
                  </a:lnTo>
                  <a:close/>
                </a:path>
              </a:pathLst>
            </a:custGeom>
            <a:solidFill>
              <a:srgbClr val="6B1F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117469" cy="2568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95516" y="1028700"/>
            <a:ext cx="7006559" cy="8227732"/>
            <a:chOff x="0" y="0"/>
            <a:chExt cx="1085499" cy="12746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85499" cy="1274691"/>
            </a:xfrm>
            <a:custGeom>
              <a:avLst/>
              <a:gdLst/>
              <a:ahLst/>
              <a:cxnLst/>
              <a:rect l="l" t="t" r="r" b="b"/>
              <a:pathLst>
                <a:path w="1085499" h="1274691">
                  <a:moveTo>
                    <a:pt x="0" y="0"/>
                  </a:moveTo>
                  <a:lnTo>
                    <a:pt x="1085499" y="0"/>
                  </a:lnTo>
                  <a:lnTo>
                    <a:pt x="1085499" y="1274691"/>
                  </a:lnTo>
                  <a:lnTo>
                    <a:pt x="0" y="1274691"/>
                  </a:lnTo>
                  <a:close/>
                </a:path>
              </a:pathLst>
            </a:custGeom>
            <a:blipFill>
              <a:blip r:embed="rId2"/>
              <a:stretch>
                <a:fillRect l="-22385" r="-22385" b="-23283"/>
              </a:stretch>
            </a:blipFill>
            <a:ln w="85725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id="7" name="TextBox 7"/>
          <p:cNvSpPr txBox="1"/>
          <p:nvPr/>
        </p:nvSpPr>
        <p:spPr>
          <a:xfrm>
            <a:off x="9144000" y="1152452"/>
            <a:ext cx="8652828" cy="7886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1"/>
              </a:lnSpc>
            </a:pPr>
            <a:r>
              <a:rPr lang="en-US" sz="4494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Los</a:t>
            </a:r>
            <a:r>
              <a:rPr lang="en-US" sz="4494" b="1">
                <a:solidFill>
                  <a:srgbClr val="4D4C4C"/>
                </a:solidFill>
                <a:latin typeface="Helios Bold"/>
                <a:ea typeface="Helios Bold"/>
                <a:cs typeface="Helios Bold"/>
                <a:sym typeface="Helios Bold"/>
              </a:rPr>
              <a:t> videos</a:t>
            </a:r>
            <a:r>
              <a:rPr lang="en-US" sz="4494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 tienen como ventaja ver diferentes situaciones en movimiento. Deben ser breves, dinámicos y creativos con un mensaje claro y conciso. </a:t>
            </a:r>
          </a:p>
          <a:p>
            <a:pPr algn="ctr">
              <a:lnSpc>
                <a:spcPts val="6291"/>
              </a:lnSpc>
            </a:pPr>
            <a:endParaRPr lang="en-US" sz="4494">
              <a:solidFill>
                <a:srgbClr val="4D4C4C"/>
              </a:solidFill>
              <a:latin typeface="Helios"/>
              <a:ea typeface="Helios"/>
              <a:cs typeface="Helios"/>
              <a:sym typeface="Helios"/>
            </a:endParaRPr>
          </a:p>
          <a:p>
            <a:pPr algn="ctr">
              <a:lnSpc>
                <a:spcPts val="6291"/>
              </a:lnSpc>
            </a:pPr>
            <a:r>
              <a:rPr lang="en-US" sz="4494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Se pueden colocar a la hora del almuerzo, en momentos de descanso o en lugares estratégicos de la empresa.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2178831" y="277915"/>
            <a:ext cx="11836639" cy="9573198"/>
            <a:chOff x="0" y="0"/>
            <a:chExt cx="3117469" cy="25213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17469" cy="2521336"/>
            </a:xfrm>
            <a:custGeom>
              <a:avLst/>
              <a:gdLst/>
              <a:ahLst/>
              <a:cxnLst/>
              <a:rect l="l" t="t" r="r" b="b"/>
              <a:pathLst>
                <a:path w="3117469" h="2521336">
                  <a:moveTo>
                    <a:pt x="0" y="0"/>
                  </a:moveTo>
                  <a:lnTo>
                    <a:pt x="3117469" y="0"/>
                  </a:lnTo>
                  <a:lnTo>
                    <a:pt x="3117469" y="2521336"/>
                  </a:lnTo>
                  <a:lnTo>
                    <a:pt x="0" y="2521336"/>
                  </a:lnTo>
                  <a:close/>
                </a:path>
              </a:pathLst>
            </a:custGeom>
            <a:solidFill>
              <a:srgbClr val="6B1F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117469" cy="2568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95516" y="1028700"/>
            <a:ext cx="7006559" cy="8227732"/>
            <a:chOff x="0" y="0"/>
            <a:chExt cx="1085499" cy="12746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85499" cy="1274691"/>
            </a:xfrm>
            <a:custGeom>
              <a:avLst/>
              <a:gdLst/>
              <a:ahLst/>
              <a:cxnLst/>
              <a:rect l="l" t="t" r="r" b="b"/>
              <a:pathLst>
                <a:path w="1085499" h="1274691">
                  <a:moveTo>
                    <a:pt x="0" y="0"/>
                  </a:moveTo>
                  <a:lnTo>
                    <a:pt x="1085499" y="0"/>
                  </a:lnTo>
                  <a:lnTo>
                    <a:pt x="1085499" y="1274691"/>
                  </a:lnTo>
                  <a:lnTo>
                    <a:pt x="0" y="1274691"/>
                  </a:lnTo>
                  <a:close/>
                </a:path>
              </a:pathLst>
            </a:custGeom>
            <a:blipFill>
              <a:blip r:embed="rId2"/>
              <a:stretch>
                <a:fillRect l="-7953" r="-9475"/>
              </a:stretch>
            </a:blipFill>
            <a:ln w="85725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id="7" name="TextBox 7"/>
          <p:cNvSpPr txBox="1"/>
          <p:nvPr/>
        </p:nvSpPr>
        <p:spPr>
          <a:xfrm>
            <a:off x="9144000" y="1152452"/>
            <a:ext cx="8652828" cy="7096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1"/>
              </a:lnSpc>
            </a:pPr>
            <a:r>
              <a:rPr lang="en-US" sz="4494" b="1">
                <a:solidFill>
                  <a:srgbClr val="4D4C4C"/>
                </a:solidFill>
                <a:latin typeface="Helios Bold"/>
                <a:ea typeface="Helios Bold"/>
                <a:cs typeface="Helios Bold"/>
                <a:sym typeface="Helios Bold"/>
              </a:rPr>
              <a:t>Otros métodos</a:t>
            </a:r>
          </a:p>
          <a:p>
            <a:pPr algn="ctr">
              <a:lnSpc>
                <a:spcPts val="6291"/>
              </a:lnSpc>
            </a:pPr>
            <a:endParaRPr lang="en-US" sz="4494" b="1">
              <a:solidFill>
                <a:srgbClr val="4D4C4C"/>
              </a:solidFill>
              <a:latin typeface="Helios Bold"/>
              <a:ea typeface="Helios Bold"/>
              <a:cs typeface="Helios Bold"/>
              <a:sym typeface="Helios Bold"/>
            </a:endParaRPr>
          </a:p>
          <a:p>
            <a:pPr algn="ctr">
              <a:lnSpc>
                <a:spcPts val="6291"/>
              </a:lnSpc>
            </a:pPr>
            <a:r>
              <a:rPr lang="en-US" sz="4494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Llevar al personal a otra empresa para que observen otras formas de realizar las tareas</a:t>
            </a:r>
          </a:p>
          <a:p>
            <a:pPr algn="ctr">
              <a:lnSpc>
                <a:spcPts val="6291"/>
              </a:lnSpc>
            </a:pPr>
            <a:endParaRPr lang="en-US" sz="4494">
              <a:solidFill>
                <a:srgbClr val="4D4C4C"/>
              </a:solidFill>
              <a:latin typeface="Helios"/>
              <a:ea typeface="Helios"/>
              <a:cs typeface="Helios"/>
              <a:sym typeface="Helios"/>
            </a:endParaRPr>
          </a:p>
          <a:p>
            <a:pPr algn="ctr">
              <a:lnSpc>
                <a:spcPts val="6291"/>
              </a:lnSpc>
            </a:pPr>
            <a:r>
              <a:rPr lang="en-US" sz="4494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·La visita de familiares a la empresa para que conozcan la tarea que realiza la persona.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06918" y="8424265"/>
            <a:ext cx="4326365" cy="4326365"/>
          </a:xfrm>
          <a:custGeom>
            <a:avLst/>
            <a:gdLst/>
            <a:ahLst/>
            <a:cxnLst/>
            <a:rect l="l" t="t" r="r" b="b"/>
            <a:pathLst>
              <a:path w="4326365" h="4326365">
                <a:moveTo>
                  <a:pt x="0" y="0"/>
                </a:moveTo>
                <a:lnTo>
                  <a:pt x="4326365" y="0"/>
                </a:lnTo>
                <a:lnTo>
                  <a:pt x="4326365" y="4326365"/>
                </a:lnTo>
                <a:lnTo>
                  <a:pt x="0" y="43263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-5400000">
            <a:off x="9322602" y="892404"/>
            <a:ext cx="10287000" cy="8502193"/>
            <a:chOff x="0" y="0"/>
            <a:chExt cx="3245668" cy="26825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45668" cy="2682541"/>
            </a:xfrm>
            <a:custGeom>
              <a:avLst/>
              <a:gdLst/>
              <a:ahLst/>
              <a:cxnLst/>
              <a:rect l="l" t="t" r="r" b="b"/>
              <a:pathLst>
                <a:path w="3245668" h="2682541">
                  <a:moveTo>
                    <a:pt x="0" y="0"/>
                  </a:moveTo>
                  <a:lnTo>
                    <a:pt x="3245668" y="0"/>
                  </a:lnTo>
                  <a:lnTo>
                    <a:pt x="3245668" y="2682541"/>
                  </a:lnTo>
                  <a:lnTo>
                    <a:pt x="0" y="2682541"/>
                  </a:lnTo>
                  <a:close/>
                </a:path>
              </a:pathLst>
            </a:custGeom>
            <a:solidFill>
              <a:srgbClr val="6B1F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245668" cy="2730166"/>
            </a:xfrm>
            <a:prstGeom prst="rect">
              <a:avLst/>
            </a:prstGeom>
          </p:spPr>
          <p:txBody>
            <a:bodyPr lIns="42405" tIns="42405" rIns="42405" bIns="42405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852207" y="1028700"/>
            <a:ext cx="6735734" cy="8229600"/>
            <a:chOff x="0" y="0"/>
            <a:chExt cx="1253208" cy="153114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53208" cy="1531147"/>
            </a:xfrm>
            <a:custGeom>
              <a:avLst/>
              <a:gdLst/>
              <a:ahLst/>
              <a:cxnLst/>
              <a:rect l="l" t="t" r="r" b="b"/>
              <a:pathLst>
                <a:path w="1253208" h="1531147">
                  <a:moveTo>
                    <a:pt x="0" y="0"/>
                  </a:moveTo>
                  <a:lnTo>
                    <a:pt x="1253208" y="0"/>
                  </a:lnTo>
                  <a:lnTo>
                    <a:pt x="1253208" y="1531147"/>
                  </a:lnTo>
                  <a:lnTo>
                    <a:pt x="0" y="1531147"/>
                  </a:lnTo>
                  <a:close/>
                </a:path>
              </a:pathLst>
            </a:custGeom>
            <a:blipFill>
              <a:blip r:embed="rId4"/>
              <a:stretch>
                <a:fillRect l="-11089" r="-11089"/>
              </a:stretch>
            </a:blipFill>
            <a:ln w="85725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1476852" y="1492249"/>
            <a:ext cx="7667148" cy="5535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spc="306">
                <a:solidFill>
                  <a:srgbClr val="4D4C4C"/>
                </a:solidFill>
                <a:latin typeface="Helios Bold"/>
                <a:ea typeface="Helios Bold"/>
                <a:cs typeface="Helios Bold"/>
                <a:sym typeface="Helios Bold"/>
              </a:rPr>
              <a:t>Trabajo áulico</a:t>
            </a:r>
          </a:p>
          <a:p>
            <a:pPr algn="ctr">
              <a:lnSpc>
                <a:spcPts val="7279"/>
              </a:lnSpc>
            </a:pPr>
            <a:endParaRPr lang="en-US" sz="5199" b="1" spc="306">
              <a:solidFill>
                <a:srgbClr val="4D4C4C"/>
              </a:solidFill>
              <a:latin typeface="Helios Bold"/>
              <a:ea typeface="Helios Bold"/>
              <a:cs typeface="Helios Bold"/>
              <a:sym typeface="Helios Bold"/>
            </a:endParaRPr>
          </a:p>
          <a:p>
            <a:pPr algn="ctr">
              <a:lnSpc>
                <a:spcPts val="7279"/>
              </a:lnSpc>
            </a:pPr>
            <a:endParaRPr lang="en-US" sz="5199" b="1" spc="306">
              <a:solidFill>
                <a:srgbClr val="4D4C4C"/>
              </a:solidFill>
              <a:latin typeface="Helios Bold"/>
              <a:ea typeface="Helios Bold"/>
              <a:cs typeface="Helios Bold"/>
              <a:sym typeface="Helios Bold"/>
            </a:endParaRPr>
          </a:p>
          <a:p>
            <a:pPr algn="ctr">
              <a:lnSpc>
                <a:spcPts val="7279"/>
              </a:lnSpc>
            </a:pPr>
            <a:r>
              <a:rPr lang="en-US" sz="5199" spc="306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Reúnanse en grupo y realicen un memorándum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2134415" y="3073364"/>
            <a:ext cx="8227978" cy="4140271"/>
            <a:chOff x="0" y="0"/>
            <a:chExt cx="807640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07640" cy="406400"/>
            </a:xfrm>
            <a:custGeom>
              <a:avLst/>
              <a:gdLst/>
              <a:ahLst/>
              <a:cxnLst/>
              <a:rect l="l" t="t" r="r" b="b"/>
              <a:pathLst>
                <a:path w="807640" h="406400">
                  <a:moveTo>
                    <a:pt x="604440" y="0"/>
                  </a:moveTo>
                  <a:cubicBezTo>
                    <a:pt x="716665" y="0"/>
                    <a:pt x="807640" y="90976"/>
                    <a:pt x="807640" y="203200"/>
                  </a:cubicBezTo>
                  <a:cubicBezTo>
                    <a:pt x="807640" y="315424"/>
                    <a:pt x="716665" y="406400"/>
                    <a:pt x="60444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0764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28627" y="3319928"/>
            <a:ext cx="4216185" cy="3664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64"/>
              </a:lnSpc>
              <a:spcBef>
                <a:spcPct val="0"/>
              </a:spcBef>
            </a:pPr>
            <a:r>
              <a:rPr lang="en-US" sz="21474" b="1">
                <a:solidFill>
                  <a:srgbClr val="4D4C4C"/>
                </a:solidFill>
                <a:latin typeface="TS Deniz Bold"/>
                <a:ea typeface="TS Deniz Bold"/>
                <a:cs typeface="TS Deniz Bold"/>
                <a:sym typeface="TS Deniz Bold"/>
              </a:rPr>
              <a:t>05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622171" y="3943541"/>
            <a:ext cx="10522952" cy="1209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76"/>
              </a:lnSpc>
              <a:spcBef>
                <a:spcPct val="0"/>
              </a:spcBef>
            </a:pPr>
            <a:r>
              <a:rPr lang="en-US" sz="7125">
                <a:solidFill>
                  <a:srgbClr val="B174E7"/>
                </a:solidFill>
                <a:latin typeface="Borel"/>
                <a:ea typeface="Borel"/>
                <a:cs typeface="Borel"/>
                <a:sym typeface="Borel"/>
              </a:rPr>
              <a:t>El proceso de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622171" y="4599456"/>
            <a:ext cx="10637129" cy="2066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0"/>
              </a:lnSpc>
              <a:spcBef>
                <a:spcPct val="0"/>
              </a:spcBef>
            </a:pPr>
            <a:r>
              <a:rPr lang="en-US" sz="12000" b="1">
                <a:solidFill>
                  <a:srgbClr val="4D4C4C"/>
                </a:solidFill>
                <a:latin typeface="TS Deniz Bold"/>
                <a:ea typeface="TS Deniz Bold"/>
                <a:cs typeface="TS Deniz Bold"/>
                <a:sym typeface="TS Deniz Bold"/>
              </a:rPr>
              <a:t>comunicación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79387" y="2646483"/>
            <a:ext cx="1098480" cy="109848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1FA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-1698802" y="5514834"/>
            <a:ext cx="3397604" cy="3397604"/>
          </a:xfrm>
          <a:custGeom>
            <a:avLst/>
            <a:gdLst/>
            <a:ahLst/>
            <a:cxnLst/>
            <a:rect l="l" t="t" r="r" b="b"/>
            <a:pathLst>
              <a:path w="3397604" h="3397604">
                <a:moveTo>
                  <a:pt x="0" y="0"/>
                </a:moveTo>
                <a:lnTo>
                  <a:pt x="3397604" y="0"/>
                </a:lnTo>
                <a:lnTo>
                  <a:pt x="3397604" y="3397603"/>
                </a:lnTo>
                <a:lnTo>
                  <a:pt x="0" y="3397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 rot="-10800000">
            <a:off x="13986999" y="-2149600"/>
            <a:ext cx="6316248" cy="3178300"/>
            <a:chOff x="0" y="0"/>
            <a:chExt cx="807640" cy="406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07640" cy="406400"/>
            </a:xfrm>
            <a:custGeom>
              <a:avLst/>
              <a:gdLst/>
              <a:ahLst/>
              <a:cxnLst/>
              <a:rect l="l" t="t" r="r" b="b"/>
              <a:pathLst>
                <a:path w="807640" h="406400">
                  <a:moveTo>
                    <a:pt x="604440" y="0"/>
                  </a:moveTo>
                  <a:cubicBezTo>
                    <a:pt x="716665" y="0"/>
                    <a:pt x="807640" y="90976"/>
                    <a:pt x="807640" y="203200"/>
                  </a:cubicBezTo>
                  <a:cubicBezTo>
                    <a:pt x="807640" y="315424"/>
                    <a:pt x="716665" y="406400"/>
                    <a:pt x="60444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80764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7259300" y="-565845"/>
            <a:ext cx="15452455" cy="11836184"/>
            <a:chOff x="0" y="0"/>
            <a:chExt cx="4069782" cy="311734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069783" cy="3117349"/>
            </a:xfrm>
            <a:custGeom>
              <a:avLst/>
              <a:gdLst/>
              <a:ahLst/>
              <a:cxnLst/>
              <a:rect l="l" t="t" r="r" b="b"/>
              <a:pathLst>
                <a:path w="4069783" h="3117349">
                  <a:moveTo>
                    <a:pt x="0" y="0"/>
                  </a:moveTo>
                  <a:lnTo>
                    <a:pt x="4069783" y="0"/>
                  </a:lnTo>
                  <a:lnTo>
                    <a:pt x="4069783" y="3117349"/>
                  </a:lnTo>
                  <a:lnTo>
                    <a:pt x="0" y="3117349"/>
                  </a:lnTo>
                  <a:close/>
                </a:path>
              </a:pathLst>
            </a:custGeom>
            <a:solidFill>
              <a:srgbClr val="6B1FAD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4069782" cy="31649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8F7041B-EC0A-48E5-8ABB-438B929E7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50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3986999" y="-2149600"/>
            <a:ext cx="6316248" cy="3178300"/>
            <a:chOff x="0" y="0"/>
            <a:chExt cx="807640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07640" cy="406400"/>
            </a:xfrm>
            <a:custGeom>
              <a:avLst/>
              <a:gdLst/>
              <a:ahLst/>
              <a:cxnLst/>
              <a:rect l="l" t="t" r="r" b="b"/>
              <a:pathLst>
                <a:path w="807640" h="406400">
                  <a:moveTo>
                    <a:pt x="604440" y="0"/>
                  </a:moveTo>
                  <a:cubicBezTo>
                    <a:pt x="716665" y="0"/>
                    <a:pt x="807640" y="90976"/>
                    <a:pt x="807640" y="203200"/>
                  </a:cubicBezTo>
                  <a:cubicBezTo>
                    <a:pt x="807640" y="315424"/>
                    <a:pt x="716665" y="406400"/>
                    <a:pt x="60444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0764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259300" y="-565845"/>
            <a:ext cx="15452455" cy="11836184"/>
            <a:chOff x="0" y="0"/>
            <a:chExt cx="4069782" cy="311734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69783" cy="3117349"/>
            </a:xfrm>
            <a:custGeom>
              <a:avLst/>
              <a:gdLst/>
              <a:ahLst/>
              <a:cxnLst/>
              <a:rect l="l" t="t" r="r" b="b"/>
              <a:pathLst>
                <a:path w="4069783" h="3117349">
                  <a:moveTo>
                    <a:pt x="0" y="0"/>
                  </a:moveTo>
                  <a:lnTo>
                    <a:pt x="4069783" y="0"/>
                  </a:lnTo>
                  <a:lnTo>
                    <a:pt x="4069783" y="3117349"/>
                  </a:lnTo>
                  <a:lnTo>
                    <a:pt x="0" y="3117349"/>
                  </a:lnTo>
                  <a:close/>
                </a:path>
              </a:pathLst>
            </a:custGeom>
            <a:solidFill>
              <a:srgbClr val="6B1FA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4069782" cy="31649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28627" y="3319928"/>
            <a:ext cx="4216185" cy="3664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64"/>
              </a:lnSpc>
              <a:spcBef>
                <a:spcPct val="0"/>
              </a:spcBef>
            </a:pPr>
            <a:r>
              <a:rPr lang="en-US" sz="21474" b="1">
                <a:solidFill>
                  <a:srgbClr val="4D4C4C"/>
                </a:solidFill>
                <a:latin typeface="TS Deniz Bold"/>
                <a:ea typeface="TS Deniz Bold"/>
                <a:cs typeface="TS Deniz Bold"/>
                <a:sym typeface="TS Deniz Bold"/>
              </a:rPr>
              <a:t>01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622171" y="3943541"/>
            <a:ext cx="10522952" cy="1209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76"/>
              </a:lnSpc>
              <a:spcBef>
                <a:spcPct val="0"/>
              </a:spcBef>
            </a:pPr>
            <a:r>
              <a:rPr lang="en-US" sz="7125">
                <a:solidFill>
                  <a:srgbClr val="B174E7"/>
                </a:solidFill>
                <a:latin typeface="Borel"/>
                <a:ea typeface="Borel"/>
                <a:cs typeface="Borel"/>
                <a:sym typeface="Borel"/>
              </a:rPr>
              <a:t>Definiciones de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622171" y="4599456"/>
            <a:ext cx="10637129" cy="2123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360"/>
              </a:lnSpc>
              <a:spcBef>
                <a:spcPct val="0"/>
              </a:spcBef>
            </a:pPr>
            <a:r>
              <a:rPr lang="en-US" sz="12400" b="1">
                <a:solidFill>
                  <a:srgbClr val="4D4C4C"/>
                </a:solidFill>
                <a:latin typeface="TS Deniz Bold"/>
                <a:ea typeface="TS Deniz Bold"/>
                <a:cs typeface="TS Deniz Bold"/>
                <a:sym typeface="TS Deniz Bold"/>
              </a:rPr>
              <a:t>Comunicación</a:t>
            </a:r>
          </a:p>
        </p:txBody>
      </p:sp>
      <p:grpSp>
        <p:nvGrpSpPr>
          <p:cNvPr id="11" name="Group 11"/>
          <p:cNvGrpSpPr/>
          <p:nvPr/>
        </p:nvGrpSpPr>
        <p:grpSpPr>
          <a:xfrm rot="-10800000">
            <a:off x="-2134415" y="3073364"/>
            <a:ext cx="8227978" cy="4140271"/>
            <a:chOff x="0" y="0"/>
            <a:chExt cx="807640" cy="406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07640" cy="406400"/>
            </a:xfrm>
            <a:custGeom>
              <a:avLst/>
              <a:gdLst/>
              <a:ahLst/>
              <a:cxnLst/>
              <a:rect l="l" t="t" r="r" b="b"/>
              <a:pathLst>
                <a:path w="807640" h="406400">
                  <a:moveTo>
                    <a:pt x="604440" y="0"/>
                  </a:moveTo>
                  <a:cubicBezTo>
                    <a:pt x="716665" y="0"/>
                    <a:pt x="807640" y="90976"/>
                    <a:pt x="807640" y="203200"/>
                  </a:cubicBezTo>
                  <a:cubicBezTo>
                    <a:pt x="807640" y="315424"/>
                    <a:pt x="716665" y="406400"/>
                    <a:pt x="60444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0764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79387" y="2646483"/>
            <a:ext cx="1098480" cy="109848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1FAD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-1698802" y="5514834"/>
            <a:ext cx="3397604" cy="3397604"/>
          </a:xfrm>
          <a:custGeom>
            <a:avLst/>
            <a:gdLst/>
            <a:ahLst/>
            <a:cxnLst/>
            <a:rect l="l" t="t" r="r" b="b"/>
            <a:pathLst>
              <a:path w="3397604" h="3397604">
                <a:moveTo>
                  <a:pt x="0" y="0"/>
                </a:moveTo>
                <a:lnTo>
                  <a:pt x="3397604" y="0"/>
                </a:lnTo>
                <a:lnTo>
                  <a:pt x="3397604" y="3397603"/>
                </a:lnTo>
                <a:lnTo>
                  <a:pt x="0" y="3397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37C4571-4E00-436F-8F4A-BBB08B8BD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737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29C483C-F249-4317-BDDA-2FCB93C77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91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97970DD-0318-403D-9A61-91996D72F497}"/>
              </a:ext>
            </a:extLst>
          </p:cNvPr>
          <p:cNvSpPr/>
          <p:nvPr/>
        </p:nvSpPr>
        <p:spPr>
          <a:xfrm>
            <a:off x="2045311" y="864100"/>
            <a:ext cx="14197379" cy="8394200"/>
          </a:xfrm>
          <a:custGeom>
            <a:avLst/>
            <a:gdLst/>
            <a:ahLst/>
            <a:cxnLst/>
            <a:rect l="l" t="t" r="r" b="b"/>
            <a:pathLst>
              <a:path w="14197379" h="8394200">
                <a:moveTo>
                  <a:pt x="0" y="0"/>
                </a:moveTo>
                <a:lnTo>
                  <a:pt x="14197378" y="0"/>
                </a:lnTo>
                <a:lnTo>
                  <a:pt x="14197378" y="8394200"/>
                </a:lnTo>
                <a:lnTo>
                  <a:pt x="0" y="8394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00412B9A-4934-4295-B478-B43DBCB4F4FD}"/>
              </a:ext>
            </a:extLst>
          </p:cNvPr>
          <p:cNvSpPr/>
          <p:nvPr/>
        </p:nvSpPr>
        <p:spPr>
          <a:xfrm>
            <a:off x="321699" y="1772713"/>
            <a:ext cx="17644602" cy="7234287"/>
          </a:xfrm>
          <a:custGeom>
            <a:avLst/>
            <a:gdLst/>
            <a:ahLst/>
            <a:cxnLst/>
            <a:rect l="l" t="t" r="r" b="b"/>
            <a:pathLst>
              <a:path w="17644602" h="7234287">
                <a:moveTo>
                  <a:pt x="0" y="0"/>
                </a:moveTo>
                <a:lnTo>
                  <a:pt x="17644602" y="0"/>
                </a:lnTo>
                <a:lnTo>
                  <a:pt x="17644602" y="7234287"/>
                </a:lnTo>
                <a:lnTo>
                  <a:pt x="0" y="72342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2134415" y="3073364"/>
            <a:ext cx="8227978" cy="4140271"/>
            <a:chOff x="0" y="0"/>
            <a:chExt cx="807640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07640" cy="406400"/>
            </a:xfrm>
            <a:custGeom>
              <a:avLst/>
              <a:gdLst/>
              <a:ahLst/>
              <a:cxnLst/>
              <a:rect l="l" t="t" r="r" b="b"/>
              <a:pathLst>
                <a:path w="807640" h="406400">
                  <a:moveTo>
                    <a:pt x="604440" y="0"/>
                  </a:moveTo>
                  <a:cubicBezTo>
                    <a:pt x="716665" y="0"/>
                    <a:pt x="807640" y="90976"/>
                    <a:pt x="807640" y="203200"/>
                  </a:cubicBezTo>
                  <a:cubicBezTo>
                    <a:pt x="807640" y="315424"/>
                    <a:pt x="716665" y="406400"/>
                    <a:pt x="60444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0764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28627" y="3319928"/>
            <a:ext cx="4216185" cy="3664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64"/>
              </a:lnSpc>
              <a:spcBef>
                <a:spcPct val="0"/>
              </a:spcBef>
            </a:pPr>
            <a:r>
              <a:rPr lang="en-US" sz="21474" b="1">
                <a:solidFill>
                  <a:srgbClr val="4D4C4C"/>
                </a:solidFill>
                <a:latin typeface="TS Deniz Bold"/>
                <a:ea typeface="TS Deniz Bold"/>
                <a:cs typeface="TS Deniz Bold"/>
                <a:sym typeface="TS Deniz Bold"/>
              </a:rPr>
              <a:t>06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622171" y="3943541"/>
            <a:ext cx="10522952" cy="1209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76"/>
              </a:lnSpc>
              <a:spcBef>
                <a:spcPct val="0"/>
              </a:spcBef>
            </a:pPr>
            <a:r>
              <a:rPr lang="en-US" sz="7125">
                <a:solidFill>
                  <a:srgbClr val="B174E7"/>
                </a:solidFill>
                <a:latin typeface="Borel"/>
                <a:ea typeface="Borel"/>
                <a:cs typeface="Borel"/>
                <a:sym typeface="Borel"/>
              </a:rPr>
              <a:t>Funciones de la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622171" y="4599456"/>
            <a:ext cx="10637129" cy="2066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0"/>
              </a:lnSpc>
              <a:spcBef>
                <a:spcPct val="0"/>
              </a:spcBef>
            </a:pPr>
            <a:r>
              <a:rPr lang="en-US" sz="12000" b="1">
                <a:solidFill>
                  <a:srgbClr val="4D4C4C"/>
                </a:solidFill>
                <a:latin typeface="TS Deniz Bold"/>
                <a:ea typeface="TS Deniz Bold"/>
                <a:cs typeface="TS Deniz Bold"/>
                <a:sym typeface="TS Deniz Bold"/>
              </a:rPr>
              <a:t>comunicación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79387" y="2646483"/>
            <a:ext cx="1098480" cy="109848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1FA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-1698802" y="5514834"/>
            <a:ext cx="3397604" cy="3397604"/>
          </a:xfrm>
          <a:custGeom>
            <a:avLst/>
            <a:gdLst/>
            <a:ahLst/>
            <a:cxnLst/>
            <a:rect l="l" t="t" r="r" b="b"/>
            <a:pathLst>
              <a:path w="3397604" h="3397604">
                <a:moveTo>
                  <a:pt x="0" y="0"/>
                </a:moveTo>
                <a:lnTo>
                  <a:pt x="3397604" y="0"/>
                </a:lnTo>
                <a:lnTo>
                  <a:pt x="3397604" y="3397603"/>
                </a:lnTo>
                <a:lnTo>
                  <a:pt x="0" y="3397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 rot="-10800000">
            <a:off x="13986999" y="-2149600"/>
            <a:ext cx="6316248" cy="3178300"/>
            <a:chOff x="0" y="0"/>
            <a:chExt cx="807640" cy="406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07640" cy="406400"/>
            </a:xfrm>
            <a:custGeom>
              <a:avLst/>
              <a:gdLst/>
              <a:ahLst/>
              <a:cxnLst/>
              <a:rect l="l" t="t" r="r" b="b"/>
              <a:pathLst>
                <a:path w="807640" h="406400">
                  <a:moveTo>
                    <a:pt x="604440" y="0"/>
                  </a:moveTo>
                  <a:cubicBezTo>
                    <a:pt x="716665" y="0"/>
                    <a:pt x="807640" y="90976"/>
                    <a:pt x="807640" y="203200"/>
                  </a:cubicBezTo>
                  <a:cubicBezTo>
                    <a:pt x="807640" y="315424"/>
                    <a:pt x="716665" y="406400"/>
                    <a:pt x="60444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80764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7259300" y="-565845"/>
            <a:ext cx="15452455" cy="11836184"/>
            <a:chOff x="0" y="0"/>
            <a:chExt cx="4069782" cy="311734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069783" cy="3117349"/>
            </a:xfrm>
            <a:custGeom>
              <a:avLst/>
              <a:gdLst/>
              <a:ahLst/>
              <a:cxnLst/>
              <a:rect l="l" t="t" r="r" b="b"/>
              <a:pathLst>
                <a:path w="4069783" h="3117349">
                  <a:moveTo>
                    <a:pt x="0" y="0"/>
                  </a:moveTo>
                  <a:lnTo>
                    <a:pt x="4069783" y="0"/>
                  </a:lnTo>
                  <a:lnTo>
                    <a:pt x="4069783" y="3117349"/>
                  </a:lnTo>
                  <a:lnTo>
                    <a:pt x="0" y="3117349"/>
                  </a:lnTo>
                  <a:close/>
                </a:path>
              </a:pathLst>
            </a:custGeom>
            <a:solidFill>
              <a:srgbClr val="6B1FAD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4069782" cy="31649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2369C17-1D72-4D15-842F-5A19AE704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089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B842684-5854-4EFA-8A03-4D2812984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69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09650"/>
            <a:ext cx="16230600" cy="0"/>
          </a:xfrm>
          <a:prstGeom prst="line">
            <a:avLst/>
          </a:prstGeom>
          <a:ln w="85725" cap="flat">
            <a:solidFill>
              <a:srgbClr val="6B1F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1028700" y="1148166"/>
            <a:ext cx="415561" cy="416318"/>
          </a:xfrm>
          <a:custGeom>
            <a:avLst/>
            <a:gdLst/>
            <a:ahLst/>
            <a:cxnLst/>
            <a:rect l="l" t="t" r="r" b="b"/>
            <a:pathLst>
              <a:path w="415561" h="416318">
                <a:moveTo>
                  <a:pt x="0" y="0"/>
                </a:moveTo>
                <a:lnTo>
                  <a:pt x="415561" y="0"/>
                </a:lnTo>
                <a:lnTo>
                  <a:pt x="415561" y="416318"/>
                </a:lnTo>
                <a:lnTo>
                  <a:pt x="0" y="416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-5400000">
            <a:off x="-3023648" y="6848523"/>
            <a:ext cx="7715406" cy="3535431"/>
            <a:chOff x="0" y="0"/>
            <a:chExt cx="886891" cy="406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86891" cy="406400"/>
            </a:xfrm>
            <a:custGeom>
              <a:avLst/>
              <a:gdLst/>
              <a:ahLst/>
              <a:cxnLst/>
              <a:rect l="l" t="t" r="r" b="b"/>
              <a:pathLst>
                <a:path w="886891" h="406400">
                  <a:moveTo>
                    <a:pt x="683691" y="0"/>
                  </a:moveTo>
                  <a:cubicBezTo>
                    <a:pt x="795915" y="0"/>
                    <a:pt x="886891" y="90976"/>
                    <a:pt x="886891" y="203200"/>
                  </a:cubicBezTo>
                  <a:cubicBezTo>
                    <a:pt x="886891" y="315424"/>
                    <a:pt x="795915" y="406400"/>
                    <a:pt x="68369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86891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-10800000">
            <a:off x="15568869" y="3430484"/>
            <a:ext cx="8227978" cy="4140271"/>
            <a:chOff x="0" y="0"/>
            <a:chExt cx="807640" cy="406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07640" cy="406400"/>
            </a:xfrm>
            <a:custGeom>
              <a:avLst/>
              <a:gdLst/>
              <a:ahLst/>
              <a:cxnLst/>
              <a:rect l="l" t="t" r="r" b="b"/>
              <a:pathLst>
                <a:path w="807640" h="406400">
                  <a:moveTo>
                    <a:pt x="604440" y="0"/>
                  </a:moveTo>
                  <a:cubicBezTo>
                    <a:pt x="716665" y="0"/>
                    <a:pt x="807640" y="90976"/>
                    <a:pt x="807640" y="203200"/>
                  </a:cubicBezTo>
                  <a:cubicBezTo>
                    <a:pt x="807640" y="315424"/>
                    <a:pt x="716665" y="406400"/>
                    <a:pt x="60444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80764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636262" y="4529935"/>
            <a:ext cx="15015477" cy="2427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942"/>
              </a:lnSpc>
              <a:spcBef>
                <a:spcPct val="0"/>
              </a:spcBef>
            </a:pPr>
            <a:r>
              <a:rPr lang="en-US" sz="14244" b="1" spc="-470">
                <a:solidFill>
                  <a:srgbClr val="4D4C4C"/>
                </a:solidFill>
                <a:latin typeface="TS Deniz Bold"/>
                <a:ea typeface="TS Deniz Bold"/>
                <a:cs typeface="TS Deniz Bold"/>
                <a:sym typeface="TS Deniz Bold"/>
              </a:rPr>
              <a:t>GRACIAS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5833756" y="2470673"/>
            <a:ext cx="959812" cy="95981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1FAD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4" name="AutoShape 14"/>
          <p:cNvSpPr/>
          <p:nvPr/>
        </p:nvSpPr>
        <p:spPr>
          <a:xfrm>
            <a:off x="1028700" y="9301162"/>
            <a:ext cx="16230600" cy="0"/>
          </a:xfrm>
          <a:prstGeom prst="line">
            <a:avLst/>
          </a:prstGeom>
          <a:ln w="85725" cap="flat">
            <a:solidFill>
              <a:srgbClr val="6B1F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TextBox 15"/>
          <p:cNvSpPr txBox="1"/>
          <p:nvPr/>
        </p:nvSpPr>
        <p:spPr>
          <a:xfrm>
            <a:off x="3530669" y="3872231"/>
            <a:ext cx="10849341" cy="1309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80"/>
              </a:lnSpc>
              <a:spcBef>
                <a:spcPct val="0"/>
              </a:spcBef>
            </a:pPr>
            <a:r>
              <a:rPr lang="en-US" sz="7700">
                <a:solidFill>
                  <a:srgbClr val="B174E7"/>
                </a:solidFill>
                <a:latin typeface="Borel"/>
                <a:ea typeface="Borel"/>
                <a:cs typeface="Borel"/>
                <a:sym typeface="Borel"/>
              </a:rPr>
              <a:t>Muchas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-1394858" y="3574259"/>
            <a:ext cx="2789715" cy="2789715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1FAD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028700" y="6174871"/>
            <a:ext cx="1072795" cy="1072795"/>
          </a:xfrm>
          <a:custGeom>
            <a:avLst/>
            <a:gdLst/>
            <a:ahLst/>
            <a:cxnLst/>
            <a:rect l="l" t="t" r="r" b="b"/>
            <a:pathLst>
              <a:path w="1072795" h="1072795">
                <a:moveTo>
                  <a:pt x="0" y="0"/>
                </a:moveTo>
                <a:lnTo>
                  <a:pt x="1072795" y="0"/>
                </a:lnTo>
                <a:lnTo>
                  <a:pt x="1072795" y="1072795"/>
                </a:lnTo>
                <a:lnTo>
                  <a:pt x="0" y="10727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7114003" y="2179401"/>
            <a:ext cx="2789715" cy="2789715"/>
          </a:xfrm>
          <a:custGeom>
            <a:avLst/>
            <a:gdLst/>
            <a:ahLst/>
            <a:cxnLst/>
            <a:rect l="l" t="t" r="r" b="b"/>
            <a:pathLst>
              <a:path w="2789715" h="2789715">
                <a:moveTo>
                  <a:pt x="0" y="0"/>
                </a:moveTo>
                <a:lnTo>
                  <a:pt x="2789716" y="0"/>
                </a:lnTo>
                <a:lnTo>
                  <a:pt x="2789716" y="2789716"/>
                </a:lnTo>
                <a:lnTo>
                  <a:pt x="0" y="2789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6793568" y="8694706"/>
            <a:ext cx="415561" cy="416318"/>
          </a:xfrm>
          <a:custGeom>
            <a:avLst/>
            <a:gdLst/>
            <a:ahLst/>
            <a:cxnLst/>
            <a:rect l="l" t="t" r="r" b="b"/>
            <a:pathLst>
              <a:path w="415561" h="416318">
                <a:moveTo>
                  <a:pt x="0" y="0"/>
                </a:moveTo>
                <a:lnTo>
                  <a:pt x="415561" y="0"/>
                </a:lnTo>
                <a:lnTo>
                  <a:pt x="415561" y="416318"/>
                </a:lnTo>
                <a:lnTo>
                  <a:pt x="0" y="416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06918" y="8424265"/>
            <a:ext cx="4326365" cy="4326365"/>
          </a:xfrm>
          <a:custGeom>
            <a:avLst/>
            <a:gdLst/>
            <a:ahLst/>
            <a:cxnLst/>
            <a:rect l="l" t="t" r="r" b="b"/>
            <a:pathLst>
              <a:path w="4326365" h="4326365">
                <a:moveTo>
                  <a:pt x="0" y="0"/>
                </a:moveTo>
                <a:lnTo>
                  <a:pt x="4326365" y="0"/>
                </a:lnTo>
                <a:lnTo>
                  <a:pt x="4326365" y="4326365"/>
                </a:lnTo>
                <a:lnTo>
                  <a:pt x="0" y="43263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-5400000">
            <a:off x="9322602" y="892404"/>
            <a:ext cx="10287000" cy="8502193"/>
            <a:chOff x="0" y="0"/>
            <a:chExt cx="3245668" cy="26825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45668" cy="2682541"/>
            </a:xfrm>
            <a:custGeom>
              <a:avLst/>
              <a:gdLst/>
              <a:ahLst/>
              <a:cxnLst/>
              <a:rect l="l" t="t" r="r" b="b"/>
              <a:pathLst>
                <a:path w="3245668" h="2682541">
                  <a:moveTo>
                    <a:pt x="0" y="0"/>
                  </a:moveTo>
                  <a:lnTo>
                    <a:pt x="3245668" y="0"/>
                  </a:lnTo>
                  <a:lnTo>
                    <a:pt x="3245668" y="2682541"/>
                  </a:lnTo>
                  <a:lnTo>
                    <a:pt x="0" y="2682541"/>
                  </a:lnTo>
                  <a:close/>
                </a:path>
              </a:pathLst>
            </a:custGeom>
            <a:solidFill>
              <a:srgbClr val="6B1F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245668" cy="2730166"/>
            </a:xfrm>
            <a:prstGeom prst="rect">
              <a:avLst/>
            </a:prstGeom>
          </p:spPr>
          <p:txBody>
            <a:bodyPr lIns="42405" tIns="42405" rIns="42405" bIns="42405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660695" y="1028700"/>
            <a:ext cx="7211247" cy="8229600"/>
            <a:chOff x="0" y="0"/>
            <a:chExt cx="1253208" cy="143018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53208" cy="1430182"/>
            </a:xfrm>
            <a:custGeom>
              <a:avLst/>
              <a:gdLst/>
              <a:ahLst/>
              <a:cxnLst/>
              <a:rect l="l" t="t" r="r" b="b"/>
              <a:pathLst>
                <a:path w="1253208" h="1430182">
                  <a:moveTo>
                    <a:pt x="0" y="0"/>
                  </a:moveTo>
                  <a:lnTo>
                    <a:pt x="1253208" y="0"/>
                  </a:lnTo>
                  <a:lnTo>
                    <a:pt x="1253208" y="1430182"/>
                  </a:lnTo>
                  <a:lnTo>
                    <a:pt x="0" y="1430182"/>
                  </a:lnTo>
                  <a:close/>
                </a:path>
              </a:pathLst>
            </a:custGeom>
            <a:blipFill>
              <a:blip r:embed="rId4"/>
              <a:stretch>
                <a:fillRect l="-7060" r="-7060"/>
              </a:stretch>
            </a:blipFill>
            <a:ln w="85725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1530679" y="1738419"/>
            <a:ext cx="7423987" cy="879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5"/>
              </a:lnSpc>
            </a:pPr>
            <a:r>
              <a:rPr lang="en-US" sz="4503" spc="265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La comunicación es un fenómeno de carácter social que comprende todos los actos mediante los cuales los seres vivos se comunican con sus semejantes para transmitir o intercambiar información. </a:t>
            </a:r>
          </a:p>
          <a:p>
            <a:pPr algn="ctr">
              <a:lnSpc>
                <a:spcPts val="6305"/>
              </a:lnSpc>
            </a:pPr>
            <a:endParaRPr lang="en-US" sz="4503" spc="265">
              <a:solidFill>
                <a:srgbClr val="4D4C4C"/>
              </a:solidFill>
              <a:latin typeface="Helios"/>
              <a:ea typeface="Helios"/>
              <a:cs typeface="Helios"/>
              <a:sym typeface="Helios"/>
            </a:endParaRPr>
          </a:p>
          <a:p>
            <a:pPr algn="ctr">
              <a:lnSpc>
                <a:spcPts val="6305"/>
              </a:lnSpc>
            </a:pPr>
            <a:endParaRPr lang="en-US" sz="4503" spc="265">
              <a:solidFill>
                <a:srgbClr val="4D4C4C"/>
              </a:solidFill>
              <a:latin typeface="Helios"/>
              <a:ea typeface="Helios"/>
              <a:cs typeface="Helios"/>
              <a:sym typeface="Helio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06918" y="8424265"/>
            <a:ext cx="4326365" cy="4326365"/>
          </a:xfrm>
          <a:custGeom>
            <a:avLst/>
            <a:gdLst/>
            <a:ahLst/>
            <a:cxnLst/>
            <a:rect l="l" t="t" r="r" b="b"/>
            <a:pathLst>
              <a:path w="4326365" h="4326365">
                <a:moveTo>
                  <a:pt x="0" y="0"/>
                </a:moveTo>
                <a:lnTo>
                  <a:pt x="4326365" y="0"/>
                </a:lnTo>
                <a:lnTo>
                  <a:pt x="4326365" y="4326365"/>
                </a:lnTo>
                <a:lnTo>
                  <a:pt x="0" y="43263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-5400000">
            <a:off x="9322602" y="892404"/>
            <a:ext cx="10287000" cy="8502193"/>
            <a:chOff x="0" y="0"/>
            <a:chExt cx="3245668" cy="26825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45668" cy="2682541"/>
            </a:xfrm>
            <a:custGeom>
              <a:avLst/>
              <a:gdLst/>
              <a:ahLst/>
              <a:cxnLst/>
              <a:rect l="l" t="t" r="r" b="b"/>
              <a:pathLst>
                <a:path w="3245668" h="2682541">
                  <a:moveTo>
                    <a:pt x="0" y="0"/>
                  </a:moveTo>
                  <a:lnTo>
                    <a:pt x="3245668" y="0"/>
                  </a:lnTo>
                  <a:lnTo>
                    <a:pt x="3245668" y="2682541"/>
                  </a:lnTo>
                  <a:lnTo>
                    <a:pt x="0" y="2682541"/>
                  </a:lnTo>
                  <a:close/>
                </a:path>
              </a:pathLst>
            </a:custGeom>
            <a:solidFill>
              <a:srgbClr val="6B1F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245668" cy="2730166"/>
            </a:xfrm>
            <a:prstGeom prst="rect">
              <a:avLst/>
            </a:prstGeom>
          </p:spPr>
          <p:txBody>
            <a:bodyPr lIns="42405" tIns="42405" rIns="42405" bIns="42405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660695" y="1028700"/>
            <a:ext cx="7211247" cy="8229600"/>
            <a:chOff x="0" y="0"/>
            <a:chExt cx="1253208" cy="143018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53208" cy="1430182"/>
            </a:xfrm>
            <a:custGeom>
              <a:avLst/>
              <a:gdLst/>
              <a:ahLst/>
              <a:cxnLst/>
              <a:rect l="l" t="t" r="r" b="b"/>
              <a:pathLst>
                <a:path w="1253208" h="1430182">
                  <a:moveTo>
                    <a:pt x="0" y="0"/>
                  </a:moveTo>
                  <a:lnTo>
                    <a:pt x="1253208" y="0"/>
                  </a:lnTo>
                  <a:lnTo>
                    <a:pt x="1253208" y="1430182"/>
                  </a:lnTo>
                  <a:lnTo>
                    <a:pt x="0" y="1430182"/>
                  </a:lnTo>
                  <a:close/>
                </a:path>
              </a:pathLst>
            </a:custGeom>
            <a:blipFill>
              <a:blip r:embed="rId4"/>
              <a:stretch>
                <a:fillRect l="-7060" r="-7060"/>
              </a:stretch>
            </a:blipFill>
            <a:ln w="85725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1468827" y="923925"/>
            <a:ext cx="7423987" cy="7991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5"/>
              </a:lnSpc>
            </a:pPr>
            <a:r>
              <a:rPr lang="en-US" sz="4503" spc="265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Se trata de un proceso dinámico, en el que necesariamente participan una fuente o emisor que envía un mensaje a través de un canal o medio a un potencial receptor que, a su vez, puede convertirse también en emisor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6160820" y="-12167794"/>
            <a:ext cx="5966360" cy="19855818"/>
            <a:chOff x="0" y="0"/>
            <a:chExt cx="1571387" cy="52295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71387" cy="5229516"/>
            </a:xfrm>
            <a:custGeom>
              <a:avLst/>
              <a:gdLst/>
              <a:ahLst/>
              <a:cxnLst/>
              <a:rect l="l" t="t" r="r" b="b"/>
              <a:pathLst>
                <a:path w="1571387" h="5229516">
                  <a:moveTo>
                    <a:pt x="0" y="0"/>
                  </a:moveTo>
                  <a:lnTo>
                    <a:pt x="1571387" y="0"/>
                  </a:lnTo>
                  <a:lnTo>
                    <a:pt x="1571387" y="5229516"/>
                  </a:lnTo>
                  <a:lnTo>
                    <a:pt x="0" y="5229516"/>
                  </a:lnTo>
                  <a:close/>
                </a:path>
              </a:pathLst>
            </a:custGeom>
            <a:solidFill>
              <a:srgbClr val="6B1F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571387" cy="52771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020029" y="3395445"/>
            <a:ext cx="14825522" cy="6081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4"/>
              </a:lnSpc>
            </a:pPr>
            <a:r>
              <a:rPr lang="en-US" sz="4317" spc="254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La comunicación consiste en la transmisión de información de un sujeto a otro. </a:t>
            </a:r>
          </a:p>
          <a:p>
            <a:pPr algn="ctr">
              <a:lnSpc>
                <a:spcPts val="6044"/>
              </a:lnSpc>
            </a:pPr>
            <a:endParaRPr lang="en-US" sz="4317" spc="254">
              <a:solidFill>
                <a:srgbClr val="4D4C4C"/>
              </a:solidFill>
              <a:latin typeface="Helios"/>
              <a:ea typeface="Helios"/>
              <a:cs typeface="Helios"/>
              <a:sym typeface="Helios"/>
            </a:endParaRPr>
          </a:p>
          <a:p>
            <a:pPr algn="ctr">
              <a:lnSpc>
                <a:spcPts val="6044"/>
              </a:lnSpc>
              <a:spcBef>
                <a:spcPct val="0"/>
              </a:spcBef>
            </a:pPr>
            <a:r>
              <a:rPr lang="en-US" sz="4317" spc="254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Los seres humanos nos comunicamos en forma permanente, no solo con nuestras palabras, sino con nuestra presencia o nuestra ausencia, con nuestros gestos, nuestros silencios, Nos comunicamos aunque no queramos.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678439" y="1491153"/>
            <a:ext cx="9508703" cy="1228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14"/>
              </a:lnSpc>
              <a:spcBef>
                <a:spcPct val="0"/>
              </a:spcBef>
            </a:pPr>
            <a:r>
              <a:rPr lang="en-US" sz="7152">
                <a:solidFill>
                  <a:srgbClr val="B174E7"/>
                </a:solidFill>
                <a:latin typeface="Borel"/>
                <a:ea typeface="Borel"/>
                <a:cs typeface="Borel"/>
                <a:sym typeface="Borel"/>
              </a:rPr>
              <a:t>Definición estricta</a:t>
            </a:r>
          </a:p>
        </p:txBody>
      </p:sp>
      <p:sp>
        <p:nvSpPr>
          <p:cNvPr id="7" name="Freeform 7"/>
          <p:cNvSpPr/>
          <p:nvPr/>
        </p:nvSpPr>
        <p:spPr>
          <a:xfrm>
            <a:off x="4017752" y="1514709"/>
            <a:ext cx="660687" cy="661890"/>
          </a:xfrm>
          <a:custGeom>
            <a:avLst/>
            <a:gdLst/>
            <a:ahLst/>
            <a:cxnLst/>
            <a:rect l="l" t="t" r="r" b="b"/>
            <a:pathLst>
              <a:path w="660687" h="661890">
                <a:moveTo>
                  <a:pt x="0" y="0"/>
                </a:moveTo>
                <a:lnTo>
                  <a:pt x="660687" y="0"/>
                </a:lnTo>
                <a:lnTo>
                  <a:pt x="660687" y="661890"/>
                </a:lnTo>
                <a:lnTo>
                  <a:pt x="0" y="6618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4187142" y="1478196"/>
            <a:ext cx="660687" cy="661890"/>
          </a:xfrm>
          <a:custGeom>
            <a:avLst/>
            <a:gdLst/>
            <a:ahLst/>
            <a:cxnLst/>
            <a:rect l="l" t="t" r="r" b="b"/>
            <a:pathLst>
              <a:path w="660687" h="661890">
                <a:moveTo>
                  <a:pt x="660686" y="0"/>
                </a:moveTo>
                <a:lnTo>
                  <a:pt x="0" y="0"/>
                </a:lnTo>
                <a:lnTo>
                  <a:pt x="0" y="661890"/>
                </a:lnTo>
                <a:lnTo>
                  <a:pt x="660686" y="661890"/>
                </a:lnTo>
                <a:lnTo>
                  <a:pt x="66068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5612A85-762A-4527-A86A-D4137D27E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47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2134415" y="3073364"/>
            <a:ext cx="8227978" cy="4140271"/>
            <a:chOff x="0" y="0"/>
            <a:chExt cx="807640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07640" cy="406400"/>
            </a:xfrm>
            <a:custGeom>
              <a:avLst/>
              <a:gdLst/>
              <a:ahLst/>
              <a:cxnLst/>
              <a:rect l="l" t="t" r="r" b="b"/>
              <a:pathLst>
                <a:path w="807640" h="406400">
                  <a:moveTo>
                    <a:pt x="604440" y="0"/>
                  </a:moveTo>
                  <a:cubicBezTo>
                    <a:pt x="716665" y="0"/>
                    <a:pt x="807640" y="90976"/>
                    <a:pt x="807640" y="203200"/>
                  </a:cubicBezTo>
                  <a:cubicBezTo>
                    <a:pt x="807640" y="315424"/>
                    <a:pt x="716665" y="406400"/>
                    <a:pt x="60444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0764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28627" y="3319928"/>
            <a:ext cx="4216185" cy="3664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64"/>
              </a:lnSpc>
              <a:spcBef>
                <a:spcPct val="0"/>
              </a:spcBef>
            </a:pPr>
            <a:r>
              <a:rPr lang="en-US" sz="21474" b="1">
                <a:solidFill>
                  <a:srgbClr val="4D4C4C"/>
                </a:solidFill>
                <a:latin typeface="TS Deniz Bold"/>
                <a:ea typeface="TS Deniz Bold"/>
                <a:cs typeface="TS Deniz Bold"/>
                <a:sym typeface="TS Deniz Bold"/>
              </a:rPr>
              <a:t>02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622171" y="3943541"/>
            <a:ext cx="10522952" cy="1209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76"/>
              </a:lnSpc>
              <a:spcBef>
                <a:spcPct val="0"/>
              </a:spcBef>
            </a:pPr>
            <a:r>
              <a:rPr lang="en-US" sz="7125">
                <a:solidFill>
                  <a:srgbClr val="B174E7"/>
                </a:solidFill>
                <a:latin typeface="Borel"/>
                <a:ea typeface="Borel"/>
                <a:cs typeface="Borel"/>
                <a:sym typeface="Borel"/>
              </a:rPr>
              <a:t>¿Qué sucede en el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622171" y="4618506"/>
            <a:ext cx="10637129" cy="3951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820"/>
              </a:lnSpc>
              <a:spcBef>
                <a:spcPct val="0"/>
              </a:spcBef>
            </a:pPr>
            <a:r>
              <a:rPr lang="en-US" sz="11300" b="1">
                <a:solidFill>
                  <a:srgbClr val="4D4C4C"/>
                </a:solidFill>
                <a:latin typeface="TS Deniz Bold"/>
                <a:ea typeface="TS Deniz Bold"/>
                <a:cs typeface="TS Deniz Bold"/>
                <a:sym typeface="TS Deniz Bold"/>
              </a:rPr>
              <a:t>mundo empresarial?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79387" y="2646483"/>
            <a:ext cx="1098480" cy="109848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1FA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-1698802" y="5514834"/>
            <a:ext cx="3397604" cy="3397604"/>
          </a:xfrm>
          <a:custGeom>
            <a:avLst/>
            <a:gdLst/>
            <a:ahLst/>
            <a:cxnLst/>
            <a:rect l="l" t="t" r="r" b="b"/>
            <a:pathLst>
              <a:path w="3397604" h="3397604">
                <a:moveTo>
                  <a:pt x="0" y="0"/>
                </a:moveTo>
                <a:lnTo>
                  <a:pt x="3397604" y="0"/>
                </a:lnTo>
                <a:lnTo>
                  <a:pt x="3397604" y="3397603"/>
                </a:lnTo>
                <a:lnTo>
                  <a:pt x="0" y="3397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 rot="-10800000">
            <a:off x="13986999" y="-2149600"/>
            <a:ext cx="6316248" cy="3178300"/>
            <a:chOff x="0" y="0"/>
            <a:chExt cx="807640" cy="406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07640" cy="406400"/>
            </a:xfrm>
            <a:custGeom>
              <a:avLst/>
              <a:gdLst/>
              <a:ahLst/>
              <a:cxnLst/>
              <a:rect l="l" t="t" r="r" b="b"/>
              <a:pathLst>
                <a:path w="807640" h="406400">
                  <a:moveTo>
                    <a:pt x="604440" y="0"/>
                  </a:moveTo>
                  <a:cubicBezTo>
                    <a:pt x="716665" y="0"/>
                    <a:pt x="807640" y="90976"/>
                    <a:pt x="807640" y="203200"/>
                  </a:cubicBezTo>
                  <a:cubicBezTo>
                    <a:pt x="807640" y="315424"/>
                    <a:pt x="716665" y="406400"/>
                    <a:pt x="60444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4D4C4C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80764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7259300" y="-565845"/>
            <a:ext cx="15452455" cy="11836184"/>
            <a:chOff x="0" y="0"/>
            <a:chExt cx="4069782" cy="311734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069783" cy="3117349"/>
            </a:xfrm>
            <a:custGeom>
              <a:avLst/>
              <a:gdLst/>
              <a:ahLst/>
              <a:cxnLst/>
              <a:rect l="l" t="t" r="r" b="b"/>
              <a:pathLst>
                <a:path w="4069783" h="3117349">
                  <a:moveTo>
                    <a:pt x="0" y="0"/>
                  </a:moveTo>
                  <a:lnTo>
                    <a:pt x="4069783" y="0"/>
                  </a:lnTo>
                  <a:lnTo>
                    <a:pt x="4069783" y="3117349"/>
                  </a:lnTo>
                  <a:lnTo>
                    <a:pt x="0" y="3117349"/>
                  </a:lnTo>
                  <a:close/>
                </a:path>
              </a:pathLst>
            </a:custGeom>
            <a:solidFill>
              <a:srgbClr val="6B1FAD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4069782" cy="31649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2350889" y="449973"/>
            <a:ext cx="11836639" cy="9229082"/>
            <a:chOff x="0" y="0"/>
            <a:chExt cx="3117469" cy="24307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17469" cy="2430705"/>
            </a:xfrm>
            <a:custGeom>
              <a:avLst/>
              <a:gdLst/>
              <a:ahLst/>
              <a:cxnLst/>
              <a:rect l="l" t="t" r="r" b="b"/>
              <a:pathLst>
                <a:path w="3117469" h="2430705">
                  <a:moveTo>
                    <a:pt x="0" y="0"/>
                  </a:moveTo>
                  <a:lnTo>
                    <a:pt x="3117469" y="0"/>
                  </a:lnTo>
                  <a:lnTo>
                    <a:pt x="3117469" y="2430705"/>
                  </a:lnTo>
                  <a:lnTo>
                    <a:pt x="0" y="2430705"/>
                  </a:lnTo>
                  <a:close/>
                </a:path>
              </a:pathLst>
            </a:custGeom>
            <a:solidFill>
              <a:srgbClr val="6B1F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117469" cy="24783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67231" y="1313758"/>
            <a:ext cx="7006559" cy="7501513"/>
            <a:chOff x="0" y="0"/>
            <a:chExt cx="1190586" cy="12746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90586" cy="1274691"/>
            </a:xfrm>
            <a:custGeom>
              <a:avLst/>
              <a:gdLst/>
              <a:ahLst/>
              <a:cxnLst/>
              <a:rect l="l" t="t" r="r" b="b"/>
              <a:pathLst>
                <a:path w="1190586" h="1274691">
                  <a:moveTo>
                    <a:pt x="0" y="0"/>
                  </a:moveTo>
                  <a:lnTo>
                    <a:pt x="1190586" y="0"/>
                  </a:lnTo>
                  <a:lnTo>
                    <a:pt x="1190586" y="1274691"/>
                  </a:lnTo>
                  <a:lnTo>
                    <a:pt x="0" y="1274691"/>
                  </a:lnTo>
                  <a:close/>
                </a:path>
              </a:pathLst>
            </a:custGeom>
            <a:blipFill>
              <a:blip r:embed="rId2"/>
              <a:stretch>
                <a:fillRect l="-3532" r="-3532"/>
              </a:stretch>
            </a:blipFill>
            <a:ln w="85725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id="7" name="TextBox 7"/>
          <p:cNvSpPr txBox="1"/>
          <p:nvPr/>
        </p:nvSpPr>
        <p:spPr>
          <a:xfrm>
            <a:off x="9673916" y="933450"/>
            <a:ext cx="7941264" cy="9353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23"/>
              </a:lnSpc>
            </a:pPr>
            <a:r>
              <a:rPr lang="en-US" sz="4445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En las empresas hay una tendencia a no comunicarse. </a:t>
            </a:r>
          </a:p>
          <a:p>
            <a:pPr algn="ctr">
              <a:lnSpc>
                <a:spcPts val="6223"/>
              </a:lnSpc>
            </a:pPr>
            <a:r>
              <a:rPr lang="en-US" sz="4445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La información es poder, por lo que quien la tiene, la mantiene para sí. </a:t>
            </a:r>
          </a:p>
          <a:p>
            <a:pPr algn="ctr">
              <a:lnSpc>
                <a:spcPts val="6223"/>
              </a:lnSpc>
            </a:pPr>
            <a:endParaRPr lang="en-US" sz="4445">
              <a:solidFill>
                <a:srgbClr val="4D4C4C"/>
              </a:solidFill>
              <a:latin typeface="Helios"/>
              <a:ea typeface="Helios"/>
              <a:cs typeface="Helios"/>
              <a:sym typeface="Helios"/>
            </a:endParaRPr>
          </a:p>
          <a:p>
            <a:pPr algn="ctr">
              <a:lnSpc>
                <a:spcPts val="6223"/>
              </a:lnSpc>
            </a:pPr>
            <a:r>
              <a:rPr lang="en-US" sz="4445">
                <a:solidFill>
                  <a:srgbClr val="4D4C4C"/>
                </a:solidFill>
                <a:latin typeface="Helios"/>
                <a:ea typeface="Helios"/>
                <a:cs typeface="Helios"/>
                <a:sym typeface="Helios"/>
              </a:rPr>
              <a:t>Lo que no advierten es que los demás podrán equivocarse con mayor facilidad y esto afecta los procesos de la organización. </a:t>
            </a:r>
          </a:p>
          <a:p>
            <a:pPr algn="ctr">
              <a:lnSpc>
                <a:spcPts val="6223"/>
              </a:lnSpc>
            </a:pPr>
            <a:endParaRPr lang="en-US" sz="4445">
              <a:solidFill>
                <a:srgbClr val="4D4C4C"/>
              </a:solidFill>
              <a:latin typeface="Helios"/>
              <a:ea typeface="Helios"/>
              <a:cs typeface="Helios"/>
              <a:sym typeface="Helio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626</Words>
  <Application>Microsoft Office PowerPoint</Application>
  <PresentationFormat>Personalizado</PresentationFormat>
  <Paragraphs>79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4" baseType="lpstr">
      <vt:lpstr>Helios Bold</vt:lpstr>
      <vt:lpstr>Helios</vt:lpstr>
      <vt:lpstr>Calibri</vt:lpstr>
      <vt:lpstr>TS Deniz Bold</vt:lpstr>
      <vt:lpstr>Borel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Diapositivas Propuesta de Proyecto Minimalista Simple Verde y Beige</dc:title>
  <cp:lastModifiedBy>Gladys</cp:lastModifiedBy>
  <cp:revision>3</cp:revision>
  <dcterms:created xsi:type="dcterms:W3CDTF">2006-08-16T00:00:00Z</dcterms:created>
  <dcterms:modified xsi:type="dcterms:W3CDTF">2025-09-17T01:46:52Z</dcterms:modified>
  <dc:identifier>DAGqp_CBUbA</dc:identifier>
</cp:coreProperties>
</file>