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85" r:id="rId7"/>
    <p:sldId id="262" r:id="rId8"/>
    <p:sldId id="286" r:id="rId9"/>
    <p:sldId id="264" r:id="rId10"/>
    <p:sldId id="265" r:id="rId11"/>
    <p:sldId id="266" r:id="rId12"/>
    <p:sldId id="267" r:id="rId13"/>
    <p:sldId id="268" r:id="rId14"/>
    <p:sldId id="269" r:id="rId15"/>
    <p:sldId id="270" r:id="rId16"/>
    <p:sldId id="291" r:id="rId17"/>
    <p:sldId id="272" r:id="rId18"/>
    <p:sldId id="273" r:id="rId19"/>
    <p:sldId id="276" r:id="rId20"/>
    <p:sldId id="277" r:id="rId21"/>
    <p:sldId id="278" r:id="rId22"/>
    <p:sldId id="279" r:id="rId23"/>
    <p:sldId id="271" r:id="rId24"/>
    <p:sldId id="290" r:id="rId25"/>
    <p:sldId id="280" r:id="rId26"/>
    <p:sldId id="281" r:id="rId27"/>
    <p:sldId id="289" r:id="rId28"/>
    <p:sldId id="288" r:id="rId29"/>
    <p:sldId id="284" r:id="rId30"/>
  </p:sldIdLst>
  <p:sldSz cx="18288000" cy="10287000"/>
  <p:notesSz cx="6858000" cy="9144000"/>
  <p:embeddedFontLst>
    <p:embeddedFont>
      <p:font typeface="Borel" panose="020B0604020202020204" charset="0"/>
      <p:regular r:id="rId31"/>
    </p:embeddedFont>
    <p:embeddedFont>
      <p:font typeface="Calibri" panose="020F0502020204030204" pitchFamily="34" charset="0"/>
      <p:regular r:id="rId32"/>
      <p:bold r:id="rId33"/>
      <p:italic r:id="rId34"/>
      <p:boldItalic r:id="rId35"/>
    </p:embeddedFont>
    <p:embeddedFont>
      <p:font typeface="Helios" panose="020B0604020202020204" charset="0"/>
      <p:regular r:id="rId36"/>
    </p:embeddedFont>
    <p:embeddedFont>
      <p:font typeface="Helios Bold" panose="020B0604020202020204" charset="0"/>
      <p:regular r:id="rId37"/>
    </p:embeddedFont>
    <p:embeddedFont>
      <p:font typeface="TS Deniz Bold" panose="020B0604020202020204" charset="-78"/>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40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40.svg"/><Relationship Id="rId7" Type="http://schemas.openxmlformats.org/officeDocument/2006/relationships/image" Target="../media/image1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5.svg"/><Relationship Id="rId4" Type="http://schemas.openxmlformats.org/officeDocument/2006/relationships/image" Target="../media/image41.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47.png"/><Relationship Id="rId7" Type="http://schemas.openxmlformats.org/officeDocument/2006/relationships/image" Target="../media/image13.pn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50.svg"/><Relationship Id="rId4" Type="http://schemas.openxmlformats.org/officeDocument/2006/relationships/image" Target="../media/image48.sv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40.svg"/><Relationship Id="rId7" Type="http://schemas.openxmlformats.org/officeDocument/2006/relationships/image" Target="../media/image1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5.svg"/><Relationship Id="rId4" Type="http://schemas.openxmlformats.org/officeDocument/2006/relationships/image" Target="../media/image51.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47.png"/><Relationship Id="rId7" Type="http://schemas.openxmlformats.org/officeDocument/2006/relationships/image" Target="../media/image13.png"/><Relationship Id="rId2" Type="http://schemas.openxmlformats.org/officeDocument/2006/relationships/image" Target="../media/image52.jp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50.svg"/><Relationship Id="rId4" Type="http://schemas.openxmlformats.org/officeDocument/2006/relationships/image" Target="../media/image48.sv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40.svg"/><Relationship Id="rId7" Type="http://schemas.openxmlformats.org/officeDocument/2006/relationships/image" Target="../media/image1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5.svg"/><Relationship Id="rId4" Type="http://schemas.openxmlformats.org/officeDocument/2006/relationships/image" Target="../media/image53.png"/><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8.svg"/><Relationship Id="rId7" Type="http://schemas.openxmlformats.org/officeDocument/2006/relationships/image" Target="../media/image14.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7.svg"/><Relationship Id="rId10" Type="http://schemas.openxmlformats.org/officeDocument/2006/relationships/image" Target="../media/image54.jfif"/><Relationship Id="rId4" Type="http://schemas.openxmlformats.org/officeDocument/2006/relationships/image" Target="../media/image26.png"/><Relationship Id="rId9" Type="http://schemas.openxmlformats.org/officeDocument/2006/relationships/image" Target="../media/image50.sv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7.svg"/><Relationship Id="rId7" Type="http://schemas.openxmlformats.org/officeDocument/2006/relationships/image" Target="../media/image14.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5.svg"/><Relationship Id="rId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28.png"/><Relationship Id="rId9"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20.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8.svg"/><Relationship Id="rId7" Type="http://schemas.openxmlformats.org/officeDocument/2006/relationships/image" Target="../media/image50.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7.svg"/><Relationship Id="rId7" Type="http://schemas.openxmlformats.org/officeDocument/2006/relationships/image" Target="../media/image14.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5.svg"/><Relationship Id="rId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28.png"/><Relationship Id="rId9" Type="http://schemas.openxmlformats.org/officeDocument/2006/relationships/image" Target="../media/image23.svg"/></Relationships>
</file>

<file path=ppt/slides/_rels/slide23.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48.svg"/><Relationship Id="rId7" Type="http://schemas.openxmlformats.org/officeDocument/2006/relationships/image" Target="../media/image14.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7.svg"/><Relationship Id="rId10" Type="http://schemas.openxmlformats.org/officeDocument/2006/relationships/image" Target="../media/image50.svg"/><Relationship Id="rId4" Type="http://schemas.openxmlformats.org/officeDocument/2006/relationships/image" Target="../media/image26.png"/><Relationship Id="rId9" Type="http://schemas.openxmlformats.org/officeDocument/2006/relationships/image" Target="../media/image49.pn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7.svg"/><Relationship Id="rId7" Type="http://schemas.openxmlformats.org/officeDocument/2006/relationships/image" Target="../media/image14.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5.svg"/><Relationship Id="rId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28.png"/><Relationship Id="rId9" Type="http://schemas.openxmlformats.org/officeDocument/2006/relationships/image" Target="../media/image23.sv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0.svg"/><Relationship Id="rId7" Type="http://schemas.openxmlformats.org/officeDocument/2006/relationships/image" Target="../media/image14.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8.sv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0.svg"/></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0.svg"/><Relationship Id="rId7" Type="http://schemas.openxmlformats.org/officeDocument/2006/relationships/image" Target="../media/image14.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8.sv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0.svg"/></Relationships>
</file>

<file path=ppt/slides/_rels/slide2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27.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65.svg"/><Relationship Id="rId5" Type="http://schemas.openxmlformats.org/officeDocument/2006/relationships/image" Target="../media/image4.svg"/><Relationship Id="rId10" Type="http://schemas.openxmlformats.org/officeDocument/2006/relationships/image" Target="../media/image64.png"/><Relationship Id="rId4" Type="http://schemas.openxmlformats.org/officeDocument/2006/relationships/image" Target="../media/image3.png"/><Relationship Id="rId9" Type="http://schemas.openxmlformats.org/officeDocument/2006/relationships/image" Target="../media/image45.sv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4.svg"/><Relationship Id="rId5" Type="http://schemas.openxmlformats.org/officeDocument/2006/relationships/image" Target="../media/image25.svg"/><Relationship Id="rId10" Type="http://schemas.openxmlformats.org/officeDocument/2006/relationships/image" Target="../media/image13.png"/><Relationship Id="rId4" Type="http://schemas.openxmlformats.org/officeDocument/2006/relationships/image" Target="../media/image24.pn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2.svg"/><Relationship Id="rId5" Type="http://schemas.openxmlformats.org/officeDocument/2006/relationships/image" Target="../media/image34.svg"/><Relationship Id="rId10" Type="http://schemas.openxmlformats.org/officeDocument/2006/relationships/image" Target="../media/image1.png"/><Relationship Id="rId4" Type="http://schemas.openxmlformats.org/officeDocument/2006/relationships/image" Target="../media/image33.png"/><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7.svg"/><Relationship Id="rId7" Type="http://schemas.openxmlformats.org/officeDocument/2006/relationships/image" Target="../media/image14.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5.svg"/><Relationship Id="rId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28.pn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5838" y="966788"/>
            <a:ext cx="12952828" cy="85725"/>
            <a:chOff x="0" y="0"/>
            <a:chExt cx="17270437" cy="114300"/>
          </a:xfrm>
        </p:grpSpPr>
        <p:sp>
          <p:nvSpPr>
            <p:cNvPr id="3" name="Freeform 3"/>
            <p:cNvSpPr/>
            <p:nvPr/>
          </p:nvSpPr>
          <p:spPr>
            <a:xfrm>
              <a:off x="57150" y="0"/>
              <a:ext cx="17156176" cy="114300"/>
            </a:xfrm>
            <a:custGeom>
              <a:avLst/>
              <a:gdLst/>
              <a:ahLst/>
              <a:cxnLst/>
              <a:rect l="l" t="t" r="r" b="b"/>
              <a:pathLst>
                <a:path w="17156176" h="114300">
                  <a:moveTo>
                    <a:pt x="0" y="0"/>
                  </a:moveTo>
                  <a:lnTo>
                    <a:pt x="17156176" y="0"/>
                  </a:lnTo>
                  <a:lnTo>
                    <a:pt x="17156176" y="114300"/>
                  </a:lnTo>
                  <a:lnTo>
                    <a:pt x="0" y="114300"/>
                  </a:lnTo>
                  <a:close/>
                </a:path>
              </a:pathLst>
            </a:custGeom>
            <a:solidFill>
              <a:srgbClr val="FF66C4"/>
            </a:solidFill>
          </p:spPr>
        </p:sp>
      </p:grpSp>
      <p:sp>
        <p:nvSpPr>
          <p:cNvPr id="4" name="Freeform 4"/>
          <p:cNvSpPr/>
          <p:nvPr/>
        </p:nvSpPr>
        <p:spPr>
          <a:xfrm>
            <a:off x="8728439" y="3137992"/>
            <a:ext cx="415561" cy="416318"/>
          </a:xfrm>
          <a:custGeom>
            <a:avLst/>
            <a:gdLst/>
            <a:ahLst/>
            <a:cxnLst/>
            <a:rect l="l" t="t" r="r" b="b"/>
            <a:pathLst>
              <a:path w="415561" h="416318">
                <a:moveTo>
                  <a:pt x="0" y="0"/>
                </a:moveTo>
                <a:lnTo>
                  <a:pt x="415561" y="0"/>
                </a:lnTo>
                <a:lnTo>
                  <a:pt x="415561" y="416318"/>
                </a:lnTo>
                <a:lnTo>
                  <a:pt x="0" y="416318"/>
                </a:lnTo>
                <a:lnTo>
                  <a:pt x="0" y="0"/>
                </a:lnTo>
                <a:close/>
              </a:path>
            </a:pathLst>
          </a:custGeom>
          <a:blipFill>
            <a:blip r:embed="rId2">
              <a:extLst>
                <a:ext uri="{96DAC541-7B7A-43D3-8B79-37D633B846F1}">
                  <asvg:svgBlip xmlns:asvg="http://schemas.microsoft.com/office/drawing/2016/SVG/main" r:embed="rId3"/>
                </a:ext>
              </a:extLst>
            </a:blip>
            <a:stretch>
              <a:fillRect l="-91" r="-91"/>
            </a:stretch>
          </a:blipFill>
        </p:spPr>
      </p:sp>
      <p:sp>
        <p:nvSpPr>
          <p:cNvPr id="5" name="Freeform 5"/>
          <p:cNvSpPr/>
          <p:nvPr/>
        </p:nvSpPr>
        <p:spPr>
          <a:xfrm>
            <a:off x="-1509748" y="5900547"/>
            <a:ext cx="4364048" cy="8544022"/>
          </a:xfrm>
          <a:custGeom>
            <a:avLst/>
            <a:gdLst/>
            <a:ahLst/>
            <a:cxnLst/>
            <a:rect l="l" t="t" r="r" b="b"/>
            <a:pathLst>
              <a:path w="4364048" h="8544022">
                <a:moveTo>
                  <a:pt x="0" y="0"/>
                </a:moveTo>
                <a:lnTo>
                  <a:pt x="4364048" y="0"/>
                </a:lnTo>
                <a:lnTo>
                  <a:pt x="4364048" y="8544023"/>
                </a:lnTo>
                <a:lnTo>
                  <a:pt x="0" y="85440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5488325" y="-4151404"/>
            <a:ext cx="4613077" cy="8302807"/>
          </a:xfrm>
          <a:custGeom>
            <a:avLst/>
            <a:gdLst/>
            <a:ahLst/>
            <a:cxnLst/>
            <a:rect l="l" t="t" r="r" b="b"/>
            <a:pathLst>
              <a:path w="4613077" h="8302807">
                <a:moveTo>
                  <a:pt x="0" y="0"/>
                </a:moveTo>
                <a:lnTo>
                  <a:pt x="4613076" y="0"/>
                </a:lnTo>
                <a:lnTo>
                  <a:pt x="4613076" y="8302808"/>
                </a:lnTo>
                <a:lnTo>
                  <a:pt x="0" y="83028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1636262" y="4263235"/>
            <a:ext cx="15015477" cy="2428977"/>
          </a:xfrm>
          <a:prstGeom prst="rect">
            <a:avLst/>
          </a:prstGeom>
        </p:spPr>
        <p:txBody>
          <a:bodyPr lIns="0" tIns="0" rIns="0" bIns="0" rtlCol="0" anchor="t">
            <a:spAutoFit/>
          </a:bodyPr>
          <a:lstStyle/>
          <a:p>
            <a:pPr algn="ctr">
              <a:lnSpc>
                <a:spcPts val="19942"/>
              </a:lnSpc>
            </a:pPr>
            <a:r>
              <a:rPr lang="en-US" sz="14244" b="1" spc="-470">
                <a:solidFill>
                  <a:srgbClr val="4D4C4C"/>
                </a:solidFill>
                <a:latin typeface="TS Deniz Bold"/>
                <a:ea typeface="TS Deniz Bold"/>
                <a:cs typeface="TS Deniz Bold"/>
                <a:sym typeface="TS Deniz Bold"/>
              </a:rPr>
              <a:t>MOTIVACIÓN</a:t>
            </a:r>
          </a:p>
        </p:txBody>
      </p:sp>
      <p:sp>
        <p:nvSpPr>
          <p:cNvPr id="8" name="Freeform 8"/>
          <p:cNvSpPr/>
          <p:nvPr/>
        </p:nvSpPr>
        <p:spPr>
          <a:xfrm>
            <a:off x="15751254" y="2375175"/>
            <a:ext cx="959812" cy="959812"/>
          </a:xfrm>
          <a:custGeom>
            <a:avLst/>
            <a:gdLst/>
            <a:ahLst/>
            <a:cxnLst/>
            <a:rect l="l" t="t" r="r" b="b"/>
            <a:pathLst>
              <a:path w="959812" h="959812">
                <a:moveTo>
                  <a:pt x="0" y="0"/>
                </a:moveTo>
                <a:lnTo>
                  <a:pt x="959812" y="0"/>
                </a:lnTo>
                <a:lnTo>
                  <a:pt x="959812" y="959812"/>
                </a:lnTo>
                <a:lnTo>
                  <a:pt x="0" y="9598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9" name="Group 9"/>
          <p:cNvGrpSpPr/>
          <p:nvPr/>
        </p:nvGrpSpPr>
        <p:grpSpPr>
          <a:xfrm>
            <a:off x="4125760" y="9258300"/>
            <a:ext cx="13176403" cy="85725"/>
            <a:chOff x="0" y="0"/>
            <a:chExt cx="17568537" cy="114300"/>
          </a:xfrm>
        </p:grpSpPr>
        <p:sp>
          <p:nvSpPr>
            <p:cNvPr id="10" name="Freeform 10"/>
            <p:cNvSpPr/>
            <p:nvPr/>
          </p:nvSpPr>
          <p:spPr>
            <a:xfrm>
              <a:off x="57150" y="0"/>
              <a:ext cx="17454245" cy="114300"/>
            </a:xfrm>
            <a:custGeom>
              <a:avLst/>
              <a:gdLst/>
              <a:ahLst/>
              <a:cxnLst/>
              <a:rect l="l" t="t" r="r" b="b"/>
              <a:pathLst>
                <a:path w="17454245" h="114300">
                  <a:moveTo>
                    <a:pt x="0" y="0"/>
                  </a:moveTo>
                  <a:lnTo>
                    <a:pt x="17454245" y="0"/>
                  </a:lnTo>
                  <a:lnTo>
                    <a:pt x="17454245" y="114300"/>
                  </a:lnTo>
                  <a:lnTo>
                    <a:pt x="0" y="114300"/>
                  </a:lnTo>
                  <a:close/>
                </a:path>
              </a:pathLst>
            </a:custGeom>
            <a:solidFill>
              <a:srgbClr val="FF66C4"/>
            </a:solidFill>
          </p:spPr>
        </p:sp>
      </p:grpSp>
      <p:sp>
        <p:nvSpPr>
          <p:cNvPr id="11" name="Freeform 11"/>
          <p:cNvSpPr/>
          <p:nvPr/>
        </p:nvSpPr>
        <p:spPr>
          <a:xfrm>
            <a:off x="643702" y="8711951"/>
            <a:ext cx="3524919" cy="3524919"/>
          </a:xfrm>
          <a:custGeom>
            <a:avLst/>
            <a:gdLst/>
            <a:ahLst/>
            <a:cxnLst/>
            <a:rect l="l" t="t" r="r" b="b"/>
            <a:pathLst>
              <a:path w="3524919" h="3524919">
                <a:moveTo>
                  <a:pt x="0" y="0"/>
                </a:moveTo>
                <a:lnTo>
                  <a:pt x="3524919" y="0"/>
                </a:lnTo>
                <a:lnTo>
                  <a:pt x="3524919" y="3524919"/>
                </a:lnTo>
                <a:lnTo>
                  <a:pt x="0" y="35249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1227849" y="6229506"/>
            <a:ext cx="1165796" cy="1165796"/>
          </a:xfrm>
          <a:custGeom>
            <a:avLst/>
            <a:gdLst/>
            <a:ahLst/>
            <a:cxnLst/>
            <a:rect l="l" t="t" r="r" b="b"/>
            <a:pathLst>
              <a:path w="1165796" h="1165796">
                <a:moveTo>
                  <a:pt x="0" y="0"/>
                </a:moveTo>
                <a:lnTo>
                  <a:pt x="1165796" y="0"/>
                </a:lnTo>
                <a:lnTo>
                  <a:pt x="1165796" y="1165796"/>
                </a:lnTo>
                <a:lnTo>
                  <a:pt x="0" y="116579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13"/>
          <p:cNvSpPr/>
          <p:nvPr/>
        </p:nvSpPr>
        <p:spPr>
          <a:xfrm>
            <a:off x="1308575" y="6263885"/>
            <a:ext cx="1131416" cy="1131417"/>
          </a:xfrm>
          <a:custGeom>
            <a:avLst/>
            <a:gdLst/>
            <a:ahLst/>
            <a:cxnLst/>
            <a:rect l="l" t="t" r="r" b="b"/>
            <a:pathLst>
              <a:path w="1131416" h="1131417">
                <a:moveTo>
                  <a:pt x="0" y="0"/>
                </a:moveTo>
                <a:lnTo>
                  <a:pt x="1131416" y="0"/>
                </a:lnTo>
                <a:lnTo>
                  <a:pt x="1131416" y="1131417"/>
                </a:lnTo>
                <a:lnTo>
                  <a:pt x="0" y="113141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Freeform 14"/>
          <p:cNvSpPr/>
          <p:nvPr/>
        </p:nvSpPr>
        <p:spPr>
          <a:xfrm rot="-5400000">
            <a:off x="13895803" y="-2200160"/>
            <a:ext cx="3899060" cy="3899060"/>
          </a:xfrm>
          <a:custGeom>
            <a:avLst/>
            <a:gdLst/>
            <a:ahLst/>
            <a:cxnLst/>
            <a:rect l="l" t="t" r="r" b="b"/>
            <a:pathLst>
              <a:path w="3899060" h="3899060">
                <a:moveTo>
                  <a:pt x="0" y="0"/>
                </a:moveTo>
                <a:lnTo>
                  <a:pt x="3899060" y="0"/>
                </a:lnTo>
                <a:lnTo>
                  <a:pt x="3899060" y="3899060"/>
                </a:lnTo>
                <a:lnTo>
                  <a:pt x="0" y="38990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5" name="TextBox 15"/>
          <p:cNvSpPr txBox="1"/>
          <p:nvPr/>
        </p:nvSpPr>
        <p:spPr>
          <a:xfrm>
            <a:off x="1034920" y="1141609"/>
            <a:ext cx="4802021" cy="1601470"/>
          </a:xfrm>
          <a:prstGeom prst="rect">
            <a:avLst/>
          </a:prstGeom>
        </p:spPr>
        <p:txBody>
          <a:bodyPr lIns="0" tIns="0" rIns="0" bIns="0" rtlCol="0" anchor="t">
            <a:spAutoFit/>
          </a:bodyPr>
          <a:lstStyle/>
          <a:p>
            <a:pPr algn="l">
              <a:lnSpc>
                <a:spcPts val="3078"/>
              </a:lnSpc>
            </a:pPr>
            <a:r>
              <a:rPr lang="en-US" sz="2199" b="1">
                <a:solidFill>
                  <a:srgbClr val="B8BB87"/>
                </a:solidFill>
                <a:latin typeface="Helios Bold"/>
                <a:ea typeface="Helios Bold"/>
                <a:cs typeface="Helios Bold"/>
                <a:sym typeface="Helios Bold"/>
              </a:rPr>
              <a:t>María de los Ángeles Puente</a:t>
            </a:r>
          </a:p>
          <a:p>
            <a:pPr algn="l">
              <a:lnSpc>
                <a:spcPts val="3078"/>
              </a:lnSpc>
            </a:pPr>
            <a:r>
              <a:rPr lang="en-US" sz="2199">
                <a:solidFill>
                  <a:srgbClr val="B8BB87"/>
                </a:solidFill>
                <a:latin typeface="Helios"/>
                <a:ea typeface="Helios"/>
                <a:cs typeface="Helios"/>
                <a:sym typeface="Helios"/>
              </a:rPr>
              <a:t>Ingeniera Mecánica</a:t>
            </a:r>
          </a:p>
          <a:p>
            <a:pPr algn="l">
              <a:lnSpc>
                <a:spcPts val="3078"/>
              </a:lnSpc>
            </a:pPr>
            <a:r>
              <a:rPr lang="en-US" sz="2199">
                <a:solidFill>
                  <a:srgbClr val="B8BB87"/>
                </a:solidFill>
                <a:latin typeface="Helios"/>
                <a:ea typeface="Helios"/>
                <a:cs typeface="Helios"/>
                <a:sym typeface="Helios"/>
              </a:rPr>
              <a:t>Mgter. en Ingeniería en Calidad </a:t>
            </a:r>
          </a:p>
          <a:p>
            <a:pPr algn="l">
              <a:lnSpc>
                <a:spcPts val="3078"/>
              </a:lnSpc>
            </a:pPr>
            <a:endParaRPr lang="en-US" sz="2199">
              <a:solidFill>
                <a:srgbClr val="B8BB87"/>
              </a:solidFill>
              <a:latin typeface="Helios"/>
              <a:ea typeface="Helios"/>
              <a:cs typeface="Helios"/>
              <a:sym typeface="Helios"/>
            </a:endParaRPr>
          </a:p>
        </p:txBody>
      </p:sp>
      <p:sp>
        <p:nvSpPr>
          <p:cNvPr id="16" name="TextBox 16"/>
          <p:cNvSpPr txBox="1"/>
          <p:nvPr/>
        </p:nvSpPr>
        <p:spPr>
          <a:xfrm>
            <a:off x="10564971" y="7948127"/>
            <a:ext cx="6661664" cy="1210945"/>
          </a:xfrm>
          <a:prstGeom prst="rect">
            <a:avLst/>
          </a:prstGeom>
        </p:spPr>
        <p:txBody>
          <a:bodyPr lIns="0" tIns="0" rIns="0" bIns="0" rtlCol="0" anchor="t">
            <a:spAutoFit/>
          </a:bodyPr>
          <a:lstStyle/>
          <a:p>
            <a:pPr algn="r">
              <a:lnSpc>
                <a:spcPts val="3078"/>
              </a:lnSpc>
            </a:pPr>
            <a:r>
              <a:rPr lang="en-US" sz="2199" b="1">
                <a:solidFill>
                  <a:srgbClr val="B8BB87"/>
                </a:solidFill>
                <a:latin typeface="Helios Bold"/>
                <a:ea typeface="Helios Bold"/>
                <a:cs typeface="Helios Bold"/>
                <a:sym typeface="Helios Bold"/>
              </a:rPr>
              <a:t>Dámaris Nahir Arce Jansat</a:t>
            </a:r>
          </a:p>
          <a:p>
            <a:pPr algn="r">
              <a:lnSpc>
                <a:spcPts val="3078"/>
              </a:lnSpc>
            </a:pPr>
            <a:r>
              <a:rPr lang="en-US" sz="2199">
                <a:solidFill>
                  <a:srgbClr val="B8BB87"/>
                </a:solidFill>
                <a:latin typeface="Helios"/>
                <a:ea typeface="Helios"/>
                <a:cs typeface="Helios"/>
                <a:sym typeface="Helios"/>
              </a:rPr>
              <a:t>Lic. en Psicología</a:t>
            </a:r>
          </a:p>
          <a:p>
            <a:pPr algn="r">
              <a:lnSpc>
                <a:spcPts val="3078"/>
              </a:lnSpc>
            </a:pPr>
            <a:r>
              <a:rPr lang="en-US" sz="2199">
                <a:solidFill>
                  <a:srgbClr val="B8BB87"/>
                </a:solidFill>
                <a:latin typeface="Helios"/>
                <a:ea typeface="Helios"/>
                <a:cs typeface="Helios"/>
                <a:sym typeface="Helios"/>
              </a:rPr>
              <a:t>Diplomada en Riesgos Psicosociales en el trabajo</a:t>
            </a:r>
          </a:p>
        </p:txBody>
      </p:sp>
      <p:sp>
        <p:nvSpPr>
          <p:cNvPr id="17" name="TextBox 17"/>
          <p:cNvSpPr txBox="1"/>
          <p:nvPr/>
        </p:nvSpPr>
        <p:spPr>
          <a:xfrm>
            <a:off x="3719330" y="3691256"/>
            <a:ext cx="10849341" cy="1309370"/>
          </a:xfrm>
          <a:prstGeom prst="rect">
            <a:avLst/>
          </a:prstGeom>
        </p:spPr>
        <p:txBody>
          <a:bodyPr lIns="0" tIns="0" rIns="0" bIns="0" rtlCol="0" anchor="t">
            <a:spAutoFit/>
          </a:bodyPr>
          <a:lstStyle/>
          <a:p>
            <a:pPr algn="ctr">
              <a:lnSpc>
                <a:spcPts val="10780"/>
              </a:lnSpc>
            </a:pPr>
            <a:r>
              <a:rPr lang="en-US" sz="7700">
                <a:solidFill>
                  <a:srgbClr val="FF66C4"/>
                </a:solidFill>
                <a:latin typeface="Borel"/>
                <a:ea typeface="Borel"/>
                <a:cs typeface="Borel"/>
                <a:sym typeface="Borel"/>
              </a:rPr>
              <a:t>Clase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06918" y="8424265"/>
            <a:ext cx="4326365" cy="4326365"/>
          </a:xfrm>
          <a:custGeom>
            <a:avLst/>
            <a:gdLst/>
            <a:ahLst/>
            <a:cxnLst/>
            <a:rect l="l" t="t" r="r" b="b"/>
            <a:pathLst>
              <a:path w="4326365" h="4326365">
                <a:moveTo>
                  <a:pt x="0" y="0"/>
                </a:moveTo>
                <a:lnTo>
                  <a:pt x="4326365" y="0"/>
                </a:lnTo>
                <a:lnTo>
                  <a:pt x="4326365" y="4326365"/>
                </a:lnTo>
                <a:lnTo>
                  <a:pt x="0" y="43263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064060" y="0"/>
            <a:ext cx="8653138" cy="10287000"/>
          </a:xfrm>
          <a:custGeom>
            <a:avLst/>
            <a:gdLst/>
            <a:ahLst/>
            <a:cxnLst/>
            <a:rect l="l" t="t" r="r" b="b"/>
            <a:pathLst>
              <a:path w="8653138" h="10287000">
                <a:moveTo>
                  <a:pt x="0" y="0"/>
                </a:moveTo>
                <a:lnTo>
                  <a:pt x="8653138" y="0"/>
                </a:lnTo>
                <a:lnTo>
                  <a:pt x="865313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583472" y="782060"/>
            <a:ext cx="7704528" cy="8722882"/>
            <a:chOff x="0" y="0"/>
            <a:chExt cx="10272704" cy="11630509"/>
          </a:xfrm>
        </p:grpSpPr>
        <p:sp>
          <p:nvSpPr>
            <p:cNvPr id="5" name="Freeform 5"/>
            <p:cNvSpPr/>
            <p:nvPr/>
          </p:nvSpPr>
          <p:spPr>
            <a:xfrm>
              <a:off x="57150" y="57150"/>
              <a:ext cx="9615043" cy="10972800"/>
            </a:xfrm>
            <a:custGeom>
              <a:avLst/>
              <a:gdLst/>
              <a:ahLst/>
              <a:cxnLst/>
              <a:rect l="l" t="t" r="r" b="b"/>
              <a:pathLst>
                <a:path w="9615043" h="10972800">
                  <a:moveTo>
                    <a:pt x="0" y="0"/>
                  </a:moveTo>
                  <a:lnTo>
                    <a:pt x="9615043" y="0"/>
                  </a:lnTo>
                  <a:lnTo>
                    <a:pt x="9615043" y="10972800"/>
                  </a:lnTo>
                  <a:lnTo>
                    <a:pt x="0" y="10972800"/>
                  </a:lnTo>
                  <a:close/>
                </a:path>
              </a:pathLst>
            </a:custGeom>
            <a:blipFill>
              <a:blip r:embed="rId6"/>
              <a:stretch>
                <a:fillRect l="-16649" r="-20295"/>
              </a:stretch>
            </a:blipFill>
          </p:spPr>
        </p:sp>
        <p:sp>
          <p:nvSpPr>
            <p:cNvPr id="6" name="Freeform 6"/>
            <p:cNvSpPr/>
            <p:nvPr/>
          </p:nvSpPr>
          <p:spPr>
            <a:xfrm>
              <a:off x="0" y="0"/>
              <a:ext cx="9729343" cy="11087100"/>
            </a:xfrm>
            <a:custGeom>
              <a:avLst/>
              <a:gdLst/>
              <a:ahLst/>
              <a:cxnLst/>
              <a:rect l="l" t="t" r="r" b="b"/>
              <a:pathLst>
                <a:path w="9729343" h="11087100">
                  <a:moveTo>
                    <a:pt x="57150" y="0"/>
                  </a:moveTo>
                  <a:lnTo>
                    <a:pt x="9672193" y="0"/>
                  </a:lnTo>
                  <a:cubicBezTo>
                    <a:pt x="9703816" y="0"/>
                    <a:pt x="9729343" y="25527"/>
                    <a:pt x="9729343" y="57150"/>
                  </a:cubicBezTo>
                  <a:lnTo>
                    <a:pt x="9729343" y="11029950"/>
                  </a:lnTo>
                  <a:cubicBezTo>
                    <a:pt x="9729343" y="11061573"/>
                    <a:pt x="9703816" y="11087100"/>
                    <a:pt x="9672193" y="11087100"/>
                  </a:cubicBezTo>
                  <a:lnTo>
                    <a:pt x="57150" y="11087100"/>
                  </a:lnTo>
                  <a:cubicBezTo>
                    <a:pt x="25527" y="11087100"/>
                    <a:pt x="0" y="11061573"/>
                    <a:pt x="0" y="11029950"/>
                  </a:cubicBezTo>
                  <a:lnTo>
                    <a:pt x="0" y="57150"/>
                  </a:lnTo>
                  <a:cubicBezTo>
                    <a:pt x="0" y="25527"/>
                    <a:pt x="25527" y="0"/>
                    <a:pt x="57150" y="0"/>
                  </a:cubicBezTo>
                  <a:moveTo>
                    <a:pt x="57150" y="114300"/>
                  </a:moveTo>
                  <a:lnTo>
                    <a:pt x="57150" y="57150"/>
                  </a:lnTo>
                  <a:lnTo>
                    <a:pt x="114300" y="57150"/>
                  </a:lnTo>
                  <a:lnTo>
                    <a:pt x="114300" y="11029950"/>
                  </a:lnTo>
                  <a:lnTo>
                    <a:pt x="57150" y="11029950"/>
                  </a:lnTo>
                  <a:lnTo>
                    <a:pt x="57150" y="10972800"/>
                  </a:lnTo>
                  <a:lnTo>
                    <a:pt x="9672193" y="10972800"/>
                  </a:lnTo>
                  <a:lnTo>
                    <a:pt x="9672193" y="11029950"/>
                  </a:lnTo>
                  <a:lnTo>
                    <a:pt x="9615043" y="11029950"/>
                  </a:lnTo>
                  <a:lnTo>
                    <a:pt x="9615043" y="57150"/>
                  </a:lnTo>
                  <a:lnTo>
                    <a:pt x="9672193" y="57150"/>
                  </a:lnTo>
                  <a:lnTo>
                    <a:pt x="9672193" y="114300"/>
                  </a:lnTo>
                  <a:lnTo>
                    <a:pt x="57150" y="114300"/>
                  </a:lnTo>
                  <a:close/>
                </a:path>
              </a:pathLst>
            </a:custGeom>
            <a:solidFill>
              <a:srgbClr val="FFFFFF"/>
            </a:solidFill>
          </p:spPr>
        </p:sp>
      </p:grpSp>
      <p:sp>
        <p:nvSpPr>
          <p:cNvPr id="7" name="TextBox 7"/>
          <p:cNvSpPr txBox="1"/>
          <p:nvPr/>
        </p:nvSpPr>
        <p:spPr>
          <a:xfrm>
            <a:off x="1819447" y="686810"/>
            <a:ext cx="7287075" cy="8916000"/>
          </a:xfrm>
          <a:prstGeom prst="rect">
            <a:avLst/>
          </a:prstGeom>
        </p:spPr>
        <p:txBody>
          <a:bodyPr lIns="0" tIns="0" rIns="0" bIns="0" rtlCol="0" anchor="t">
            <a:spAutoFit/>
          </a:bodyPr>
          <a:lstStyle/>
          <a:p>
            <a:pPr algn="ctr">
              <a:lnSpc>
                <a:spcPts val="5913"/>
              </a:lnSpc>
            </a:pPr>
            <a:r>
              <a:rPr lang="en-US" sz="4223" spc="244">
                <a:solidFill>
                  <a:srgbClr val="4D4C4C"/>
                </a:solidFill>
                <a:latin typeface="Helios"/>
                <a:ea typeface="Helios"/>
                <a:cs typeface="Helios"/>
                <a:sym typeface="Helios"/>
              </a:rPr>
              <a:t> A principios del siglo XX  surge la Escuela de las Relaciones Humanas. Su inicio hay que situarlo en el trabajo de Elton Mayo</a:t>
            </a:r>
          </a:p>
          <a:p>
            <a:pPr algn="ctr">
              <a:lnSpc>
                <a:spcPts val="5913"/>
              </a:lnSpc>
            </a:pPr>
            <a:endParaRPr lang="en-US" sz="4223" spc="244">
              <a:solidFill>
                <a:srgbClr val="4D4C4C"/>
              </a:solidFill>
              <a:latin typeface="Helios"/>
              <a:ea typeface="Helios"/>
              <a:cs typeface="Helios"/>
              <a:sym typeface="Helios"/>
            </a:endParaRPr>
          </a:p>
          <a:p>
            <a:pPr algn="ctr">
              <a:lnSpc>
                <a:spcPts val="5913"/>
              </a:lnSpc>
            </a:pPr>
            <a:r>
              <a:rPr lang="en-US" sz="4223" spc="248">
                <a:solidFill>
                  <a:srgbClr val="4D4C4C"/>
                </a:solidFill>
                <a:latin typeface="Helios"/>
                <a:ea typeface="Helios"/>
                <a:cs typeface="Helios"/>
                <a:sym typeface="Helios"/>
              </a:rPr>
              <a:t>El aburrimiento y la repetición de tareas disminuía la motivación, mientras que los contactos sociales servían para crearla y sostenerla</a:t>
            </a:r>
            <a:r>
              <a:rPr lang="en-US" sz="4223" b="1" spc="248">
                <a:solidFill>
                  <a:srgbClr val="4D4C4C"/>
                </a:solidFill>
                <a:latin typeface="Helios Bold"/>
                <a:ea typeface="Helios Bold"/>
                <a:cs typeface="Helios Bold"/>
                <a:sym typeface="Helios Bold"/>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7937" y="-853806"/>
            <a:ext cx="9754024" cy="11836639"/>
          </a:xfrm>
          <a:custGeom>
            <a:avLst/>
            <a:gdLst/>
            <a:ahLst/>
            <a:cxnLst/>
            <a:rect l="l" t="t" r="r" b="b"/>
            <a:pathLst>
              <a:path w="9754024" h="11836639">
                <a:moveTo>
                  <a:pt x="0" y="0"/>
                </a:moveTo>
                <a:lnTo>
                  <a:pt x="9754025" y="0"/>
                </a:lnTo>
                <a:lnTo>
                  <a:pt x="9754025" y="11836639"/>
                </a:lnTo>
                <a:lnTo>
                  <a:pt x="0" y="118366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418852" y="752036"/>
            <a:ext cx="7559887" cy="8781060"/>
            <a:chOff x="0" y="0"/>
            <a:chExt cx="10079850" cy="11708080"/>
          </a:xfrm>
        </p:grpSpPr>
        <p:sp>
          <p:nvSpPr>
            <p:cNvPr id="4" name="Freeform 4"/>
            <p:cNvSpPr/>
            <p:nvPr/>
          </p:nvSpPr>
          <p:spPr>
            <a:xfrm>
              <a:off x="57150" y="57150"/>
              <a:ext cx="9342120" cy="10970260"/>
            </a:xfrm>
            <a:custGeom>
              <a:avLst/>
              <a:gdLst/>
              <a:ahLst/>
              <a:cxnLst/>
              <a:rect l="l" t="t" r="r" b="b"/>
              <a:pathLst>
                <a:path w="9342120" h="10970260">
                  <a:moveTo>
                    <a:pt x="0" y="0"/>
                  </a:moveTo>
                  <a:lnTo>
                    <a:pt x="9342120" y="0"/>
                  </a:lnTo>
                  <a:lnTo>
                    <a:pt x="9342120" y="10970260"/>
                  </a:lnTo>
                  <a:lnTo>
                    <a:pt x="0" y="10970260"/>
                  </a:lnTo>
                  <a:close/>
                </a:path>
              </a:pathLst>
            </a:custGeom>
            <a:blipFill>
              <a:blip r:embed="rId4"/>
              <a:stretch>
                <a:fillRect l="-22684" r="-86075"/>
              </a:stretch>
            </a:blipFill>
          </p:spPr>
        </p:sp>
        <p:sp>
          <p:nvSpPr>
            <p:cNvPr id="5" name="Freeform 5"/>
            <p:cNvSpPr/>
            <p:nvPr/>
          </p:nvSpPr>
          <p:spPr>
            <a:xfrm>
              <a:off x="0" y="0"/>
              <a:ext cx="9456420" cy="11084560"/>
            </a:xfrm>
            <a:custGeom>
              <a:avLst/>
              <a:gdLst/>
              <a:ahLst/>
              <a:cxnLst/>
              <a:rect l="l" t="t" r="r" b="b"/>
              <a:pathLst>
                <a:path w="9456420" h="11084560">
                  <a:moveTo>
                    <a:pt x="57150" y="0"/>
                  </a:moveTo>
                  <a:lnTo>
                    <a:pt x="9399270" y="0"/>
                  </a:lnTo>
                  <a:cubicBezTo>
                    <a:pt x="9430893" y="0"/>
                    <a:pt x="9456420" y="25527"/>
                    <a:pt x="9456420" y="57150"/>
                  </a:cubicBezTo>
                  <a:lnTo>
                    <a:pt x="9456420" y="11027410"/>
                  </a:lnTo>
                  <a:cubicBezTo>
                    <a:pt x="9456420" y="11059033"/>
                    <a:pt x="9430893" y="11084560"/>
                    <a:pt x="9399270" y="11084560"/>
                  </a:cubicBezTo>
                  <a:lnTo>
                    <a:pt x="57150" y="11084560"/>
                  </a:lnTo>
                  <a:cubicBezTo>
                    <a:pt x="25527" y="11084560"/>
                    <a:pt x="0" y="11059033"/>
                    <a:pt x="0" y="11027410"/>
                  </a:cubicBezTo>
                  <a:lnTo>
                    <a:pt x="0" y="57150"/>
                  </a:lnTo>
                  <a:cubicBezTo>
                    <a:pt x="0" y="25527"/>
                    <a:pt x="25527" y="0"/>
                    <a:pt x="57150" y="0"/>
                  </a:cubicBezTo>
                  <a:moveTo>
                    <a:pt x="57150" y="114300"/>
                  </a:moveTo>
                  <a:lnTo>
                    <a:pt x="57150" y="57150"/>
                  </a:lnTo>
                  <a:lnTo>
                    <a:pt x="114300" y="57150"/>
                  </a:lnTo>
                  <a:lnTo>
                    <a:pt x="114300" y="11027410"/>
                  </a:lnTo>
                  <a:lnTo>
                    <a:pt x="57150" y="11027410"/>
                  </a:lnTo>
                  <a:lnTo>
                    <a:pt x="57150" y="10970260"/>
                  </a:lnTo>
                  <a:lnTo>
                    <a:pt x="9399270" y="10970260"/>
                  </a:lnTo>
                  <a:lnTo>
                    <a:pt x="9399270" y="11027410"/>
                  </a:lnTo>
                  <a:lnTo>
                    <a:pt x="9342120" y="11027410"/>
                  </a:lnTo>
                  <a:lnTo>
                    <a:pt x="9342120" y="57150"/>
                  </a:lnTo>
                  <a:lnTo>
                    <a:pt x="9399270" y="57150"/>
                  </a:lnTo>
                  <a:lnTo>
                    <a:pt x="9399270" y="114300"/>
                  </a:lnTo>
                  <a:lnTo>
                    <a:pt x="57150" y="114300"/>
                  </a:lnTo>
                  <a:close/>
                </a:path>
              </a:pathLst>
            </a:custGeom>
            <a:solidFill>
              <a:srgbClr val="FFFFFF"/>
            </a:solidFill>
          </p:spPr>
        </p:sp>
      </p:grpSp>
      <p:sp>
        <p:nvSpPr>
          <p:cNvPr id="6" name="Freeform 6"/>
          <p:cNvSpPr/>
          <p:nvPr/>
        </p:nvSpPr>
        <p:spPr>
          <a:xfrm>
            <a:off x="11342926" y="-3596759"/>
            <a:ext cx="10538811" cy="5110647"/>
          </a:xfrm>
          <a:custGeom>
            <a:avLst/>
            <a:gdLst/>
            <a:ahLst/>
            <a:cxnLst/>
            <a:rect l="l" t="t" r="r" b="b"/>
            <a:pathLst>
              <a:path w="10538811" h="5110647">
                <a:moveTo>
                  <a:pt x="0" y="0"/>
                </a:moveTo>
                <a:lnTo>
                  <a:pt x="10538811" y="0"/>
                </a:lnTo>
                <a:lnTo>
                  <a:pt x="10538811" y="5110647"/>
                </a:lnTo>
                <a:lnTo>
                  <a:pt x="0" y="51106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6283032" y="-1586869"/>
            <a:ext cx="4009935" cy="4009935"/>
          </a:xfrm>
          <a:custGeom>
            <a:avLst/>
            <a:gdLst/>
            <a:ahLst/>
            <a:cxnLst/>
            <a:rect l="l" t="t" r="r" b="b"/>
            <a:pathLst>
              <a:path w="4009935" h="4009935">
                <a:moveTo>
                  <a:pt x="0" y="0"/>
                </a:moveTo>
                <a:lnTo>
                  <a:pt x="4009935" y="0"/>
                </a:lnTo>
                <a:lnTo>
                  <a:pt x="4009935" y="4009935"/>
                </a:lnTo>
                <a:lnTo>
                  <a:pt x="0" y="40099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13575832" y="625185"/>
            <a:ext cx="959812" cy="959812"/>
          </a:xfrm>
          <a:custGeom>
            <a:avLst/>
            <a:gdLst/>
            <a:ahLst/>
            <a:cxnLst/>
            <a:rect l="l" t="t" r="r" b="b"/>
            <a:pathLst>
              <a:path w="959812" h="959812">
                <a:moveTo>
                  <a:pt x="0" y="0"/>
                </a:moveTo>
                <a:lnTo>
                  <a:pt x="959812" y="0"/>
                </a:lnTo>
                <a:lnTo>
                  <a:pt x="959812" y="959812"/>
                </a:lnTo>
                <a:lnTo>
                  <a:pt x="0" y="9598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9316865" y="3151881"/>
            <a:ext cx="7942435" cy="6839737"/>
          </a:xfrm>
          <a:prstGeom prst="rect">
            <a:avLst/>
          </a:prstGeom>
        </p:spPr>
        <p:txBody>
          <a:bodyPr lIns="0" tIns="0" rIns="0" bIns="0" rtlCol="0" anchor="t">
            <a:spAutoFit/>
          </a:bodyPr>
          <a:lstStyle/>
          <a:p>
            <a:pPr algn="ctr">
              <a:lnSpc>
                <a:spcPts val="6783"/>
              </a:lnSpc>
            </a:pPr>
            <a:r>
              <a:rPr lang="en-US" sz="4845">
                <a:solidFill>
                  <a:srgbClr val="4D4C4C"/>
                </a:solidFill>
                <a:latin typeface="Helios"/>
                <a:ea typeface="Helios"/>
                <a:cs typeface="Helios"/>
                <a:sym typeface="Helios"/>
              </a:rPr>
              <a:t>Los empleados están motivados para satisfacer sus necesidades en un orden jerárquico, cuando la necesidad más baja está satisfecha, la siguiente se convierte en más importante. </a:t>
            </a:r>
          </a:p>
        </p:txBody>
      </p:sp>
      <p:sp>
        <p:nvSpPr>
          <p:cNvPr id="10" name="TextBox 10"/>
          <p:cNvSpPr txBox="1"/>
          <p:nvPr/>
        </p:nvSpPr>
        <p:spPr>
          <a:xfrm>
            <a:off x="9316865" y="1584079"/>
            <a:ext cx="7942435" cy="848512"/>
          </a:xfrm>
          <a:prstGeom prst="rect">
            <a:avLst/>
          </a:prstGeom>
        </p:spPr>
        <p:txBody>
          <a:bodyPr lIns="0" tIns="0" rIns="0" bIns="0" rtlCol="0" anchor="t">
            <a:spAutoFit/>
          </a:bodyPr>
          <a:lstStyle/>
          <a:p>
            <a:pPr algn="ctr">
              <a:lnSpc>
                <a:spcPts val="6783"/>
              </a:lnSpc>
            </a:pPr>
            <a:r>
              <a:rPr lang="en-US" sz="4845" b="1">
                <a:solidFill>
                  <a:srgbClr val="4D4C4C"/>
                </a:solidFill>
                <a:latin typeface="Helios Bold"/>
                <a:ea typeface="Helios Bold"/>
                <a:cs typeface="Helios Bold"/>
                <a:sym typeface="Helios Bold"/>
              </a:rPr>
              <a:t>Abraham Maslow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pic>
        <p:nvPicPr>
          <p:cNvPr id="6" name="Imagen 5" descr="Pirámide de Maslow: Qué es y sus aplicaciones prácticas">
            <a:extLst>
              <a:ext uri="{FF2B5EF4-FFF2-40B4-BE49-F238E27FC236}">
                <a16:creationId xmlns:a16="http://schemas.microsoft.com/office/drawing/2014/main" id="{C94E2900-750A-4E5F-BFD6-6C98A04E32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153635"/>
            <a:ext cx="13405151" cy="8908482"/>
          </a:xfrm>
          <a:prstGeom prst="rect">
            <a:avLst/>
          </a:prstGeom>
          <a:noFill/>
          <a:ln>
            <a:noFill/>
          </a:ln>
        </p:spPr>
      </p:pic>
      <p:sp>
        <p:nvSpPr>
          <p:cNvPr id="2" name="Freeform 2"/>
          <p:cNvSpPr/>
          <p:nvPr/>
        </p:nvSpPr>
        <p:spPr>
          <a:xfrm>
            <a:off x="-964735" y="-5223065"/>
            <a:ext cx="20036644" cy="5966360"/>
          </a:xfrm>
          <a:custGeom>
            <a:avLst/>
            <a:gdLst/>
            <a:ahLst/>
            <a:cxnLst/>
            <a:rect l="l" t="t" r="r" b="b"/>
            <a:pathLst>
              <a:path w="20036644" h="5966360">
                <a:moveTo>
                  <a:pt x="0" y="0"/>
                </a:moveTo>
                <a:lnTo>
                  <a:pt x="20036644" y="0"/>
                </a:lnTo>
                <a:lnTo>
                  <a:pt x="20036644" y="5966360"/>
                </a:lnTo>
                <a:lnTo>
                  <a:pt x="0" y="59663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3142196" y="-2867547"/>
            <a:ext cx="9198355" cy="5110647"/>
          </a:xfrm>
          <a:custGeom>
            <a:avLst/>
            <a:gdLst/>
            <a:ahLst/>
            <a:cxnLst/>
            <a:rect l="l" t="t" r="r" b="b"/>
            <a:pathLst>
              <a:path w="9198355" h="5110647">
                <a:moveTo>
                  <a:pt x="0" y="0"/>
                </a:moveTo>
                <a:lnTo>
                  <a:pt x="9198354" y="0"/>
                </a:lnTo>
                <a:lnTo>
                  <a:pt x="9198354" y="5110647"/>
                </a:lnTo>
                <a:lnTo>
                  <a:pt x="0" y="51106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2368250" y="8057418"/>
            <a:ext cx="4736499" cy="4736499"/>
          </a:xfrm>
          <a:custGeom>
            <a:avLst/>
            <a:gdLst/>
            <a:ahLst/>
            <a:cxnLst/>
            <a:rect l="l" t="t" r="r" b="b"/>
            <a:pathLst>
              <a:path w="4736499" h="4736499">
                <a:moveTo>
                  <a:pt x="0" y="0"/>
                </a:moveTo>
                <a:lnTo>
                  <a:pt x="4736499" y="0"/>
                </a:lnTo>
                <a:lnTo>
                  <a:pt x="4736499" y="4736499"/>
                </a:lnTo>
                <a:lnTo>
                  <a:pt x="0" y="47364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15936505" y="1188018"/>
            <a:ext cx="1139788" cy="1139788"/>
          </a:xfrm>
          <a:custGeom>
            <a:avLst/>
            <a:gdLst/>
            <a:ahLst/>
            <a:cxnLst/>
            <a:rect l="l" t="t" r="r" b="b"/>
            <a:pathLst>
              <a:path w="1139788" h="1139788">
                <a:moveTo>
                  <a:pt x="0" y="0"/>
                </a:moveTo>
                <a:lnTo>
                  <a:pt x="1139788" y="0"/>
                </a:lnTo>
                <a:lnTo>
                  <a:pt x="1139788" y="1139788"/>
                </a:lnTo>
                <a:lnTo>
                  <a:pt x="0" y="113978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7937" y="-853806"/>
            <a:ext cx="9754024" cy="11836639"/>
          </a:xfrm>
          <a:custGeom>
            <a:avLst/>
            <a:gdLst/>
            <a:ahLst/>
            <a:cxnLst/>
            <a:rect l="l" t="t" r="r" b="b"/>
            <a:pathLst>
              <a:path w="9754024" h="11836639">
                <a:moveTo>
                  <a:pt x="0" y="0"/>
                </a:moveTo>
                <a:lnTo>
                  <a:pt x="9754025" y="0"/>
                </a:lnTo>
                <a:lnTo>
                  <a:pt x="9754025" y="11836639"/>
                </a:lnTo>
                <a:lnTo>
                  <a:pt x="0" y="118366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418852" y="752036"/>
            <a:ext cx="7559887" cy="8781060"/>
            <a:chOff x="0" y="0"/>
            <a:chExt cx="10079850" cy="11708080"/>
          </a:xfrm>
        </p:grpSpPr>
        <p:sp>
          <p:nvSpPr>
            <p:cNvPr id="4" name="Freeform 4"/>
            <p:cNvSpPr/>
            <p:nvPr/>
          </p:nvSpPr>
          <p:spPr>
            <a:xfrm>
              <a:off x="57150" y="57150"/>
              <a:ext cx="9342120" cy="10970260"/>
            </a:xfrm>
            <a:custGeom>
              <a:avLst/>
              <a:gdLst/>
              <a:ahLst/>
              <a:cxnLst/>
              <a:rect l="l" t="t" r="r" b="b"/>
              <a:pathLst>
                <a:path w="9342120" h="10970260">
                  <a:moveTo>
                    <a:pt x="0" y="0"/>
                  </a:moveTo>
                  <a:lnTo>
                    <a:pt x="9342120" y="0"/>
                  </a:lnTo>
                  <a:lnTo>
                    <a:pt x="9342120" y="10970260"/>
                  </a:lnTo>
                  <a:lnTo>
                    <a:pt x="0" y="10970260"/>
                  </a:lnTo>
                  <a:close/>
                </a:path>
              </a:pathLst>
            </a:custGeom>
            <a:blipFill>
              <a:blip r:embed="rId4"/>
              <a:stretch>
                <a:fillRect t="-4852" b="-4852"/>
              </a:stretch>
            </a:blipFill>
          </p:spPr>
        </p:sp>
        <p:sp>
          <p:nvSpPr>
            <p:cNvPr id="5" name="Freeform 5"/>
            <p:cNvSpPr/>
            <p:nvPr/>
          </p:nvSpPr>
          <p:spPr>
            <a:xfrm>
              <a:off x="0" y="0"/>
              <a:ext cx="9456420" cy="11084560"/>
            </a:xfrm>
            <a:custGeom>
              <a:avLst/>
              <a:gdLst/>
              <a:ahLst/>
              <a:cxnLst/>
              <a:rect l="l" t="t" r="r" b="b"/>
              <a:pathLst>
                <a:path w="9456420" h="11084560">
                  <a:moveTo>
                    <a:pt x="57150" y="0"/>
                  </a:moveTo>
                  <a:lnTo>
                    <a:pt x="9399270" y="0"/>
                  </a:lnTo>
                  <a:cubicBezTo>
                    <a:pt x="9430893" y="0"/>
                    <a:pt x="9456420" y="25527"/>
                    <a:pt x="9456420" y="57150"/>
                  </a:cubicBezTo>
                  <a:lnTo>
                    <a:pt x="9456420" y="11027410"/>
                  </a:lnTo>
                  <a:cubicBezTo>
                    <a:pt x="9456420" y="11059033"/>
                    <a:pt x="9430893" y="11084560"/>
                    <a:pt x="9399270" y="11084560"/>
                  </a:cubicBezTo>
                  <a:lnTo>
                    <a:pt x="57150" y="11084560"/>
                  </a:lnTo>
                  <a:cubicBezTo>
                    <a:pt x="25527" y="11084560"/>
                    <a:pt x="0" y="11059033"/>
                    <a:pt x="0" y="11027410"/>
                  </a:cubicBezTo>
                  <a:lnTo>
                    <a:pt x="0" y="57150"/>
                  </a:lnTo>
                  <a:cubicBezTo>
                    <a:pt x="0" y="25527"/>
                    <a:pt x="25527" y="0"/>
                    <a:pt x="57150" y="0"/>
                  </a:cubicBezTo>
                  <a:moveTo>
                    <a:pt x="57150" y="114300"/>
                  </a:moveTo>
                  <a:lnTo>
                    <a:pt x="57150" y="57150"/>
                  </a:lnTo>
                  <a:lnTo>
                    <a:pt x="114300" y="57150"/>
                  </a:lnTo>
                  <a:lnTo>
                    <a:pt x="114300" y="11027410"/>
                  </a:lnTo>
                  <a:lnTo>
                    <a:pt x="57150" y="11027410"/>
                  </a:lnTo>
                  <a:lnTo>
                    <a:pt x="57150" y="10970260"/>
                  </a:lnTo>
                  <a:lnTo>
                    <a:pt x="9399270" y="10970260"/>
                  </a:lnTo>
                  <a:lnTo>
                    <a:pt x="9399270" y="11027410"/>
                  </a:lnTo>
                  <a:lnTo>
                    <a:pt x="9342120" y="11027410"/>
                  </a:lnTo>
                  <a:lnTo>
                    <a:pt x="9342120" y="57150"/>
                  </a:lnTo>
                  <a:lnTo>
                    <a:pt x="9399270" y="57150"/>
                  </a:lnTo>
                  <a:lnTo>
                    <a:pt x="9399270" y="114300"/>
                  </a:lnTo>
                  <a:lnTo>
                    <a:pt x="57150" y="114300"/>
                  </a:lnTo>
                  <a:close/>
                </a:path>
              </a:pathLst>
            </a:custGeom>
            <a:solidFill>
              <a:srgbClr val="FFFFFF"/>
            </a:solidFill>
          </p:spPr>
        </p:sp>
      </p:grpSp>
      <p:sp>
        <p:nvSpPr>
          <p:cNvPr id="6" name="Freeform 6"/>
          <p:cNvSpPr/>
          <p:nvPr/>
        </p:nvSpPr>
        <p:spPr>
          <a:xfrm>
            <a:off x="11342926" y="-3596759"/>
            <a:ext cx="10538811" cy="5110647"/>
          </a:xfrm>
          <a:custGeom>
            <a:avLst/>
            <a:gdLst/>
            <a:ahLst/>
            <a:cxnLst/>
            <a:rect l="l" t="t" r="r" b="b"/>
            <a:pathLst>
              <a:path w="10538811" h="5110647">
                <a:moveTo>
                  <a:pt x="0" y="0"/>
                </a:moveTo>
                <a:lnTo>
                  <a:pt x="10538811" y="0"/>
                </a:lnTo>
                <a:lnTo>
                  <a:pt x="10538811" y="5110647"/>
                </a:lnTo>
                <a:lnTo>
                  <a:pt x="0" y="51106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6283032" y="-1586869"/>
            <a:ext cx="4009935" cy="4009935"/>
          </a:xfrm>
          <a:custGeom>
            <a:avLst/>
            <a:gdLst/>
            <a:ahLst/>
            <a:cxnLst/>
            <a:rect l="l" t="t" r="r" b="b"/>
            <a:pathLst>
              <a:path w="4009935" h="4009935">
                <a:moveTo>
                  <a:pt x="0" y="0"/>
                </a:moveTo>
                <a:lnTo>
                  <a:pt x="4009935" y="0"/>
                </a:lnTo>
                <a:lnTo>
                  <a:pt x="4009935" y="4009935"/>
                </a:lnTo>
                <a:lnTo>
                  <a:pt x="0" y="40099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13575832" y="625185"/>
            <a:ext cx="959812" cy="959812"/>
          </a:xfrm>
          <a:custGeom>
            <a:avLst/>
            <a:gdLst/>
            <a:ahLst/>
            <a:cxnLst/>
            <a:rect l="l" t="t" r="r" b="b"/>
            <a:pathLst>
              <a:path w="959812" h="959812">
                <a:moveTo>
                  <a:pt x="0" y="0"/>
                </a:moveTo>
                <a:lnTo>
                  <a:pt x="959812" y="0"/>
                </a:lnTo>
                <a:lnTo>
                  <a:pt x="959812" y="959812"/>
                </a:lnTo>
                <a:lnTo>
                  <a:pt x="0" y="9598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9711682" y="3019521"/>
            <a:ext cx="7547618" cy="5788871"/>
          </a:xfrm>
          <a:prstGeom prst="rect">
            <a:avLst/>
          </a:prstGeom>
        </p:spPr>
        <p:txBody>
          <a:bodyPr lIns="0" tIns="0" rIns="0" bIns="0" rtlCol="0" anchor="t">
            <a:spAutoFit/>
          </a:bodyPr>
          <a:lstStyle/>
          <a:p>
            <a:pPr algn="ctr">
              <a:lnSpc>
                <a:spcPts val="5735"/>
              </a:lnSpc>
            </a:pPr>
            <a:r>
              <a:rPr lang="en-US" sz="4096">
                <a:solidFill>
                  <a:srgbClr val="4D4C4C"/>
                </a:solidFill>
                <a:latin typeface="Helios"/>
                <a:ea typeface="Helios"/>
                <a:cs typeface="Helios"/>
                <a:sym typeface="Helios"/>
              </a:rPr>
              <a:t>Después de observar como los gerentes trataban con sus empleados, concluyó que su opinión sobre la naturaleza humana se basa en un conjunto de premisas con las que moldean su comportamiento hacia sus subordinados</a:t>
            </a:r>
          </a:p>
        </p:txBody>
      </p:sp>
      <p:sp>
        <p:nvSpPr>
          <p:cNvPr id="10" name="TextBox 10"/>
          <p:cNvSpPr txBox="1"/>
          <p:nvPr/>
        </p:nvSpPr>
        <p:spPr>
          <a:xfrm>
            <a:off x="9316865" y="1584079"/>
            <a:ext cx="7942435" cy="848512"/>
          </a:xfrm>
          <a:prstGeom prst="rect">
            <a:avLst/>
          </a:prstGeom>
        </p:spPr>
        <p:txBody>
          <a:bodyPr lIns="0" tIns="0" rIns="0" bIns="0" rtlCol="0" anchor="t">
            <a:spAutoFit/>
          </a:bodyPr>
          <a:lstStyle/>
          <a:p>
            <a:pPr algn="ctr">
              <a:lnSpc>
                <a:spcPts val="6783"/>
              </a:lnSpc>
            </a:pPr>
            <a:r>
              <a:rPr lang="en-US" sz="4845" b="1">
                <a:solidFill>
                  <a:srgbClr val="4D4C4C"/>
                </a:solidFill>
                <a:latin typeface="Helios Bold"/>
                <a:ea typeface="Helios Bold"/>
                <a:cs typeface="Helios Bold"/>
                <a:sym typeface="Helios Bold"/>
              </a:rPr>
              <a:t>Douglas McGregor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20ADCAC-E3D9-457D-AA10-3D60659AF713}"/>
              </a:ext>
            </a:extLst>
          </p:cNvPr>
          <p:cNvPicPr>
            <a:picLocks noChangeAspect="1"/>
          </p:cNvPicPr>
          <p:nvPr/>
        </p:nvPicPr>
        <p:blipFill rotWithShape="1">
          <a:blip r:embed="rId2">
            <a:extLst>
              <a:ext uri="{28A0092B-C50C-407E-A947-70E740481C1C}">
                <a14:useLocalDpi xmlns:a14="http://schemas.microsoft.com/office/drawing/2010/main" val="0"/>
              </a:ext>
            </a:extLst>
          </a:blip>
          <a:srcRect l="9584" t="15925" r="8750" b="2594"/>
          <a:stretch/>
        </p:blipFill>
        <p:spPr>
          <a:xfrm>
            <a:off x="1828800" y="1485900"/>
            <a:ext cx="14935200" cy="8382000"/>
          </a:xfrm>
          <a:prstGeom prst="rect">
            <a:avLst/>
          </a:prstGeom>
        </p:spPr>
      </p:pic>
      <p:sp>
        <p:nvSpPr>
          <p:cNvPr id="2" name="Freeform 2"/>
          <p:cNvSpPr/>
          <p:nvPr/>
        </p:nvSpPr>
        <p:spPr>
          <a:xfrm>
            <a:off x="-964735" y="-5223065"/>
            <a:ext cx="20036644" cy="5966360"/>
          </a:xfrm>
          <a:custGeom>
            <a:avLst/>
            <a:gdLst/>
            <a:ahLst/>
            <a:cxnLst/>
            <a:rect l="l" t="t" r="r" b="b"/>
            <a:pathLst>
              <a:path w="20036644" h="5966360">
                <a:moveTo>
                  <a:pt x="0" y="0"/>
                </a:moveTo>
                <a:lnTo>
                  <a:pt x="20036644" y="0"/>
                </a:lnTo>
                <a:lnTo>
                  <a:pt x="20036644" y="5966360"/>
                </a:lnTo>
                <a:lnTo>
                  <a:pt x="0" y="59663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3142196" y="-2867547"/>
            <a:ext cx="9198355" cy="5110647"/>
          </a:xfrm>
          <a:custGeom>
            <a:avLst/>
            <a:gdLst/>
            <a:ahLst/>
            <a:cxnLst/>
            <a:rect l="l" t="t" r="r" b="b"/>
            <a:pathLst>
              <a:path w="9198355" h="5110647">
                <a:moveTo>
                  <a:pt x="0" y="0"/>
                </a:moveTo>
                <a:lnTo>
                  <a:pt x="9198354" y="0"/>
                </a:lnTo>
                <a:lnTo>
                  <a:pt x="9198354" y="5110647"/>
                </a:lnTo>
                <a:lnTo>
                  <a:pt x="0" y="51106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2368250" y="8057418"/>
            <a:ext cx="4736499" cy="4736499"/>
          </a:xfrm>
          <a:custGeom>
            <a:avLst/>
            <a:gdLst/>
            <a:ahLst/>
            <a:cxnLst/>
            <a:rect l="l" t="t" r="r" b="b"/>
            <a:pathLst>
              <a:path w="4736499" h="4736499">
                <a:moveTo>
                  <a:pt x="0" y="0"/>
                </a:moveTo>
                <a:lnTo>
                  <a:pt x="4736499" y="0"/>
                </a:lnTo>
                <a:lnTo>
                  <a:pt x="4736499" y="4736499"/>
                </a:lnTo>
                <a:lnTo>
                  <a:pt x="0" y="47364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15936505" y="1188018"/>
            <a:ext cx="1139788" cy="1139788"/>
          </a:xfrm>
          <a:custGeom>
            <a:avLst/>
            <a:gdLst/>
            <a:ahLst/>
            <a:cxnLst/>
            <a:rect l="l" t="t" r="r" b="b"/>
            <a:pathLst>
              <a:path w="1139788" h="1139788">
                <a:moveTo>
                  <a:pt x="0" y="0"/>
                </a:moveTo>
                <a:lnTo>
                  <a:pt x="1139788" y="0"/>
                </a:lnTo>
                <a:lnTo>
                  <a:pt x="1139788" y="1139788"/>
                </a:lnTo>
                <a:lnTo>
                  <a:pt x="0" y="113978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7937" y="-853806"/>
            <a:ext cx="9754024" cy="11836639"/>
          </a:xfrm>
          <a:custGeom>
            <a:avLst/>
            <a:gdLst/>
            <a:ahLst/>
            <a:cxnLst/>
            <a:rect l="l" t="t" r="r" b="b"/>
            <a:pathLst>
              <a:path w="9754024" h="11836639">
                <a:moveTo>
                  <a:pt x="0" y="0"/>
                </a:moveTo>
                <a:lnTo>
                  <a:pt x="9754025" y="0"/>
                </a:lnTo>
                <a:lnTo>
                  <a:pt x="9754025" y="11836639"/>
                </a:lnTo>
                <a:lnTo>
                  <a:pt x="0" y="118366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664770" y="1028700"/>
            <a:ext cx="7559887" cy="8781060"/>
            <a:chOff x="0" y="0"/>
            <a:chExt cx="10079850" cy="11708080"/>
          </a:xfrm>
        </p:grpSpPr>
        <p:sp>
          <p:nvSpPr>
            <p:cNvPr id="4" name="Freeform 4"/>
            <p:cNvSpPr/>
            <p:nvPr/>
          </p:nvSpPr>
          <p:spPr>
            <a:xfrm>
              <a:off x="57150" y="57150"/>
              <a:ext cx="9342120" cy="10970260"/>
            </a:xfrm>
            <a:custGeom>
              <a:avLst/>
              <a:gdLst/>
              <a:ahLst/>
              <a:cxnLst/>
              <a:rect l="l" t="t" r="r" b="b"/>
              <a:pathLst>
                <a:path w="9342120" h="10970260">
                  <a:moveTo>
                    <a:pt x="0" y="0"/>
                  </a:moveTo>
                  <a:lnTo>
                    <a:pt x="9342120" y="0"/>
                  </a:lnTo>
                  <a:lnTo>
                    <a:pt x="9342120" y="10970260"/>
                  </a:lnTo>
                  <a:lnTo>
                    <a:pt x="0" y="10970260"/>
                  </a:lnTo>
                  <a:close/>
                </a:path>
              </a:pathLst>
            </a:custGeom>
            <a:blipFill>
              <a:blip r:embed="rId4"/>
              <a:stretch>
                <a:fillRect l="-63857" r="-70412"/>
              </a:stretch>
            </a:blipFill>
          </p:spPr>
        </p:sp>
        <p:sp>
          <p:nvSpPr>
            <p:cNvPr id="5" name="Freeform 5"/>
            <p:cNvSpPr/>
            <p:nvPr/>
          </p:nvSpPr>
          <p:spPr>
            <a:xfrm>
              <a:off x="0" y="0"/>
              <a:ext cx="9456420" cy="11084560"/>
            </a:xfrm>
            <a:custGeom>
              <a:avLst/>
              <a:gdLst/>
              <a:ahLst/>
              <a:cxnLst/>
              <a:rect l="l" t="t" r="r" b="b"/>
              <a:pathLst>
                <a:path w="9456420" h="11084560">
                  <a:moveTo>
                    <a:pt x="57150" y="0"/>
                  </a:moveTo>
                  <a:lnTo>
                    <a:pt x="9399270" y="0"/>
                  </a:lnTo>
                  <a:cubicBezTo>
                    <a:pt x="9430893" y="0"/>
                    <a:pt x="9456420" y="25527"/>
                    <a:pt x="9456420" y="57150"/>
                  </a:cubicBezTo>
                  <a:lnTo>
                    <a:pt x="9456420" y="11027410"/>
                  </a:lnTo>
                  <a:cubicBezTo>
                    <a:pt x="9456420" y="11059033"/>
                    <a:pt x="9430893" y="11084560"/>
                    <a:pt x="9399270" y="11084560"/>
                  </a:cubicBezTo>
                  <a:lnTo>
                    <a:pt x="57150" y="11084560"/>
                  </a:lnTo>
                  <a:cubicBezTo>
                    <a:pt x="25527" y="11084560"/>
                    <a:pt x="0" y="11059033"/>
                    <a:pt x="0" y="11027410"/>
                  </a:cubicBezTo>
                  <a:lnTo>
                    <a:pt x="0" y="57150"/>
                  </a:lnTo>
                  <a:cubicBezTo>
                    <a:pt x="0" y="25527"/>
                    <a:pt x="25527" y="0"/>
                    <a:pt x="57150" y="0"/>
                  </a:cubicBezTo>
                  <a:moveTo>
                    <a:pt x="57150" y="114300"/>
                  </a:moveTo>
                  <a:lnTo>
                    <a:pt x="57150" y="57150"/>
                  </a:lnTo>
                  <a:lnTo>
                    <a:pt x="114300" y="57150"/>
                  </a:lnTo>
                  <a:lnTo>
                    <a:pt x="114300" y="11027410"/>
                  </a:lnTo>
                  <a:lnTo>
                    <a:pt x="57150" y="11027410"/>
                  </a:lnTo>
                  <a:lnTo>
                    <a:pt x="57150" y="10970260"/>
                  </a:lnTo>
                  <a:lnTo>
                    <a:pt x="9399270" y="10970260"/>
                  </a:lnTo>
                  <a:lnTo>
                    <a:pt x="9399270" y="11027410"/>
                  </a:lnTo>
                  <a:lnTo>
                    <a:pt x="9342120" y="11027410"/>
                  </a:lnTo>
                  <a:lnTo>
                    <a:pt x="9342120" y="57150"/>
                  </a:lnTo>
                  <a:lnTo>
                    <a:pt x="9399270" y="57150"/>
                  </a:lnTo>
                  <a:lnTo>
                    <a:pt x="9399270" y="114300"/>
                  </a:lnTo>
                  <a:lnTo>
                    <a:pt x="57150" y="114300"/>
                  </a:lnTo>
                  <a:close/>
                </a:path>
              </a:pathLst>
            </a:custGeom>
            <a:solidFill>
              <a:srgbClr val="FFFFFF"/>
            </a:solidFill>
          </p:spPr>
        </p:sp>
      </p:grpSp>
      <p:sp>
        <p:nvSpPr>
          <p:cNvPr id="6" name="Freeform 6"/>
          <p:cNvSpPr/>
          <p:nvPr/>
        </p:nvSpPr>
        <p:spPr>
          <a:xfrm>
            <a:off x="11342926" y="-3596759"/>
            <a:ext cx="10538811" cy="5110647"/>
          </a:xfrm>
          <a:custGeom>
            <a:avLst/>
            <a:gdLst/>
            <a:ahLst/>
            <a:cxnLst/>
            <a:rect l="l" t="t" r="r" b="b"/>
            <a:pathLst>
              <a:path w="10538811" h="5110647">
                <a:moveTo>
                  <a:pt x="0" y="0"/>
                </a:moveTo>
                <a:lnTo>
                  <a:pt x="10538811" y="0"/>
                </a:lnTo>
                <a:lnTo>
                  <a:pt x="10538811" y="5110647"/>
                </a:lnTo>
                <a:lnTo>
                  <a:pt x="0" y="51106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6283032" y="-1586869"/>
            <a:ext cx="4009935" cy="4009935"/>
          </a:xfrm>
          <a:custGeom>
            <a:avLst/>
            <a:gdLst/>
            <a:ahLst/>
            <a:cxnLst/>
            <a:rect l="l" t="t" r="r" b="b"/>
            <a:pathLst>
              <a:path w="4009935" h="4009935">
                <a:moveTo>
                  <a:pt x="0" y="0"/>
                </a:moveTo>
                <a:lnTo>
                  <a:pt x="4009935" y="0"/>
                </a:lnTo>
                <a:lnTo>
                  <a:pt x="4009935" y="4009935"/>
                </a:lnTo>
                <a:lnTo>
                  <a:pt x="0" y="40099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13575832" y="625185"/>
            <a:ext cx="959812" cy="959812"/>
          </a:xfrm>
          <a:custGeom>
            <a:avLst/>
            <a:gdLst/>
            <a:ahLst/>
            <a:cxnLst/>
            <a:rect l="l" t="t" r="r" b="b"/>
            <a:pathLst>
              <a:path w="959812" h="959812">
                <a:moveTo>
                  <a:pt x="0" y="0"/>
                </a:moveTo>
                <a:lnTo>
                  <a:pt x="959812" y="0"/>
                </a:lnTo>
                <a:lnTo>
                  <a:pt x="959812" y="959812"/>
                </a:lnTo>
                <a:lnTo>
                  <a:pt x="0" y="9598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9316865" y="3169571"/>
            <a:ext cx="8361110" cy="6393012"/>
          </a:xfrm>
          <a:prstGeom prst="rect">
            <a:avLst/>
          </a:prstGeom>
        </p:spPr>
        <p:txBody>
          <a:bodyPr lIns="0" tIns="0" rIns="0" bIns="0" rtlCol="0" anchor="t">
            <a:spAutoFit/>
          </a:bodyPr>
          <a:lstStyle/>
          <a:p>
            <a:pPr algn="ctr">
              <a:lnSpc>
                <a:spcPts val="6353"/>
              </a:lnSpc>
            </a:pPr>
            <a:r>
              <a:rPr lang="en-US" sz="4538">
                <a:solidFill>
                  <a:srgbClr val="4D4C4C"/>
                </a:solidFill>
                <a:latin typeface="Helios"/>
                <a:ea typeface="Helios"/>
                <a:cs typeface="Helios"/>
                <a:sym typeface="Helios"/>
              </a:rPr>
              <a:t>La relación de un individuo con su trabajo es básica y su actitud hacia este bien puede determinar el éxito o el fracaso. Ciertas características se relacionan  con la satisfacción laboral y otras con la insatisfacción laboral. </a:t>
            </a:r>
          </a:p>
        </p:txBody>
      </p:sp>
      <p:sp>
        <p:nvSpPr>
          <p:cNvPr id="10" name="TextBox 10"/>
          <p:cNvSpPr txBox="1"/>
          <p:nvPr/>
        </p:nvSpPr>
        <p:spPr>
          <a:xfrm>
            <a:off x="9316865" y="1584079"/>
            <a:ext cx="7942435" cy="848512"/>
          </a:xfrm>
          <a:prstGeom prst="rect">
            <a:avLst/>
          </a:prstGeom>
        </p:spPr>
        <p:txBody>
          <a:bodyPr lIns="0" tIns="0" rIns="0" bIns="0" rtlCol="0" anchor="t">
            <a:spAutoFit/>
          </a:bodyPr>
          <a:lstStyle/>
          <a:p>
            <a:pPr algn="ctr">
              <a:lnSpc>
                <a:spcPts val="6783"/>
              </a:lnSpc>
            </a:pPr>
            <a:r>
              <a:rPr lang="en-US" sz="4845" b="1">
                <a:solidFill>
                  <a:srgbClr val="4D4C4C"/>
                </a:solidFill>
                <a:latin typeface="Helios Bold"/>
                <a:ea typeface="Helios Bold"/>
                <a:cs typeface="Helios Bold"/>
                <a:sym typeface="Helios Bold"/>
              </a:rPr>
              <a:t>Frederick Herzberg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64735" y="-5223065"/>
            <a:ext cx="20036644" cy="5966360"/>
          </a:xfrm>
          <a:custGeom>
            <a:avLst/>
            <a:gdLst/>
            <a:ahLst/>
            <a:cxnLst/>
            <a:rect l="l" t="t" r="r" b="b"/>
            <a:pathLst>
              <a:path w="20036644" h="5966360">
                <a:moveTo>
                  <a:pt x="0" y="0"/>
                </a:moveTo>
                <a:lnTo>
                  <a:pt x="20036644" y="0"/>
                </a:lnTo>
                <a:lnTo>
                  <a:pt x="20036644" y="5966360"/>
                </a:lnTo>
                <a:lnTo>
                  <a:pt x="0" y="59663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142196" y="-2867547"/>
            <a:ext cx="9198355" cy="5110647"/>
          </a:xfrm>
          <a:custGeom>
            <a:avLst/>
            <a:gdLst/>
            <a:ahLst/>
            <a:cxnLst/>
            <a:rect l="l" t="t" r="r" b="b"/>
            <a:pathLst>
              <a:path w="9198355" h="5110647">
                <a:moveTo>
                  <a:pt x="0" y="0"/>
                </a:moveTo>
                <a:lnTo>
                  <a:pt x="9198354" y="0"/>
                </a:lnTo>
                <a:lnTo>
                  <a:pt x="9198354" y="5110647"/>
                </a:lnTo>
                <a:lnTo>
                  <a:pt x="0" y="51106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368250" y="8057418"/>
            <a:ext cx="4736499" cy="4736499"/>
          </a:xfrm>
          <a:custGeom>
            <a:avLst/>
            <a:gdLst/>
            <a:ahLst/>
            <a:cxnLst/>
            <a:rect l="l" t="t" r="r" b="b"/>
            <a:pathLst>
              <a:path w="4736499" h="4736499">
                <a:moveTo>
                  <a:pt x="0" y="0"/>
                </a:moveTo>
                <a:lnTo>
                  <a:pt x="4736499" y="0"/>
                </a:lnTo>
                <a:lnTo>
                  <a:pt x="4736499" y="4736499"/>
                </a:lnTo>
                <a:lnTo>
                  <a:pt x="0" y="47364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5936505" y="1188018"/>
            <a:ext cx="1139788" cy="1139788"/>
          </a:xfrm>
          <a:custGeom>
            <a:avLst/>
            <a:gdLst/>
            <a:ahLst/>
            <a:cxnLst/>
            <a:rect l="l" t="t" r="r" b="b"/>
            <a:pathLst>
              <a:path w="1139788" h="1139788">
                <a:moveTo>
                  <a:pt x="0" y="0"/>
                </a:moveTo>
                <a:lnTo>
                  <a:pt x="1139788" y="0"/>
                </a:lnTo>
                <a:lnTo>
                  <a:pt x="1139788" y="1139788"/>
                </a:lnTo>
                <a:lnTo>
                  <a:pt x="0" y="11397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pic>
        <p:nvPicPr>
          <p:cNvPr id="7" name="Imagen 6">
            <a:extLst>
              <a:ext uri="{FF2B5EF4-FFF2-40B4-BE49-F238E27FC236}">
                <a16:creationId xmlns:a16="http://schemas.microsoft.com/office/drawing/2014/main" id="{AA0D3456-C1F7-4A66-807E-28EF3951EBEE}"/>
              </a:ext>
            </a:extLst>
          </p:cNvPr>
          <p:cNvPicPr>
            <a:picLocks noChangeAspect="1"/>
          </p:cNvPicPr>
          <p:nvPr/>
        </p:nvPicPr>
        <p:blipFill rotWithShape="1">
          <a:blip r:embed="rId10">
            <a:extLst>
              <a:ext uri="{28A0092B-C50C-407E-A947-70E740481C1C}">
                <a14:useLocalDpi xmlns:a14="http://schemas.microsoft.com/office/drawing/2010/main" val="0"/>
              </a:ext>
            </a:extLst>
          </a:blip>
          <a:srcRect l="6000" t="5999" r="4000" b="15702"/>
          <a:stretch/>
        </p:blipFill>
        <p:spPr>
          <a:xfrm>
            <a:off x="4709551" y="867608"/>
            <a:ext cx="9829800" cy="8551783"/>
          </a:xfrm>
          <a:prstGeom prst="rect">
            <a:avLst/>
          </a:prstGeom>
        </p:spPr>
      </p:pic>
    </p:spTree>
    <p:extLst>
      <p:ext uri="{BB962C8B-B14F-4D97-AF65-F5344CB8AC3E}">
        <p14:creationId xmlns:p14="http://schemas.microsoft.com/office/powerpoint/2010/main" val="1783007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21310" y="2102989"/>
            <a:ext cx="9198355" cy="5110647"/>
          </a:xfrm>
          <a:custGeom>
            <a:avLst/>
            <a:gdLst/>
            <a:ahLst/>
            <a:cxnLst/>
            <a:rect l="l" t="t" r="r" b="b"/>
            <a:pathLst>
              <a:path w="9198355" h="5110647">
                <a:moveTo>
                  <a:pt x="0" y="0"/>
                </a:moveTo>
                <a:lnTo>
                  <a:pt x="9198354" y="0"/>
                </a:lnTo>
                <a:lnTo>
                  <a:pt x="9198354" y="5110647"/>
                </a:lnTo>
                <a:lnTo>
                  <a:pt x="0" y="51106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428627" y="3344913"/>
            <a:ext cx="4216185" cy="4064638"/>
          </a:xfrm>
          <a:prstGeom prst="rect">
            <a:avLst/>
          </a:prstGeom>
        </p:spPr>
        <p:txBody>
          <a:bodyPr lIns="0" tIns="0" rIns="0" bIns="0" rtlCol="0" anchor="t">
            <a:spAutoFit/>
          </a:bodyPr>
          <a:lstStyle/>
          <a:p>
            <a:pPr algn="ctr">
              <a:lnSpc>
                <a:spcPts val="30064"/>
              </a:lnSpc>
            </a:pPr>
            <a:r>
              <a:rPr lang="en-US" sz="21474" b="1">
                <a:solidFill>
                  <a:srgbClr val="4D4C4C"/>
                </a:solidFill>
                <a:latin typeface="TS Deniz Bold"/>
                <a:ea typeface="TS Deniz Bold"/>
                <a:cs typeface="TS Deniz Bold"/>
                <a:sym typeface="TS Deniz Bold"/>
              </a:rPr>
              <a:t>03</a:t>
            </a:r>
          </a:p>
        </p:txBody>
      </p:sp>
      <p:sp>
        <p:nvSpPr>
          <p:cNvPr id="4" name="TextBox 4"/>
          <p:cNvSpPr txBox="1"/>
          <p:nvPr/>
        </p:nvSpPr>
        <p:spPr>
          <a:xfrm>
            <a:off x="6622171" y="3819716"/>
            <a:ext cx="10522952" cy="1209548"/>
          </a:xfrm>
          <a:prstGeom prst="rect">
            <a:avLst/>
          </a:prstGeom>
        </p:spPr>
        <p:txBody>
          <a:bodyPr lIns="0" tIns="0" rIns="0" bIns="0" rtlCol="0" anchor="t">
            <a:spAutoFit/>
          </a:bodyPr>
          <a:lstStyle/>
          <a:p>
            <a:pPr algn="l">
              <a:lnSpc>
                <a:spcPts val="9976"/>
              </a:lnSpc>
            </a:pPr>
            <a:r>
              <a:rPr lang="en-US" sz="7125">
                <a:solidFill>
                  <a:srgbClr val="FF66C4"/>
                </a:solidFill>
                <a:latin typeface="Borel"/>
                <a:ea typeface="Borel"/>
                <a:cs typeface="Borel"/>
                <a:sym typeface="Borel"/>
              </a:rPr>
              <a:t>Fuentes de </a:t>
            </a:r>
          </a:p>
        </p:txBody>
      </p:sp>
      <p:sp>
        <p:nvSpPr>
          <p:cNvPr id="5" name="TextBox 5"/>
          <p:cNvSpPr txBox="1"/>
          <p:nvPr/>
        </p:nvSpPr>
        <p:spPr>
          <a:xfrm>
            <a:off x="6622171" y="4361331"/>
            <a:ext cx="10637129" cy="2066925"/>
          </a:xfrm>
          <a:prstGeom prst="rect">
            <a:avLst/>
          </a:prstGeom>
        </p:spPr>
        <p:txBody>
          <a:bodyPr lIns="0" tIns="0" rIns="0" bIns="0" rtlCol="0" anchor="t">
            <a:spAutoFit/>
          </a:bodyPr>
          <a:lstStyle/>
          <a:p>
            <a:pPr algn="l">
              <a:lnSpc>
                <a:spcPts val="16800"/>
              </a:lnSpc>
            </a:pPr>
            <a:r>
              <a:rPr lang="en-US" sz="12000" b="1">
                <a:solidFill>
                  <a:srgbClr val="4D4C4C"/>
                </a:solidFill>
                <a:latin typeface="TS Deniz Bold"/>
                <a:ea typeface="TS Deniz Bold"/>
                <a:cs typeface="TS Deniz Bold"/>
                <a:sym typeface="TS Deniz Bold"/>
              </a:rPr>
              <a:t>la motivación</a:t>
            </a:r>
          </a:p>
        </p:txBody>
      </p:sp>
      <p:sp>
        <p:nvSpPr>
          <p:cNvPr id="6" name="Freeform 6"/>
          <p:cNvSpPr/>
          <p:nvPr/>
        </p:nvSpPr>
        <p:spPr>
          <a:xfrm>
            <a:off x="879387" y="2646483"/>
            <a:ext cx="1098480" cy="1098480"/>
          </a:xfrm>
          <a:custGeom>
            <a:avLst/>
            <a:gdLst/>
            <a:ahLst/>
            <a:cxnLst/>
            <a:rect l="l" t="t" r="r" b="b"/>
            <a:pathLst>
              <a:path w="1098480" h="1098480">
                <a:moveTo>
                  <a:pt x="0" y="0"/>
                </a:moveTo>
                <a:lnTo>
                  <a:pt x="1098480" y="0"/>
                </a:lnTo>
                <a:lnTo>
                  <a:pt x="1098480" y="1098480"/>
                </a:lnTo>
                <a:lnTo>
                  <a:pt x="0" y="10984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698802" y="5514834"/>
            <a:ext cx="3397604" cy="3397604"/>
          </a:xfrm>
          <a:custGeom>
            <a:avLst/>
            <a:gdLst/>
            <a:ahLst/>
            <a:cxnLst/>
            <a:rect l="l" t="t" r="r" b="b"/>
            <a:pathLst>
              <a:path w="3397604" h="3397604">
                <a:moveTo>
                  <a:pt x="0" y="0"/>
                </a:moveTo>
                <a:lnTo>
                  <a:pt x="3397604" y="0"/>
                </a:lnTo>
                <a:lnTo>
                  <a:pt x="3397604" y="3397604"/>
                </a:lnTo>
                <a:lnTo>
                  <a:pt x="0" y="3397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3614542" y="-2522057"/>
            <a:ext cx="7061162" cy="3923214"/>
          </a:xfrm>
          <a:custGeom>
            <a:avLst/>
            <a:gdLst/>
            <a:ahLst/>
            <a:cxnLst/>
            <a:rect l="l" t="t" r="r" b="b"/>
            <a:pathLst>
              <a:path w="7061162" h="3923214">
                <a:moveTo>
                  <a:pt x="0" y="0"/>
                </a:moveTo>
                <a:lnTo>
                  <a:pt x="7061162" y="0"/>
                </a:lnTo>
                <a:lnTo>
                  <a:pt x="7061162" y="3923214"/>
                </a:lnTo>
                <a:lnTo>
                  <a:pt x="0" y="3923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7259300" y="-746671"/>
            <a:ext cx="15452459" cy="12017010"/>
          </a:xfrm>
          <a:custGeom>
            <a:avLst/>
            <a:gdLst/>
            <a:ahLst/>
            <a:cxnLst/>
            <a:rect l="l" t="t" r="r" b="b"/>
            <a:pathLst>
              <a:path w="15452459" h="12017010">
                <a:moveTo>
                  <a:pt x="0" y="0"/>
                </a:moveTo>
                <a:lnTo>
                  <a:pt x="15452459" y="0"/>
                </a:lnTo>
                <a:lnTo>
                  <a:pt x="15452459" y="12017010"/>
                </a:lnTo>
                <a:lnTo>
                  <a:pt x="0" y="120170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06918" y="8424265"/>
            <a:ext cx="4326365" cy="4326365"/>
          </a:xfrm>
          <a:custGeom>
            <a:avLst/>
            <a:gdLst/>
            <a:ahLst/>
            <a:cxnLst/>
            <a:rect l="l" t="t" r="r" b="b"/>
            <a:pathLst>
              <a:path w="4326365" h="4326365">
                <a:moveTo>
                  <a:pt x="0" y="0"/>
                </a:moveTo>
                <a:lnTo>
                  <a:pt x="4326365" y="0"/>
                </a:lnTo>
                <a:lnTo>
                  <a:pt x="4326365" y="4326365"/>
                </a:lnTo>
                <a:lnTo>
                  <a:pt x="0" y="43263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064060" y="0"/>
            <a:ext cx="8653138" cy="10287000"/>
          </a:xfrm>
          <a:custGeom>
            <a:avLst/>
            <a:gdLst/>
            <a:ahLst/>
            <a:cxnLst/>
            <a:rect l="l" t="t" r="r" b="b"/>
            <a:pathLst>
              <a:path w="8653138" h="10287000">
                <a:moveTo>
                  <a:pt x="0" y="0"/>
                </a:moveTo>
                <a:lnTo>
                  <a:pt x="8653138" y="0"/>
                </a:lnTo>
                <a:lnTo>
                  <a:pt x="865313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621830" y="798323"/>
            <a:ext cx="7196488" cy="8690354"/>
            <a:chOff x="0" y="0"/>
            <a:chExt cx="9595318" cy="11587139"/>
          </a:xfrm>
        </p:grpSpPr>
        <p:sp>
          <p:nvSpPr>
            <p:cNvPr id="5" name="Freeform 5"/>
            <p:cNvSpPr/>
            <p:nvPr/>
          </p:nvSpPr>
          <p:spPr>
            <a:xfrm>
              <a:off x="57150" y="57150"/>
              <a:ext cx="8980932" cy="10972800"/>
            </a:xfrm>
            <a:custGeom>
              <a:avLst/>
              <a:gdLst/>
              <a:ahLst/>
              <a:cxnLst/>
              <a:rect l="l" t="t" r="r" b="b"/>
              <a:pathLst>
                <a:path w="8980932" h="10972800">
                  <a:moveTo>
                    <a:pt x="0" y="0"/>
                  </a:moveTo>
                  <a:lnTo>
                    <a:pt x="8980932" y="0"/>
                  </a:lnTo>
                  <a:lnTo>
                    <a:pt x="8980932" y="10972800"/>
                  </a:lnTo>
                  <a:lnTo>
                    <a:pt x="0" y="10972800"/>
                  </a:lnTo>
                  <a:close/>
                </a:path>
              </a:pathLst>
            </a:custGeom>
            <a:blipFill>
              <a:blip r:embed="rId6"/>
              <a:stretch>
                <a:fillRect l="-39112" r="-44270"/>
              </a:stretch>
            </a:blipFill>
          </p:spPr>
        </p:sp>
        <p:sp>
          <p:nvSpPr>
            <p:cNvPr id="6" name="Freeform 6"/>
            <p:cNvSpPr/>
            <p:nvPr/>
          </p:nvSpPr>
          <p:spPr>
            <a:xfrm>
              <a:off x="0" y="0"/>
              <a:ext cx="9095232" cy="11087100"/>
            </a:xfrm>
            <a:custGeom>
              <a:avLst/>
              <a:gdLst/>
              <a:ahLst/>
              <a:cxnLst/>
              <a:rect l="l" t="t" r="r" b="b"/>
              <a:pathLst>
                <a:path w="9095232" h="11087100">
                  <a:moveTo>
                    <a:pt x="57150" y="0"/>
                  </a:moveTo>
                  <a:lnTo>
                    <a:pt x="9038082" y="0"/>
                  </a:lnTo>
                  <a:cubicBezTo>
                    <a:pt x="9069705" y="0"/>
                    <a:pt x="9095232" y="25527"/>
                    <a:pt x="9095232" y="57150"/>
                  </a:cubicBezTo>
                  <a:lnTo>
                    <a:pt x="9095232" y="11029950"/>
                  </a:lnTo>
                  <a:cubicBezTo>
                    <a:pt x="9095232" y="11061573"/>
                    <a:pt x="9069705" y="11087100"/>
                    <a:pt x="9038082" y="11087100"/>
                  </a:cubicBezTo>
                  <a:lnTo>
                    <a:pt x="57150" y="11087100"/>
                  </a:lnTo>
                  <a:cubicBezTo>
                    <a:pt x="25527" y="11087100"/>
                    <a:pt x="0" y="11061573"/>
                    <a:pt x="0" y="11029950"/>
                  </a:cubicBezTo>
                  <a:lnTo>
                    <a:pt x="0" y="57150"/>
                  </a:lnTo>
                  <a:cubicBezTo>
                    <a:pt x="0" y="25527"/>
                    <a:pt x="25527" y="0"/>
                    <a:pt x="57150" y="0"/>
                  </a:cubicBezTo>
                  <a:moveTo>
                    <a:pt x="57150" y="114300"/>
                  </a:moveTo>
                  <a:lnTo>
                    <a:pt x="57150" y="57150"/>
                  </a:lnTo>
                  <a:lnTo>
                    <a:pt x="114300" y="57150"/>
                  </a:lnTo>
                  <a:lnTo>
                    <a:pt x="114300" y="11029950"/>
                  </a:lnTo>
                  <a:lnTo>
                    <a:pt x="57150" y="11029950"/>
                  </a:lnTo>
                  <a:lnTo>
                    <a:pt x="57150" y="10972800"/>
                  </a:lnTo>
                  <a:lnTo>
                    <a:pt x="9038082" y="10972800"/>
                  </a:lnTo>
                  <a:lnTo>
                    <a:pt x="9038082" y="11029950"/>
                  </a:lnTo>
                  <a:lnTo>
                    <a:pt x="8980932" y="11029950"/>
                  </a:lnTo>
                  <a:lnTo>
                    <a:pt x="8980932" y="57150"/>
                  </a:lnTo>
                  <a:lnTo>
                    <a:pt x="9038082" y="57150"/>
                  </a:lnTo>
                  <a:lnTo>
                    <a:pt x="9038082" y="114300"/>
                  </a:lnTo>
                  <a:lnTo>
                    <a:pt x="57150" y="114300"/>
                  </a:lnTo>
                  <a:close/>
                </a:path>
              </a:pathLst>
            </a:custGeom>
            <a:solidFill>
              <a:srgbClr val="FFFFFF"/>
            </a:solidFill>
          </p:spPr>
        </p:sp>
      </p:grpSp>
      <p:sp>
        <p:nvSpPr>
          <p:cNvPr id="7" name="TextBox 7"/>
          <p:cNvSpPr txBox="1"/>
          <p:nvPr/>
        </p:nvSpPr>
        <p:spPr>
          <a:xfrm>
            <a:off x="1476852" y="577745"/>
            <a:ext cx="7667148" cy="8573872"/>
          </a:xfrm>
          <a:prstGeom prst="rect">
            <a:avLst/>
          </a:prstGeom>
        </p:spPr>
        <p:txBody>
          <a:bodyPr lIns="0" tIns="0" rIns="0" bIns="0" rtlCol="0" anchor="t">
            <a:spAutoFit/>
          </a:bodyPr>
          <a:lstStyle/>
          <a:p>
            <a:pPr algn="ctr">
              <a:lnSpc>
                <a:spcPts val="6222"/>
              </a:lnSpc>
            </a:pPr>
            <a:r>
              <a:rPr lang="en-US" sz="4444" spc="262">
                <a:solidFill>
                  <a:srgbClr val="4D4C4C"/>
                </a:solidFill>
                <a:latin typeface="Helios"/>
                <a:ea typeface="Helios"/>
                <a:cs typeface="Helios"/>
                <a:sym typeface="Helios"/>
              </a:rPr>
              <a:t>La motivación no es tangible. Se puede inferir  a partir de manifestaciones observables conocidas como “conductas motivadas”. La motivación es, por tanto, un proceso interno que resulta de la interacción entre una persona y su entorno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Freeform 2"/>
          <p:cNvSpPr/>
          <p:nvPr/>
        </p:nvSpPr>
        <p:spPr>
          <a:xfrm>
            <a:off x="-964735" y="-5223065"/>
            <a:ext cx="20036644" cy="5966360"/>
          </a:xfrm>
          <a:custGeom>
            <a:avLst/>
            <a:gdLst/>
            <a:ahLst/>
            <a:cxnLst/>
            <a:rect l="l" t="t" r="r" b="b"/>
            <a:pathLst>
              <a:path w="20036644" h="5966360">
                <a:moveTo>
                  <a:pt x="0" y="0"/>
                </a:moveTo>
                <a:lnTo>
                  <a:pt x="20036644" y="0"/>
                </a:lnTo>
                <a:lnTo>
                  <a:pt x="20036644" y="5966360"/>
                </a:lnTo>
                <a:lnTo>
                  <a:pt x="0" y="59663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142196" y="-2867547"/>
            <a:ext cx="9198355" cy="5110647"/>
          </a:xfrm>
          <a:custGeom>
            <a:avLst/>
            <a:gdLst/>
            <a:ahLst/>
            <a:cxnLst/>
            <a:rect l="l" t="t" r="r" b="b"/>
            <a:pathLst>
              <a:path w="9198355" h="5110647">
                <a:moveTo>
                  <a:pt x="0" y="0"/>
                </a:moveTo>
                <a:lnTo>
                  <a:pt x="9198354" y="0"/>
                </a:lnTo>
                <a:lnTo>
                  <a:pt x="9198354" y="5110647"/>
                </a:lnTo>
                <a:lnTo>
                  <a:pt x="0" y="51106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936505" y="1188018"/>
            <a:ext cx="1139788" cy="1139788"/>
          </a:xfrm>
          <a:custGeom>
            <a:avLst/>
            <a:gdLst/>
            <a:ahLst/>
            <a:cxnLst/>
            <a:rect l="l" t="t" r="r" b="b"/>
            <a:pathLst>
              <a:path w="1139788" h="1139788">
                <a:moveTo>
                  <a:pt x="0" y="0"/>
                </a:moveTo>
                <a:lnTo>
                  <a:pt x="1139788" y="0"/>
                </a:lnTo>
                <a:lnTo>
                  <a:pt x="1139788" y="1139788"/>
                </a:lnTo>
                <a:lnTo>
                  <a:pt x="0" y="11397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1028700" y="5057775"/>
            <a:ext cx="7310461" cy="3600628"/>
          </a:xfrm>
          <a:prstGeom prst="rect">
            <a:avLst/>
          </a:prstGeom>
        </p:spPr>
        <p:txBody>
          <a:bodyPr lIns="0" tIns="0" rIns="0" bIns="0" rtlCol="0" anchor="t">
            <a:spAutoFit/>
          </a:bodyPr>
          <a:lstStyle/>
          <a:p>
            <a:pPr algn="ctr">
              <a:lnSpc>
                <a:spcPts val="5764"/>
              </a:lnSpc>
            </a:pPr>
            <a:r>
              <a:rPr lang="en-US" sz="4117" spc="242">
                <a:solidFill>
                  <a:srgbClr val="4D4C4C"/>
                </a:solidFill>
                <a:latin typeface="Helios"/>
                <a:ea typeface="Helios"/>
                <a:cs typeface="Helios"/>
                <a:sym typeface="Helios"/>
              </a:rPr>
              <a:t>Surge del propio individuo y está relacionada con la satisfacción personal, el interés y el disfrute en la realización de una tarea. </a:t>
            </a:r>
          </a:p>
        </p:txBody>
      </p:sp>
      <p:grpSp>
        <p:nvGrpSpPr>
          <p:cNvPr id="6" name="Group 6"/>
          <p:cNvGrpSpPr/>
          <p:nvPr/>
        </p:nvGrpSpPr>
        <p:grpSpPr>
          <a:xfrm>
            <a:off x="1386926" y="3589410"/>
            <a:ext cx="6594009" cy="864413"/>
            <a:chOff x="0" y="0"/>
            <a:chExt cx="8792012" cy="1152550"/>
          </a:xfrm>
        </p:grpSpPr>
        <p:sp>
          <p:nvSpPr>
            <p:cNvPr id="7" name="Freeform 7"/>
            <p:cNvSpPr/>
            <p:nvPr/>
          </p:nvSpPr>
          <p:spPr>
            <a:xfrm>
              <a:off x="476590" y="29427"/>
              <a:ext cx="880915" cy="882519"/>
            </a:xfrm>
            <a:custGeom>
              <a:avLst/>
              <a:gdLst/>
              <a:ahLst/>
              <a:cxnLst/>
              <a:rect l="l" t="t" r="r" b="b"/>
              <a:pathLst>
                <a:path w="880915" h="882519">
                  <a:moveTo>
                    <a:pt x="0" y="0"/>
                  </a:moveTo>
                  <a:lnTo>
                    <a:pt x="880915" y="0"/>
                  </a:lnTo>
                  <a:lnTo>
                    <a:pt x="880915" y="882519"/>
                  </a:lnTo>
                  <a:lnTo>
                    <a:pt x="0" y="882519"/>
                  </a:lnTo>
                  <a:lnTo>
                    <a:pt x="0" y="0"/>
                  </a:lnTo>
                  <a:close/>
                </a:path>
              </a:pathLst>
            </a:custGeom>
            <a:blipFill>
              <a:blip r:embed="rId8">
                <a:extLst>
                  <a:ext uri="{96DAC541-7B7A-43D3-8B79-37D633B846F1}">
                    <asvg:svgBlip xmlns:asvg="http://schemas.microsoft.com/office/drawing/2016/SVG/main" r:embed="rId9"/>
                  </a:ext>
                </a:extLst>
              </a:blip>
              <a:stretch>
                <a:fillRect l="-91" r="-91"/>
              </a:stretch>
            </a:blipFill>
          </p:spPr>
        </p:sp>
        <p:sp>
          <p:nvSpPr>
            <p:cNvPr id="8" name="TextBox 8"/>
            <p:cNvSpPr txBox="1"/>
            <p:nvPr/>
          </p:nvSpPr>
          <p:spPr>
            <a:xfrm>
              <a:off x="0" y="-114300"/>
              <a:ext cx="8792012" cy="1266850"/>
            </a:xfrm>
            <a:prstGeom prst="rect">
              <a:avLst/>
            </a:prstGeom>
          </p:spPr>
          <p:txBody>
            <a:bodyPr lIns="0" tIns="0" rIns="0" bIns="0" rtlCol="0" anchor="t">
              <a:spAutoFit/>
            </a:bodyPr>
            <a:lstStyle/>
            <a:p>
              <a:pPr algn="ctr">
                <a:lnSpc>
                  <a:spcPts val="8003"/>
                </a:lnSpc>
              </a:pPr>
              <a:r>
                <a:rPr lang="en-US" sz="5716" b="1" spc="-187">
                  <a:solidFill>
                    <a:srgbClr val="4D4C4C"/>
                  </a:solidFill>
                  <a:latin typeface="TS Deniz Bold"/>
                  <a:ea typeface="TS Deniz Bold"/>
                  <a:cs typeface="TS Deniz Bold"/>
                  <a:sym typeface="TS Deniz Bold"/>
                </a:rPr>
                <a:t>INTRÍNSECA</a:t>
              </a:r>
            </a:p>
          </p:txBody>
        </p:sp>
      </p:grpSp>
      <p:sp>
        <p:nvSpPr>
          <p:cNvPr id="9" name="TextBox 9"/>
          <p:cNvSpPr txBox="1"/>
          <p:nvPr/>
        </p:nvSpPr>
        <p:spPr>
          <a:xfrm>
            <a:off x="10251853" y="5057775"/>
            <a:ext cx="7007447" cy="3600628"/>
          </a:xfrm>
          <a:prstGeom prst="rect">
            <a:avLst/>
          </a:prstGeom>
        </p:spPr>
        <p:txBody>
          <a:bodyPr lIns="0" tIns="0" rIns="0" bIns="0" rtlCol="0" anchor="t">
            <a:spAutoFit/>
          </a:bodyPr>
          <a:lstStyle/>
          <a:p>
            <a:pPr algn="ctr">
              <a:lnSpc>
                <a:spcPts val="5764"/>
              </a:lnSpc>
            </a:pPr>
            <a:r>
              <a:rPr lang="en-US" sz="4117" spc="242">
                <a:solidFill>
                  <a:srgbClr val="4D4C4C"/>
                </a:solidFill>
                <a:latin typeface="Helios"/>
                <a:ea typeface="Helios"/>
                <a:cs typeface="Helios"/>
                <a:sym typeface="Helios"/>
              </a:rPr>
              <a:t>Proviene de factores externos al individuo, como recompensas, reconocimientos o presiones externas</a:t>
            </a:r>
          </a:p>
        </p:txBody>
      </p:sp>
      <p:grpSp>
        <p:nvGrpSpPr>
          <p:cNvPr id="10" name="Group 10"/>
          <p:cNvGrpSpPr/>
          <p:nvPr/>
        </p:nvGrpSpPr>
        <p:grpSpPr>
          <a:xfrm>
            <a:off x="10665291" y="3589410"/>
            <a:ext cx="6594009" cy="864413"/>
            <a:chOff x="0" y="0"/>
            <a:chExt cx="8792012" cy="1152550"/>
          </a:xfrm>
        </p:grpSpPr>
        <p:sp>
          <p:nvSpPr>
            <p:cNvPr id="11" name="Freeform 11"/>
            <p:cNvSpPr/>
            <p:nvPr/>
          </p:nvSpPr>
          <p:spPr>
            <a:xfrm>
              <a:off x="231419" y="89329"/>
              <a:ext cx="880915" cy="882519"/>
            </a:xfrm>
            <a:custGeom>
              <a:avLst/>
              <a:gdLst/>
              <a:ahLst/>
              <a:cxnLst/>
              <a:rect l="l" t="t" r="r" b="b"/>
              <a:pathLst>
                <a:path w="880915" h="882519">
                  <a:moveTo>
                    <a:pt x="0" y="0"/>
                  </a:moveTo>
                  <a:lnTo>
                    <a:pt x="880915" y="0"/>
                  </a:lnTo>
                  <a:lnTo>
                    <a:pt x="880915" y="882520"/>
                  </a:lnTo>
                  <a:lnTo>
                    <a:pt x="0" y="882520"/>
                  </a:lnTo>
                  <a:lnTo>
                    <a:pt x="0" y="0"/>
                  </a:lnTo>
                  <a:close/>
                </a:path>
              </a:pathLst>
            </a:custGeom>
            <a:blipFill>
              <a:blip r:embed="rId8">
                <a:extLst>
                  <a:ext uri="{96DAC541-7B7A-43D3-8B79-37D633B846F1}">
                    <asvg:svgBlip xmlns:asvg="http://schemas.microsoft.com/office/drawing/2016/SVG/main" r:embed="rId9"/>
                  </a:ext>
                </a:extLst>
              </a:blip>
              <a:stretch>
                <a:fillRect l="-91" r="-91"/>
              </a:stretch>
            </a:blipFill>
          </p:spPr>
        </p:sp>
        <p:sp>
          <p:nvSpPr>
            <p:cNvPr id="12" name="TextBox 12"/>
            <p:cNvSpPr txBox="1"/>
            <p:nvPr/>
          </p:nvSpPr>
          <p:spPr>
            <a:xfrm>
              <a:off x="0" y="-114300"/>
              <a:ext cx="8792012" cy="1266850"/>
            </a:xfrm>
            <a:prstGeom prst="rect">
              <a:avLst/>
            </a:prstGeom>
          </p:spPr>
          <p:txBody>
            <a:bodyPr lIns="0" tIns="0" rIns="0" bIns="0" rtlCol="0" anchor="t">
              <a:spAutoFit/>
            </a:bodyPr>
            <a:lstStyle/>
            <a:p>
              <a:pPr algn="ctr">
                <a:lnSpc>
                  <a:spcPts val="8003"/>
                </a:lnSpc>
              </a:pPr>
              <a:r>
                <a:rPr lang="en-US" sz="5716" b="1" spc="-187">
                  <a:solidFill>
                    <a:srgbClr val="4D4C4C"/>
                  </a:solidFill>
                  <a:latin typeface="TS Deniz Bold"/>
                  <a:ea typeface="TS Deniz Bold"/>
                  <a:cs typeface="TS Deniz Bold"/>
                  <a:sym typeface="TS Deniz Bold"/>
                </a:rPr>
                <a:t>EXTRÍNSECA</a:t>
              </a:r>
            </a:p>
          </p:txBody>
        </p:sp>
      </p:grpSp>
      <p:sp>
        <p:nvSpPr>
          <p:cNvPr id="13" name="TextBox 13"/>
          <p:cNvSpPr txBox="1"/>
          <p:nvPr/>
        </p:nvSpPr>
        <p:spPr>
          <a:xfrm>
            <a:off x="1028700" y="1334107"/>
            <a:ext cx="16095978" cy="1633784"/>
          </a:xfrm>
          <a:prstGeom prst="rect">
            <a:avLst/>
          </a:prstGeom>
        </p:spPr>
        <p:txBody>
          <a:bodyPr lIns="0" tIns="0" rIns="0" bIns="0" rtlCol="0" anchor="t">
            <a:spAutoFit/>
          </a:bodyPr>
          <a:lstStyle/>
          <a:p>
            <a:pPr algn="ctr">
              <a:lnSpc>
                <a:spcPts val="13372"/>
              </a:lnSpc>
            </a:pPr>
            <a:r>
              <a:rPr lang="en-US" sz="9551">
                <a:solidFill>
                  <a:srgbClr val="FF66C4"/>
                </a:solidFill>
                <a:latin typeface="Borel"/>
                <a:ea typeface="Borel"/>
                <a:cs typeface="Borel"/>
                <a:sym typeface="Borel"/>
              </a:rPr>
              <a:t>Motivación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91517" y="1648781"/>
            <a:ext cx="7548515" cy="1653963"/>
          </a:xfrm>
          <a:prstGeom prst="rect">
            <a:avLst/>
          </a:prstGeom>
        </p:spPr>
        <p:txBody>
          <a:bodyPr lIns="0" tIns="0" rIns="0" bIns="0" rtlCol="0" anchor="t">
            <a:spAutoFit/>
          </a:bodyPr>
          <a:lstStyle/>
          <a:p>
            <a:pPr algn="l">
              <a:lnSpc>
                <a:spcPts val="12291"/>
              </a:lnSpc>
            </a:pPr>
            <a:r>
              <a:rPr lang="en-US" sz="8780">
                <a:solidFill>
                  <a:srgbClr val="FF66C4"/>
                </a:solidFill>
                <a:latin typeface="Borel"/>
                <a:ea typeface="Borel"/>
                <a:cs typeface="Borel"/>
                <a:sym typeface="Borel"/>
              </a:rPr>
              <a:t>Índice de</a:t>
            </a:r>
          </a:p>
        </p:txBody>
      </p:sp>
      <p:sp>
        <p:nvSpPr>
          <p:cNvPr id="3" name="Freeform 3"/>
          <p:cNvSpPr/>
          <p:nvPr/>
        </p:nvSpPr>
        <p:spPr>
          <a:xfrm>
            <a:off x="1463801" y="4416154"/>
            <a:ext cx="681026" cy="682266"/>
          </a:xfrm>
          <a:custGeom>
            <a:avLst/>
            <a:gdLst/>
            <a:ahLst/>
            <a:cxnLst/>
            <a:rect l="l" t="t" r="r" b="b"/>
            <a:pathLst>
              <a:path w="681026" h="682266">
                <a:moveTo>
                  <a:pt x="0" y="0"/>
                </a:moveTo>
                <a:lnTo>
                  <a:pt x="681026" y="0"/>
                </a:lnTo>
                <a:lnTo>
                  <a:pt x="681026" y="682266"/>
                </a:lnTo>
                <a:lnTo>
                  <a:pt x="0" y="682266"/>
                </a:lnTo>
                <a:lnTo>
                  <a:pt x="0" y="0"/>
                </a:lnTo>
                <a:close/>
              </a:path>
            </a:pathLst>
          </a:custGeom>
          <a:blipFill>
            <a:blip r:embed="rId2">
              <a:extLst>
                <a:ext uri="{96DAC541-7B7A-43D3-8B79-37D633B846F1}">
                  <asvg:svgBlip xmlns:asvg="http://schemas.microsoft.com/office/drawing/2016/SVG/main" r:embed="rId3"/>
                </a:ext>
              </a:extLst>
            </a:blip>
            <a:stretch>
              <a:fillRect l="-91" r="-91"/>
            </a:stretch>
          </a:blipFill>
        </p:spPr>
      </p:sp>
      <p:sp>
        <p:nvSpPr>
          <p:cNvPr id="4" name="Freeform 4"/>
          <p:cNvSpPr/>
          <p:nvPr/>
        </p:nvSpPr>
        <p:spPr>
          <a:xfrm>
            <a:off x="-3503309" y="7482833"/>
            <a:ext cx="9796333" cy="5003692"/>
          </a:xfrm>
          <a:custGeom>
            <a:avLst/>
            <a:gdLst/>
            <a:ahLst/>
            <a:cxnLst/>
            <a:rect l="l" t="t" r="r" b="b"/>
            <a:pathLst>
              <a:path w="9796333" h="5003692">
                <a:moveTo>
                  <a:pt x="0" y="0"/>
                </a:moveTo>
                <a:lnTo>
                  <a:pt x="9796333" y="0"/>
                </a:lnTo>
                <a:lnTo>
                  <a:pt x="9796333" y="5003692"/>
                </a:lnTo>
                <a:lnTo>
                  <a:pt x="0" y="50036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394858" y="8320921"/>
            <a:ext cx="1028463" cy="1028463"/>
          </a:xfrm>
          <a:custGeom>
            <a:avLst/>
            <a:gdLst/>
            <a:ahLst/>
            <a:cxnLst/>
            <a:rect l="l" t="t" r="r" b="b"/>
            <a:pathLst>
              <a:path w="1028463" h="1028463">
                <a:moveTo>
                  <a:pt x="0" y="0"/>
                </a:moveTo>
                <a:lnTo>
                  <a:pt x="1028463" y="0"/>
                </a:lnTo>
                <a:lnTo>
                  <a:pt x="1028463" y="1028463"/>
                </a:lnTo>
                <a:lnTo>
                  <a:pt x="0" y="10284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391517" y="6566350"/>
            <a:ext cx="2783034" cy="2783034"/>
          </a:xfrm>
          <a:custGeom>
            <a:avLst/>
            <a:gdLst/>
            <a:ahLst/>
            <a:cxnLst/>
            <a:rect l="l" t="t" r="r" b="b"/>
            <a:pathLst>
              <a:path w="2783034" h="2783034">
                <a:moveTo>
                  <a:pt x="0" y="0"/>
                </a:moveTo>
                <a:lnTo>
                  <a:pt x="2783034" y="0"/>
                </a:lnTo>
                <a:lnTo>
                  <a:pt x="2783034" y="2783034"/>
                </a:lnTo>
                <a:lnTo>
                  <a:pt x="0" y="2783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1391517" y="2642864"/>
            <a:ext cx="8536993" cy="1725665"/>
          </a:xfrm>
          <a:prstGeom prst="rect">
            <a:avLst/>
          </a:prstGeom>
        </p:spPr>
        <p:txBody>
          <a:bodyPr lIns="0" tIns="0" rIns="0" bIns="0" rtlCol="0" anchor="t">
            <a:spAutoFit/>
          </a:bodyPr>
          <a:lstStyle/>
          <a:p>
            <a:pPr algn="l">
              <a:lnSpc>
                <a:spcPts val="12718"/>
              </a:lnSpc>
            </a:pPr>
            <a:r>
              <a:rPr lang="en-US" sz="9085" b="1" spc="-299">
                <a:solidFill>
                  <a:srgbClr val="4D4C4C"/>
                </a:solidFill>
                <a:latin typeface="TS Deniz Bold"/>
                <a:ea typeface="TS Deniz Bold"/>
                <a:cs typeface="TS Deniz Bold"/>
                <a:sym typeface="TS Deniz Bold"/>
              </a:rPr>
              <a:t>CONTENIDOS</a:t>
            </a:r>
          </a:p>
        </p:txBody>
      </p:sp>
      <p:grpSp>
        <p:nvGrpSpPr>
          <p:cNvPr id="8" name="Group 8"/>
          <p:cNvGrpSpPr/>
          <p:nvPr/>
        </p:nvGrpSpPr>
        <p:grpSpPr>
          <a:xfrm>
            <a:off x="9928510" y="1028700"/>
            <a:ext cx="8210357" cy="8574329"/>
            <a:chOff x="0" y="0"/>
            <a:chExt cx="10947143" cy="11432438"/>
          </a:xfrm>
        </p:grpSpPr>
        <p:grpSp>
          <p:nvGrpSpPr>
            <p:cNvPr id="9" name="Group 9"/>
            <p:cNvGrpSpPr/>
            <p:nvPr/>
          </p:nvGrpSpPr>
          <p:grpSpPr>
            <a:xfrm>
              <a:off x="0" y="1219757"/>
              <a:ext cx="9639085" cy="76200"/>
              <a:chOff x="0" y="0"/>
              <a:chExt cx="9639085" cy="76200"/>
            </a:xfrm>
          </p:grpSpPr>
          <p:sp>
            <p:nvSpPr>
              <p:cNvPr id="10" name="Freeform 10"/>
              <p:cNvSpPr/>
              <p:nvPr/>
            </p:nvSpPr>
            <p:spPr>
              <a:xfrm>
                <a:off x="50800" y="0"/>
                <a:ext cx="9562846" cy="101600"/>
              </a:xfrm>
              <a:custGeom>
                <a:avLst/>
                <a:gdLst/>
                <a:ahLst/>
                <a:cxnLst/>
                <a:rect l="l" t="t" r="r" b="b"/>
                <a:pathLst>
                  <a:path w="9562846" h="101600">
                    <a:moveTo>
                      <a:pt x="0" y="0"/>
                    </a:moveTo>
                    <a:lnTo>
                      <a:pt x="9562846" y="0"/>
                    </a:lnTo>
                    <a:lnTo>
                      <a:pt x="9562846" y="101600"/>
                    </a:lnTo>
                    <a:lnTo>
                      <a:pt x="0" y="101600"/>
                    </a:lnTo>
                    <a:close/>
                  </a:path>
                </a:pathLst>
              </a:custGeom>
              <a:solidFill>
                <a:srgbClr val="CC007E"/>
              </a:solidFill>
            </p:spPr>
          </p:sp>
        </p:grpSp>
        <p:sp>
          <p:nvSpPr>
            <p:cNvPr id="11" name="TextBox 11"/>
            <p:cNvSpPr txBox="1"/>
            <p:nvPr/>
          </p:nvSpPr>
          <p:spPr>
            <a:xfrm>
              <a:off x="538304" y="-76200"/>
              <a:ext cx="10408839" cy="913690"/>
            </a:xfrm>
            <a:prstGeom prst="rect">
              <a:avLst/>
            </a:prstGeom>
          </p:spPr>
          <p:txBody>
            <a:bodyPr lIns="0" tIns="0" rIns="0" bIns="0" rtlCol="0" anchor="t">
              <a:spAutoFit/>
            </a:bodyPr>
            <a:lstStyle/>
            <a:p>
              <a:pPr algn="l">
                <a:lnSpc>
                  <a:spcPts val="5278"/>
                </a:lnSpc>
              </a:pPr>
              <a:r>
                <a:rPr lang="en-US" sz="3770" b="1" spc="222">
                  <a:solidFill>
                    <a:srgbClr val="4D4C4C"/>
                  </a:solidFill>
                  <a:latin typeface="Helios Bold"/>
                  <a:ea typeface="Helios Bold"/>
                  <a:cs typeface="Helios Bold"/>
                  <a:sym typeface="Helios Bold"/>
                </a:rPr>
                <a:t>01. Definiciones</a:t>
              </a:r>
            </a:p>
          </p:txBody>
        </p:sp>
        <p:grpSp>
          <p:nvGrpSpPr>
            <p:cNvPr id="12" name="Group 12"/>
            <p:cNvGrpSpPr/>
            <p:nvPr/>
          </p:nvGrpSpPr>
          <p:grpSpPr>
            <a:xfrm>
              <a:off x="25961" y="6658694"/>
              <a:ext cx="9639232" cy="76200"/>
              <a:chOff x="0" y="0"/>
              <a:chExt cx="9639232" cy="76200"/>
            </a:xfrm>
          </p:grpSpPr>
          <p:sp>
            <p:nvSpPr>
              <p:cNvPr id="13" name="Freeform 13"/>
              <p:cNvSpPr/>
              <p:nvPr/>
            </p:nvSpPr>
            <p:spPr>
              <a:xfrm>
                <a:off x="50800" y="0"/>
                <a:ext cx="9562973" cy="101600"/>
              </a:xfrm>
              <a:custGeom>
                <a:avLst/>
                <a:gdLst/>
                <a:ahLst/>
                <a:cxnLst/>
                <a:rect l="l" t="t" r="r" b="b"/>
                <a:pathLst>
                  <a:path w="9562973" h="101600">
                    <a:moveTo>
                      <a:pt x="0" y="0"/>
                    </a:moveTo>
                    <a:lnTo>
                      <a:pt x="9562973" y="0"/>
                    </a:lnTo>
                    <a:lnTo>
                      <a:pt x="9562973" y="101600"/>
                    </a:lnTo>
                    <a:lnTo>
                      <a:pt x="0" y="101600"/>
                    </a:lnTo>
                    <a:close/>
                  </a:path>
                </a:pathLst>
              </a:custGeom>
              <a:solidFill>
                <a:srgbClr val="CC007E"/>
              </a:solidFill>
            </p:spPr>
          </p:sp>
        </p:grpSp>
        <p:sp>
          <p:nvSpPr>
            <p:cNvPr id="14" name="TextBox 14"/>
            <p:cNvSpPr txBox="1"/>
            <p:nvPr/>
          </p:nvSpPr>
          <p:spPr>
            <a:xfrm>
              <a:off x="537348" y="4218875"/>
              <a:ext cx="9011278" cy="1688465"/>
            </a:xfrm>
            <a:prstGeom prst="rect">
              <a:avLst/>
            </a:prstGeom>
          </p:spPr>
          <p:txBody>
            <a:bodyPr lIns="0" tIns="0" rIns="0" bIns="0" rtlCol="0" anchor="t">
              <a:spAutoFit/>
            </a:bodyPr>
            <a:lstStyle/>
            <a:p>
              <a:pPr algn="l">
                <a:lnSpc>
                  <a:spcPts val="5139"/>
                </a:lnSpc>
              </a:pPr>
              <a:r>
                <a:rPr lang="en-US" sz="3670" b="1" spc="216">
                  <a:solidFill>
                    <a:srgbClr val="4D4C4C"/>
                  </a:solidFill>
                  <a:latin typeface="Helios Bold"/>
                  <a:ea typeface="Helios Bold"/>
                  <a:cs typeface="Helios Bold"/>
                  <a:sym typeface="Helios Bold"/>
                </a:rPr>
                <a:t>03. Fuentes de la motivación</a:t>
              </a:r>
            </a:p>
          </p:txBody>
        </p:sp>
        <p:grpSp>
          <p:nvGrpSpPr>
            <p:cNvPr id="15" name="Group 15"/>
            <p:cNvGrpSpPr/>
            <p:nvPr/>
          </p:nvGrpSpPr>
          <p:grpSpPr>
            <a:xfrm>
              <a:off x="25442" y="8975411"/>
              <a:ext cx="9639167" cy="76200"/>
              <a:chOff x="0" y="0"/>
              <a:chExt cx="9639167" cy="76200"/>
            </a:xfrm>
          </p:grpSpPr>
          <p:sp>
            <p:nvSpPr>
              <p:cNvPr id="16" name="Freeform 16"/>
              <p:cNvSpPr/>
              <p:nvPr/>
            </p:nvSpPr>
            <p:spPr>
              <a:xfrm>
                <a:off x="50800" y="0"/>
                <a:ext cx="9562973" cy="101600"/>
              </a:xfrm>
              <a:custGeom>
                <a:avLst/>
                <a:gdLst/>
                <a:ahLst/>
                <a:cxnLst/>
                <a:rect l="l" t="t" r="r" b="b"/>
                <a:pathLst>
                  <a:path w="9562973" h="101600">
                    <a:moveTo>
                      <a:pt x="0" y="0"/>
                    </a:moveTo>
                    <a:lnTo>
                      <a:pt x="9562973" y="0"/>
                    </a:lnTo>
                    <a:lnTo>
                      <a:pt x="9562973" y="101600"/>
                    </a:lnTo>
                    <a:lnTo>
                      <a:pt x="0" y="101600"/>
                    </a:lnTo>
                    <a:close/>
                  </a:path>
                </a:pathLst>
              </a:custGeom>
              <a:solidFill>
                <a:srgbClr val="CC007E"/>
              </a:solidFill>
            </p:spPr>
          </p:sp>
        </p:grpSp>
        <p:sp>
          <p:nvSpPr>
            <p:cNvPr id="17" name="TextBox 17"/>
            <p:cNvSpPr txBox="1"/>
            <p:nvPr/>
          </p:nvSpPr>
          <p:spPr>
            <a:xfrm>
              <a:off x="537348" y="7314064"/>
              <a:ext cx="9011278" cy="824865"/>
            </a:xfrm>
            <a:prstGeom prst="rect">
              <a:avLst/>
            </a:prstGeom>
          </p:spPr>
          <p:txBody>
            <a:bodyPr lIns="0" tIns="0" rIns="0" bIns="0" rtlCol="0" anchor="t">
              <a:spAutoFit/>
            </a:bodyPr>
            <a:lstStyle/>
            <a:p>
              <a:pPr algn="l">
                <a:lnSpc>
                  <a:spcPts val="5139"/>
                </a:lnSpc>
              </a:pPr>
              <a:r>
                <a:rPr lang="en-US" sz="3670" b="1" spc="216">
                  <a:solidFill>
                    <a:srgbClr val="4D4C4C"/>
                  </a:solidFill>
                  <a:latin typeface="Helios Bold"/>
                  <a:ea typeface="Helios Bold"/>
                  <a:cs typeface="Helios Bold"/>
                  <a:sym typeface="Helios Bold"/>
                </a:rPr>
                <a:t>04. Ciclo motivacional</a:t>
              </a:r>
            </a:p>
          </p:txBody>
        </p:sp>
        <p:grpSp>
          <p:nvGrpSpPr>
            <p:cNvPr id="18" name="Group 18"/>
            <p:cNvGrpSpPr/>
            <p:nvPr/>
          </p:nvGrpSpPr>
          <p:grpSpPr>
            <a:xfrm>
              <a:off x="172884" y="11356238"/>
              <a:ext cx="9639604" cy="76200"/>
              <a:chOff x="0" y="0"/>
              <a:chExt cx="9639604" cy="76200"/>
            </a:xfrm>
          </p:grpSpPr>
          <p:sp>
            <p:nvSpPr>
              <p:cNvPr id="19" name="Freeform 19"/>
              <p:cNvSpPr/>
              <p:nvPr/>
            </p:nvSpPr>
            <p:spPr>
              <a:xfrm>
                <a:off x="50800" y="0"/>
                <a:ext cx="9563354" cy="101600"/>
              </a:xfrm>
              <a:custGeom>
                <a:avLst/>
                <a:gdLst/>
                <a:ahLst/>
                <a:cxnLst/>
                <a:rect l="l" t="t" r="r" b="b"/>
                <a:pathLst>
                  <a:path w="9563354" h="101600">
                    <a:moveTo>
                      <a:pt x="0" y="0"/>
                    </a:moveTo>
                    <a:lnTo>
                      <a:pt x="9563354" y="0"/>
                    </a:lnTo>
                    <a:lnTo>
                      <a:pt x="9563354" y="101600"/>
                    </a:lnTo>
                    <a:lnTo>
                      <a:pt x="0" y="101600"/>
                    </a:lnTo>
                    <a:close/>
                  </a:path>
                </a:pathLst>
              </a:custGeom>
              <a:solidFill>
                <a:srgbClr val="CC007E"/>
              </a:solidFill>
            </p:spPr>
          </p:sp>
        </p:grpSp>
        <p:sp>
          <p:nvSpPr>
            <p:cNvPr id="20" name="TextBox 20"/>
            <p:cNvSpPr txBox="1"/>
            <p:nvPr/>
          </p:nvSpPr>
          <p:spPr>
            <a:xfrm>
              <a:off x="590226" y="9318312"/>
              <a:ext cx="9037239" cy="1656927"/>
            </a:xfrm>
            <a:prstGeom prst="rect">
              <a:avLst/>
            </a:prstGeom>
          </p:spPr>
          <p:txBody>
            <a:bodyPr lIns="0" tIns="0" rIns="0" bIns="0" rtlCol="0" anchor="t">
              <a:spAutoFit/>
            </a:bodyPr>
            <a:lstStyle/>
            <a:p>
              <a:pPr algn="l">
                <a:lnSpc>
                  <a:spcPts val="4999"/>
                </a:lnSpc>
              </a:pPr>
              <a:r>
                <a:rPr lang="en-US" sz="3570" b="1" spc="210">
                  <a:solidFill>
                    <a:srgbClr val="4D4C4C"/>
                  </a:solidFill>
                  <a:latin typeface="Helios Bold"/>
                  <a:ea typeface="Helios Bold"/>
                  <a:cs typeface="Helios Bold"/>
                  <a:sym typeface="Helios Bold"/>
                </a:rPr>
                <a:t>05. Estrategias y herramientas</a:t>
              </a:r>
            </a:p>
          </p:txBody>
        </p:sp>
        <p:sp>
          <p:nvSpPr>
            <p:cNvPr id="21" name="TextBox 21"/>
            <p:cNvSpPr txBox="1"/>
            <p:nvPr/>
          </p:nvSpPr>
          <p:spPr>
            <a:xfrm>
              <a:off x="590226" y="1562657"/>
              <a:ext cx="9063200" cy="1726353"/>
            </a:xfrm>
            <a:prstGeom prst="rect">
              <a:avLst/>
            </a:prstGeom>
          </p:spPr>
          <p:txBody>
            <a:bodyPr lIns="0" tIns="0" rIns="0" bIns="0" rtlCol="0" anchor="t">
              <a:spAutoFit/>
            </a:bodyPr>
            <a:lstStyle/>
            <a:p>
              <a:pPr algn="l">
                <a:lnSpc>
                  <a:spcPts val="5278"/>
                </a:lnSpc>
              </a:pPr>
              <a:r>
                <a:rPr lang="en-US" sz="3770" b="1" spc="222">
                  <a:solidFill>
                    <a:srgbClr val="4D4C4C"/>
                  </a:solidFill>
                  <a:latin typeface="Helios Bold"/>
                  <a:ea typeface="Helios Bold"/>
                  <a:cs typeface="Helios Bold"/>
                  <a:sym typeface="Helios Bold"/>
                </a:rPr>
                <a:t>02. Teorías acerca de la motivación</a:t>
              </a:r>
            </a:p>
          </p:txBody>
        </p:sp>
        <p:grpSp>
          <p:nvGrpSpPr>
            <p:cNvPr id="22" name="Group 22"/>
            <p:cNvGrpSpPr/>
            <p:nvPr/>
          </p:nvGrpSpPr>
          <p:grpSpPr>
            <a:xfrm>
              <a:off x="0" y="3784446"/>
              <a:ext cx="9639085" cy="76200"/>
              <a:chOff x="0" y="0"/>
              <a:chExt cx="9639085" cy="76200"/>
            </a:xfrm>
          </p:grpSpPr>
          <p:sp>
            <p:nvSpPr>
              <p:cNvPr id="23" name="Freeform 23"/>
              <p:cNvSpPr/>
              <p:nvPr/>
            </p:nvSpPr>
            <p:spPr>
              <a:xfrm>
                <a:off x="50800" y="0"/>
                <a:ext cx="9562846" cy="101600"/>
              </a:xfrm>
              <a:custGeom>
                <a:avLst/>
                <a:gdLst/>
                <a:ahLst/>
                <a:cxnLst/>
                <a:rect l="l" t="t" r="r" b="b"/>
                <a:pathLst>
                  <a:path w="9562846" h="101600">
                    <a:moveTo>
                      <a:pt x="0" y="0"/>
                    </a:moveTo>
                    <a:lnTo>
                      <a:pt x="9562846" y="0"/>
                    </a:lnTo>
                    <a:lnTo>
                      <a:pt x="9562846" y="101600"/>
                    </a:lnTo>
                    <a:lnTo>
                      <a:pt x="0" y="101600"/>
                    </a:lnTo>
                    <a:close/>
                  </a:path>
                </a:pathLst>
              </a:custGeom>
              <a:solidFill>
                <a:srgbClr val="CC007E"/>
              </a:solidFill>
            </p:spPr>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64735" y="-5223065"/>
            <a:ext cx="20036644" cy="5966360"/>
          </a:xfrm>
          <a:custGeom>
            <a:avLst/>
            <a:gdLst/>
            <a:ahLst/>
            <a:cxnLst/>
            <a:rect l="l" t="t" r="r" b="b"/>
            <a:pathLst>
              <a:path w="20036644" h="5966360">
                <a:moveTo>
                  <a:pt x="0" y="0"/>
                </a:moveTo>
                <a:lnTo>
                  <a:pt x="20036644" y="0"/>
                </a:lnTo>
                <a:lnTo>
                  <a:pt x="20036644" y="5966360"/>
                </a:lnTo>
                <a:lnTo>
                  <a:pt x="0" y="59663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368250" y="8057418"/>
            <a:ext cx="4736499" cy="4736499"/>
          </a:xfrm>
          <a:custGeom>
            <a:avLst/>
            <a:gdLst/>
            <a:ahLst/>
            <a:cxnLst/>
            <a:rect l="l" t="t" r="r" b="b"/>
            <a:pathLst>
              <a:path w="4736499" h="4736499">
                <a:moveTo>
                  <a:pt x="0" y="0"/>
                </a:moveTo>
                <a:lnTo>
                  <a:pt x="4736499" y="0"/>
                </a:lnTo>
                <a:lnTo>
                  <a:pt x="4736499" y="4736499"/>
                </a:lnTo>
                <a:lnTo>
                  <a:pt x="0" y="47364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577016" y="1151589"/>
            <a:ext cx="13133967" cy="4601566"/>
          </a:xfrm>
          <a:prstGeom prst="rect">
            <a:avLst/>
          </a:prstGeom>
        </p:spPr>
        <p:txBody>
          <a:bodyPr lIns="0" tIns="0" rIns="0" bIns="0" rtlCol="0" anchor="t">
            <a:spAutoFit/>
          </a:bodyPr>
          <a:lstStyle/>
          <a:p>
            <a:pPr algn="ctr">
              <a:lnSpc>
                <a:spcPts val="7293"/>
              </a:lnSpc>
            </a:pPr>
            <a:r>
              <a:rPr lang="en-US" sz="5209" spc="307">
                <a:solidFill>
                  <a:srgbClr val="4D4C4C"/>
                </a:solidFill>
                <a:latin typeface="Helios"/>
                <a:ea typeface="Helios"/>
                <a:cs typeface="Helios"/>
                <a:sym typeface="Helios"/>
              </a:rPr>
              <a:t>Entre las personas hay diferentes motivaciones: las necesidades varían de un individuo a otro, lo cual proporciona distintos patrones de conducta</a:t>
            </a:r>
          </a:p>
        </p:txBody>
      </p:sp>
      <p:sp>
        <p:nvSpPr>
          <p:cNvPr id="5" name="TextBox 5"/>
          <p:cNvSpPr txBox="1"/>
          <p:nvPr/>
        </p:nvSpPr>
        <p:spPr>
          <a:xfrm>
            <a:off x="2577016" y="6161448"/>
            <a:ext cx="13133967" cy="3677641"/>
          </a:xfrm>
          <a:prstGeom prst="rect">
            <a:avLst/>
          </a:prstGeom>
        </p:spPr>
        <p:txBody>
          <a:bodyPr lIns="0" tIns="0" rIns="0" bIns="0" rtlCol="0" anchor="t">
            <a:spAutoFit/>
          </a:bodyPr>
          <a:lstStyle/>
          <a:p>
            <a:pPr algn="ctr">
              <a:lnSpc>
                <a:spcPts val="7293"/>
              </a:lnSpc>
            </a:pPr>
            <a:r>
              <a:rPr lang="en-US" sz="5209" spc="307">
                <a:solidFill>
                  <a:srgbClr val="4D4C4C"/>
                </a:solidFill>
                <a:latin typeface="Helios"/>
                <a:ea typeface="Helios"/>
                <a:cs typeface="Helios"/>
                <a:sym typeface="Helios"/>
              </a:rPr>
              <a:t>Aunque varíen los patrones de comportamiento, el proceso que les da origen es en esencia el mismo en todas las personas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Freeform 2"/>
          <p:cNvSpPr/>
          <p:nvPr/>
        </p:nvSpPr>
        <p:spPr>
          <a:xfrm>
            <a:off x="-964735" y="-5223065"/>
            <a:ext cx="20036644" cy="5966360"/>
          </a:xfrm>
          <a:custGeom>
            <a:avLst/>
            <a:gdLst/>
            <a:ahLst/>
            <a:cxnLst/>
            <a:rect l="l" t="t" r="r" b="b"/>
            <a:pathLst>
              <a:path w="20036644" h="5966360">
                <a:moveTo>
                  <a:pt x="0" y="0"/>
                </a:moveTo>
                <a:lnTo>
                  <a:pt x="20036644" y="0"/>
                </a:lnTo>
                <a:lnTo>
                  <a:pt x="20036644" y="5966360"/>
                </a:lnTo>
                <a:lnTo>
                  <a:pt x="0" y="59663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368250" y="8057418"/>
            <a:ext cx="4736499" cy="4736499"/>
          </a:xfrm>
          <a:custGeom>
            <a:avLst/>
            <a:gdLst/>
            <a:ahLst/>
            <a:cxnLst/>
            <a:rect l="l" t="t" r="r" b="b"/>
            <a:pathLst>
              <a:path w="4736499" h="4736499">
                <a:moveTo>
                  <a:pt x="0" y="0"/>
                </a:moveTo>
                <a:lnTo>
                  <a:pt x="4736499" y="0"/>
                </a:lnTo>
                <a:lnTo>
                  <a:pt x="4736499" y="4736499"/>
                </a:lnTo>
                <a:lnTo>
                  <a:pt x="0" y="47364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163322" y="1966125"/>
            <a:ext cx="16095978" cy="1485192"/>
          </a:xfrm>
          <a:prstGeom prst="rect">
            <a:avLst/>
          </a:prstGeom>
        </p:spPr>
        <p:txBody>
          <a:bodyPr lIns="0" tIns="0" rIns="0" bIns="0" rtlCol="0" anchor="t">
            <a:spAutoFit/>
          </a:bodyPr>
          <a:lstStyle/>
          <a:p>
            <a:pPr algn="ctr">
              <a:lnSpc>
                <a:spcPts val="12112"/>
              </a:lnSpc>
            </a:pPr>
            <a:r>
              <a:rPr lang="en-US" sz="8651">
                <a:solidFill>
                  <a:srgbClr val="FF66C4"/>
                </a:solidFill>
                <a:latin typeface="Borel"/>
                <a:ea typeface="Borel"/>
                <a:cs typeface="Borel"/>
                <a:sym typeface="Borel"/>
              </a:rPr>
              <a:t>Tres premisas básicas</a:t>
            </a:r>
          </a:p>
        </p:txBody>
      </p:sp>
      <p:sp>
        <p:nvSpPr>
          <p:cNvPr id="5" name="TextBox 5"/>
          <p:cNvSpPr txBox="1"/>
          <p:nvPr/>
        </p:nvSpPr>
        <p:spPr>
          <a:xfrm>
            <a:off x="3315861" y="4194948"/>
            <a:ext cx="11790899" cy="5377508"/>
          </a:xfrm>
          <a:prstGeom prst="rect">
            <a:avLst/>
          </a:prstGeom>
        </p:spPr>
        <p:txBody>
          <a:bodyPr lIns="0" tIns="0" rIns="0" bIns="0" rtlCol="0" anchor="t">
            <a:spAutoFit/>
          </a:bodyPr>
          <a:lstStyle/>
          <a:p>
            <a:pPr algn="ctr">
              <a:lnSpc>
                <a:spcPts val="7051"/>
              </a:lnSpc>
            </a:pPr>
            <a:r>
              <a:rPr lang="en-US" sz="5036" spc="292">
                <a:solidFill>
                  <a:srgbClr val="4D4C4C"/>
                </a:solidFill>
                <a:latin typeface="Helios"/>
                <a:ea typeface="Helios"/>
                <a:cs typeface="Helios"/>
                <a:sym typeface="Helios"/>
              </a:rPr>
              <a:t>1.La conducta es producto de </a:t>
            </a:r>
            <a:r>
              <a:rPr lang="en-US" sz="5036" b="1" spc="292">
                <a:solidFill>
                  <a:srgbClr val="4D4C4C"/>
                </a:solidFill>
                <a:latin typeface="Helios Bold"/>
                <a:ea typeface="Helios Bold"/>
                <a:cs typeface="Helios Bold"/>
                <a:sym typeface="Helios Bold"/>
              </a:rPr>
              <a:t>estímulos</a:t>
            </a:r>
            <a:r>
              <a:rPr lang="en-US" sz="5036" spc="292">
                <a:solidFill>
                  <a:srgbClr val="4D4C4C"/>
                </a:solidFill>
                <a:latin typeface="Helios"/>
                <a:ea typeface="Helios"/>
                <a:cs typeface="Helios"/>
                <a:sym typeface="Helios"/>
              </a:rPr>
              <a:t> externos o internos.</a:t>
            </a:r>
          </a:p>
          <a:p>
            <a:pPr algn="ctr">
              <a:lnSpc>
                <a:spcPts val="7051"/>
              </a:lnSpc>
            </a:pPr>
            <a:r>
              <a:rPr lang="en-US" sz="5036" spc="296">
                <a:solidFill>
                  <a:srgbClr val="4D4C4C"/>
                </a:solidFill>
                <a:latin typeface="Helios"/>
                <a:ea typeface="Helios"/>
                <a:cs typeface="Helios"/>
                <a:sym typeface="Helios"/>
              </a:rPr>
              <a:t>2.La conducta es </a:t>
            </a:r>
            <a:r>
              <a:rPr lang="en-US" sz="5036" b="1" spc="296">
                <a:solidFill>
                  <a:srgbClr val="4D4C4C"/>
                </a:solidFill>
                <a:latin typeface="Helios Bold"/>
                <a:ea typeface="Helios Bold"/>
                <a:cs typeface="Helios Bold"/>
                <a:sym typeface="Helios Bold"/>
              </a:rPr>
              <a:t>motivada</a:t>
            </a:r>
            <a:r>
              <a:rPr lang="en-US" sz="5036" spc="296">
                <a:solidFill>
                  <a:srgbClr val="4D4C4C"/>
                </a:solidFill>
                <a:latin typeface="Helios"/>
                <a:ea typeface="Helios"/>
                <a:cs typeface="Helios"/>
                <a:sym typeface="Helios"/>
              </a:rPr>
              <a:t>, es decir, existe una finalidad. </a:t>
            </a:r>
          </a:p>
          <a:p>
            <a:pPr algn="ctr">
              <a:lnSpc>
                <a:spcPts val="7051"/>
              </a:lnSpc>
            </a:pPr>
            <a:r>
              <a:rPr lang="en-US" sz="5036" spc="296">
                <a:solidFill>
                  <a:srgbClr val="4D4C4C"/>
                </a:solidFill>
                <a:latin typeface="Helios"/>
                <a:ea typeface="Helios"/>
                <a:cs typeface="Helios"/>
                <a:sym typeface="Helios"/>
              </a:rPr>
              <a:t>3.La conducta está orientada a </a:t>
            </a:r>
            <a:r>
              <a:rPr lang="en-US" sz="5036" b="1" spc="296">
                <a:solidFill>
                  <a:srgbClr val="4D4C4C"/>
                </a:solidFill>
                <a:latin typeface="Helios Bold"/>
                <a:ea typeface="Helios Bold"/>
                <a:cs typeface="Helios Bold"/>
                <a:sym typeface="Helios Bold"/>
              </a:rPr>
              <a:t>objetivos</a:t>
            </a:r>
            <a:r>
              <a:rPr lang="en-US" sz="5036" spc="296">
                <a:solidFill>
                  <a:srgbClr val="4D4C4C"/>
                </a:solidFill>
                <a:latin typeface="Helios"/>
                <a:ea typeface="Helios"/>
                <a:cs typeface="Helios"/>
                <a:sym typeface="Helios"/>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21310" y="2102989"/>
            <a:ext cx="9198355" cy="5110647"/>
          </a:xfrm>
          <a:custGeom>
            <a:avLst/>
            <a:gdLst/>
            <a:ahLst/>
            <a:cxnLst/>
            <a:rect l="l" t="t" r="r" b="b"/>
            <a:pathLst>
              <a:path w="9198355" h="5110647">
                <a:moveTo>
                  <a:pt x="0" y="0"/>
                </a:moveTo>
                <a:lnTo>
                  <a:pt x="9198354" y="0"/>
                </a:lnTo>
                <a:lnTo>
                  <a:pt x="9198354" y="5110647"/>
                </a:lnTo>
                <a:lnTo>
                  <a:pt x="0" y="51106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419" dirty="0"/>
          </a:p>
        </p:txBody>
      </p:sp>
      <p:sp>
        <p:nvSpPr>
          <p:cNvPr id="3" name="TextBox 3"/>
          <p:cNvSpPr txBox="1"/>
          <p:nvPr/>
        </p:nvSpPr>
        <p:spPr>
          <a:xfrm>
            <a:off x="1428627" y="3543491"/>
            <a:ext cx="4216185" cy="4064638"/>
          </a:xfrm>
          <a:prstGeom prst="rect">
            <a:avLst/>
          </a:prstGeom>
        </p:spPr>
        <p:txBody>
          <a:bodyPr lIns="0" tIns="0" rIns="0" bIns="0" rtlCol="0" anchor="t">
            <a:spAutoFit/>
          </a:bodyPr>
          <a:lstStyle/>
          <a:p>
            <a:pPr algn="ctr">
              <a:lnSpc>
                <a:spcPts val="30064"/>
              </a:lnSpc>
            </a:pPr>
            <a:r>
              <a:rPr lang="en-US" sz="21474" b="1">
                <a:solidFill>
                  <a:srgbClr val="4D4C4C"/>
                </a:solidFill>
                <a:latin typeface="TS Deniz Bold"/>
                <a:ea typeface="TS Deniz Bold"/>
                <a:cs typeface="TS Deniz Bold"/>
                <a:sym typeface="TS Deniz Bold"/>
              </a:rPr>
              <a:t>04</a:t>
            </a:r>
          </a:p>
        </p:txBody>
      </p:sp>
      <p:sp>
        <p:nvSpPr>
          <p:cNvPr id="4" name="TextBox 4"/>
          <p:cNvSpPr txBox="1"/>
          <p:nvPr/>
        </p:nvSpPr>
        <p:spPr>
          <a:xfrm>
            <a:off x="6781474" y="4502299"/>
            <a:ext cx="10522952" cy="1282402"/>
          </a:xfrm>
          <a:prstGeom prst="rect">
            <a:avLst/>
          </a:prstGeom>
        </p:spPr>
        <p:txBody>
          <a:bodyPr lIns="0" tIns="0" rIns="0" bIns="0" rtlCol="0" anchor="t">
            <a:spAutoFit/>
          </a:bodyPr>
          <a:lstStyle/>
          <a:p>
            <a:pPr algn="l">
              <a:lnSpc>
                <a:spcPts val="9976"/>
              </a:lnSpc>
            </a:pPr>
            <a:r>
              <a:rPr lang="en-US" sz="7125" dirty="0" err="1">
                <a:solidFill>
                  <a:srgbClr val="FF66C4"/>
                </a:solidFill>
                <a:latin typeface="Borel"/>
                <a:ea typeface="Borel"/>
                <a:cs typeface="Borel"/>
                <a:sym typeface="Borel"/>
              </a:rPr>
              <a:t>Ciclo</a:t>
            </a:r>
            <a:endParaRPr lang="en-US" sz="7125" dirty="0">
              <a:solidFill>
                <a:srgbClr val="FF66C4"/>
              </a:solidFill>
              <a:latin typeface="Borel"/>
              <a:ea typeface="Borel"/>
              <a:cs typeface="Borel"/>
              <a:sym typeface="Borel"/>
            </a:endParaRPr>
          </a:p>
        </p:txBody>
      </p:sp>
      <p:sp>
        <p:nvSpPr>
          <p:cNvPr id="5" name="TextBox 5"/>
          <p:cNvSpPr txBox="1"/>
          <p:nvPr/>
        </p:nvSpPr>
        <p:spPr>
          <a:xfrm>
            <a:off x="6622171" y="5276709"/>
            <a:ext cx="10637129" cy="2154436"/>
          </a:xfrm>
          <a:prstGeom prst="rect">
            <a:avLst/>
          </a:prstGeom>
        </p:spPr>
        <p:txBody>
          <a:bodyPr lIns="0" tIns="0" rIns="0" bIns="0" rtlCol="0" anchor="t">
            <a:spAutoFit/>
          </a:bodyPr>
          <a:lstStyle/>
          <a:p>
            <a:pPr algn="l">
              <a:lnSpc>
                <a:spcPts val="16800"/>
              </a:lnSpc>
            </a:pPr>
            <a:r>
              <a:rPr lang="en-US" sz="12000" b="1" dirty="0" err="1">
                <a:solidFill>
                  <a:srgbClr val="4D4C4C"/>
                </a:solidFill>
                <a:latin typeface="TS Deniz Bold"/>
                <a:ea typeface="TS Deniz Bold"/>
                <a:cs typeface="TS Deniz Bold"/>
                <a:sym typeface="TS Deniz Bold"/>
              </a:rPr>
              <a:t>motivacional</a:t>
            </a:r>
            <a:endParaRPr lang="en-US" sz="12000" b="1" dirty="0">
              <a:solidFill>
                <a:srgbClr val="4D4C4C"/>
              </a:solidFill>
              <a:latin typeface="TS Deniz Bold"/>
              <a:ea typeface="TS Deniz Bold"/>
              <a:cs typeface="TS Deniz Bold"/>
              <a:sym typeface="TS Deniz Bold"/>
            </a:endParaRPr>
          </a:p>
        </p:txBody>
      </p:sp>
      <p:sp>
        <p:nvSpPr>
          <p:cNvPr id="6" name="Freeform 6"/>
          <p:cNvSpPr/>
          <p:nvPr/>
        </p:nvSpPr>
        <p:spPr>
          <a:xfrm>
            <a:off x="879387" y="2646483"/>
            <a:ext cx="1098480" cy="1098480"/>
          </a:xfrm>
          <a:custGeom>
            <a:avLst/>
            <a:gdLst/>
            <a:ahLst/>
            <a:cxnLst/>
            <a:rect l="l" t="t" r="r" b="b"/>
            <a:pathLst>
              <a:path w="1098480" h="1098480">
                <a:moveTo>
                  <a:pt x="0" y="0"/>
                </a:moveTo>
                <a:lnTo>
                  <a:pt x="1098480" y="0"/>
                </a:lnTo>
                <a:lnTo>
                  <a:pt x="1098480" y="1098480"/>
                </a:lnTo>
                <a:lnTo>
                  <a:pt x="0" y="10984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698802" y="5514834"/>
            <a:ext cx="3397604" cy="3397604"/>
          </a:xfrm>
          <a:custGeom>
            <a:avLst/>
            <a:gdLst/>
            <a:ahLst/>
            <a:cxnLst/>
            <a:rect l="l" t="t" r="r" b="b"/>
            <a:pathLst>
              <a:path w="3397604" h="3397604">
                <a:moveTo>
                  <a:pt x="0" y="0"/>
                </a:moveTo>
                <a:lnTo>
                  <a:pt x="3397604" y="0"/>
                </a:lnTo>
                <a:lnTo>
                  <a:pt x="3397604" y="3397604"/>
                </a:lnTo>
                <a:lnTo>
                  <a:pt x="0" y="3397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3614542" y="-2522057"/>
            <a:ext cx="7061162" cy="3923214"/>
          </a:xfrm>
          <a:custGeom>
            <a:avLst/>
            <a:gdLst/>
            <a:ahLst/>
            <a:cxnLst/>
            <a:rect l="l" t="t" r="r" b="b"/>
            <a:pathLst>
              <a:path w="7061162" h="3923214">
                <a:moveTo>
                  <a:pt x="0" y="0"/>
                </a:moveTo>
                <a:lnTo>
                  <a:pt x="7061162" y="0"/>
                </a:lnTo>
                <a:lnTo>
                  <a:pt x="7061162" y="3923214"/>
                </a:lnTo>
                <a:lnTo>
                  <a:pt x="0" y="3923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7259300" y="-746671"/>
            <a:ext cx="15452459" cy="12017010"/>
          </a:xfrm>
          <a:custGeom>
            <a:avLst/>
            <a:gdLst/>
            <a:ahLst/>
            <a:cxnLst/>
            <a:rect l="l" t="t" r="r" b="b"/>
            <a:pathLst>
              <a:path w="15452459" h="12017010">
                <a:moveTo>
                  <a:pt x="0" y="0"/>
                </a:moveTo>
                <a:lnTo>
                  <a:pt x="15452459" y="0"/>
                </a:lnTo>
                <a:lnTo>
                  <a:pt x="15452459" y="12017010"/>
                </a:lnTo>
                <a:lnTo>
                  <a:pt x="0" y="120170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Freeform 2"/>
          <p:cNvSpPr/>
          <p:nvPr/>
        </p:nvSpPr>
        <p:spPr>
          <a:xfrm>
            <a:off x="-964735" y="-5223065"/>
            <a:ext cx="20036644" cy="5966360"/>
          </a:xfrm>
          <a:custGeom>
            <a:avLst/>
            <a:gdLst/>
            <a:ahLst/>
            <a:cxnLst/>
            <a:rect l="l" t="t" r="r" b="b"/>
            <a:pathLst>
              <a:path w="20036644" h="5966360">
                <a:moveTo>
                  <a:pt x="0" y="0"/>
                </a:moveTo>
                <a:lnTo>
                  <a:pt x="20036644" y="0"/>
                </a:lnTo>
                <a:lnTo>
                  <a:pt x="20036644" y="5966360"/>
                </a:lnTo>
                <a:lnTo>
                  <a:pt x="0" y="59663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142196" y="-2867547"/>
            <a:ext cx="9198355" cy="5110647"/>
          </a:xfrm>
          <a:custGeom>
            <a:avLst/>
            <a:gdLst/>
            <a:ahLst/>
            <a:cxnLst/>
            <a:rect l="l" t="t" r="r" b="b"/>
            <a:pathLst>
              <a:path w="9198355" h="5110647">
                <a:moveTo>
                  <a:pt x="0" y="0"/>
                </a:moveTo>
                <a:lnTo>
                  <a:pt x="9198354" y="0"/>
                </a:lnTo>
                <a:lnTo>
                  <a:pt x="9198354" y="5110647"/>
                </a:lnTo>
                <a:lnTo>
                  <a:pt x="0" y="51106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368250" y="8057418"/>
            <a:ext cx="4736499" cy="4736499"/>
          </a:xfrm>
          <a:custGeom>
            <a:avLst/>
            <a:gdLst/>
            <a:ahLst/>
            <a:cxnLst/>
            <a:rect l="l" t="t" r="r" b="b"/>
            <a:pathLst>
              <a:path w="4736499" h="4736499">
                <a:moveTo>
                  <a:pt x="0" y="0"/>
                </a:moveTo>
                <a:lnTo>
                  <a:pt x="4736499" y="0"/>
                </a:lnTo>
                <a:lnTo>
                  <a:pt x="4736499" y="4736499"/>
                </a:lnTo>
                <a:lnTo>
                  <a:pt x="0" y="47364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8" name="Imagen 7">
            <a:extLst>
              <a:ext uri="{FF2B5EF4-FFF2-40B4-BE49-F238E27FC236}">
                <a16:creationId xmlns:a16="http://schemas.microsoft.com/office/drawing/2014/main" id="{55A6ACFC-395F-4701-A4D8-8EAD94B3BB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44048" y="1289858"/>
            <a:ext cx="13862351" cy="7809124"/>
          </a:xfrm>
          <a:prstGeom prst="rect">
            <a:avLst/>
          </a:prstGeom>
        </p:spPr>
      </p:pic>
      <p:sp>
        <p:nvSpPr>
          <p:cNvPr id="5" name="Freeform 5"/>
          <p:cNvSpPr/>
          <p:nvPr/>
        </p:nvSpPr>
        <p:spPr>
          <a:xfrm>
            <a:off x="15936505" y="1188018"/>
            <a:ext cx="1139788" cy="1139788"/>
          </a:xfrm>
          <a:custGeom>
            <a:avLst/>
            <a:gdLst/>
            <a:ahLst/>
            <a:cxnLst/>
            <a:rect l="l" t="t" r="r" b="b"/>
            <a:pathLst>
              <a:path w="1139788" h="1139788">
                <a:moveTo>
                  <a:pt x="0" y="0"/>
                </a:moveTo>
                <a:lnTo>
                  <a:pt x="1139788" y="0"/>
                </a:lnTo>
                <a:lnTo>
                  <a:pt x="1139788" y="1139788"/>
                </a:lnTo>
                <a:lnTo>
                  <a:pt x="0" y="113978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21310" y="2102989"/>
            <a:ext cx="9198355" cy="5110647"/>
          </a:xfrm>
          <a:custGeom>
            <a:avLst/>
            <a:gdLst/>
            <a:ahLst/>
            <a:cxnLst/>
            <a:rect l="l" t="t" r="r" b="b"/>
            <a:pathLst>
              <a:path w="9198355" h="5110647">
                <a:moveTo>
                  <a:pt x="0" y="0"/>
                </a:moveTo>
                <a:lnTo>
                  <a:pt x="9198354" y="0"/>
                </a:lnTo>
                <a:lnTo>
                  <a:pt x="9198354" y="5110647"/>
                </a:lnTo>
                <a:lnTo>
                  <a:pt x="0" y="51106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428627" y="3543491"/>
            <a:ext cx="4216185" cy="3860031"/>
          </a:xfrm>
          <a:prstGeom prst="rect">
            <a:avLst/>
          </a:prstGeom>
        </p:spPr>
        <p:txBody>
          <a:bodyPr lIns="0" tIns="0" rIns="0" bIns="0" rtlCol="0" anchor="t">
            <a:spAutoFit/>
          </a:bodyPr>
          <a:lstStyle/>
          <a:p>
            <a:pPr algn="ctr">
              <a:lnSpc>
                <a:spcPts val="30064"/>
              </a:lnSpc>
            </a:pPr>
            <a:r>
              <a:rPr lang="en-US" sz="21474" b="1" dirty="0">
                <a:solidFill>
                  <a:srgbClr val="4D4C4C"/>
                </a:solidFill>
                <a:latin typeface="TS Deniz Bold"/>
                <a:ea typeface="TS Deniz Bold"/>
                <a:cs typeface="TS Deniz Bold"/>
                <a:sym typeface="TS Deniz Bold"/>
              </a:rPr>
              <a:t>05</a:t>
            </a:r>
          </a:p>
        </p:txBody>
      </p:sp>
      <p:sp>
        <p:nvSpPr>
          <p:cNvPr id="4" name="TextBox 4"/>
          <p:cNvSpPr txBox="1"/>
          <p:nvPr/>
        </p:nvSpPr>
        <p:spPr>
          <a:xfrm>
            <a:off x="7013980" y="3071898"/>
            <a:ext cx="10522952" cy="2476373"/>
          </a:xfrm>
          <a:prstGeom prst="rect">
            <a:avLst/>
          </a:prstGeom>
        </p:spPr>
        <p:txBody>
          <a:bodyPr lIns="0" tIns="0" rIns="0" bIns="0" rtlCol="0" anchor="t">
            <a:spAutoFit/>
          </a:bodyPr>
          <a:lstStyle/>
          <a:p>
            <a:pPr algn="l">
              <a:lnSpc>
                <a:spcPts val="9976"/>
              </a:lnSpc>
            </a:pPr>
            <a:r>
              <a:rPr lang="en-US" sz="7125">
                <a:solidFill>
                  <a:srgbClr val="FF66C4"/>
                </a:solidFill>
                <a:latin typeface="Borel"/>
                <a:ea typeface="Borel"/>
                <a:cs typeface="Borel"/>
                <a:sym typeface="Borel"/>
              </a:rPr>
              <a:t>Estrategias y herramientas</a:t>
            </a:r>
          </a:p>
        </p:txBody>
      </p:sp>
      <p:sp>
        <p:nvSpPr>
          <p:cNvPr id="5" name="TextBox 5"/>
          <p:cNvSpPr txBox="1"/>
          <p:nvPr/>
        </p:nvSpPr>
        <p:spPr>
          <a:xfrm>
            <a:off x="6622171" y="5276709"/>
            <a:ext cx="10637129" cy="2066925"/>
          </a:xfrm>
          <a:prstGeom prst="rect">
            <a:avLst/>
          </a:prstGeom>
        </p:spPr>
        <p:txBody>
          <a:bodyPr lIns="0" tIns="0" rIns="0" bIns="0" rtlCol="0" anchor="t">
            <a:spAutoFit/>
          </a:bodyPr>
          <a:lstStyle/>
          <a:p>
            <a:pPr algn="l">
              <a:lnSpc>
                <a:spcPts val="16800"/>
              </a:lnSpc>
            </a:pPr>
            <a:r>
              <a:rPr lang="en-US" sz="12000" b="1">
                <a:solidFill>
                  <a:srgbClr val="4D4C4C"/>
                </a:solidFill>
                <a:latin typeface="TS Deniz Bold"/>
                <a:ea typeface="TS Deniz Bold"/>
                <a:cs typeface="TS Deniz Bold"/>
                <a:sym typeface="TS Deniz Bold"/>
              </a:rPr>
              <a:t>de motivación</a:t>
            </a:r>
          </a:p>
        </p:txBody>
      </p:sp>
      <p:sp>
        <p:nvSpPr>
          <p:cNvPr id="6" name="Freeform 6"/>
          <p:cNvSpPr/>
          <p:nvPr/>
        </p:nvSpPr>
        <p:spPr>
          <a:xfrm>
            <a:off x="879387" y="2646483"/>
            <a:ext cx="1098480" cy="1098480"/>
          </a:xfrm>
          <a:custGeom>
            <a:avLst/>
            <a:gdLst/>
            <a:ahLst/>
            <a:cxnLst/>
            <a:rect l="l" t="t" r="r" b="b"/>
            <a:pathLst>
              <a:path w="1098480" h="1098480">
                <a:moveTo>
                  <a:pt x="0" y="0"/>
                </a:moveTo>
                <a:lnTo>
                  <a:pt x="1098480" y="0"/>
                </a:lnTo>
                <a:lnTo>
                  <a:pt x="1098480" y="1098480"/>
                </a:lnTo>
                <a:lnTo>
                  <a:pt x="0" y="10984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698802" y="5514834"/>
            <a:ext cx="3397604" cy="3397604"/>
          </a:xfrm>
          <a:custGeom>
            <a:avLst/>
            <a:gdLst/>
            <a:ahLst/>
            <a:cxnLst/>
            <a:rect l="l" t="t" r="r" b="b"/>
            <a:pathLst>
              <a:path w="3397604" h="3397604">
                <a:moveTo>
                  <a:pt x="0" y="0"/>
                </a:moveTo>
                <a:lnTo>
                  <a:pt x="3397604" y="0"/>
                </a:lnTo>
                <a:lnTo>
                  <a:pt x="3397604" y="3397604"/>
                </a:lnTo>
                <a:lnTo>
                  <a:pt x="0" y="3397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3614542" y="-2522057"/>
            <a:ext cx="7061162" cy="3923214"/>
          </a:xfrm>
          <a:custGeom>
            <a:avLst/>
            <a:gdLst/>
            <a:ahLst/>
            <a:cxnLst/>
            <a:rect l="l" t="t" r="r" b="b"/>
            <a:pathLst>
              <a:path w="7061162" h="3923214">
                <a:moveTo>
                  <a:pt x="0" y="0"/>
                </a:moveTo>
                <a:lnTo>
                  <a:pt x="7061162" y="0"/>
                </a:lnTo>
                <a:lnTo>
                  <a:pt x="7061162" y="3923214"/>
                </a:lnTo>
                <a:lnTo>
                  <a:pt x="0" y="3923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7259300" y="-746671"/>
            <a:ext cx="15452459" cy="12017010"/>
          </a:xfrm>
          <a:custGeom>
            <a:avLst/>
            <a:gdLst/>
            <a:ahLst/>
            <a:cxnLst/>
            <a:rect l="l" t="t" r="r" b="b"/>
            <a:pathLst>
              <a:path w="15452459" h="12017010">
                <a:moveTo>
                  <a:pt x="0" y="0"/>
                </a:moveTo>
                <a:lnTo>
                  <a:pt x="15452459" y="0"/>
                </a:lnTo>
                <a:lnTo>
                  <a:pt x="15452459" y="12017010"/>
                </a:lnTo>
                <a:lnTo>
                  <a:pt x="0" y="120170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extLst>
      <p:ext uri="{BB962C8B-B14F-4D97-AF65-F5344CB8AC3E}">
        <p14:creationId xmlns:p14="http://schemas.microsoft.com/office/powerpoint/2010/main" val="2870498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3173" y="-854060"/>
            <a:ext cx="9754024" cy="11836639"/>
          </a:xfrm>
          <a:custGeom>
            <a:avLst/>
            <a:gdLst/>
            <a:ahLst/>
            <a:cxnLst/>
            <a:rect l="l" t="t" r="r" b="b"/>
            <a:pathLst>
              <a:path w="9754024" h="11836639">
                <a:moveTo>
                  <a:pt x="0" y="0"/>
                </a:moveTo>
                <a:lnTo>
                  <a:pt x="9754025" y="0"/>
                </a:lnTo>
                <a:lnTo>
                  <a:pt x="9754025" y="11836638"/>
                </a:lnTo>
                <a:lnTo>
                  <a:pt x="0" y="118366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604284" y="-3171311"/>
            <a:ext cx="14652629" cy="5110647"/>
          </a:xfrm>
          <a:custGeom>
            <a:avLst/>
            <a:gdLst/>
            <a:ahLst/>
            <a:cxnLst/>
            <a:rect l="l" t="t" r="r" b="b"/>
            <a:pathLst>
              <a:path w="14652629" h="5110647">
                <a:moveTo>
                  <a:pt x="0" y="0"/>
                </a:moveTo>
                <a:lnTo>
                  <a:pt x="14652629" y="0"/>
                </a:lnTo>
                <a:lnTo>
                  <a:pt x="14652629" y="5110647"/>
                </a:lnTo>
                <a:lnTo>
                  <a:pt x="0" y="51106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506918" y="8424265"/>
            <a:ext cx="4326365" cy="4326365"/>
          </a:xfrm>
          <a:custGeom>
            <a:avLst/>
            <a:gdLst/>
            <a:ahLst/>
            <a:cxnLst/>
            <a:rect l="l" t="t" r="r" b="b"/>
            <a:pathLst>
              <a:path w="4326365" h="4326365">
                <a:moveTo>
                  <a:pt x="0" y="0"/>
                </a:moveTo>
                <a:lnTo>
                  <a:pt x="4326365" y="0"/>
                </a:lnTo>
                <a:lnTo>
                  <a:pt x="4326365" y="4326365"/>
                </a:lnTo>
                <a:lnTo>
                  <a:pt x="0" y="43263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7457005" y="443095"/>
            <a:ext cx="1035787" cy="1035787"/>
          </a:xfrm>
          <a:custGeom>
            <a:avLst/>
            <a:gdLst/>
            <a:ahLst/>
            <a:cxnLst/>
            <a:rect l="l" t="t" r="r" b="b"/>
            <a:pathLst>
              <a:path w="1035787" h="1035787">
                <a:moveTo>
                  <a:pt x="0" y="0"/>
                </a:moveTo>
                <a:lnTo>
                  <a:pt x="1035787" y="0"/>
                </a:lnTo>
                <a:lnTo>
                  <a:pt x="1035787" y="1035787"/>
                </a:lnTo>
                <a:lnTo>
                  <a:pt x="0" y="10357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9786591" y="960988"/>
            <a:ext cx="8288014" cy="9161735"/>
            <a:chOff x="0" y="0"/>
            <a:chExt cx="11050685" cy="12215647"/>
          </a:xfrm>
        </p:grpSpPr>
        <p:sp>
          <p:nvSpPr>
            <p:cNvPr id="7" name="Freeform 7"/>
            <p:cNvSpPr/>
            <p:nvPr/>
          </p:nvSpPr>
          <p:spPr>
            <a:xfrm>
              <a:off x="57368" y="57150"/>
              <a:ext cx="10343115" cy="11510772"/>
            </a:xfrm>
            <a:custGeom>
              <a:avLst/>
              <a:gdLst/>
              <a:ahLst/>
              <a:cxnLst/>
              <a:rect l="l" t="t" r="r" b="b"/>
              <a:pathLst>
                <a:path w="10343115" h="11510772">
                  <a:moveTo>
                    <a:pt x="0" y="0"/>
                  </a:moveTo>
                  <a:lnTo>
                    <a:pt x="10343115" y="0"/>
                  </a:lnTo>
                  <a:lnTo>
                    <a:pt x="10343115" y="11510772"/>
                  </a:lnTo>
                  <a:lnTo>
                    <a:pt x="0" y="11510772"/>
                  </a:lnTo>
                  <a:close/>
                </a:path>
              </a:pathLst>
            </a:custGeom>
            <a:blipFill>
              <a:blip r:embed="rId10"/>
              <a:stretch>
                <a:fillRect l="-9502" t="-496" r="-7892" b="-506"/>
              </a:stretch>
            </a:blipFill>
          </p:spPr>
        </p:sp>
        <p:sp>
          <p:nvSpPr>
            <p:cNvPr id="8" name="Freeform 8"/>
            <p:cNvSpPr/>
            <p:nvPr/>
          </p:nvSpPr>
          <p:spPr>
            <a:xfrm>
              <a:off x="0" y="0"/>
              <a:ext cx="10457851" cy="11625072"/>
            </a:xfrm>
            <a:custGeom>
              <a:avLst/>
              <a:gdLst/>
              <a:ahLst/>
              <a:cxnLst/>
              <a:rect l="l" t="t" r="r" b="b"/>
              <a:pathLst>
                <a:path w="10457851" h="11625072">
                  <a:moveTo>
                    <a:pt x="57368" y="0"/>
                  </a:moveTo>
                  <a:lnTo>
                    <a:pt x="10400483" y="0"/>
                  </a:lnTo>
                  <a:cubicBezTo>
                    <a:pt x="10432227" y="0"/>
                    <a:pt x="10457851" y="25527"/>
                    <a:pt x="10457851" y="57150"/>
                  </a:cubicBezTo>
                  <a:lnTo>
                    <a:pt x="10457851" y="11567922"/>
                  </a:lnTo>
                  <a:cubicBezTo>
                    <a:pt x="10457851" y="11599545"/>
                    <a:pt x="10432227" y="11625072"/>
                    <a:pt x="10400483" y="11625072"/>
                  </a:cubicBezTo>
                  <a:lnTo>
                    <a:pt x="57368" y="11625072"/>
                  </a:lnTo>
                  <a:cubicBezTo>
                    <a:pt x="25624" y="11625072"/>
                    <a:pt x="0" y="11599545"/>
                    <a:pt x="0" y="11567922"/>
                  </a:cubicBezTo>
                  <a:lnTo>
                    <a:pt x="0" y="57150"/>
                  </a:lnTo>
                  <a:cubicBezTo>
                    <a:pt x="0" y="25527"/>
                    <a:pt x="25624" y="0"/>
                    <a:pt x="57368" y="0"/>
                  </a:cubicBezTo>
                  <a:moveTo>
                    <a:pt x="57368" y="114300"/>
                  </a:moveTo>
                  <a:lnTo>
                    <a:pt x="57368" y="57150"/>
                  </a:lnTo>
                  <a:lnTo>
                    <a:pt x="114737" y="57150"/>
                  </a:lnTo>
                  <a:lnTo>
                    <a:pt x="114737" y="11567922"/>
                  </a:lnTo>
                  <a:lnTo>
                    <a:pt x="57368" y="11567922"/>
                  </a:lnTo>
                  <a:lnTo>
                    <a:pt x="57368" y="11510772"/>
                  </a:lnTo>
                  <a:lnTo>
                    <a:pt x="10400483" y="11510772"/>
                  </a:lnTo>
                  <a:lnTo>
                    <a:pt x="10400483" y="11567922"/>
                  </a:lnTo>
                  <a:lnTo>
                    <a:pt x="10343114" y="11567922"/>
                  </a:lnTo>
                  <a:lnTo>
                    <a:pt x="10343114" y="57150"/>
                  </a:lnTo>
                  <a:lnTo>
                    <a:pt x="10400483" y="57150"/>
                  </a:lnTo>
                  <a:lnTo>
                    <a:pt x="10400483" y="114300"/>
                  </a:lnTo>
                  <a:lnTo>
                    <a:pt x="57368" y="114300"/>
                  </a:lnTo>
                  <a:close/>
                </a:path>
              </a:pathLst>
            </a:custGeom>
            <a:solidFill>
              <a:srgbClr val="FFFFFF"/>
            </a:solidFill>
          </p:spPr>
        </p:sp>
      </p:grpSp>
      <p:sp>
        <p:nvSpPr>
          <p:cNvPr id="9" name="TextBox 9"/>
          <p:cNvSpPr txBox="1"/>
          <p:nvPr/>
        </p:nvSpPr>
        <p:spPr>
          <a:xfrm>
            <a:off x="1028700" y="865738"/>
            <a:ext cx="7095477" cy="9119728"/>
          </a:xfrm>
          <a:prstGeom prst="rect">
            <a:avLst/>
          </a:prstGeom>
        </p:spPr>
        <p:txBody>
          <a:bodyPr lIns="0" tIns="0" rIns="0" bIns="0" rtlCol="0" anchor="t">
            <a:spAutoFit/>
          </a:bodyPr>
          <a:lstStyle/>
          <a:p>
            <a:pPr algn="ctr">
              <a:lnSpc>
                <a:spcPts val="6593"/>
              </a:lnSpc>
            </a:pPr>
            <a:r>
              <a:rPr lang="en-US" sz="4709" spc="273">
                <a:solidFill>
                  <a:srgbClr val="4D4C4C"/>
                </a:solidFill>
                <a:latin typeface="Helios"/>
                <a:ea typeface="Helios"/>
                <a:cs typeface="Helios"/>
                <a:sym typeface="Helios"/>
              </a:rPr>
              <a:t>Las técnicas son las estrategias o los enfoques concretos. Es el método o procedimiento que se utiliza para generar motivación.</a:t>
            </a:r>
          </a:p>
          <a:p>
            <a:pPr algn="ctr">
              <a:lnSpc>
                <a:spcPts val="6593"/>
              </a:lnSpc>
            </a:pPr>
            <a:endParaRPr lang="en-US" sz="4709" spc="273">
              <a:solidFill>
                <a:srgbClr val="4D4C4C"/>
              </a:solidFill>
              <a:latin typeface="Helios"/>
              <a:ea typeface="Helios"/>
              <a:cs typeface="Helios"/>
              <a:sym typeface="Helios"/>
            </a:endParaRPr>
          </a:p>
          <a:p>
            <a:pPr algn="ctr">
              <a:lnSpc>
                <a:spcPts val="6593"/>
              </a:lnSpc>
            </a:pPr>
            <a:r>
              <a:rPr lang="en-US" sz="4709" spc="273">
                <a:solidFill>
                  <a:srgbClr val="4D4C4C"/>
                </a:solidFill>
                <a:latin typeface="Helios"/>
                <a:ea typeface="Helios"/>
                <a:cs typeface="Helios"/>
                <a:sym typeface="Helios"/>
              </a:rPr>
              <a:t> Responde a la pregunta </a:t>
            </a:r>
            <a:r>
              <a:rPr lang="en-US" sz="4709" b="1" spc="273">
                <a:solidFill>
                  <a:srgbClr val="4D4C4C"/>
                </a:solidFill>
                <a:latin typeface="Helios Bold"/>
                <a:ea typeface="Helios Bold"/>
                <a:cs typeface="Helios Bold"/>
                <a:sym typeface="Helios Bold"/>
              </a:rPr>
              <a:t>¿qué hacer? </a:t>
            </a:r>
          </a:p>
          <a:p>
            <a:pPr algn="ctr">
              <a:lnSpc>
                <a:spcPts val="6593"/>
              </a:lnSpc>
            </a:pPr>
            <a:endParaRPr lang="en-US" sz="4709" b="1" spc="273">
              <a:solidFill>
                <a:srgbClr val="4D4C4C"/>
              </a:solidFill>
              <a:latin typeface="Helios Bold"/>
              <a:ea typeface="Helios Bold"/>
              <a:cs typeface="Helios Bold"/>
              <a:sym typeface="Helios Bo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63173" y="-854060"/>
            <a:ext cx="9754024" cy="11836639"/>
          </a:xfrm>
          <a:custGeom>
            <a:avLst/>
            <a:gdLst/>
            <a:ahLst/>
            <a:cxnLst/>
            <a:rect l="l" t="t" r="r" b="b"/>
            <a:pathLst>
              <a:path w="9754024" h="11836639">
                <a:moveTo>
                  <a:pt x="0" y="0"/>
                </a:moveTo>
                <a:lnTo>
                  <a:pt x="9754025" y="0"/>
                </a:lnTo>
                <a:lnTo>
                  <a:pt x="9754025" y="11836638"/>
                </a:lnTo>
                <a:lnTo>
                  <a:pt x="0" y="118366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604284" y="-3171311"/>
            <a:ext cx="14652629" cy="5110647"/>
          </a:xfrm>
          <a:custGeom>
            <a:avLst/>
            <a:gdLst/>
            <a:ahLst/>
            <a:cxnLst/>
            <a:rect l="l" t="t" r="r" b="b"/>
            <a:pathLst>
              <a:path w="14652629" h="5110647">
                <a:moveTo>
                  <a:pt x="0" y="0"/>
                </a:moveTo>
                <a:lnTo>
                  <a:pt x="14652629" y="0"/>
                </a:lnTo>
                <a:lnTo>
                  <a:pt x="14652629" y="5110647"/>
                </a:lnTo>
                <a:lnTo>
                  <a:pt x="0" y="51106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506918" y="8424265"/>
            <a:ext cx="4326365" cy="4326365"/>
          </a:xfrm>
          <a:custGeom>
            <a:avLst/>
            <a:gdLst/>
            <a:ahLst/>
            <a:cxnLst/>
            <a:rect l="l" t="t" r="r" b="b"/>
            <a:pathLst>
              <a:path w="4326365" h="4326365">
                <a:moveTo>
                  <a:pt x="0" y="0"/>
                </a:moveTo>
                <a:lnTo>
                  <a:pt x="4326365" y="0"/>
                </a:lnTo>
                <a:lnTo>
                  <a:pt x="4326365" y="4326365"/>
                </a:lnTo>
                <a:lnTo>
                  <a:pt x="0" y="43263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7457005" y="443095"/>
            <a:ext cx="1035787" cy="1035787"/>
          </a:xfrm>
          <a:custGeom>
            <a:avLst/>
            <a:gdLst/>
            <a:ahLst/>
            <a:cxnLst/>
            <a:rect l="l" t="t" r="r" b="b"/>
            <a:pathLst>
              <a:path w="1035787" h="1035787">
                <a:moveTo>
                  <a:pt x="0" y="0"/>
                </a:moveTo>
                <a:lnTo>
                  <a:pt x="1035787" y="0"/>
                </a:lnTo>
                <a:lnTo>
                  <a:pt x="1035787" y="1035787"/>
                </a:lnTo>
                <a:lnTo>
                  <a:pt x="0" y="10357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9786591" y="960988"/>
            <a:ext cx="8288014" cy="9161735"/>
            <a:chOff x="0" y="0"/>
            <a:chExt cx="11050685" cy="12215647"/>
          </a:xfrm>
        </p:grpSpPr>
        <p:sp>
          <p:nvSpPr>
            <p:cNvPr id="7" name="Freeform 7"/>
            <p:cNvSpPr/>
            <p:nvPr/>
          </p:nvSpPr>
          <p:spPr>
            <a:xfrm>
              <a:off x="57368" y="57150"/>
              <a:ext cx="10343115" cy="11510772"/>
            </a:xfrm>
            <a:custGeom>
              <a:avLst/>
              <a:gdLst/>
              <a:ahLst/>
              <a:cxnLst/>
              <a:rect l="l" t="t" r="r" b="b"/>
              <a:pathLst>
                <a:path w="10343115" h="11510772">
                  <a:moveTo>
                    <a:pt x="0" y="0"/>
                  </a:moveTo>
                  <a:lnTo>
                    <a:pt x="10343115" y="0"/>
                  </a:lnTo>
                  <a:lnTo>
                    <a:pt x="10343115" y="11510772"/>
                  </a:lnTo>
                  <a:lnTo>
                    <a:pt x="0" y="11510772"/>
                  </a:lnTo>
                  <a:close/>
                </a:path>
              </a:pathLst>
            </a:custGeom>
            <a:blipFill>
              <a:blip r:embed="rId10"/>
              <a:stretch>
                <a:fillRect l="-9502" t="-496" r="-7892" b="-506"/>
              </a:stretch>
            </a:blipFill>
          </p:spPr>
        </p:sp>
        <p:sp>
          <p:nvSpPr>
            <p:cNvPr id="8" name="Freeform 8"/>
            <p:cNvSpPr/>
            <p:nvPr/>
          </p:nvSpPr>
          <p:spPr>
            <a:xfrm>
              <a:off x="0" y="0"/>
              <a:ext cx="10457851" cy="11625072"/>
            </a:xfrm>
            <a:custGeom>
              <a:avLst/>
              <a:gdLst/>
              <a:ahLst/>
              <a:cxnLst/>
              <a:rect l="l" t="t" r="r" b="b"/>
              <a:pathLst>
                <a:path w="10457851" h="11625072">
                  <a:moveTo>
                    <a:pt x="57368" y="0"/>
                  </a:moveTo>
                  <a:lnTo>
                    <a:pt x="10400483" y="0"/>
                  </a:lnTo>
                  <a:cubicBezTo>
                    <a:pt x="10432227" y="0"/>
                    <a:pt x="10457851" y="25527"/>
                    <a:pt x="10457851" y="57150"/>
                  </a:cubicBezTo>
                  <a:lnTo>
                    <a:pt x="10457851" y="11567922"/>
                  </a:lnTo>
                  <a:cubicBezTo>
                    <a:pt x="10457851" y="11599545"/>
                    <a:pt x="10432227" y="11625072"/>
                    <a:pt x="10400483" y="11625072"/>
                  </a:cubicBezTo>
                  <a:lnTo>
                    <a:pt x="57368" y="11625072"/>
                  </a:lnTo>
                  <a:cubicBezTo>
                    <a:pt x="25624" y="11625072"/>
                    <a:pt x="0" y="11599545"/>
                    <a:pt x="0" y="11567922"/>
                  </a:cubicBezTo>
                  <a:lnTo>
                    <a:pt x="0" y="57150"/>
                  </a:lnTo>
                  <a:cubicBezTo>
                    <a:pt x="0" y="25527"/>
                    <a:pt x="25624" y="0"/>
                    <a:pt x="57368" y="0"/>
                  </a:cubicBezTo>
                  <a:moveTo>
                    <a:pt x="57368" y="114300"/>
                  </a:moveTo>
                  <a:lnTo>
                    <a:pt x="57368" y="57150"/>
                  </a:lnTo>
                  <a:lnTo>
                    <a:pt x="114737" y="57150"/>
                  </a:lnTo>
                  <a:lnTo>
                    <a:pt x="114737" y="11567922"/>
                  </a:lnTo>
                  <a:lnTo>
                    <a:pt x="57368" y="11567922"/>
                  </a:lnTo>
                  <a:lnTo>
                    <a:pt x="57368" y="11510772"/>
                  </a:lnTo>
                  <a:lnTo>
                    <a:pt x="10400483" y="11510772"/>
                  </a:lnTo>
                  <a:lnTo>
                    <a:pt x="10400483" y="11567922"/>
                  </a:lnTo>
                  <a:lnTo>
                    <a:pt x="10343114" y="11567922"/>
                  </a:lnTo>
                  <a:lnTo>
                    <a:pt x="10343114" y="57150"/>
                  </a:lnTo>
                  <a:lnTo>
                    <a:pt x="10400483" y="57150"/>
                  </a:lnTo>
                  <a:lnTo>
                    <a:pt x="10400483" y="114300"/>
                  </a:lnTo>
                  <a:lnTo>
                    <a:pt x="57368" y="114300"/>
                  </a:lnTo>
                  <a:close/>
                </a:path>
              </a:pathLst>
            </a:custGeom>
            <a:solidFill>
              <a:srgbClr val="FFFFFF"/>
            </a:solidFill>
          </p:spPr>
        </p:sp>
      </p:grpSp>
      <p:sp>
        <p:nvSpPr>
          <p:cNvPr id="9" name="TextBox 9"/>
          <p:cNvSpPr txBox="1"/>
          <p:nvPr/>
        </p:nvSpPr>
        <p:spPr>
          <a:xfrm>
            <a:off x="1028700" y="1383632"/>
            <a:ext cx="7095477" cy="8262338"/>
          </a:xfrm>
          <a:prstGeom prst="rect">
            <a:avLst/>
          </a:prstGeom>
        </p:spPr>
        <p:txBody>
          <a:bodyPr lIns="0" tIns="0" rIns="0" bIns="0" rtlCol="0" anchor="t">
            <a:spAutoFit/>
          </a:bodyPr>
          <a:lstStyle/>
          <a:p>
            <a:pPr algn="ctr">
              <a:lnSpc>
                <a:spcPts val="6593"/>
              </a:lnSpc>
            </a:pPr>
            <a:r>
              <a:rPr lang="en-US" sz="4709" spc="273">
                <a:solidFill>
                  <a:srgbClr val="4D4C4C"/>
                </a:solidFill>
                <a:latin typeface="Helios"/>
                <a:ea typeface="Helios"/>
                <a:cs typeface="Helios"/>
                <a:sym typeface="Helios"/>
              </a:rPr>
              <a:t>Las herramientas son los recursos o instrumentos concretos o tangibles para aplicar esas técnicas.</a:t>
            </a:r>
          </a:p>
          <a:p>
            <a:pPr algn="ctr">
              <a:lnSpc>
                <a:spcPts val="6593"/>
              </a:lnSpc>
            </a:pPr>
            <a:endParaRPr lang="en-US" sz="4709" spc="273">
              <a:solidFill>
                <a:srgbClr val="4D4C4C"/>
              </a:solidFill>
              <a:latin typeface="Helios"/>
              <a:ea typeface="Helios"/>
              <a:cs typeface="Helios"/>
              <a:sym typeface="Helios"/>
            </a:endParaRPr>
          </a:p>
          <a:p>
            <a:pPr algn="ctr">
              <a:lnSpc>
                <a:spcPts val="6593"/>
              </a:lnSpc>
            </a:pPr>
            <a:r>
              <a:rPr lang="en-US" sz="4709" spc="273">
                <a:solidFill>
                  <a:srgbClr val="4D4C4C"/>
                </a:solidFill>
                <a:latin typeface="Helios"/>
                <a:ea typeface="Helios"/>
                <a:cs typeface="Helios"/>
                <a:sym typeface="Helios"/>
              </a:rPr>
              <a:t> Responde a la pregunta </a:t>
            </a:r>
            <a:r>
              <a:rPr lang="en-US" sz="4709" b="1" spc="273">
                <a:solidFill>
                  <a:srgbClr val="4D4C4C"/>
                </a:solidFill>
                <a:latin typeface="Helios Bold"/>
                <a:ea typeface="Helios Bold"/>
                <a:cs typeface="Helios Bold"/>
                <a:sym typeface="Helios Bold"/>
              </a:rPr>
              <a:t>¿qué medios utilizo?</a:t>
            </a:r>
          </a:p>
          <a:p>
            <a:pPr algn="ctr">
              <a:lnSpc>
                <a:spcPts val="6593"/>
              </a:lnSpc>
            </a:pPr>
            <a:endParaRPr lang="en-US" sz="4709" b="1" spc="273">
              <a:solidFill>
                <a:srgbClr val="4D4C4C"/>
              </a:solidFill>
              <a:latin typeface="Helios Bold"/>
              <a:ea typeface="Helios Bold"/>
              <a:cs typeface="Helios Bold"/>
              <a:sym typeface="Helios 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E4357F8-7819-4D00-84D2-5DC09ECA0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3515224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418F37-84E2-42A0-9C32-5802B1422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390302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5838" y="966788"/>
            <a:ext cx="16316325" cy="85725"/>
            <a:chOff x="0" y="0"/>
            <a:chExt cx="21755100" cy="114300"/>
          </a:xfrm>
        </p:grpSpPr>
        <p:sp>
          <p:nvSpPr>
            <p:cNvPr id="3" name="Freeform 3"/>
            <p:cNvSpPr/>
            <p:nvPr/>
          </p:nvSpPr>
          <p:spPr>
            <a:xfrm>
              <a:off x="57150" y="0"/>
              <a:ext cx="21640800" cy="114300"/>
            </a:xfrm>
            <a:custGeom>
              <a:avLst/>
              <a:gdLst/>
              <a:ahLst/>
              <a:cxnLst/>
              <a:rect l="l" t="t" r="r" b="b"/>
              <a:pathLst>
                <a:path w="21640800" h="114300">
                  <a:moveTo>
                    <a:pt x="0" y="0"/>
                  </a:moveTo>
                  <a:lnTo>
                    <a:pt x="21640800" y="0"/>
                  </a:lnTo>
                  <a:lnTo>
                    <a:pt x="21640800" y="114300"/>
                  </a:lnTo>
                  <a:lnTo>
                    <a:pt x="0" y="114300"/>
                  </a:lnTo>
                  <a:close/>
                </a:path>
              </a:pathLst>
            </a:custGeom>
            <a:solidFill>
              <a:srgbClr val="FF66C4"/>
            </a:solidFill>
          </p:spPr>
        </p:sp>
      </p:grpSp>
      <p:sp>
        <p:nvSpPr>
          <p:cNvPr id="4" name="Freeform 4"/>
          <p:cNvSpPr/>
          <p:nvPr/>
        </p:nvSpPr>
        <p:spPr>
          <a:xfrm>
            <a:off x="1028700" y="1148166"/>
            <a:ext cx="415561" cy="416318"/>
          </a:xfrm>
          <a:custGeom>
            <a:avLst/>
            <a:gdLst/>
            <a:ahLst/>
            <a:cxnLst/>
            <a:rect l="l" t="t" r="r" b="b"/>
            <a:pathLst>
              <a:path w="415561" h="416318">
                <a:moveTo>
                  <a:pt x="0" y="0"/>
                </a:moveTo>
                <a:lnTo>
                  <a:pt x="415561" y="0"/>
                </a:lnTo>
                <a:lnTo>
                  <a:pt x="415561" y="416318"/>
                </a:lnTo>
                <a:lnTo>
                  <a:pt x="0" y="416318"/>
                </a:lnTo>
                <a:lnTo>
                  <a:pt x="0" y="0"/>
                </a:lnTo>
                <a:close/>
              </a:path>
            </a:pathLst>
          </a:custGeom>
          <a:blipFill>
            <a:blip r:embed="rId2">
              <a:extLst>
                <a:ext uri="{96DAC541-7B7A-43D3-8B79-37D633B846F1}">
                  <asvg:svgBlip xmlns:asvg="http://schemas.microsoft.com/office/drawing/2016/SVG/main" r:embed="rId3"/>
                </a:ext>
              </a:extLst>
            </a:blip>
            <a:stretch>
              <a:fillRect l="-91" r="-91"/>
            </a:stretch>
          </a:blipFill>
        </p:spPr>
      </p:sp>
      <p:sp>
        <p:nvSpPr>
          <p:cNvPr id="5" name="Freeform 5"/>
          <p:cNvSpPr/>
          <p:nvPr/>
        </p:nvSpPr>
        <p:spPr>
          <a:xfrm>
            <a:off x="-1347969" y="4344227"/>
            <a:ext cx="4364048" cy="8544022"/>
          </a:xfrm>
          <a:custGeom>
            <a:avLst/>
            <a:gdLst/>
            <a:ahLst/>
            <a:cxnLst/>
            <a:rect l="l" t="t" r="r" b="b"/>
            <a:pathLst>
              <a:path w="4364048" h="8544022">
                <a:moveTo>
                  <a:pt x="0" y="0"/>
                </a:moveTo>
                <a:lnTo>
                  <a:pt x="4364048" y="0"/>
                </a:lnTo>
                <a:lnTo>
                  <a:pt x="4364048" y="8544023"/>
                </a:lnTo>
                <a:lnTo>
                  <a:pt x="0" y="85440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5083681" y="2945296"/>
            <a:ext cx="9198355" cy="5110647"/>
          </a:xfrm>
          <a:custGeom>
            <a:avLst/>
            <a:gdLst/>
            <a:ahLst/>
            <a:cxnLst/>
            <a:rect l="l" t="t" r="r" b="b"/>
            <a:pathLst>
              <a:path w="9198355" h="5110647">
                <a:moveTo>
                  <a:pt x="0" y="0"/>
                </a:moveTo>
                <a:lnTo>
                  <a:pt x="9198354" y="0"/>
                </a:lnTo>
                <a:lnTo>
                  <a:pt x="9198354" y="5110647"/>
                </a:lnTo>
                <a:lnTo>
                  <a:pt x="0" y="51106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1636262" y="4263235"/>
            <a:ext cx="15015477" cy="2694293"/>
          </a:xfrm>
          <a:prstGeom prst="rect">
            <a:avLst/>
          </a:prstGeom>
        </p:spPr>
        <p:txBody>
          <a:bodyPr lIns="0" tIns="0" rIns="0" bIns="0" rtlCol="0" anchor="t">
            <a:spAutoFit/>
          </a:bodyPr>
          <a:lstStyle/>
          <a:p>
            <a:pPr algn="ctr">
              <a:lnSpc>
                <a:spcPts val="19942"/>
              </a:lnSpc>
            </a:pPr>
            <a:r>
              <a:rPr lang="en-US" sz="14244" b="1" spc="-470">
                <a:solidFill>
                  <a:srgbClr val="4D4C4C"/>
                </a:solidFill>
                <a:latin typeface="TS Deniz Bold"/>
                <a:ea typeface="TS Deniz Bold"/>
                <a:cs typeface="TS Deniz Bold"/>
                <a:sym typeface="TS Deniz Bold"/>
              </a:rPr>
              <a:t>GRACIAS</a:t>
            </a:r>
          </a:p>
        </p:txBody>
      </p:sp>
      <p:sp>
        <p:nvSpPr>
          <p:cNvPr id="8" name="Freeform 8"/>
          <p:cNvSpPr/>
          <p:nvPr/>
        </p:nvSpPr>
        <p:spPr>
          <a:xfrm>
            <a:off x="15833756" y="2470673"/>
            <a:ext cx="959812" cy="959812"/>
          </a:xfrm>
          <a:custGeom>
            <a:avLst/>
            <a:gdLst/>
            <a:ahLst/>
            <a:cxnLst/>
            <a:rect l="l" t="t" r="r" b="b"/>
            <a:pathLst>
              <a:path w="959812" h="959812">
                <a:moveTo>
                  <a:pt x="0" y="0"/>
                </a:moveTo>
                <a:lnTo>
                  <a:pt x="959812" y="0"/>
                </a:lnTo>
                <a:lnTo>
                  <a:pt x="959812" y="959812"/>
                </a:lnTo>
                <a:lnTo>
                  <a:pt x="0" y="9598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9" name="Group 9"/>
          <p:cNvGrpSpPr/>
          <p:nvPr/>
        </p:nvGrpSpPr>
        <p:grpSpPr>
          <a:xfrm>
            <a:off x="985838" y="9258300"/>
            <a:ext cx="16316325" cy="85725"/>
            <a:chOff x="0" y="0"/>
            <a:chExt cx="21755100" cy="114300"/>
          </a:xfrm>
        </p:grpSpPr>
        <p:sp>
          <p:nvSpPr>
            <p:cNvPr id="10" name="Freeform 10"/>
            <p:cNvSpPr/>
            <p:nvPr/>
          </p:nvSpPr>
          <p:spPr>
            <a:xfrm>
              <a:off x="57150" y="0"/>
              <a:ext cx="21640800" cy="114300"/>
            </a:xfrm>
            <a:custGeom>
              <a:avLst/>
              <a:gdLst/>
              <a:ahLst/>
              <a:cxnLst/>
              <a:rect l="l" t="t" r="r" b="b"/>
              <a:pathLst>
                <a:path w="21640800" h="114300">
                  <a:moveTo>
                    <a:pt x="0" y="0"/>
                  </a:moveTo>
                  <a:lnTo>
                    <a:pt x="21640800" y="0"/>
                  </a:lnTo>
                  <a:lnTo>
                    <a:pt x="21640800" y="114300"/>
                  </a:lnTo>
                  <a:lnTo>
                    <a:pt x="0" y="114300"/>
                  </a:lnTo>
                  <a:close/>
                </a:path>
              </a:pathLst>
            </a:custGeom>
            <a:solidFill>
              <a:srgbClr val="FF66C4"/>
            </a:solidFill>
          </p:spPr>
        </p:sp>
      </p:grpSp>
      <p:sp>
        <p:nvSpPr>
          <p:cNvPr id="11" name="TextBox 11"/>
          <p:cNvSpPr txBox="1"/>
          <p:nvPr/>
        </p:nvSpPr>
        <p:spPr>
          <a:xfrm>
            <a:off x="3530669" y="3729356"/>
            <a:ext cx="10849341" cy="1452244"/>
          </a:xfrm>
          <a:prstGeom prst="rect">
            <a:avLst/>
          </a:prstGeom>
        </p:spPr>
        <p:txBody>
          <a:bodyPr lIns="0" tIns="0" rIns="0" bIns="0" rtlCol="0" anchor="t">
            <a:spAutoFit/>
          </a:bodyPr>
          <a:lstStyle/>
          <a:p>
            <a:pPr algn="ctr">
              <a:lnSpc>
                <a:spcPts val="10780"/>
              </a:lnSpc>
            </a:pPr>
            <a:r>
              <a:rPr lang="en-US" sz="7700">
                <a:solidFill>
                  <a:srgbClr val="FF66C4"/>
                </a:solidFill>
                <a:latin typeface="Borel"/>
                <a:ea typeface="Borel"/>
                <a:cs typeface="Borel"/>
                <a:sym typeface="Borel"/>
              </a:rPr>
              <a:t>Muchas</a:t>
            </a:r>
          </a:p>
        </p:txBody>
      </p:sp>
      <p:sp>
        <p:nvSpPr>
          <p:cNvPr id="12" name="Freeform 12"/>
          <p:cNvSpPr/>
          <p:nvPr/>
        </p:nvSpPr>
        <p:spPr>
          <a:xfrm>
            <a:off x="-1394858" y="3574259"/>
            <a:ext cx="2789715" cy="2789715"/>
          </a:xfrm>
          <a:custGeom>
            <a:avLst/>
            <a:gdLst/>
            <a:ahLst/>
            <a:cxnLst/>
            <a:rect l="l" t="t" r="r" b="b"/>
            <a:pathLst>
              <a:path w="2789715" h="2789715">
                <a:moveTo>
                  <a:pt x="0" y="0"/>
                </a:moveTo>
                <a:lnTo>
                  <a:pt x="2789715" y="0"/>
                </a:lnTo>
                <a:lnTo>
                  <a:pt x="2789715" y="2789715"/>
                </a:lnTo>
                <a:lnTo>
                  <a:pt x="0" y="27897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1028700" y="6174871"/>
            <a:ext cx="1072795" cy="1072795"/>
          </a:xfrm>
          <a:custGeom>
            <a:avLst/>
            <a:gdLst/>
            <a:ahLst/>
            <a:cxnLst/>
            <a:rect l="l" t="t" r="r" b="b"/>
            <a:pathLst>
              <a:path w="1072795" h="1072795">
                <a:moveTo>
                  <a:pt x="0" y="0"/>
                </a:moveTo>
                <a:lnTo>
                  <a:pt x="1072795" y="0"/>
                </a:lnTo>
                <a:lnTo>
                  <a:pt x="1072795" y="1072795"/>
                </a:lnTo>
                <a:lnTo>
                  <a:pt x="0" y="107279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Freeform 14"/>
          <p:cNvSpPr/>
          <p:nvPr/>
        </p:nvSpPr>
        <p:spPr>
          <a:xfrm>
            <a:off x="17114003" y="2179401"/>
            <a:ext cx="2789715" cy="2789715"/>
          </a:xfrm>
          <a:custGeom>
            <a:avLst/>
            <a:gdLst/>
            <a:ahLst/>
            <a:cxnLst/>
            <a:rect l="l" t="t" r="r" b="b"/>
            <a:pathLst>
              <a:path w="2789715" h="2789715">
                <a:moveTo>
                  <a:pt x="0" y="0"/>
                </a:moveTo>
                <a:lnTo>
                  <a:pt x="2789715" y="0"/>
                </a:lnTo>
                <a:lnTo>
                  <a:pt x="2789715" y="2789715"/>
                </a:lnTo>
                <a:lnTo>
                  <a:pt x="0" y="278971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Freeform 15"/>
          <p:cNvSpPr/>
          <p:nvPr/>
        </p:nvSpPr>
        <p:spPr>
          <a:xfrm>
            <a:off x="16793568" y="8694706"/>
            <a:ext cx="415561" cy="416318"/>
          </a:xfrm>
          <a:custGeom>
            <a:avLst/>
            <a:gdLst/>
            <a:ahLst/>
            <a:cxnLst/>
            <a:rect l="l" t="t" r="r" b="b"/>
            <a:pathLst>
              <a:path w="415561" h="416318">
                <a:moveTo>
                  <a:pt x="0" y="0"/>
                </a:moveTo>
                <a:lnTo>
                  <a:pt x="415561" y="0"/>
                </a:lnTo>
                <a:lnTo>
                  <a:pt x="415561" y="416318"/>
                </a:lnTo>
                <a:lnTo>
                  <a:pt x="0" y="416318"/>
                </a:lnTo>
                <a:lnTo>
                  <a:pt x="0" y="0"/>
                </a:lnTo>
                <a:close/>
              </a:path>
            </a:pathLst>
          </a:custGeom>
          <a:blipFill>
            <a:blip r:embed="rId2">
              <a:extLst>
                <a:ext uri="{96DAC541-7B7A-43D3-8B79-37D633B846F1}">
                  <asvg:svgBlip xmlns:asvg="http://schemas.microsoft.com/office/drawing/2016/SVG/main" r:embed="rId3"/>
                </a:ext>
              </a:extLst>
            </a:blip>
            <a:stretch>
              <a:fillRect l="-91" r="-91"/>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06918" y="8424265"/>
            <a:ext cx="4326365" cy="4326365"/>
          </a:xfrm>
          <a:custGeom>
            <a:avLst/>
            <a:gdLst/>
            <a:ahLst/>
            <a:cxnLst/>
            <a:rect l="l" t="t" r="r" b="b"/>
            <a:pathLst>
              <a:path w="4326365" h="4326365">
                <a:moveTo>
                  <a:pt x="0" y="0"/>
                </a:moveTo>
                <a:lnTo>
                  <a:pt x="4326365" y="0"/>
                </a:lnTo>
                <a:lnTo>
                  <a:pt x="4326365" y="4326365"/>
                </a:lnTo>
                <a:lnTo>
                  <a:pt x="0" y="43263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064060" y="0"/>
            <a:ext cx="8653138" cy="10287000"/>
          </a:xfrm>
          <a:custGeom>
            <a:avLst/>
            <a:gdLst/>
            <a:ahLst/>
            <a:cxnLst/>
            <a:rect l="l" t="t" r="r" b="b"/>
            <a:pathLst>
              <a:path w="8653138" h="10287000">
                <a:moveTo>
                  <a:pt x="0" y="0"/>
                </a:moveTo>
                <a:lnTo>
                  <a:pt x="8653138" y="0"/>
                </a:lnTo>
                <a:lnTo>
                  <a:pt x="865313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887390" y="782059"/>
            <a:ext cx="7231193" cy="8722882"/>
            <a:chOff x="0" y="0"/>
            <a:chExt cx="9641591" cy="11630509"/>
          </a:xfrm>
        </p:grpSpPr>
        <p:sp>
          <p:nvSpPr>
            <p:cNvPr id="5" name="Freeform 5"/>
            <p:cNvSpPr/>
            <p:nvPr/>
          </p:nvSpPr>
          <p:spPr>
            <a:xfrm>
              <a:off x="53639" y="57150"/>
              <a:ext cx="9024333" cy="10972800"/>
            </a:xfrm>
            <a:custGeom>
              <a:avLst/>
              <a:gdLst/>
              <a:ahLst/>
              <a:cxnLst/>
              <a:rect l="l" t="t" r="r" b="b"/>
              <a:pathLst>
                <a:path w="9024333" h="10972800">
                  <a:moveTo>
                    <a:pt x="0" y="0"/>
                  </a:moveTo>
                  <a:lnTo>
                    <a:pt x="9024333" y="0"/>
                  </a:lnTo>
                  <a:lnTo>
                    <a:pt x="9024333" y="10972800"/>
                  </a:lnTo>
                  <a:lnTo>
                    <a:pt x="0" y="10972800"/>
                  </a:lnTo>
                  <a:close/>
                </a:path>
              </a:pathLst>
            </a:custGeom>
            <a:blipFill>
              <a:blip r:embed="rId6"/>
              <a:stretch>
                <a:fillRect l="-10795" r="-10795"/>
              </a:stretch>
            </a:blipFill>
          </p:spPr>
        </p:sp>
        <p:sp>
          <p:nvSpPr>
            <p:cNvPr id="6" name="Freeform 6"/>
            <p:cNvSpPr/>
            <p:nvPr/>
          </p:nvSpPr>
          <p:spPr>
            <a:xfrm>
              <a:off x="0" y="0"/>
              <a:ext cx="9131612" cy="11087100"/>
            </a:xfrm>
            <a:custGeom>
              <a:avLst/>
              <a:gdLst/>
              <a:ahLst/>
              <a:cxnLst/>
              <a:rect l="l" t="t" r="r" b="b"/>
              <a:pathLst>
                <a:path w="9131612" h="11087100">
                  <a:moveTo>
                    <a:pt x="53639" y="0"/>
                  </a:moveTo>
                  <a:lnTo>
                    <a:pt x="9077972" y="0"/>
                  </a:lnTo>
                  <a:cubicBezTo>
                    <a:pt x="9107653" y="0"/>
                    <a:pt x="9131612" y="25527"/>
                    <a:pt x="9131612" y="57150"/>
                  </a:cubicBezTo>
                  <a:lnTo>
                    <a:pt x="9131612" y="11029950"/>
                  </a:lnTo>
                  <a:cubicBezTo>
                    <a:pt x="9131612" y="11061573"/>
                    <a:pt x="9107653" y="11087100"/>
                    <a:pt x="9077972" y="11087100"/>
                  </a:cubicBezTo>
                  <a:lnTo>
                    <a:pt x="53639" y="11087100"/>
                  </a:lnTo>
                  <a:cubicBezTo>
                    <a:pt x="23959" y="11087100"/>
                    <a:pt x="0" y="11061573"/>
                    <a:pt x="0" y="11029950"/>
                  </a:cubicBezTo>
                  <a:lnTo>
                    <a:pt x="0" y="57150"/>
                  </a:lnTo>
                  <a:cubicBezTo>
                    <a:pt x="0" y="25527"/>
                    <a:pt x="23959" y="0"/>
                    <a:pt x="53639" y="0"/>
                  </a:cubicBezTo>
                  <a:moveTo>
                    <a:pt x="53639" y="114300"/>
                  </a:moveTo>
                  <a:lnTo>
                    <a:pt x="53639" y="57150"/>
                  </a:lnTo>
                  <a:lnTo>
                    <a:pt x="107278" y="57150"/>
                  </a:lnTo>
                  <a:lnTo>
                    <a:pt x="107278" y="11029950"/>
                  </a:lnTo>
                  <a:lnTo>
                    <a:pt x="53639" y="11029950"/>
                  </a:lnTo>
                  <a:lnTo>
                    <a:pt x="53639" y="10972800"/>
                  </a:lnTo>
                  <a:lnTo>
                    <a:pt x="9077972" y="10972800"/>
                  </a:lnTo>
                  <a:lnTo>
                    <a:pt x="9077972" y="11029950"/>
                  </a:lnTo>
                  <a:lnTo>
                    <a:pt x="9024334" y="11029950"/>
                  </a:lnTo>
                  <a:lnTo>
                    <a:pt x="9024334" y="57150"/>
                  </a:lnTo>
                  <a:lnTo>
                    <a:pt x="9077972" y="57150"/>
                  </a:lnTo>
                  <a:lnTo>
                    <a:pt x="9077972" y="114300"/>
                  </a:lnTo>
                  <a:lnTo>
                    <a:pt x="53639" y="114300"/>
                  </a:lnTo>
                  <a:close/>
                </a:path>
              </a:pathLst>
            </a:custGeom>
            <a:solidFill>
              <a:srgbClr val="FFFFFF"/>
            </a:solidFill>
          </p:spPr>
        </p:sp>
      </p:grpSp>
      <p:sp>
        <p:nvSpPr>
          <p:cNvPr id="7" name="TextBox 7"/>
          <p:cNvSpPr txBox="1"/>
          <p:nvPr/>
        </p:nvSpPr>
        <p:spPr>
          <a:xfrm>
            <a:off x="1436012" y="1157097"/>
            <a:ext cx="7423987" cy="9129903"/>
          </a:xfrm>
          <a:prstGeom prst="rect">
            <a:avLst/>
          </a:prstGeom>
        </p:spPr>
        <p:txBody>
          <a:bodyPr lIns="0" tIns="0" rIns="0" bIns="0" rtlCol="0" anchor="t">
            <a:spAutoFit/>
          </a:bodyPr>
          <a:lstStyle/>
          <a:p>
            <a:pPr algn="ctr">
              <a:lnSpc>
                <a:spcPts val="6024"/>
              </a:lnSpc>
            </a:pPr>
            <a:r>
              <a:rPr lang="en-US" sz="4302" spc="249">
                <a:solidFill>
                  <a:srgbClr val="4D4C4C"/>
                </a:solidFill>
                <a:latin typeface="Helios"/>
                <a:ea typeface="Helios"/>
                <a:cs typeface="Helios"/>
                <a:sym typeface="Helios"/>
              </a:rPr>
              <a:t>La motivación es un aspecto esencial para el rendimiento y bienestar de los empleados. </a:t>
            </a:r>
          </a:p>
          <a:p>
            <a:pPr algn="ctr">
              <a:lnSpc>
                <a:spcPts val="6024"/>
              </a:lnSpc>
            </a:pPr>
            <a:endParaRPr lang="en-US" sz="4302" spc="249">
              <a:solidFill>
                <a:srgbClr val="4D4C4C"/>
              </a:solidFill>
              <a:latin typeface="Helios"/>
              <a:ea typeface="Helios"/>
              <a:cs typeface="Helios"/>
              <a:sym typeface="Helios"/>
            </a:endParaRPr>
          </a:p>
          <a:p>
            <a:pPr algn="ctr">
              <a:lnSpc>
                <a:spcPts val="6024"/>
              </a:lnSpc>
            </a:pPr>
            <a:r>
              <a:rPr lang="en-US" sz="4302" spc="249">
                <a:solidFill>
                  <a:srgbClr val="4D4C4C"/>
                </a:solidFill>
                <a:latin typeface="Helios"/>
                <a:ea typeface="Helios"/>
                <a:cs typeface="Helios"/>
                <a:sym typeface="Helios"/>
              </a:rPr>
              <a:t>Sin embargo, muchas veces es malentendida o simplificada, lo que puede llevar a estrategias ineficaces de intervención.      </a:t>
            </a:r>
          </a:p>
          <a:p>
            <a:pPr algn="ctr">
              <a:lnSpc>
                <a:spcPts val="6024"/>
              </a:lnSpc>
            </a:pPr>
            <a:endParaRPr lang="en-US" sz="4302" spc="249">
              <a:solidFill>
                <a:srgbClr val="4D4C4C"/>
              </a:solidFill>
              <a:latin typeface="Helios"/>
              <a:ea typeface="Helios"/>
              <a:cs typeface="Helios"/>
              <a:sym typeface="Helios"/>
            </a:endParaRPr>
          </a:p>
          <a:p>
            <a:pPr algn="ctr">
              <a:lnSpc>
                <a:spcPts val="6024"/>
              </a:lnSpc>
            </a:pPr>
            <a:endParaRPr lang="en-US" sz="4302" spc="249">
              <a:solidFill>
                <a:srgbClr val="4D4C4C"/>
              </a:solidFill>
              <a:latin typeface="Helios"/>
              <a:ea typeface="Helios"/>
              <a:cs typeface="Helios"/>
              <a:sym typeface="Helio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06918" y="8424265"/>
            <a:ext cx="4326365" cy="4326365"/>
          </a:xfrm>
          <a:custGeom>
            <a:avLst/>
            <a:gdLst/>
            <a:ahLst/>
            <a:cxnLst/>
            <a:rect l="l" t="t" r="r" b="b"/>
            <a:pathLst>
              <a:path w="4326365" h="4326365">
                <a:moveTo>
                  <a:pt x="0" y="0"/>
                </a:moveTo>
                <a:lnTo>
                  <a:pt x="4326365" y="0"/>
                </a:lnTo>
                <a:lnTo>
                  <a:pt x="4326365" y="4326365"/>
                </a:lnTo>
                <a:lnTo>
                  <a:pt x="0" y="43263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064060" y="0"/>
            <a:ext cx="8653138" cy="10287000"/>
          </a:xfrm>
          <a:custGeom>
            <a:avLst/>
            <a:gdLst/>
            <a:ahLst/>
            <a:cxnLst/>
            <a:rect l="l" t="t" r="r" b="b"/>
            <a:pathLst>
              <a:path w="8653138" h="10287000">
                <a:moveTo>
                  <a:pt x="0" y="0"/>
                </a:moveTo>
                <a:lnTo>
                  <a:pt x="8653138" y="0"/>
                </a:lnTo>
                <a:lnTo>
                  <a:pt x="865313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887390" y="782059"/>
            <a:ext cx="7231193" cy="8722882"/>
            <a:chOff x="0" y="0"/>
            <a:chExt cx="9641591" cy="11630509"/>
          </a:xfrm>
        </p:grpSpPr>
        <p:sp>
          <p:nvSpPr>
            <p:cNvPr id="5" name="Freeform 5"/>
            <p:cNvSpPr/>
            <p:nvPr/>
          </p:nvSpPr>
          <p:spPr>
            <a:xfrm>
              <a:off x="53639" y="57150"/>
              <a:ext cx="9024333" cy="10972800"/>
            </a:xfrm>
            <a:custGeom>
              <a:avLst/>
              <a:gdLst/>
              <a:ahLst/>
              <a:cxnLst/>
              <a:rect l="l" t="t" r="r" b="b"/>
              <a:pathLst>
                <a:path w="9024333" h="10972800">
                  <a:moveTo>
                    <a:pt x="0" y="0"/>
                  </a:moveTo>
                  <a:lnTo>
                    <a:pt x="9024333" y="0"/>
                  </a:lnTo>
                  <a:lnTo>
                    <a:pt x="9024333" y="10972800"/>
                  </a:lnTo>
                  <a:lnTo>
                    <a:pt x="0" y="10972800"/>
                  </a:lnTo>
                  <a:close/>
                </a:path>
              </a:pathLst>
            </a:custGeom>
            <a:blipFill>
              <a:blip r:embed="rId6"/>
              <a:stretch>
                <a:fillRect l="-10795" r="-10795"/>
              </a:stretch>
            </a:blipFill>
          </p:spPr>
        </p:sp>
        <p:sp>
          <p:nvSpPr>
            <p:cNvPr id="6" name="Freeform 6"/>
            <p:cNvSpPr/>
            <p:nvPr/>
          </p:nvSpPr>
          <p:spPr>
            <a:xfrm>
              <a:off x="0" y="0"/>
              <a:ext cx="9131612" cy="11087100"/>
            </a:xfrm>
            <a:custGeom>
              <a:avLst/>
              <a:gdLst/>
              <a:ahLst/>
              <a:cxnLst/>
              <a:rect l="l" t="t" r="r" b="b"/>
              <a:pathLst>
                <a:path w="9131612" h="11087100">
                  <a:moveTo>
                    <a:pt x="53639" y="0"/>
                  </a:moveTo>
                  <a:lnTo>
                    <a:pt x="9077972" y="0"/>
                  </a:lnTo>
                  <a:cubicBezTo>
                    <a:pt x="9107653" y="0"/>
                    <a:pt x="9131612" y="25527"/>
                    <a:pt x="9131612" y="57150"/>
                  </a:cubicBezTo>
                  <a:lnTo>
                    <a:pt x="9131612" y="11029950"/>
                  </a:lnTo>
                  <a:cubicBezTo>
                    <a:pt x="9131612" y="11061573"/>
                    <a:pt x="9107653" y="11087100"/>
                    <a:pt x="9077972" y="11087100"/>
                  </a:cubicBezTo>
                  <a:lnTo>
                    <a:pt x="53639" y="11087100"/>
                  </a:lnTo>
                  <a:cubicBezTo>
                    <a:pt x="23959" y="11087100"/>
                    <a:pt x="0" y="11061573"/>
                    <a:pt x="0" y="11029950"/>
                  </a:cubicBezTo>
                  <a:lnTo>
                    <a:pt x="0" y="57150"/>
                  </a:lnTo>
                  <a:cubicBezTo>
                    <a:pt x="0" y="25527"/>
                    <a:pt x="23959" y="0"/>
                    <a:pt x="53639" y="0"/>
                  </a:cubicBezTo>
                  <a:moveTo>
                    <a:pt x="53639" y="114300"/>
                  </a:moveTo>
                  <a:lnTo>
                    <a:pt x="53639" y="57150"/>
                  </a:lnTo>
                  <a:lnTo>
                    <a:pt x="107278" y="57150"/>
                  </a:lnTo>
                  <a:lnTo>
                    <a:pt x="107278" y="11029950"/>
                  </a:lnTo>
                  <a:lnTo>
                    <a:pt x="53639" y="11029950"/>
                  </a:lnTo>
                  <a:lnTo>
                    <a:pt x="53639" y="10972800"/>
                  </a:lnTo>
                  <a:lnTo>
                    <a:pt x="9077972" y="10972800"/>
                  </a:lnTo>
                  <a:lnTo>
                    <a:pt x="9077972" y="11029950"/>
                  </a:lnTo>
                  <a:lnTo>
                    <a:pt x="9024334" y="11029950"/>
                  </a:lnTo>
                  <a:lnTo>
                    <a:pt x="9024334" y="57150"/>
                  </a:lnTo>
                  <a:lnTo>
                    <a:pt x="9077972" y="57150"/>
                  </a:lnTo>
                  <a:lnTo>
                    <a:pt x="9077972" y="114300"/>
                  </a:lnTo>
                  <a:lnTo>
                    <a:pt x="53639" y="114300"/>
                  </a:lnTo>
                  <a:close/>
                </a:path>
              </a:pathLst>
            </a:custGeom>
            <a:solidFill>
              <a:srgbClr val="FFFFFF"/>
            </a:solidFill>
          </p:spPr>
        </p:sp>
      </p:grpSp>
      <p:sp>
        <p:nvSpPr>
          <p:cNvPr id="7" name="TextBox 7"/>
          <p:cNvSpPr txBox="1"/>
          <p:nvPr/>
        </p:nvSpPr>
        <p:spPr>
          <a:xfrm>
            <a:off x="809665" y="1652397"/>
            <a:ext cx="8686214" cy="7605903"/>
          </a:xfrm>
          <a:prstGeom prst="rect">
            <a:avLst/>
          </a:prstGeom>
        </p:spPr>
        <p:txBody>
          <a:bodyPr lIns="0" tIns="0" rIns="0" bIns="0" rtlCol="0" anchor="t">
            <a:spAutoFit/>
          </a:bodyPr>
          <a:lstStyle/>
          <a:p>
            <a:pPr algn="ctr">
              <a:lnSpc>
                <a:spcPts val="6024"/>
              </a:lnSpc>
            </a:pPr>
            <a:r>
              <a:rPr lang="en-US" sz="4302" spc="249">
                <a:solidFill>
                  <a:srgbClr val="4D4C4C"/>
                </a:solidFill>
                <a:latin typeface="Helios"/>
                <a:ea typeface="Helios"/>
                <a:cs typeface="Helios"/>
                <a:sym typeface="Helios"/>
              </a:rPr>
              <a:t> Es crucial desmitificar lo que es y lo que no es la motivación y comprender sus fuentes y necesidades para:</a:t>
            </a:r>
          </a:p>
          <a:p>
            <a:pPr algn="ctr">
              <a:lnSpc>
                <a:spcPts val="6024"/>
              </a:lnSpc>
            </a:pPr>
            <a:r>
              <a:rPr lang="en-US" sz="4302" spc="249">
                <a:solidFill>
                  <a:srgbClr val="4D4C4C"/>
                </a:solidFill>
                <a:latin typeface="Helios"/>
                <a:ea typeface="Helios"/>
                <a:cs typeface="Helios"/>
                <a:sym typeface="Helios"/>
              </a:rPr>
              <a:t> </a:t>
            </a:r>
          </a:p>
          <a:p>
            <a:pPr marL="929017" lvl="1" indent="-464509" algn="ctr">
              <a:lnSpc>
                <a:spcPts val="6024"/>
              </a:lnSpc>
              <a:buFont typeface="Arial"/>
              <a:buChar char="•"/>
            </a:pPr>
            <a:r>
              <a:rPr lang="en-US" sz="4302" spc="249">
                <a:solidFill>
                  <a:srgbClr val="4D4C4C"/>
                </a:solidFill>
                <a:latin typeface="Helios"/>
                <a:ea typeface="Helios"/>
                <a:cs typeface="Helios"/>
                <a:sym typeface="Helios"/>
              </a:rPr>
              <a:t>Entender el comportamiento de los colaboradores </a:t>
            </a:r>
          </a:p>
          <a:p>
            <a:pPr marL="929017" lvl="1" indent="-464509" algn="ctr">
              <a:lnSpc>
                <a:spcPts val="6024"/>
              </a:lnSpc>
              <a:buFont typeface="Arial"/>
              <a:buChar char="•"/>
            </a:pPr>
            <a:r>
              <a:rPr lang="en-US" sz="4302" spc="252">
                <a:solidFill>
                  <a:srgbClr val="4D4C4C"/>
                </a:solidFill>
                <a:latin typeface="Helios"/>
                <a:ea typeface="Helios"/>
                <a:cs typeface="Helios"/>
                <a:sym typeface="Helios"/>
              </a:rPr>
              <a:t>Hacer intervenciones  eficaces y bien fundamentadas.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614542" y="-2522057"/>
            <a:ext cx="7061162" cy="3923214"/>
          </a:xfrm>
          <a:custGeom>
            <a:avLst/>
            <a:gdLst/>
            <a:ahLst/>
            <a:cxnLst/>
            <a:rect l="l" t="t" r="r" b="b"/>
            <a:pathLst>
              <a:path w="7061162" h="3923214">
                <a:moveTo>
                  <a:pt x="0" y="0"/>
                </a:moveTo>
                <a:lnTo>
                  <a:pt x="7061162" y="0"/>
                </a:lnTo>
                <a:lnTo>
                  <a:pt x="7061162" y="3923214"/>
                </a:lnTo>
                <a:lnTo>
                  <a:pt x="0" y="39232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746671"/>
            <a:ext cx="15452459" cy="12017010"/>
          </a:xfrm>
          <a:custGeom>
            <a:avLst/>
            <a:gdLst/>
            <a:ahLst/>
            <a:cxnLst/>
            <a:rect l="l" t="t" r="r" b="b"/>
            <a:pathLst>
              <a:path w="15452459" h="12017010">
                <a:moveTo>
                  <a:pt x="0" y="0"/>
                </a:moveTo>
                <a:lnTo>
                  <a:pt x="15452459" y="0"/>
                </a:lnTo>
                <a:lnTo>
                  <a:pt x="15452459" y="12017010"/>
                </a:lnTo>
                <a:lnTo>
                  <a:pt x="0" y="12017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428627" y="2919878"/>
            <a:ext cx="4216185" cy="4064638"/>
          </a:xfrm>
          <a:prstGeom prst="rect">
            <a:avLst/>
          </a:prstGeom>
        </p:spPr>
        <p:txBody>
          <a:bodyPr lIns="0" tIns="0" rIns="0" bIns="0" rtlCol="0" anchor="t">
            <a:spAutoFit/>
          </a:bodyPr>
          <a:lstStyle/>
          <a:p>
            <a:pPr algn="ctr">
              <a:lnSpc>
                <a:spcPts val="30064"/>
              </a:lnSpc>
            </a:pPr>
            <a:r>
              <a:rPr lang="en-US" sz="21474" b="1">
                <a:solidFill>
                  <a:srgbClr val="4D4C4C"/>
                </a:solidFill>
                <a:latin typeface="TS Deniz Bold"/>
                <a:ea typeface="TS Deniz Bold"/>
                <a:cs typeface="TS Deniz Bold"/>
                <a:sym typeface="TS Deniz Bold"/>
              </a:rPr>
              <a:t>01</a:t>
            </a:r>
          </a:p>
        </p:txBody>
      </p:sp>
      <p:sp>
        <p:nvSpPr>
          <p:cNvPr id="5" name="TextBox 5"/>
          <p:cNvSpPr txBox="1"/>
          <p:nvPr/>
        </p:nvSpPr>
        <p:spPr>
          <a:xfrm>
            <a:off x="6622171" y="3819716"/>
            <a:ext cx="10522952" cy="1333373"/>
          </a:xfrm>
          <a:prstGeom prst="rect">
            <a:avLst/>
          </a:prstGeom>
        </p:spPr>
        <p:txBody>
          <a:bodyPr lIns="0" tIns="0" rIns="0" bIns="0" rtlCol="0" anchor="t">
            <a:spAutoFit/>
          </a:bodyPr>
          <a:lstStyle/>
          <a:p>
            <a:pPr algn="l">
              <a:lnSpc>
                <a:spcPts val="9976"/>
              </a:lnSpc>
            </a:pPr>
            <a:r>
              <a:rPr lang="en-US" sz="7125">
                <a:solidFill>
                  <a:srgbClr val="FF66C4"/>
                </a:solidFill>
                <a:latin typeface="Borel"/>
                <a:ea typeface="Borel"/>
                <a:cs typeface="Borel"/>
                <a:sym typeface="Borel"/>
              </a:rPr>
              <a:t>Definiciones de</a:t>
            </a:r>
          </a:p>
        </p:txBody>
      </p:sp>
      <p:sp>
        <p:nvSpPr>
          <p:cNvPr id="6" name="TextBox 6"/>
          <p:cNvSpPr txBox="1"/>
          <p:nvPr/>
        </p:nvSpPr>
        <p:spPr>
          <a:xfrm>
            <a:off x="6622171" y="4342281"/>
            <a:ext cx="10637129" cy="2205990"/>
          </a:xfrm>
          <a:prstGeom prst="rect">
            <a:avLst/>
          </a:prstGeom>
        </p:spPr>
        <p:txBody>
          <a:bodyPr lIns="0" tIns="0" rIns="0" bIns="0" rtlCol="0" anchor="t">
            <a:spAutoFit/>
          </a:bodyPr>
          <a:lstStyle/>
          <a:p>
            <a:pPr algn="l">
              <a:lnSpc>
                <a:spcPts val="18060"/>
              </a:lnSpc>
            </a:pPr>
            <a:r>
              <a:rPr lang="en-US" sz="12900" b="1">
                <a:solidFill>
                  <a:srgbClr val="4D4C4C"/>
                </a:solidFill>
                <a:latin typeface="TS Deniz Bold"/>
                <a:ea typeface="TS Deniz Bold"/>
                <a:cs typeface="TS Deniz Bold"/>
                <a:sym typeface="TS Deniz Bold"/>
              </a:rPr>
              <a:t>Motivación</a:t>
            </a:r>
          </a:p>
        </p:txBody>
      </p:sp>
      <p:sp>
        <p:nvSpPr>
          <p:cNvPr id="7" name="Freeform 7"/>
          <p:cNvSpPr/>
          <p:nvPr/>
        </p:nvSpPr>
        <p:spPr>
          <a:xfrm>
            <a:off x="-2900375" y="2034607"/>
            <a:ext cx="9198355" cy="5110647"/>
          </a:xfrm>
          <a:custGeom>
            <a:avLst/>
            <a:gdLst/>
            <a:ahLst/>
            <a:cxnLst/>
            <a:rect l="l" t="t" r="r" b="b"/>
            <a:pathLst>
              <a:path w="9198355" h="5110647">
                <a:moveTo>
                  <a:pt x="0" y="0"/>
                </a:moveTo>
                <a:lnTo>
                  <a:pt x="9198354" y="0"/>
                </a:lnTo>
                <a:lnTo>
                  <a:pt x="9198354" y="5110648"/>
                </a:lnTo>
                <a:lnTo>
                  <a:pt x="0" y="51106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879387" y="2646483"/>
            <a:ext cx="1098480" cy="1098480"/>
          </a:xfrm>
          <a:custGeom>
            <a:avLst/>
            <a:gdLst/>
            <a:ahLst/>
            <a:cxnLst/>
            <a:rect l="l" t="t" r="r" b="b"/>
            <a:pathLst>
              <a:path w="1098480" h="1098480">
                <a:moveTo>
                  <a:pt x="0" y="0"/>
                </a:moveTo>
                <a:lnTo>
                  <a:pt x="1098480" y="0"/>
                </a:lnTo>
                <a:lnTo>
                  <a:pt x="1098480" y="1098480"/>
                </a:lnTo>
                <a:lnTo>
                  <a:pt x="0" y="10984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698802" y="5143500"/>
            <a:ext cx="3397604" cy="3397604"/>
          </a:xfrm>
          <a:custGeom>
            <a:avLst/>
            <a:gdLst/>
            <a:ahLst/>
            <a:cxnLst/>
            <a:rect l="l" t="t" r="r" b="b"/>
            <a:pathLst>
              <a:path w="3397604" h="3397604">
                <a:moveTo>
                  <a:pt x="0" y="0"/>
                </a:moveTo>
                <a:lnTo>
                  <a:pt x="3397604" y="0"/>
                </a:lnTo>
                <a:lnTo>
                  <a:pt x="3397604" y="3397604"/>
                </a:lnTo>
                <a:lnTo>
                  <a:pt x="0" y="33976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996A47-8DD8-46D0-AF2D-B4945B87B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906043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7912" y="-6641789"/>
            <a:ext cx="20593590" cy="7670489"/>
          </a:xfrm>
          <a:custGeom>
            <a:avLst/>
            <a:gdLst/>
            <a:ahLst/>
            <a:cxnLst/>
            <a:rect l="l" t="t" r="r" b="b"/>
            <a:pathLst>
              <a:path w="20593590" h="7670489">
                <a:moveTo>
                  <a:pt x="0" y="0"/>
                </a:moveTo>
                <a:lnTo>
                  <a:pt x="20593590" y="0"/>
                </a:lnTo>
                <a:lnTo>
                  <a:pt x="20593590" y="7670489"/>
                </a:lnTo>
                <a:lnTo>
                  <a:pt x="0" y="76704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68907" y="9077474"/>
            <a:ext cx="21201429" cy="7670489"/>
          </a:xfrm>
          <a:custGeom>
            <a:avLst/>
            <a:gdLst/>
            <a:ahLst/>
            <a:cxnLst/>
            <a:rect l="l" t="t" r="r" b="b"/>
            <a:pathLst>
              <a:path w="21201429" h="7670489">
                <a:moveTo>
                  <a:pt x="0" y="0"/>
                </a:moveTo>
                <a:lnTo>
                  <a:pt x="21201429" y="0"/>
                </a:lnTo>
                <a:lnTo>
                  <a:pt x="21201429" y="7670489"/>
                </a:lnTo>
                <a:lnTo>
                  <a:pt x="0" y="76704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687809" y="8483977"/>
            <a:ext cx="6249065" cy="1548646"/>
          </a:xfrm>
          <a:custGeom>
            <a:avLst/>
            <a:gdLst/>
            <a:ahLst/>
            <a:cxnLst/>
            <a:rect l="l" t="t" r="r" b="b"/>
            <a:pathLst>
              <a:path w="6249065" h="1548646">
                <a:moveTo>
                  <a:pt x="0" y="0"/>
                </a:moveTo>
                <a:lnTo>
                  <a:pt x="6249064" y="0"/>
                </a:lnTo>
                <a:lnTo>
                  <a:pt x="6249064" y="1548645"/>
                </a:lnTo>
                <a:lnTo>
                  <a:pt x="0" y="15486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537717" y="3605783"/>
            <a:ext cx="3075434" cy="3075434"/>
          </a:xfrm>
          <a:custGeom>
            <a:avLst/>
            <a:gdLst/>
            <a:ahLst/>
            <a:cxnLst/>
            <a:rect l="l" t="t" r="r" b="b"/>
            <a:pathLst>
              <a:path w="3075434" h="3075434">
                <a:moveTo>
                  <a:pt x="0" y="0"/>
                </a:moveTo>
                <a:lnTo>
                  <a:pt x="3075434" y="0"/>
                </a:lnTo>
                <a:lnTo>
                  <a:pt x="3075434" y="3075434"/>
                </a:lnTo>
                <a:lnTo>
                  <a:pt x="0" y="30754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6710243" y="3605783"/>
            <a:ext cx="3075434" cy="3075434"/>
          </a:xfrm>
          <a:custGeom>
            <a:avLst/>
            <a:gdLst/>
            <a:ahLst/>
            <a:cxnLst/>
            <a:rect l="l" t="t" r="r" b="b"/>
            <a:pathLst>
              <a:path w="3075434" h="3075434">
                <a:moveTo>
                  <a:pt x="0" y="0"/>
                </a:moveTo>
                <a:lnTo>
                  <a:pt x="3075434" y="0"/>
                </a:lnTo>
                <a:lnTo>
                  <a:pt x="3075434" y="3075434"/>
                </a:lnTo>
                <a:lnTo>
                  <a:pt x="0" y="30754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2308220" y="1494373"/>
            <a:ext cx="1191142" cy="1193312"/>
          </a:xfrm>
          <a:custGeom>
            <a:avLst/>
            <a:gdLst/>
            <a:ahLst/>
            <a:cxnLst/>
            <a:rect l="l" t="t" r="r" b="b"/>
            <a:pathLst>
              <a:path w="1191142" h="1193312">
                <a:moveTo>
                  <a:pt x="0" y="0"/>
                </a:moveTo>
                <a:lnTo>
                  <a:pt x="1191142" y="0"/>
                </a:lnTo>
                <a:lnTo>
                  <a:pt x="1191142" y="1193312"/>
                </a:lnTo>
                <a:lnTo>
                  <a:pt x="0" y="1193312"/>
                </a:lnTo>
                <a:lnTo>
                  <a:pt x="0" y="0"/>
                </a:lnTo>
                <a:close/>
              </a:path>
            </a:pathLst>
          </a:custGeom>
          <a:blipFill>
            <a:blip r:embed="rId10">
              <a:extLst>
                <a:ext uri="{96DAC541-7B7A-43D3-8B79-37D633B846F1}">
                  <asvg:svgBlip xmlns:asvg="http://schemas.microsoft.com/office/drawing/2016/SVG/main" r:embed="rId11"/>
                </a:ext>
              </a:extLst>
            </a:blip>
            <a:stretch>
              <a:fillRect l="-91" r="-91"/>
            </a:stretch>
          </a:blipFill>
        </p:spPr>
      </p:sp>
      <p:sp>
        <p:nvSpPr>
          <p:cNvPr id="8" name="Freeform 8"/>
          <p:cNvSpPr/>
          <p:nvPr/>
        </p:nvSpPr>
        <p:spPr>
          <a:xfrm rot="-10800000">
            <a:off x="15478403" y="1494373"/>
            <a:ext cx="1191142" cy="1193312"/>
          </a:xfrm>
          <a:custGeom>
            <a:avLst/>
            <a:gdLst/>
            <a:ahLst/>
            <a:cxnLst/>
            <a:rect l="l" t="t" r="r" b="b"/>
            <a:pathLst>
              <a:path w="1191142" h="1193312">
                <a:moveTo>
                  <a:pt x="0" y="0"/>
                </a:moveTo>
                <a:lnTo>
                  <a:pt x="1191142" y="0"/>
                </a:lnTo>
                <a:lnTo>
                  <a:pt x="1191142" y="1193312"/>
                </a:lnTo>
                <a:lnTo>
                  <a:pt x="0" y="1193312"/>
                </a:lnTo>
                <a:lnTo>
                  <a:pt x="0" y="0"/>
                </a:lnTo>
                <a:close/>
              </a:path>
            </a:pathLst>
          </a:custGeom>
          <a:blipFill>
            <a:blip r:embed="rId10">
              <a:extLst>
                <a:ext uri="{96DAC541-7B7A-43D3-8B79-37D633B846F1}">
                  <asvg:svgBlip xmlns:asvg="http://schemas.microsoft.com/office/drawing/2016/SVG/main" r:embed="rId11"/>
                </a:ext>
              </a:extLst>
            </a:blip>
            <a:stretch>
              <a:fillRect l="-91" r="-91"/>
            </a:stretch>
          </a:blipFill>
        </p:spPr>
      </p:sp>
      <p:sp>
        <p:nvSpPr>
          <p:cNvPr id="9" name="TextBox 9"/>
          <p:cNvSpPr txBox="1"/>
          <p:nvPr/>
        </p:nvSpPr>
        <p:spPr>
          <a:xfrm>
            <a:off x="3343199" y="1621725"/>
            <a:ext cx="12377217" cy="1384898"/>
          </a:xfrm>
          <a:prstGeom prst="rect">
            <a:avLst/>
          </a:prstGeom>
        </p:spPr>
        <p:txBody>
          <a:bodyPr lIns="0" tIns="0" rIns="0" bIns="0" rtlCol="0" anchor="t">
            <a:spAutoFit/>
          </a:bodyPr>
          <a:lstStyle/>
          <a:p>
            <a:pPr algn="ctr">
              <a:lnSpc>
                <a:spcPts val="11338"/>
              </a:lnSpc>
            </a:pPr>
            <a:r>
              <a:rPr lang="en-US" sz="8098">
                <a:solidFill>
                  <a:srgbClr val="FF66C4"/>
                </a:solidFill>
                <a:latin typeface="Borel"/>
                <a:ea typeface="Borel"/>
                <a:cs typeface="Borel"/>
                <a:sym typeface="Borel"/>
              </a:rPr>
              <a:t>Definición operativa</a:t>
            </a:r>
          </a:p>
        </p:txBody>
      </p:sp>
      <p:sp>
        <p:nvSpPr>
          <p:cNvPr id="10" name="TextBox 10"/>
          <p:cNvSpPr txBox="1"/>
          <p:nvPr/>
        </p:nvSpPr>
        <p:spPr>
          <a:xfrm>
            <a:off x="1537717" y="4097705"/>
            <a:ext cx="14817732" cy="5003673"/>
          </a:xfrm>
          <a:prstGeom prst="rect">
            <a:avLst/>
          </a:prstGeom>
        </p:spPr>
        <p:txBody>
          <a:bodyPr lIns="0" tIns="0" rIns="0" bIns="0" rtlCol="0" anchor="t">
            <a:spAutoFit/>
          </a:bodyPr>
          <a:lstStyle/>
          <a:p>
            <a:pPr algn="ctr">
              <a:lnSpc>
                <a:spcPts val="6656"/>
              </a:lnSpc>
            </a:pPr>
            <a:r>
              <a:rPr lang="en-US" sz="4755">
                <a:solidFill>
                  <a:srgbClr val="000000"/>
                </a:solidFill>
                <a:latin typeface="Helios"/>
                <a:ea typeface="Helios"/>
                <a:cs typeface="Helios"/>
                <a:sym typeface="Helios"/>
              </a:rPr>
              <a:t> Proceso que explica el inicio, la dirección, la intensidad y la perseverancia de la conducta encaminada una meta, modulado por las percepciones que los sujetos tienen de sí mismos y por las tareas a las que se tienen que enfrentar.</a:t>
            </a:r>
          </a:p>
          <a:p>
            <a:pPr algn="ctr">
              <a:lnSpc>
                <a:spcPts val="6657"/>
              </a:lnSpc>
            </a:pPr>
            <a:endParaRPr lang="en-US" sz="4755">
              <a:solidFill>
                <a:srgbClr val="000000"/>
              </a:solidFill>
              <a:latin typeface="Helios"/>
              <a:ea typeface="Helios"/>
              <a:cs typeface="Helios"/>
              <a:sym typeface="Helio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9213D90-CB67-4F6A-A1D0-9F8A51096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761517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70550" y="1873869"/>
            <a:ext cx="9198355" cy="5110647"/>
          </a:xfrm>
          <a:custGeom>
            <a:avLst/>
            <a:gdLst/>
            <a:ahLst/>
            <a:cxnLst/>
            <a:rect l="l" t="t" r="r" b="b"/>
            <a:pathLst>
              <a:path w="9198355" h="5110647">
                <a:moveTo>
                  <a:pt x="0" y="0"/>
                </a:moveTo>
                <a:lnTo>
                  <a:pt x="9198354" y="0"/>
                </a:lnTo>
                <a:lnTo>
                  <a:pt x="9198354" y="5110647"/>
                </a:lnTo>
                <a:lnTo>
                  <a:pt x="0" y="51106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428627" y="2919878"/>
            <a:ext cx="4216185" cy="4064638"/>
          </a:xfrm>
          <a:prstGeom prst="rect">
            <a:avLst/>
          </a:prstGeom>
        </p:spPr>
        <p:txBody>
          <a:bodyPr lIns="0" tIns="0" rIns="0" bIns="0" rtlCol="0" anchor="t">
            <a:spAutoFit/>
          </a:bodyPr>
          <a:lstStyle/>
          <a:p>
            <a:pPr algn="ctr">
              <a:lnSpc>
                <a:spcPts val="30064"/>
              </a:lnSpc>
            </a:pPr>
            <a:r>
              <a:rPr lang="en-US" sz="21474" b="1">
                <a:solidFill>
                  <a:srgbClr val="4D4C4C"/>
                </a:solidFill>
                <a:latin typeface="TS Deniz Bold"/>
                <a:ea typeface="TS Deniz Bold"/>
                <a:cs typeface="TS Deniz Bold"/>
                <a:sym typeface="TS Deniz Bold"/>
              </a:rPr>
              <a:t>02</a:t>
            </a:r>
          </a:p>
        </p:txBody>
      </p:sp>
      <p:sp>
        <p:nvSpPr>
          <p:cNvPr id="4" name="TextBox 4"/>
          <p:cNvSpPr txBox="1"/>
          <p:nvPr/>
        </p:nvSpPr>
        <p:spPr>
          <a:xfrm>
            <a:off x="6622171" y="3819716"/>
            <a:ext cx="10522952" cy="1209548"/>
          </a:xfrm>
          <a:prstGeom prst="rect">
            <a:avLst/>
          </a:prstGeom>
        </p:spPr>
        <p:txBody>
          <a:bodyPr lIns="0" tIns="0" rIns="0" bIns="0" rtlCol="0" anchor="t">
            <a:spAutoFit/>
          </a:bodyPr>
          <a:lstStyle/>
          <a:p>
            <a:pPr algn="l">
              <a:lnSpc>
                <a:spcPts val="9976"/>
              </a:lnSpc>
            </a:pPr>
            <a:r>
              <a:rPr lang="en-US" sz="7125">
                <a:solidFill>
                  <a:srgbClr val="FF66C4"/>
                </a:solidFill>
                <a:latin typeface="Borel"/>
                <a:ea typeface="Borel"/>
                <a:cs typeface="Borel"/>
                <a:sym typeface="Borel"/>
              </a:rPr>
              <a:t>Teorías acerca de</a:t>
            </a:r>
          </a:p>
        </p:txBody>
      </p:sp>
      <p:sp>
        <p:nvSpPr>
          <p:cNvPr id="5" name="TextBox 5"/>
          <p:cNvSpPr txBox="1"/>
          <p:nvPr/>
        </p:nvSpPr>
        <p:spPr>
          <a:xfrm>
            <a:off x="6622171" y="4399431"/>
            <a:ext cx="10637129" cy="1941830"/>
          </a:xfrm>
          <a:prstGeom prst="rect">
            <a:avLst/>
          </a:prstGeom>
        </p:spPr>
        <p:txBody>
          <a:bodyPr lIns="0" tIns="0" rIns="0" bIns="0" rtlCol="0" anchor="t">
            <a:spAutoFit/>
          </a:bodyPr>
          <a:lstStyle/>
          <a:p>
            <a:pPr algn="l">
              <a:lnSpc>
                <a:spcPts val="15820"/>
              </a:lnSpc>
            </a:pPr>
            <a:r>
              <a:rPr lang="en-US" sz="11300" b="1">
                <a:solidFill>
                  <a:srgbClr val="4D4C4C"/>
                </a:solidFill>
                <a:latin typeface="TS Deniz Bold"/>
                <a:ea typeface="TS Deniz Bold"/>
                <a:cs typeface="TS Deniz Bold"/>
                <a:sym typeface="TS Deniz Bold"/>
              </a:rPr>
              <a:t>la motivación</a:t>
            </a:r>
          </a:p>
        </p:txBody>
      </p:sp>
      <p:sp>
        <p:nvSpPr>
          <p:cNvPr id="6" name="Freeform 6"/>
          <p:cNvSpPr/>
          <p:nvPr/>
        </p:nvSpPr>
        <p:spPr>
          <a:xfrm>
            <a:off x="879387" y="2221448"/>
            <a:ext cx="1098480" cy="1098480"/>
          </a:xfrm>
          <a:custGeom>
            <a:avLst/>
            <a:gdLst/>
            <a:ahLst/>
            <a:cxnLst/>
            <a:rect l="l" t="t" r="r" b="b"/>
            <a:pathLst>
              <a:path w="1098480" h="1098480">
                <a:moveTo>
                  <a:pt x="0" y="0"/>
                </a:moveTo>
                <a:lnTo>
                  <a:pt x="1098480" y="0"/>
                </a:lnTo>
                <a:lnTo>
                  <a:pt x="1098480" y="1098480"/>
                </a:lnTo>
                <a:lnTo>
                  <a:pt x="0" y="10984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698802" y="5514834"/>
            <a:ext cx="3397604" cy="3397604"/>
          </a:xfrm>
          <a:custGeom>
            <a:avLst/>
            <a:gdLst/>
            <a:ahLst/>
            <a:cxnLst/>
            <a:rect l="l" t="t" r="r" b="b"/>
            <a:pathLst>
              <a:path w="3397604" h="3397604">
                <a:moveTo>
                  <a:pt x="0" y="0"/>
                </a:moveTo>
                <a:lnTo>
                  <a:pt x="3397604" y="0"/>
                </a:lnTo>
                <a:lnTo>
                  <a:pt x="3397604" y="3397604"/>
                </a:lnTo>
                <a:lnTo>
                  <a:pt x="0" y="3397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3614542" y="-2522057"/>
            <a:ext cx="7061162" cy="3923214"/>
          </a:xfrm>
          <a:custGeom>
            <a:avLst/>
            <a:gdLst/>
            <a:ahLst/>
            <a:cxnLst/>
            <a:rect l="l" t="t" r="r" b="b"/>
            <a:pathLst>
              <a:path w="7061162" h="3923214">
                <a:moveTo>
                  <a:pt x="0" y="0"/>
                </a:moveTo>
                <a:lnTo>
                  <a:pt x="7061162" y="0"/>
                </a:lnTo>
                <a:lnTo>
                  <a:pt x="7061162" y="3923214"/>
                </a:lnTo>
                <a:lnTo>
                  <a:pt x="0" y="3923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7259300" y="-746671"/>
            <a:ext cx="15452459" cy="12017010"/>
          </a:xfrm>
          <a:custGeom>
            <a:avLst/>
            <a:gdLst/>
            <a:ahLst/>
            <a:cxnLst/>
            <a:rect l="l" t="t" r="r" b="b"/>
            <a:pathLst>
              <a:path w="15452459" h="12017010">
                <a:moveTo>
                  <a:pt x="0" y="0"/>
                </a:moveTo>
                <a:lnTo>
                  <a:pt x="15452459" y="0"/>
                </a:lnTo>
                <a:lnTo>
                  <a:pt x="15452459" y="12017010"/>
                </a:lnTo>
                <a:lnTo>
                  <a:pt x="0" y="120170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579</Words>
  <Application>Microsoft Office PowerPoint</Application>
  <PresentationFormat>Personalizado</PresentationFormat>
  <Paragraphs>68</Paragraphs>
  <Slides>29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Borel</vt:lpstr>
      <vt:lpstr>Arial</vt:lpstr>
      <vt:lpstr>Helios</vt:lpstr>
      <vt:lpstr>TS Deniz Bold</vt:lpstr>
      <vt:lpstr>Helios Bold</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Liderazgo - 3.pptx</dc:title>
  <cp:lastModifiedBy>Gladys</cp:lastModifiedBy>
  <cp:revision>5</cp:revision>
  <dcterms:created xsi:type="dcterms:W3CDTF">2006-08-16T00:00:00Z</dcterms:created>
  <dcterms:modified xsi:type="dcterms:W3CDTF">2025-09-10T14:23:44Z</dcterms:modified>
  <dc:identifier>DAGx8qUZQIQ</dc:identifier>
</cp:coreProperties>
</file>