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3" r:id="rId4"/>
    <p:sldId id="257" r:id="rId5"/>
    <p:sldId id="262" r:id="rId6"/>
    <p:sldId id="260" r:id="rId7"/>
    <p:sldId id="265" r:id="rId8"/>
    <p:sldId id="263" r:id="rId9"/>
    <p:sldId id="264" r:id="rId10"/>
    <p:sldId id="268" r:id="rId11"/>
    <p:sldId id="267" r:id="rId12"/>
    <p:sldId id="269" r:id="rId13"/>
    <p:sldId id="270" r:id="rId14"/>
    <p:sldId id="271" r:id="rId15"/>
    <p:sldId id="274" r:id="rId16"/>
    <p:sldId id="275" r:id="rId17"/>
    <p:sldId id="276" r:id="rId18"/>
    <p:sldId id="282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fredo" initials="A" lastIdx="2" clrIdx="0">
    <p:extLst>
      <p:ext uri="{19B8F6BF-5375-455C-9EA6-DF929625EA0E}">
        <p15:presenceInfo xmlns:p15="http://schemas.microsoft.com/office/powerpoint/2012/main" userId="Alfre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23T22:31:08.70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  <p:cm authorId="1" dt="2025-03-23T22:31:10.790" idx="2">
    <p:pos x="146" y="146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Legislación y Ejercicio Profesional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Fernández Alfredo</a:t>
            </a:r>
          </a:p>
          <a:p>
            <a:r>
              <a:rPr lang="es-ES" dirty="0" smtClean="0"/>
              <a:t>Roxana Beck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90467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PERSONAS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b="1" u="sng" dirty="0" smtClean="0">
                <a:solidFill>
                  <a:srgbClr val="FF0000"/>
                </a:solidFill>
              </a:rPr>
              <a:t>FISICA</a:t>
            </a:r>
          </a:p>
          <a:p>
            <a:pPr lvl="1"/>
            <a:r>
              <a:rPr lang="es-ES" dirty="0" smtClean="0"/>
              <a:t>Existe desde el momento de la concepción</a:t>
            </a:r>
          </a:p>
          <a:p>
            <a:pPr lvl="1"/>
            <a:r>
              <a:rPr lang="es-ES" dirty="0" smtClean="0"/>
              <a:t>Época de la concepción lapso entre el máximo y mínimo de embarazo (300.180)</a:t>
            </a:r>
          </a:p>
          <a:p>
            <a:pPr lvl="1"/>
            <a:r>
              <a:rPr lang="es-ES" dirty="0" smtClean="0"/>
              <a:t>Los derechos del concebido o implantado en la mujer quedan irrevocablemente adquiridos si nace con vida</a:t>
            </a:r>
          </a:p>
          <a:p>
            <a:pPr lvl="1"/>
            <a:r>
              <a:rPr lang="es-ES" dirty="0" smtClean="0"/>
              <a:t>Si no nace con vida, se considera que nunca existió</a:t>
            </a:r>
          </a:p>
          <a:p>
            <a:pPr lvl="1"/>
            <a:r>
              <a:rPr lang="es-ES" b="1" u="sng" dirty="0" smtClean="0"/>
              <a:t>FIN:</a:t>
            </a:r>
            <a:r>
              <a:rPr lang="es-ES" dirty="0" smtClean="0"/>
              <a:t> FALLECIMIENTO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b="1" u="sng" dirty="0" smtClean="0">
                <a:solidFill>
                  <a:srgbClr val="FF0000"/>
                </a:solidFill>
              </a:rPr>
              <a:t>JURIDICA</a:t>
            </a:r>
          </a:p>
          <a:p>
            <a:r>
              <a:rPr lang="es-ES" dirty="0" smtClean="0"/>
              <a:t>“</a:t>
            </a:r>
            <a:r>
              <a:rPr lang="es-ES" i="1" dirty="0" smtClean="0"/>
              <a:t>Todos los entes a los cuales el ordenamiento jurídico les confiere aptitud para adquirir derechos y contraer obligaciones para el cumplimiento de su objeto y los fines de su creación</a:t>
            </a:r>
          </a:p>
          <a:p>
            <a:endParaRPr lang="es-ES" dirty="0"/>
          </a:p>
          <a:p>
            <a:r>
              <a:rPr lang="es-ES" b="1" u="sng" dirty="0" smtClean="0"/>
              <a:t>FIN:</a:t>
            </a:r>
            <a:r>
              <a:rPr lang="es-ES" dirty="0" smtClean="0"/>
              <a:t> El reconocimiento, comienzo, capacidad, funcionamiento, organización y fin de su existencia, se rige por las leyes y ordenamientos de su constitución.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590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PERSONAS JURIDICAS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b="1" u="sng" dirty="0" smtClean="0">
                <a:solidFill>
                  <a:srgbClr val="FF0000"/>
                </a:solidFill>
              </a:rPr>
              <a:t>PERSONAS JURIDICAS PUBLICAS</a:t>
            </a:r>
            <a:endParaRPr lang="es-AR" b="1" u="sng" dirty="0">
              <a:solidFill>
                <a:srgbClr val="FF0000"/>
              </a:solidFill>
            </a:endParaRPr>
          </a:p>
          <a:p>
            <a:r>
              <a:rPr lang="es-ES" dirty="0" smtClean="0"/>
              <a:t>Estado</a:t>
            </a:r>
          </a:p>
          <a:p>
            <a:r>
              <a:rPr lang="es-ES" dirty="0" smtClean="0"/>
              <a:t>Iglesia Católica</a:t>
            </a:r>
          </a:p>
          <a:p>
            <a:r>
              <a:rPr lang="es-ES" dirty="0" smtClean="0"/>
              <a:t>Entidades Autárquicas</a:t>
            </a:r>
          </a:p>
          <a:p>
            <a:r>
              <a:rPr lang="es-ES" dirty="0" smtClean="0"/>
              <a:t>Organismos Nacionales o Extranjeras que la ley Le reconoce ese carácter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b="1" u="sng" dirty="0" smtClean="0">
                <a:solidFill>
                  <a:srgbClr val="FF0000"/>
                </a:solidFill>
              </a:rPr>
              <a:t>PERSONAS JURIDICAS PRIVADAS</a:t>
            </a:r>
          </a:p>
          <a:p>
            <a:r>
              <a:rPr lang="es-ES" dirty="0" smtClean="0"/>
              <a:t>Sociedades</a:t>
            </a:r>
          </a:p>
          <a:p>
            <a:r>
              <a:rPr lang="es-ES" dirty="0" smtClean="0"/>
              <a:t>Asociaciones civiles</a:t>
            </a:r>
          </a:p>
          <a:p>
            <a:r>
              <a:rPr lang="es-ES" dirty="0" smtClean="0"/>
              <a:t>Simples asociaciones</a:t>
            </a:r>
          </a:p>
          <a:p>
            <a:r>
              <a:rPr lang="es-ES" dirty="0" smtClean="0"/>
              <a:t>Fundaciones</a:t>
            </a:r>
          </a:p>
          <a:p>
            <a:r>
              <a:rPr lang="es-ES" dirty="0" smtClean="0"/>
              <a:t>Las iglesias, comunidades o entidades religiosas</a:t>
            </a:r>
          </a:p>
          <a:p>
            <a:r>
              <a:rPr lang="es-ES" dirty="0" smtClean="0"/>
              <a:t>Mutuales – Cooperativas</a:t>
            </a:r>
          </a:p>
          <a:p>
            <a:r>
              <a:rPr lang="es-ES" dirty="0" smtClean="0"/>
              <a:t>Consorcio de Propiedad Horizontal</a:t>
            </a:r>
          </a:p>
          <a:p>
            <a:r>
              <a:rPr lang="es-ES" dirty="0" smtClean="0"/>
              <a:t>Toda otra dispuesta en el CCC o leyes especiales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408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DE LAS PERSONAS FISICAS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rgbClr val="FF0000"/>
                </a:solidFill>
              </a:rPr>
              <a:t>CAPACIDAD DE DERECHO</a:t>
            </a:r>
          </a:p>
          <a:p>
            <a:r>
              <a:rPr lang="es-ES" dirty="0" smtClean="0"/>
              <a:t>Toda persona humana goza de la aptitud para ser titular de derechos y deberes jurídicos (art. 22 CCC)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rgbClr val="FF0000"/>
                </a:solidFill>
              </a:rPr>
              <a:t>CAPACIDAD DE HECHO</a:t>
            </a:r>
          </a:p>
          <a:p>
            <a:pPr lvl="1"/>
            <a:r>
              <a:rPr lang="es-ES" dirty="0" smtClean="0"/>
              <a:t>Es la capacidad de ejercer que tienen los individuos de ejercer los derechos con los que cuenta.</a:t>
            </a:r>
          </a:p>
          <a:p>
            <a:pPr lvl="1"/>
            <a:r>
              <a:rPr lang="es-ES" dirty="0" smtClean="0"/>
              <a:t>Toda persona humana puede ejercer por si misma sus derechos, prevista en este código y en una sentencia judicial (art. 23 CCC)</a:t>
            </a:r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1801091" y="4488873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</a:rPr>
              <a:t>Son Incapaces: </a:t>
            </a:r>
            <a:r>
              <a:rPr lang="es-ES" b="1" dirty="0" smtClean="0">
                <a:solidFill>
                  <a:srgbClr val="00B050"/>
                </a:solidFill>
              </a:rPr>
              <a:t>a)</a:t>
            </a:r>
            <a:r>
              <a:rPr lang="es-ES" dirty="0" smtClean="0">
                <a:solidFill>
                  <a:srgbClr val="00B050"/>
                </a:solidFill>
              </a:rPr>
              <a:t> Las personas por nacer, </a:t>
            </a:r>
            <a:r>
              <a:rPr lang="es-ES" b="1" dirty="0" smtClean="0">
                <a:solidFill>
                  <a:srgbClr val="00B050"/>
                </a:solidFill>
              </a:rPr>
              <a:t>b)</a:t>
            </a:r>
            <a:r>
              <a:rPr lang="es-ES" dirty="0" smtClean="0">
                <a:solidFill>
                  <a:srgbClr val="00B050"/>
                </a:solidFill>
              </a:rPr>
              <a:t> La que no cuenta con la edad y grado de madurez suficiente, </a:t>
            </a:r>
            <a:r>
              <a:rPr lang="es-ES" b="1" dirty="0" smtClean="0">
                <a:solidFill>
                  <a:srgbClr val="00B050"/>
                </a:solidFill>
              </a:rPr>
              <a:t>c)</a:t>
            </a:r>
            <a:r>
              <a:rPr lang="es-ES" dirty="0" smtClean="0">
                <a:solidFill>
                  <a:srgbClr val="00B050"/>
                </a:solidFill>
              </a:rPr>
              <a:t> Las personas declaradas incapaz por sentencia judicial con los alcances que allí se establece</a:t>
            </a:r>
            <a:endParaRPr lang="es-A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MENORES Y ADOLECENTES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arcador de contenido 15"/>
          <p:cNvSpPr>
            <a:spLocks noGrp="1"/>
          </p:cNvSpPr>
          <p:nvPr>
            <p:ph idx="1"/>
          </p:nvPr>
        </p:nvSpPr>
        <p:spPr>
          <a:xfrm>
            <a:off x="557562" y="2556932"/>
            <a:ext cx="11128916" cy="3318936"/>
          </a:xfrm>
        </p:spPr>
        <p:txBody>
          <a:bodyPr>
            <a:normAutofit fontScale="85000" lnSpcReduction="20000"/>
          </a:bodyPr>
          <a:lstStyle/>
          <a:p>
            <a:r>
              <a:rPr lang="es-ES" b="1" u="sng" dirty="0" smtClean="0">
                <a:solidFill>
                  <a:srgbClr val="FF0000"/>
                </a:solidFill>
              </a:rPr>
              <a:t>Menor de Edad</a:t>
            </a:r>
            <a:r>
              <a:rPr lang="es-ES" dirty="0" smtClean="0"/>
              <a:t>: El que cumplió 18 años      </a:t>
            </a:r>
            <a:r>
              <a:rPr lang="es-ES" b="1" u="sng" dirty="0" smtClean="0">
                <a:solidFill>
                  <a:srgbClr val="FF0000"/>
                </a:solidFill>
              </a:rPr>
              <a:t>Adolecente:</a:t>
            </a:r>
            <a:r>
              <a:rPr lang="es-ES" dirty="0" smtClean="0"/>
              <a:t> Menor que cumplió 13 años.</a:t>
            </a:r>
          </a:p>
          <a:p>
            <a:r>
              <a:rPr lang="es-ES" dirty="0" smtClean="0"/>
              <a:t>La persona </a:t>
            </a:r>
            <a:r>
              <a:rPr lang="es-ES" dirty="0" smtClean="0">
                <a:solidFill>
                  <a:srgbClr val="C00000"/>
                </a:solidFill>
              </a:rPr>
              <a:t>menor de edad</a:t>
            </a:r>
            <a:r>
              <a:rPr lang="es-ES" dirty="0" smtClean="0"/>
              <a:t> ejerce sus derechos a través de sus representantes legales</a:t>
            </a:r>
          </a:p>
          <a:p>
            <a:r>
              <a:rPr lang="es-ES" dirty="0" smtClean="0"/>
              <a:t>Con la edad y grado de madurez suficiente puede ejercer por si los actos que le son permitidos</a:t>
            </a:r>
          </a:p>
          <a:p>
            <a:r>
              <a:rPr lang="es-ES" dirty="0" smtClean="0"/>
              <a:t>En caso de conflicto de intereses con sus representantes legales, puede intervenir con asistencia letrada</a:t>
            </a:r>
          </a:p>
          <a:p>
            <a:r>
              <a:rPr lang="es-ES" dirty="0" smtClean="0"/>
              <a:t>Se presume que el adolecente entre 13 y 16 años posee aptitud para decidir por sí sobre aquellos tratamientos NO invasivos y No comprometan su salud o provocan un riesgo grave en su vida e integridad física.</a:t>
            </a:r>
          </a:p>
          <a:p>
            <a:r>
              <a:rPr lang="es-ES" dirty="0" smtClean="0"/>
              <a:t>Caso contrario de prestar consentimiento a través de sus representantes; caso de conflicto entre ambos se resuelve según su interés superior, la opinión 'médica y las consecuencias de la realización o no del acto medico.-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706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EMANCIPACION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b="1" u="sng" dirty="0" smtClean="0">
                <a:solidFill>
                  <a:srgbClr val="C00000"/>
                </a:solidFill>
              </a:rPr>
              <a:t>POR MATRIMONIO</a:t>
            </a:r>
          </a:p>
          <a:p>
            <a:pPr lvl="1"/>
            <a:r>
              <a:rPr lang="es-ES" dirty="0" smtClean="0"/>
              <a:t>Actos Prohibido a la persona emancipada</a:t>
            </a:r>
          </a:p>
          <a:p>
            <a:pPr lvl="2"/>
            <a:r>
              <a:rPr lang="es-ES" dirty="0" smtClean="0"/>
              <a:t>1) aprobar las cuentas de sus tutores y darles finiquitos</a:t>
            </a:r>
          </a:p>
          <a:p>
            <a:pPr lvl="2"/>
            <a:r>
              <a:rPr lang="es-ES" dirty="0" smtClean="0"/>
              <a:t>2) hacer donación de bienes que hubiesen recibido a titulo gratuito</a:t>
            </a:r>
          </a:p>
          <a:p>
            <a:pPr lvl="2"/>
            <a:r>
              <a:rPr lang="es-ES" dirty="0" smtClean="0"/>
              <a:t>3) afianzar obligaciones</a:t>
            </a:r>
          </a:p>
          <a:p>
            <a:pPr marL="914400" lvl="2" indent="0">
              <a:buNone/>
            </a:pPr>
            <a:r>
              <a:rPr lang="es-ES" dirty="0" smtClean="0"/>
              <a:t>Para disponer de bienes requiere de autorización judicial.</a:t>
            </a:r>
          </a:p>
          <a:p>
            <a:r>
              <a:rPr lang="es-ES" b="1" u="sng" dirty="0" smtClean="0">
                <a:solidFill>
                  <a:srgbClr val="C00000"/>
                </a:solidFill>
              </a:rPr>
              <a:t>TITULO PROFESIONAL HABILITANTE</a:t>
            </a:r>
          </a:p>
          <a:p>
            <a:pPr lvl="1"/>
            <a:r>
              <a:rPr lang="es-ES" dirty="0" smtClean="0"/>
              <a:t>Puede ejercer la profesión sin autorización previa</a:t>
            </a:r>
          </a:p>
          <a:p>
            <a:pPr lvl="1"/>
            <a:r>
              <a:rPr lang="es-ES" dirty="0" err="1" smtClean="0"/>
              <a:t>Poeee</a:t>
            </a:r>
            <a:r>
              <a:rPr lang="es-ES" dirty="0" smtClean="0"/>
              <a:t> la administración y disposición de bienes que adquiere con el producto de su profesión y puede estar en juicio civil y penal por cuestiones vinculadas a ella.-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074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PERSONALISIMOS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La persona humana es inviolable</a:t>
            </a:r>
          </a:p>
          <a:p>
            <a:r>
              <a:rPr lang="es-ES" dirty="0"/>
              <a:t>La persona lesionada en su intimidad personal o familiar, honra o reputación, imagen o identidad, o que de cualquier modo resulte menoscabada en su dignidad personal, puede reclamar la prevención y reparación de los daños sufridos</a:t>
            </a:r>
          </a:p>
          <a:p>
            <a:r>
              <a:rPr lang="es-ES" b="1" dirty="0">
                <a:solidFill>
                  <a:srgbClr val="C00000"/>
                </a:solidFill>
              </a:rPr>
              <a:t>Derecho a la imagen</a:t>
            </a:r>
            <a:r>
              <a:rPr lang="es-ES" dirty="0"/>
              <a:t>. Para captar o reproducir la imagen o la voz de una persona, de cualquier modo que se haga, es necesario su consentimiento, salvo que: </a:t>
            </a:r>
          </a:p>
          <a:p>
            <a:pPr lvl="1"/>
            <a:r>
              <a:rPr lang="es-ES" dirty="0"/>
              <a:t>a) la persona participe en actos públicos b) exista un interés científico, cultural o educacional prioritario, y se tomen las precauciones suficientes para evitar un daño innecesario, c) que se trate del ejercicio regular del derecho de informar sobre acontecimientos de interés general</a:t>
            </a:r>
            <a:endParaRPr lang="en-U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709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Cont</a:t>
            </a:r>
            <a:r>
              <a:rPr lang="es-ES" dirty="0" smtClean="0"/>
              <a:t>…</a:t>
            </a:r>
            <a:br>
              <a:rPr lang="es-ES" dirty="0" smtClean="0"/>
            </a:br>
            <a:r>
              <a:rPr lang="es-ES" sz="2700" dirty="0" smtClean="0"/>
              <a:t>TODA </a:t>
            </a:r>
            <a:r>
              <a:rPr lang="es-ES" sz="2700" dirty="0" smtClean="0">
                <a:solidFill>
                  <a:schemeClr val="accent1">
                    <a:lumMod val="75000"/>
                  </a:schemeClr>
                </a:solidFill>
              </a:rPr>
              <a:t>ALTERACIÓN GENERTICA </a:t>
            </a:r>
            <a:r>
              <a:rPr lang="es-ES" sz="2700" dirty="0" smtClean="0">
                <a:solidFill>
                  <a:schemeClr val="accent1">
                    <a:lumMod val="50000"/>
                  </a:schemeClr>
                </a:solidFill>
              </a:rPr>
              <a:t>DEL EMBRION</a:t>
            </a:r>
            <a:r>
              <a:rPr lang="es-ES" sz="2700" dirty="0" smtClean="0"/>
              <a:t> POR EL QUE SE TRANSMITE SU DECENDENCIA </a:t>
            </a:r>
            <a:r>
              <a:rPr lang="es-ES" sz="2700" dirty="0" smtClean="0">
                <a:solidFill>
                  <a:srgbClr val="FF0000"/>
                </a:solidFill>
              </a:rPr>
              <a:t>ESTA PROHIBIDA</a:t>
            </a:r>
            <a:endParaRPr lang="es-AR" sz="27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556931"/>
            <a:ext cx="10515599" cy="3827539"/>
          </a:xfrm>
        </p:spPr>
        <p:txBody>
          <a:bodyPr>
            <a:normAutofit fontScale="40000" lnSpcReduction="20000"/>
          </a:bodyPr>
          <a:lstStyle/>
          <a:p>
            <a:r>
              <a:rPr lang="es-E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investigaciones con seres humanos 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cuya eficacia o seguridad no están comprobadas científicamente, deberán: </a:t>
            </a:r>
          </a:p>
          <a:p>
            <a:pPr marL="457200" lvl="1" indent="0">
              <a:buNone/>
            </a:pPr>
            <a:r>
              <a:rPr lang="es-E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describir el proyecto y el método en un protocolo de investigación; </a:t>
            </a:r>
          </a:p>
          <a:p>
            <a:pPr marL="457200" lvl="1" indent="0">
              <a:buNone/>
            </a:pPr>
            <a:r>
              <a:rPr lang="es-E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realizada por personas formadas científicamente; </a:t>
            </a:r>
          </a:p>
          <a:p>
            <a:pPr marL="457200" lvl="1" indent="0">
              <a:buNone/>
            </a:pPr>
            <a:r>
              <a:rPr lang="es-E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aprobación de un comité de ética y autorización del organismo público correspondiente; </a:t>
            </a:r>
          </a:p>
          <a:p>
            <a:pPr marL="457200" lvl="1" indent="0">
              <a:buNone/>
            </a:pPr>
            <a:r>
              <a:rPr lang="es-E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fundamentar los beneficios para las personas que participe en la investigación y para otras personas afectadas por el tema que se investiga; </a:t>
            </a:r>
          </a:p>
          <a:p>
            <a:pPr marL="457200" lvl="1" indent="0">
              <a:buNone/>
            </a:pPr>
            <a:r>
              <a:rPr lang="es-E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consentimiento previo, libre, escrito, informado y específico de la persona involucrada; </a:t>
            </a:r>
          </a:p>
          <a:p>
            <a:pPr marL="457200" lvl="1" indent="0">
              <a:buNone/>
            </a:pPr>
            <a:r>
              <a:rPr lang="es-E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no exista desproporción entre el riesgo y el beneficio para el participante; </a:t>
            </a:r>
          </a:p>
          <a:p>
            <a:pPr marL="457200" lvl="1" indent="0">
              <a:buNone/>
            </a:pPr>
            <a:r>
              <a:rPr lang="es-E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resguardar la intimidad del participante; </a:t>
            </a:r>
          </a:p>
          <a:p>
            <a:pPr marL="457200" lvl="1" indent="0">
              <a:buNone/>
            </a:pPr>
            <a:r>
              <a:rPr lang="es-E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asegurar que la participación de los sujetos de la investigación no les resulte onerosa y que tengan acceso médico apropiada en caso de eventos adversos; </a:t>
            </a:r>
          </a:p>
          <a:p>
            <a:pPr marL="457200" lvl="1" indent="0">
              <a:buNone/>
            </a:pPr>
            <a:r>
              <a:rPr lang="es-E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asegurar a los participantes de la investigación la disponibilidad y accesibilidad a los tratamientos que la investigación haya demostrado beneficiosos</a:t>
            </a:r>
            <a:r>
              <a:rPr lang="es-ES" dirty="0"/>
              <a:t>.</a:t>
            </a:r>
            <a:endParaRPr lang="en-U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880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NOMBRE: DERECHO Y DEBER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2129" y="2556931"/>
            <a:ext cx="10695214" cy="374589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se permiten apellidos como prenombres, primeros prenombres idénticos a primeros prenombres de hermanos vivos, ni prenombres extravagantes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Pueden inscribirse nombres aborígenes o derivados de voces aborígenes autóctonas y latinoamericanas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hijo matrimonial lleva el 1º apellido de alguno de los cónyuges ( si hay desacuerdo sorteo en el Reg. De las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pedido de los padres o del interesado con edad y madurez suficiente, se puede agregar el apellido del otro padre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Todos los hijos de un mismo matrimonio llevan el mismo apellido elegido para el 1ª hijo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menor de edad sin filiación determinada debe ser anotada por el oficial del Reg. De las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 el apellido que está usando, o en su defecto, con un apellido común.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persona con edad y grado de madurez suficiente que carezca de apellido inscripto puede pedir la inscripción del que está usando. </a:t>
            </a:r>
            <a:endParaRPr lang="es-E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27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DOMICILIO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0" y="2556931"/>
            <a:ext cx="10248899" cy="3647925"/>
          </a:xfrm>
        </p:spPr>
        <p:txBody>
          <a:bodyPr>
            <a:normAutofit fontScale="47500" lnSpcReduction="20000"/>
          </a:bodyPr>
          <a:lstStyle/>
          <a:p>
            <a:r>
              <a:rPr lang="es-ES" sz="3800" dirty="0"/>
              <a:t>Domicilio real (residencia habitual)</a:t>
            </a:r>
          </a:p>
          <a:p>
            <a:r>
              <a:rPr lang="es-ES" sz="3800" dirty="0"/>
              <a:t>Domicilio profesional o económico</a:t>
            </a:r>
          </a:p>
          <a:p>
            <a:r>
              <a:rPr lang="es-ES" sz="3800" dirty="0"/>
              <a:t>Domicilio legal. Solo la ley puede establecerlo y es el lugar donde la ley presume, sin admitir prueba en contra, que una persona reside de manera permanente para ejercer sus derechos y cumplir sus obligaciones</a:t>
            </a:r>
          </a:p>
          <a:p>
            <a:r>
              <a:rPr lang="es-ES" sz="3800" dirty="0"/>
              <a:t>Domicilio especial</a:t>
            </a:r>
          </a:p>
          <a:p>
            <a:r>
              <a:rPr lang="es-ES" sz="3800" dirty="0"/>
              <a:t>La de los funcionarios públicos</a:t>
            </a:r>
          </a:p>
          <a:p>
            <a:r>
              <a:rPr lang="es-ES" sz="3800" dirty="0"/>
              <a:t>Domicilio de los militares</a:t>
            </a:r>
          </a:p>
          <a:p>
            <a:r>
              <a:rPr lang="es-ES" sz="3800" dirty="0"/>
              <a:t>Los transeúntes o las personas ambulantes, o que no tienen domicilio conocido, </a:t>
            </a:r>
            <a:r>
              <a:rPr lang="es-ES" sz="3800" dirty="0" err="1"/>
              <a:t>lel</a:t>
            </a:r>
            <a:r>
              <a:rPr lang="es-ES" sz="3800" dirty="0"/>
              <a:t> lugar de su residencia actual</a:t>
            </a:r>
          </a:p>
          <a:p>
            <a:r>
              <a:rPr lang="es-ES" sz="3800" dirty="0"/>
              <a:t>Las personas incapaces n el domicilio de sus representantes. </a:t>
            </a:r>
          </a:p>
          <a:p>
            <a:pPr marL="0" indent="0">
              <a:buNone/>
            </a:pPr>
            <a:r>
              <a:rPr lang="es-ES" sz="5100" dirty="0" smtClean="0">
                <a:solidFill>
                  <a:srgbClr val="FF0000"/>
                </a:solidFill>
              </a:rPr>
              <a:t>IMPORTANCIA DEL DOMICILIO</a:t>
            </a:r>
          </a:p>
        </p:txBody>
      </p:sp>
    </p:spTree>
    <p:extLst>
      <p:ext uri="{BB962C8B-B14F-4D97-AF65-F5344CB8AC3E}">
        <p14:creationId xmlns:p14="http://schemas.microsoft.com/office/powerpoint/2010/main" val="12404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REGLAS (No Todas)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Inscripción a la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asignatura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está en condiciones de ser alumno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 (no se aceptan condicionales)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de asistencia y 100% de presentación de los entregables al finalizar el cuatrimestre</a:t>
            </a:r>
          </a:p>
          <a:p>
            <a:pPr>
              <a:spcBef>
                <a:spcPts val="0"/>
              </a:spcBef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Utilización de la plataforma Moodle, para las producciones individuales o en equipo</a:t>
            </a:r>
          </a:p>
          <a:p>
            <a:pPr>
              <a:spcBef>
                <a:spcPts val="0"/>
              </a:spcBef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Respetar formato y consignas para las actividades</a:t>
            </a:r>
          </a:p>
          <a:p>
            <a:pPr>
              <a:spcBef>
                <a:spcPts val="0"/>
              </a:spcBef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Honestidad de las producciones. El plagio en las producciones implicará no aprobación alguna</a:t>
            </a:r>
          </a:p>
          <a:p>
            <a:pPr>
              <a:spcBef>
                <a:spcPts val="0"/>
              </a:spcBef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comunicación será flexible, en el marco del respecto en el trato y en tiempos (AVM,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Respeto de los horarios de clase y NO uso de los dispositivos salvo cuando alguna actividad exija su uso </a:t>
            </a:r>
          </a:p>
          <a:p>
            <a:pPr>
              <a:spcBef>
                <a:spcPts val="0"/>
              </a:spcBef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se tolerará ningún tipo de Violencia especialmente la de Género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siendo el respeto hacia los docentes y pares, la base del desarrollo de la asignatura</a:t>
            </a:r>
          </a:p>
          <a:p>
            <a:pPr>
              <a:spcBef>
                <a:spcPts val="0"/>
              </a:spcBef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utilización de los logos de la Facultad o de la Universidad, en los trabajos individuales o en equipo, o cualquier presentación, salvo en presentaciones en representación de la FIO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46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PERSONAS JURIDICAS: COMIENZO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existencia de la persona jurídica privada </a:t>
            </a:r>
            <a:r>
              <a:rPr lang="es-E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comienza desde su constitución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necesita autorización legal para funcionar, excepto disposición legal en contrario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los casos en que se requiere autorización estatal, la persona jurídica no puede funcionar antes de obtenerla.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persona jurídica tiene una personalidad distinta de la de sus miembros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miembros no responden por las obligaciones de la persona jurídica, excepto en los supuestos que expresamente se prevén en la ley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ATRIBUTOS DE LAS PERSONAS JURIDICAS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Nombre distintivo de la persona jurídica</a:t>
            </a:r>
          </a:p>
          <a:p>
            <a:r>
              <a:rPr lang="es-ES" dirty="0"/>
              <a:t>Domicilio y sede social (Notificaciones en la sede social son válidas)</a:t>
            </a:r>
          </a:p>
          <a:p>
            <a:r>
              <a:rPr lang="es-ES" dirty="0"/>
              <a:t>Patrimonio propio</a:t>
            </a:r>
          </a:p>
          <a:p>
            <a:r>
              <a:rPr lang="es-ES" dirty="0"/>
              <a:t>Duración ilimitada (Excepto que se disponga lo contrario)</a:t>
            </a:r>
          </a:p>
          <a:p>
            <a:r>
              <a:rPr lang="es-ES" dirty="0"/>
              <a:t>El Objeto debe ser preciso y determinado</a:t>
            </a:r>
          </a:p>
          <a:p>
            <a:r>
              <a:rPr lang="es-ES" dirty="0"/>
              <a:t>Normas sobre el gobierno, la administración y representación y fiscalización si correspondiera</a:t>
            </a:r>
          </a:p>
          <a:p>
            <a:r>
              <a:rPr lang="es-ES" dirty="0"/>
              <a:t>Deber de lealtad y diligencia: Interés contrario. Los administradores de la persona jurídica deben obrar con lealtad y diligencia</a:t>
            </a:r>
          </a:p>
          <a:p>
            <a:r>
              <a:rPr lang="es-ES" dirty="0"/>
              <a:t>No pueden perseguir ni favorecer intereses contrarios a los de la persona jurídica</a:t>
            </a:r>
            <a:endParaRPr lang="en-U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116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DISOLUCION Y FIN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La persona jurídica </a:t>
            </a:r>
            <a:r>
              <a:rPr lang="es-ES" dirty="0">
                <a:solidFill>
                  <a:srgbClr val="FF0000"/>
                </a:solidFill>
              </a:rPr>
              <a:t>se disuelve</a:t>
            </a:r>
            <a:r>
              <a:rPr lang="es-ES" dirty="0"/>
              <a:t> por: </a:t>
            </a:r>
          </a:p>
          <a:p>
            <a:pPr lvl="1"/>
            <a:r>
              <a:rPr lang="es-ES" dirty="0"/>
              <a:t>decisión unánime de sus miembros o por la mayoría establecida en sus estatutos</a:t>
            </a:r>
          </a:p>
          <a:p>
            <a:pPr lvl="1"/>
            <a:r>
              <a:rPr lang="es-ES" dirty="0"/>
              <a:t>cumplimiento de la condición resolutoria a la que el acto constitutivo subordinó su existencia</a:t>
            </a:r>
          </a:p>
          <a:p>
            <a:pPr lvl="1"/>
            <a:r>
              <a:rPr lang="es-ES" dirty="0"/>
              <a:t>cumplimiento del objeto o imposibilidad de lograrlo y /o del plazo de vigencia</a:t>
            </a:r>
          </a:p>
          <a:p>
            <a:pPr lvl="1"/>
            <a:r>
              <a:rPr lang="es-ES" dirty="0"/>
              <a:t>Quiebra</a:t>
            </a:r>
          </a:p>
          <a:p>
            <a:pPr lvl="1"/>
            <a:r>
              <a:rPr lang="es-ES" dirty="0"/>
              <a:t>Fusión o escisión</a:t>
            </a:r>
          </a:p>
          <a:p>
            <a:pPr lvl="1"/>
            <a:r>
              <a:rPr lang="es-ES" dirty="0"/>
              <a:t>reducción a 1 persona de sus miembros y la pluralidad no se reestablece en 3 meses</a:t>
            </a:r>
          </a:p>
          <a:p>
            <a:pPr lvl="1"/>
            <a:r>
              <a:rPr lang="es-ES" dirty="0"/>
              <a:t>denegatoria o revocación de la autorización estatal para funcionar</a:t>
            </a:r>
          </a:p>
          <a:p>
            <a:pPr lvl="1"/>
            <a:r>
              <a:rPr lang="es-ES" dirty="0"/>
              <a:t>agotamiento de los bienes destinados a sostenerla</a:t>
            </a:r>
          </a:p>
          <a:p>
            <a:pPr lvl="1"/>
            <a:r>
              <a:rPr lang="es-ES" dirty="0"/>
              <a:t>cualquier otra causa prevista en el estatuto o disposiciones de la 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1"/>
            <a:ext cx="10118270" cy="3647925"/>
          </a:xfrm>
        </p:spPr>
        <p:txBody>
          <a:bodyPr>
            <a:normAutofit lnSpcReduction="10000"/>
          </a:bodyPr>
          <a:lstStyle/>
          <a:p>
            <a:r>
              <a:rPr lang="es-ES" b="1" u="sng" dirty="0" smtClean="0">
                <a:solidFill>
                  <a:srgbClr val="FF0000"/>
                </a:solidFill>
              </a:rPr>
              <a:t>INOPONIBILIDAD DE LAS PERSONAS JURIDICAS:</a:t>
            </a:r>
            <a:r>
              <a:rPr lang="es-ES" dirty="0" smtClean="0"/>
              <a:t> La actuación que este destinada a la consecución de los fines ajenos a la persona jurídica, constituye un recurso para violar la ley, el orden publico o la buena fe o para frustrar derechos de cualquier persona, se imputa a quieres a titulo de socios, asociados, miembros o controladores directos o indirectos, la hicieron posible, quienes responderán solidaria e ilimitadamente por los perjuicios ocasionados.- </a:t>
            </a:r>
          </a:p>
          <a:p>
            <a:r>
              <a:rPr lang="es-ES" b="1" u="sng" dirty="0" smtClean="0">
                <a:solidFill>
                  <a:srgbClr val="FF0000"/>
                </a:solidFill>
              </a:rPr>
              <a:t>RESPONSABILIDAD DE LOS ADMINISTRADORES</a:t>
            </a:r>
            <a:r>
              <a:rPr lang="es-ES" dirty="0" smtClean="0"/>
              <a:t>: Responden en forma ilimitada y solidaria frente a la persona jurídica, sus miembros y terceros, por los daños causados por su culpa en el ejercicio o con ocasión de sus funciones por acción u omisión.-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455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EVALUACION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 prácticas en equipo durante el desarrollo de la asignatura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Formativa como recurso auxiliar a través del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AVM y en clases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evaluaciones de Seguimiento serán cuestionarios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cortos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cerrados y concretos para el seguimiento del aprendizaje y como instancia previa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las clases y/o 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evaluaciones formativas 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Estas evaluaciones de seguimiento serán planificadas para que sean resueltas en 10 a 15 minutos,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instancias o recurso previos serán de cumplimiento obligatorio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Todas las instancias tendrán la posibilidad de ser reelaboradas o presentadas nuevamente antes de la finalización del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cursado, en los caso que ello sea posible.-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0151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DERECHO</a:t>
            </a:r>
            <a:br>
              <a:rPr lang="es-ES" dirty="0" smtClean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COMO ESTRUCTURA JURIDICA GENERAL</a:t>
            </a:r>
          </a:p>
          <a:p>
            <a:r>
              <a:rPr lang="es-ES" dirty="0" smtClean="0"/>
              <a:t>COMO CONJUNTO DE NORMAS Y OBLIGACIONES</a:t>
            </a:r>
          </a:p>
          <a:p>
            <a:r>
              <a:rPr lang="es-ES" dirty="0" smtClean="0"/>
              <a:t>COMO NORMAS, SU ANALISIS, APLICACIÓN E INTERPRETACIO</a:t>
            </a:r>
          </a:p>
          <a:p>
            <a:r>
              <a:rPr lang="es-ES" dirty="0" smtClean="0"/>
              <a:t>APRECIADA OBJETIVA Y SUBJETIVAMENTE: </a:t>
            </a:r>
          </a:p>
          <a:p>
            <a:pPr lvl="1"/>
            <a:r>
              <a:rPr lang="es-ES" dirty="0" smtClean="0"/>
              <a:t>A) Regla Social Obligatoria (Atribución)</a:t>
            </a:r>
          </a:p>
          <a:p>
            <a:pPr lvl="1"/>
            <a:r>
              <a:rPr lang="es-ES" dirty="0" smtClean="0"/>
              <a:t>B) Facultad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0735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Derecho interno Nacional </a:t>
            </a:r>
          </a:p>
          <a:p>
            <a:pPr lvl="1"/>
            <a:r>
              <a:rPr lang="es-ES" u="sng" dirty="0">
                <a:solidFill>
                  <a:schemeClr val="accent1"/>
                </a:solidFill>
              </a:rPr>
              <a:t>Derecho interno público</a:t>
            </a:r>
            <a:r>
              <a:rPr lang="es-ES" dirty="0"/>
              <a:t>:  -  Derecho Penal - Derecho Constitucional - Derecho Procesal - Derecho Administrativo - Tratados internacionales incorporados al derecho interno  </a:t>
            </a:r>
          </a:p>
          <a:p>
            <a:pPr lvl="1"/>
            <a:r>
              <a:rPr lang="es-ES" u="sng" dirty="0">
                <a:solidFill>
                  <a:schemeClr val="accent1"/>
                </a:solidFill>
              </a:rPr>
              <a:t>Derecho interno Privado</a:t>
            </a:r>
            <a:r>
              <a:rPr lang="es-ES" dirty="0"/>
              <a:t>  Derecho Civil y Comercial  Derecho Agrario  Derecho Minero  Derecho Aeronáutico  Derecho Laboral </a:t>
            </a:r>
          </a:p>
          <a:p>
            <a:r>
              <a:rPr lang="es-ES" b="1" dirty="0">
                <a:solidFill>
                  <a:schemeClr val="accent1"/>
                </a:solidFill>
              </a:rPr>
              <a:t>Derecho Internacional </a:t>
            </a:r>
          </a:p>
          <a:p>
            <a:pPr lvl="1"/>
            <a:r>
              <a:rPr lang="es-ES" b="1" dirty="0">
                <a:solidFill>
                  <a:schemeClr val="accent1"/>
                </a:solidFill>
              </a:rPr>
              <a:t>PUBLICO</a:t>
            </a:r>
            <a:r>
              <a:rPr lang="es-ES" dirty="0"/>
              <a:t>: Rige la relación entre los distintos estados entre sí, la organización de los entes creados por tratados, ej. El Mercosur, La Unión Europea, el Nafta, etc. </a:t>
            </a:r>
          </a:p>
          <a:p>
            <a:pPr lvl="1"/>
            <a:r>
              <a:rPr lang="es-ES" b="1" dirty="0">
                <a:solidFill>
                  <a:schemeClr val="accent1"/>
                </a:solidFill>
              </a:rPr>
              <a:t>PRIVADO:</a:t>
            </a:r>
            <a:r>
              <a:rPr lang="es-ES" dirty="0"/>
              <a:t> Rige las relaciones entre particulares domiciliados en distintos estados, relaciones de familia, societarias,</a:t>
            </a:r>
            <a:endParaRPr lang="en-US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6452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LEY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Regla social obligatoria emanada de autoridad competente</a:t>
            </a:r>
          </a:p>
          <a:p>
            <a:r>
              <a:rPr lang="es-ES" dirty="0"/>
              <a:t>Requiere: Sanción, Promulgación, Publicación</a:t>
            </a:r>
          </a:p>
          <a:p>
            <a:r>
              <a:rPr lang="es-ES" dirty="0"/>
              <a:t>Renuncia general de las leyes no produce efecto alguno</a:t>
            </a:r>
          </a:p>
          <a:p>
            <a:r>
              <a:rPr lang="es-ES" dirty="0"/>
              <a:t>Es un conjunto de normas que guardan cierto sistema y ordenan una materia, un área o conjunto de situaciones determinadas a la luz de la evolución del derecho actual</a:t>
            </a:r>
          </a:p>
          <a:p>
            <a:r>
              <a:rPr lang="es-ES" dirty="0"/>
              <a:t>Excepcionalmente puede estar dirigida a una persona o hecho determinado: Ej. Expropiación, Agradecimientos</a:t>
            </a:r>
            <a:endParaRPr lang="en-U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592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Caracteres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Obligatoriedad </a:t>
            </a:r>
          </a:p>
          <a:p>
            <a:r>
              <a:rPr lang="es-ES" dirty="0"/>
              <a:t>Vigencia de la ley </a:t>
            </a:r>
          </a:p>
          <a:p>
            <a:r>
              <a:rPr lang="es-ES" dirty="0"/>
              <a:t>Principio de inexcusabilidad sobre el conocimiento de la ley</a:t>
            </a:r>
          </a:p>
          <a:p>
            <a:r>
              <a:rPr lang="es-ES" dirty="0"/>
              <a:t>Principio de buena fe en el ejercicio de la ley         ABUSO DEL DERECHO </a:t>
            </a:r>
          </a:p>
          <a:p>
            <a:r>
              <a:rPr lang="es-ES" dirty="0"/>
              <a:t>No se puede renunciar en general a las leyes, si en forma particular si la ley lo permite</a:t>
            </a:r>
          </a:p>
          <a:p>
            <a:r>
              <a:rPr lang="es-ES" dirty="0"/>
              <a:t>Las leyes prevén dos clases de derechos para las personas: individuales y de incidencia colectiva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Otras Fuentes del Derecho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Jurisprudencia:</a:t>
            </a:r>
            <a:r>
              <a:rPr lang="es-ES" dirty="0"/>
              <a:t> Es la interpretación que realizan los jueces de la ley al aplicarla en los casos concretos y la reiteración de tales interpretaciones construyen la jurisprudencia.  Es pacífica, cuando no existen otras formas de interpretación y/o aplicación</a:t>
            </a:r>
          </a:p>
          <a:p>
            <a:r>
              <a:rPr lang="es-ES" dirty="0">
                <a:solidFill>
                  <a:schemeClr val="accent1"/>
                </a:solidFill>
              </a:rPr>
              <a:t>Doctrina:</a:t>
            </a:r>
            <a:r>
              <a:rPr lang="es-ES" dirty="0"/>
              <a:t> Opinión que vierten los juristas, respecto a una norma o conjunto de normas, admitiéndola, criticándola o proponiendo modificaciones, interpretaciones o soluciones para una situación no previstas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6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Resolución de Conflictos e Interpretación de la Ley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Cómo se resuelven los </a:t>
            </a:r>
            <a:r>
              <a:rPr lang="es-ES" dirty="0">
                <a:solidFill>
                  <a:schemeClr val="accent1"/>
                </a:solidFill>
              </a:rPr>
              <a:t>casos Judiciales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la Constitución Nacional y los tratados de derechos humanos en los que la República sea parte</a:t>
            </a:r>
          </a:p>
          <a:p>
            <a:pPr lvl="1"/>
            <a:r>
              <a:rPr lang="es-ES" dirty="0"/>
              <a:t>la finalidad de la norma </a:t>
            </a:r>
          </a:p>
          <a:p>
            <a:pPr lvl="1"/>
            <a:r>
              <a:rPr lang="es-ES" dirty="0"/>
              <a:t>Jurisprudencia y doctrina</a:t>
            </a:r>
          </a:p>
          <a:p>
            <a:pPr lvl="1"/>
            <a:r>
              <a:rPr lang="es-ES" dirty="0"/>
              <a:t>Los usos, prácticas y costumbres son vinculantes cuando las leyes o los interesados se refieren a ellos o en situaciones no regladas legalmente, siempre que no sean contrarios a derecho </a:t>
            </a:r>
          </a:p>
          <a:p>
            <a:r>
              <a:rPr lang="es-ES" dirty="0"/>
              <a:t>Como se</a:t>
            </a:r>
            <a:r>
              <a:rPr lang="es-ES" dirty="0">
                <a:solidFill>
                  <a:schemeClr val="accent1"/>
                </a:solidFill>
              </a:rPr>
              <a:t> INTERPRETAN las leyes</a:t>
            </a:r>
            <a:r>
              <a:rPr lang="es-ES" dirty="0"/>
              <a:t> </a:t>
            </a:r>
          </a:p>
          <a:p>
            <a:pPr lvl="1"/>
            <a:r>
              <a:rPr lang="es-ES" dirty="0"/>
              <a:t>La ley debe ser interpretada teniendo en cuenta sus palabras, sus finalidades, las leyes análogas, las disposiciones que surgen de los tratados sobre derechos humanos, los principios y los valores jurídicos, de modo coherente con todo el ordenamiento </a:t>
            </a:r>
          </a:p>
          <a:p>
            <a:pPr marL="457200" lvl="1" indent="0">
              <a:buNone/>
            </a:pPr>
            <a:r>
              <a:rPr lang="es-ES" sz="2200" dirty="0">
                <a:solidFill>
                  <a:schemeClr val="accent1"/>
                </a:solidFill>
              </a:rPr>
              <a:t>El juez debe resolver los asuntos que sean sometidos a su jurisdicción mediante una decisión razonablemente fundada, aún cuando no exista una norma concreta</a:t>
            </a:r>
            <a:endParaRPr lang="en-US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44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2906</TotalTime>
  <Words>2238</Words>
  <Application>Microsoft Office PowerPoint</Application>
  <PresentationFormat>Panorámica</PresentationFormat>
  <Paragraphs>172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Garamond</vt:lpstr>
      <vt:lpstr>Times New Roman</vt:lpstr>
      <vt:lpstr>Orgánico</vt:lpstr>
      <vt:lpstr>Legislación y Ejercicio Profesional</vt:lpstr>
      <vt:lpstr>REGLAS (No Todas)</vt:lpstr>
      <vt:lpstr>EVALUACION</vt:lpstr>
      <vt:lpstr>DERECHO </vt:lpstr>
      <vt:lpstr>CLASES</vt:lpstr>
      <vt:lpstr>LA LEY</vt:lpstr>
      <vt:lpstr>Caracteres </vt:lpstr>
      <vt:lpstr>Otras Fuentes del Derecho</vt:lpstr>
      <vt:lpstr>Resolución de Conflictos e Interpretación de la Ley</vt:lpstr>
      <vt:lpstr>PERSONAS</vt:lpstr>
      <vt:lpstr>PERSONAS JURIDICAS</vt:lpstr>
      <vt:lpstr>CAPACIDAD DE LAS PERSONAS FISICAS</vt:lpstr>
      <vt:lpstr>MENORES Y ADOLECENTES</vt:lpstr>
      <vt:lpstr>EMANCIPACION</vt:lpstr>
      <vt:lpstr>DERECHOS PERSONALISIMOS</vt:lpstr>
      <vt:lpstr>Cont… TODA ALTERACIÓN GENERTICA DEL EMBRION POR EL QUE SE TRANSMITE SU DECENDENCIA ESTA PROHIBIDA</vt:lpstr>
      <vt:lpstr>NOMBRE: DERECHO Y DEBER</vt:lpstr>
      <vt:lpstr>Presentación de PowerPoint</vt:lpstr>
      <vt:lpstr>DOMICILIO</vt:lpstr>
      <vt:lpstr>PERSONAS JURIDICAS: COMIENZO</vt:lpstr>
      <vt:lpstr>ATRIBUTOS DE LAS PERSONAS JURIDICAS</vt:lpstr>
      <vt:lpstr>DISOLUCION Y FIN</vt:lpstr>
      <vt:lpstr>RESPONSABILIDAD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Legislación y Ejercicio Profesional</dc:title>
  <dc:creator>Alfredo</dc:creator>
  <cp:lastModifiedBy>Alfredo</cp:lastModifiedBy>
  <cp:revision>18</cp:revision>
  <dcterms:created xsi:type="dcterms:W3CDTF">2025-03-23T21:14:09Z</dcterms:created>
  <dcterms:modified xsi:type="dcterms:W3CDTF">2025-03-31T23:35:50Z</dcterms:modified>
</cp:coreProperties>
</file>