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70" r:id="rId3"/>
    <p:sldId id="271" r:id="rId4"/>
    <p:sldId id="272" r:id="rId5"/>
    <p:sldId id="273" r:id="rId6"/>
    <p:sldId id="274" r:id="rId7"/>
    <p:sldId id="288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7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61CBD1-F3CB-9FFD-F4EC-06EBB8F36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la Información en el Área de Mantenimiento</a:t>
            </a:r>
            <a:endParaRPr lang="es-AR" sz="2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E81648-CDA4-426B-4320-0C0F013BE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s-MX" sz="2800" u="sng" dirty="0"/>
              <a:t>FUNDAMENTOS</a:t>
            </a:r>
            <a:r>
              <a:rPr lang="es-MX" sz="2800" dirty="0"/>
              <a:t>:  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gestión adecuada de la información en mantenimiento es esencial para:</a:t>
            </a:r>
          </a:p>
          <a:p>
            <a:pPr marL="342900" indent="-342900">
              <a:buAutoNum type="arabicPeriod"/>
            </a:pPr>
            <a:r>
              <a:rPr lang="es-AR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Garantizar la seguridad</a:t>
            </a:r>
          </a:p>
          <a:p>
            <a:pPr marL="342900" indent="-342900">
              <a:buAutoNum type="arabicPeriod"/>
            </a:pPr>
            <a:r>
              <a:rPr lang="es-AR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Cumplimiento legal</a:t>
            </a:r>
          </a:p>
          <a:p>
            <a:pPr marL="342900" indent="-342900">
              <a:buAutoNum type="arabicPeriod"/>
            </a:pPr>
            <a:r>
              <a:rPr lang="es-AR" sz="3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s-AR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ficiencia operativa</a:t>
            </a:r>
          </a:p>
          <a:p>
            <a:pPr marL="342900" indent="-342900">
              <a:buAutoNum type="arabicPeriod"/>
            </a:pPr>
            <a:r>
              <a:rPr lang="es-AR" sz="3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AR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razabilidad de las intervenciones. </a:t>
            </a:r>
          </a:p>
          <a:p>
            <a:pPr marL="0" indent="0">
              <a:buNone/>
            </a:pPr>
            <a:r>
              <a:rPr lang="es-A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 módulo busca que los futuros técnicos comprendan la importancia de:</a:t>
            </a:r>
          </a:p>
          <a:p>
            <a:pPr marL="0" indent="0">
              <a:buNone/>
            </a:pPr>
            <a:r>
              <a:rPr lang="es-A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Registrar, organizar, presentar y conservar información técnica y administrativa relacionada con la actividad de mantenimiento</a:t>
            </a:r>
            <a:endParaRPr lang="es-MX" sz="36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20570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F7D59-DE9F-A02A-DAF4-D05B576DB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E46A5C-C361-85EB-09A9-2575E5524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la Información </a:t>
            </a:r>
            <a:b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importancia para la seguridad </a:t>
            </a:r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sigue</a:t>
            </a:r>
            <a:endParaRPr lang="es-AR" sz="2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2A2570-5442-6BC3-6853-CF7D714AE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6236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Capacitación y transferencia de conocimiento</a:t>
            </a:r>
            <a:endParaRPr lang="es-A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información bien gestionada sirve para entrenar nuevos empleados.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Reduce errores humanos por desconocimiento de procedimientos previos.</a:t>
            </a:r>
          </a:p>
          <a:p>
            <a:pPr>
              <a:buNone/>
            </a:pPr>
            <a:r>
              <a:rPr lang="es-A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Respuesta rápida ante emergencias</a:t>
            </a:r>
            <a:endParaRPr lang="es-A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Tener acceso inmediato a planos, manuales y registros de mantenimiento permite actuar con rapidez.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Minimiza el impacto de incidentes y protege vidas.</a:t>
            </a:r>
          </a:p>
          <a:p>
            <a:pPr>
              <a:buNone/>
            </a:pPr>
            <a:endParaRPr lang="es-AR" kern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131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1D179-7122-70F2-81FD-3A23FB7B10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9E7B01-DB20-46AD-4607-332F00ACC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la Información </a:t>
            </a:r>
            <a:b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importancia para la CALIDAD</a:t>
            </a:r>
            <a:endParaRPr lang="es-AR" sz="2800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DB9288-773C-E9AE-2A03-8B9F9A036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6236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gestión de la información en mantenimiento industrial no solo impacta la seguridad, sino que también es </a:t>
            </a:r>
            <a:r>
              <a:rPr lang="es-AR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fundamental para garantizar la calidad </a:t>
            </a:r>
            <a:r>
              <a:rPr lang="es-AR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los procesos, productos y servicios.</a:t>
            </a:r>
          </a:p>
          <a:p>
            <a:pPr>
              <a:buNone/>
            </a:pPr>
            <a:r>
              <a:rPr lang="es-A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¿</a:t>
            </a:r>
            <a:r>
              <a:rPr lang="es-AR" sz="2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 qué es clave para la calidad</a:t>
            </a:r>
            <a:r>
              <a:rPr lang="es-A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pPr>
              <a:buNone/>
            </a:pPr>
            <a:r>
              <a:rPr lang="es-A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Estandarización de procesos</a:t>
            </a: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Documentar procedimientos de mantenimiento asegura que se sigan pasos consistentes.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Reduce variaciones que pueden afectar la calidad del producto final.</a:t>
            </a:r>
          </a:p>
          <a:p>
            <a:r>
              <a:rPr lang="es-AR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Ejemplo</a:t>
            </a: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Si el mantenimiento de una máquina de envasado no se realiza según el protocolo, puede alterar el sellado y comprometer la calidad del empaque.</a:t>
            </a:r>
          </a:p>
          <a:p>
            <a:pPr>
              <a:buNone/>
            </a:pPr>
            <a:endParaRPr lang="es-AR" kern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257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464558-88B9-A043-DE72-B81B13CDE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F33633-2760-4904-9A05-8CF7D50A6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la Información </a:t>
            </a:r>
            <a:b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importancia para la CALIDAD - SIGUE</a:t>
            </a:r>
            <a:endParaRPr lang="es-AR" sz="2800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074FFF-B457-EC0B-D938-D8CB6B47C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6236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Reducción de paradas no planificadas</a:t>
            </a: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Una buena gestión permite anticipar fallos y programar mantenimientos preventivos.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Esto evita interrupciones que afecten la producción y la calidad por apuros o improvisaciones.</a:t>
            </a:r>
          </a:p>
          <a:p>
            <a:pPr>
              <a:buNone/>
            </a:pPr>
            <a:r>
              <a:rPr lang="es-A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Mejora continua</a:t>
            </a: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 registrar datos de fallos, tiempos de reparación y resultados, se pueden identificar patrones.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Esto permite implementar mejoras en equipos y procesos que elevan la calidad.</a:t>
            </a:r>
          </a:p>
          <a:p>
            <a:pPr>
              <a:buNone/>
            </a:pPr>
            <a:endParaRPr lang="es-AR" kern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431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DE790-125A-084C-3DE1-7FE58F680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2476BA-0E25-25FB-818E-F6EDFED4A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la Información </a:t>
            </a:r>
            <a:b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importancia para la CALIDAD - SIGUE</a:t>
            </a:r>
            <a:endParaRPr lang="es-AR" sz="2800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8E5CEB-340B-31FF-B5BC-E392C252C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6236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Control de condiciones operativas</a:t>
            </a: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información sobre calibraciones, ajustes y condiciones de operación garantiza que los equipos funcionen dentro de parámetros óptimos.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Esto es vital para mantener la calidad constante del producto.</a:t>
            </a:r>
          </a:p>
          <a:p>
            <a:pPr>
              <a:buNone/>
            </a:pPr>
            <a:r>
              <a:rPr lang="es-A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 Auditorías y certificaciones</a:t>
            </a: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Sistemas bien gestionados facilitan auditorías internas y externas (ISO 9001, por ejemplo).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trazabilidad y documentación son evidencia de compromiso con la calidad.</a:t>
            </a:r>
          </a:p>
          <a:p>
            <a:pPr>
              <a:buNone/>
            </a:pPr>
            <a:endParaRPr lang="es-AR" kern="0" dirty="0">
              <a:latin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0A6A535-2504-5BF2-EC73-10F348A65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8813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FAFF38-812E-72FA-09F8-2879B2D38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27A6B5-AA82-FA97-9858-C98C47413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la Información </a:t>
            </a:r>
            <a:b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importancia para la CALIDAD - SIGUE</a:t>
            </a:r>
            <a:endParaRPr lang="es-AR" sz="2800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0C6A2A-4F19-BE1B-5689-C2FAB0BA1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6236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¿</a:t>
            </a:r>
            <a:r>
              <a:rPr lang="es-A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Cómo se logra</a:t>
            </a:r>
            <a:r>
              <a:rPr lang="es-A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s-A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Implementando software de gestión de mantenimiento (CMMS).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Capacitando al personal en registro y análisis de datos.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Integrando la gestión de mantenimiento con el sistema de gestión de calidad.</a:t>
            </a:r>
          </a:p>
          <a:p>
            <a:pPr>
              <a:buNone/>
            </a:pPr>
            <a:endParaRPr lang="es-AR" kern="0" dirty="0">
              <a:latin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4C05FEB-B2AE-E194-A37F-1FF72D177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95915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302E86-A8CB-2897-73D3-A5ECEB15A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A75471-9E9D-C187-3F00-9D06F2B2B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la Información </a:t>
            </a:r>
            <a:b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importancia para el cumplimiento legal</a:t>
            </a:r>
            <a:endParaRPr lang="es-AR" sz="2800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7BFE11-108D-3423-9D05-DF126B3F0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50042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gestión de la información en mantenimiento industrial es </a:t>
            </a:r>
            <a:r>
              <a:rPr lang="es-A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esencial para el cumplimiento legal</a:t>
            </a:r>
            <a:r>
              <a:rPr lang="es-A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ya que permite demostrar que las operaciones se realizan de acuerdo con las normativas vigentes y que se toman medidas para proteger la seguridad, el medio ambiente y la calidad.</a:t>
            </a:r>
          </a:p>
          <a:p>
            <a:pPr>
              <a:buNone/>
            </a:pPr>
            <a:r>
              <a:rPr lang="es-AR" sz="1800" b="1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Importancia legal de una buena gestión de información</a:t>
            </a:r>
            <a:endParaRPr lang="es-AR" sz="1800" b="1" u="sng" kern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s-A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Demostración de cumplimiento normativo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Las leyes laborales, ambientales y de seguridad industrial exigen registros detallados de mantenimiento.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Documentar inspecciones, reparaciones y calibraciones permite demostrar que se cumplen los requisitos legales.</a:t>
            </a:r>
          </a:p>
          <a:p>
            <a:r>
              <a:rPr lang="es-A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Ejemplo: La ley puede exigir que se inspeccionen calderas cada cierto tiempo. Si no hay registro, la empresa puede recibir sanciones o incluso ser clausurada.</a:t>
            </a:r>
          </a:p>
          <a:p>
            <a:pPr>
              <a:buNone/>
            </a:pPr>
            <a:endParaRPr lang="es-AR" kern="0" dirty="0">
              <a:latin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6917E94-3763-42D8-7782-DA0529840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051801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C19C4-0822-5450-3FB1-21EA6760B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98EA28-E765-9FDA-4402-9672B889D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la Información </a:t>
            </a:r>
            <a:b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importancia para el cumplimiento legal</a:t>
            </a:r>
            <a:endParaRPr lang="es-AR" sz="2800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EA08A7-875B-936B-4621-F21BC106B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0699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Responsabilidad civil y penal</a:t>
            </a: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 caso de accidentes, la información registrada puede ser clave para determinar responsabilidades.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Una gestión deficiente puede implicar negligencia, con consecuencias legales graves.</a:t>
            </a:r>
          </a:p>
          <a:p>
            <a:pPr>
              <a:buNone/>
            </a:pPr>
            <a:r>
              <a:rPr lang="es-A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Auditorías y fiscalizaciones</a:t>
            </a: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Las autoridades pueden realizar inspecciones en cualquier momento.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Tener la información organizada y accesible facilita las auditorías y evita multas por incumplimientos.</a:t>
            </a:r>
          </a:p>
          <a:p>
            <a:pPr>
              <a:buNone/>
            </a:pPr>
            <a:endParaRPr lang="es-AR" kern="0" dirty="0">
              <a:latin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26F0D8E-CF75-FC15-A1D6-CE669D28B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719385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DE8936-4D9F-C60B-2EA2-E13DDA195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AB8D4F-85DE-BA7A-5E19-E9C855F40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la Información </a:t>
            </a:r>
            <a:b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importancia para el cumplimiento legal</a:t>
            </a:r>
            <a:endParaRPr lang="es-AR" sz="2800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C07223-D202-C42F-D74E-CC27E8005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0699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Licencias y habilitaciones</a:t>
            </a: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Algunas actividades industriales requieren permisos que dependen del cumplimiento de planes de mantenimiento.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falta de documentación puede impedir renovar licencias o habilitar nuevas instalaciones.</a:t>
            </a:r>
          </a:p>
          <a:p>
            <a:pPr>
              <a:buNone/>
            </a:pPr>
            <a:r>
              <a:rPr lang="es-A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Protección frente a litigios</a:t>
            </a: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 caso de demandas por daños o incumplimientos contractuales, los registros de mantenimiento pueden servir como evidencia legal.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Ayuda a proteger a la empresa frente a reclamos injustificados.</a:t>
            </a:r>
          </a:p>
          <a:p>
            <a:pPr>
              <a:buNone/>
            </a:pPr>
            <a:endParaRPr lang="es-AR" kern="0" dirty="0">
              <a:latin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E2B159F-13D1-74CD-1938-3BE251DE14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12082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3ECC8-8686-35D4-A534-C9A24F320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DA2C5B-011D-231A-E22F-DEEFE09BE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la Información </a:t>
            </a:r>
            <a:b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importancia para el cumplimiento legal</a:t>
            </a:r>
            <a:endParaRPr lang="es-AR" sz="2800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50DC89-E91D-58A8-0967-3F83F6B90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0699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¿</a:t>
            </a:r>
            <a:r>
              <a:rPr lang="es-AR" sz="28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Qué tipo de información debe gestionarse</a:t>
            </a:r>
            <a:r>
              <a:rPr lang="es-AR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pPr>
              <a:buNone/>
            </a:pPr>
            <a:endParaRPr lang="es-AR" sz="2800" kern="0" dirty="0">
              <a:latin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5B2D2C0-9A1C-E582-BB4C-FE29CF596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0BCE5C50-C7B9-5A81-DC00-7F8CB3D90E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951266"/>
              </p:ext>
            </p:extLst>
          </p:nvPr>
        </p:nvGraphicFramePr>
        <p:xfrm>
          <a:off x="1450975" y="2531164"/>
          <a:ext cx="9604374" cy="27877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02187">
                  <a:extLst>
                    <a:ext uri="{9D8B030D-6E8A-4147-A177-3AD203B41FA5}">
                      <a16:colId xmlns:a16="http://schemas.microsoft.com/office/drawing/2014/main" val="1579361481"/>
                    </a:ext>
                  </a:extLst>
                </a:gridCol>
                <a:gridCol w="4802187">
                  <a:extLst>
                    <a:ext uri="{9D8B030D-6E8A-4147-A177-3AD203B41FA5}">
                      <a16:colId xmlns:a16="http://schemas.microsoft.com/office/drawing/2014/main" val="83329908"/>
                    </a:ext>
                  </a:extLst>
                </a:gridCol>
              </a:tblGrid>
              <a:tr h="464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s-AR" sz="1800" kern="100" dirty="0">
                          <a:effectLst/>
                        </a:rPr>
                        <a:t>Tipo de documento</a:t>
                      </a:r>
                      <a:endParaRPr lang="es-AR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s-AR" sz="1800" kern="100">
                          <a:effectLst/>
                        </a:rPr>
                        <a:t>Finalidad legal</a:t>
                      </a:r>
                      <a:endParaRPr lang="es-AR" sz="18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53292091"/>
                  </a:ext>
                </a:extLst>
              </a:tr>
              <a:tr h="464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s-AR" sz="1800" kern="100">
                          <a:effectLst/>
                        </a:rPr>
                        <a:t>Planes de mantenimiento</a:t>
                      </a:r>
                      <a:endParaRPr lang="es-AR" sz="18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s-AR" sz="1800" kern="100">
                          <a:effectLst/>
                        </a:rPr>
                        <a:t>Cumplimiento de normas técnicas</a:t>
                      </a:r>
                      <a:endParaRPr lang="es-AR" sz="18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10209642"/>
                  </a:ext>
                </a:extLst>
              </a:tr>
              <a:tr h="464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s-AR" sz="1800" kern="100" dirty="0">
                          <a:effectLst/>
                        </a:rPr>
                        <a:t>Registros de inspecciones</a:t>
                      </a:r>
                      <a:endParaRPr lang="es-AR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s-AR" sz="1800" kern="100">
                          <a:effectLst/>
                        </a:rPr>
                        <a:t>Evidencia de prevención de riesgos</a:t>
                      </a:r>
                      <a:endParaRPr lang="es-AR" sz="18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15283045"/>
                  </a:ext>
                </a:extLst>
              </a:tr>
              <a:tr h="464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s-AR" sz="1800" kern="100">
                          <a:effectLst/>
                        </a:rPr>
                        <a:t>Informes de fallos y reparaciones</a:t>
                      </a:r>
                      <a:endParaRPr lang="es-AR" sz="18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s-AR" sz="1800" kern="100">
                          <a:effectLst/>
                        </a:rPr>
                        <a:t>Trazabilidad y análisis de causas</a:t>
                      </a:r>
                      <a:endParaRPr lang="es-AR" sz="18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46989012"/>
                  </a:ext>
                </a:extLst>
              </a:tr>
              <a:tr h="464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s-AR" sz="1800" kern="100">
                          <a:effectLst/>
                        </a:rPr>
                        <a:t>Certificados de calibración</a:t>
                      </a:r>
                      <a:endParaRPr lang="es-AR" sz="18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s-AR" sz="1800" kern="100">
                          <a:effectLst/>
                        </a:rPr>
                        <a:t>Garantía de precisión y calidad</a:t>
                      </a:r>
                      <a:endParaRPr lang="es-AR" sz="18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47421862"/>
                  </a:ext>
                </a:extLst>
              </a:tr>
              <a:tr h="464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s-AR" sz="1800" kern="100">
                          <a:effectLst/>
                        </a:rPr>
                        <a:t>Manuales y procedimientos</a:t>
                      </a:r>
                      <a:endParaRPr lang="es-AR" sz="18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s-AR" sz="1800" kern="100" dirty="0">
                          <a:effectLst/>
                        </a:rPr>
                        <a:t>Estándares operativos y legales</a:t>
                      </a:r>
                      <a:endParaRPr lang="es-AR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602242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5355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2701AA-6B39-B52E-5AC4-D9740F39C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710F64-BD09-0DB6-636E-4FEB10EC4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la Información </a:t>
            </a:r>
            <a:b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importancia para el cumplimiento legal</a:t>
            </a:r>
            <a:endParaRPr lang="es-AR" sz="2800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ED9D67-59A4-FB87-079E-96F2A8D5E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0699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TRABAJO PRÁCTICO </a:t>
            </a:r>
            <a:r>
              <a:rPr lang="es-AR" sz="3200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N°</a:t>
            </a:r>
            <a:r>
              <a:rPr lang="es-AR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</a:p>
          <a:p>
            <a:pPr>
              <a:buNone/>
            </a:pPr>
            <a:r>
              <a:rPr lang="es-AR" sz="1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 GRUPOS DE 2 ALUMNOS</a:t>
            </a:r>
            <a:endParaRPr lang="es-AR" sz="1800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s-AR" sz="24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Preparar</a:t>
            </a:r>
            <a:r>
              <a:rPr lang="es-A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una lista de requisitos legales específicos según el tipo de industria,</a:t>
            </a:r>
          </a:p>
          <a:p>
            <a:pPr>
              <a:buNone/>
            </a:pPr>
            <a:r>
              <a:rPr lang="es-AR" sz="2400" kern="0" dirty="0">
                <a:latin typeface="Times New Roman" panose="02020603050405020304" pitchFamily="18" charset="0"/>
              </a:rPr>
              <a:t>Por ejemplo: aserradero industrial, fábrica de cerámica, planta de almidón, secadero de yerba, secadero de té, fábrica de alimentos balanceados, frigorífico, empresa de servicios forestales, </a:t>
            </a:r>
            <a:r>
              <a:rPr lang="es-AR" sz="2400" kern="0" dirty="0" err="1">
                <a:latin typeface="Times New Roman" panose="02020603050405020304" pitchFamily="18" charset="0"/>
              </a:rPr>
              <a:t>etc</a:t>
            </a:r>
            <a:endParaRPr lang="es-AR" sz="2400" kern="0" dirty="0">
              <a:latin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65F7935-84CE-B481-1E54-6E45A3DF9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15489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516F7-BADE-4AA3-2509-2A0E7E860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1B1ABE-0ECA-7DDF-34FF-E6AE654C4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Objetivos</a:t>
            </a:r>
            <a:endParaRPr lang="es-AR" sz="4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1A8F74-B0B3-E1F8-D526-8506792B7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Conocer las normativas y obligaciones documentales en el área de mantenimiento.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Adquirir competencias para elaborar, organizar y mantener registros t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cnicos y administrativos.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los tr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mites y gestiones ante organismos oficiales.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Aplicar herramientas b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sicas para el control documental y la trazabilidad de equipos y tareas.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0814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66DB9E-08BE-53FD-6008-2A65AF8DC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CD5921-51F6-91A9-07F6-DA0DC6521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la Información </a:t>
            </a:r>
            <a:b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CONCEPTO</a:t>
            </a:r>
            <a:endParaRPr lang="es-AR" sz="2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CF9261-1C94-E9BA-ED17-E50BFE236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A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Es </a:t>
            </a:r>
            <a:r>
              <a:rPr lang="es-A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 conjunto de </a:t>
            </a:r>
            <a:r>
              <a:rPr lang="es-AR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procesos</a:t>
            </a:r>
            <a:r>
              <a:rPr lang="es-A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s-AR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métodos</a:t>
            </a:r>
            <a:r>
              <a:rPr lang="es-A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 </a:t>
            </a:r>
            <a:r>
              <a:rPr lang="es-AR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herramientas</a:t>
            </a:r>
            <a:r>
              <a:rPr lang="es-A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utilizados para: </a:t>
            </a:r>
            <a:r>
              <a:rPr lang="es-AR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recopilar</a:t>
            </a:r>
            <a:r>
              <a:rPr lang="es-A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s-AR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organizar</a:t>
            </a:r>
            <a:r>
              <a:rPr lang="es-A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s-AR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analizar</a:t>
            </a:r>
            <a:r>
              <a:rPr lang="es-A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s-AR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almacenar</a:t>
            </a:r>
            <a:r>
              <a:rPr lang="es-A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 </a:t>
            </a:r>
            <a:r>
              <a:rPr lang="es-AR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comunicar</a:t>
            </a:r>
            <a:r>
              <a:rPr lang="es-A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la información relacionada con los equipos, instalaciones y actividades de mantenimiento, </a:t>
            </a:r>
            <a:r>
              <a:rPr lang="es-AR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 el objetivo de optimizar la toma de decisiones</a:t>
            </a:r>
            <a:r>
              <a:rPr lang="es-A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 </a:t>
            </a:r>
            <a:r>
              <a:rPr lang="es-AR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garantizar la continuidad operativa de la planta</a:t>
            </a:r>
            <a:r>
              <a:rPr lang="es-A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97554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DE4BEB-3CBE-DA6E-B20F-8BCDB63A3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5865D9-4295-FDB5-7015-723085F11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la Información </a:t>
            </a:r>
            <a:b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CONCEPTO – otra definición</a:t>
            </a:r>
            <a:endParaRPr lang="es-AR" sz="2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A104D0-2AEF-824A-0EC1-6D356D9CB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AR" dirty="0">
                <a:latin typeface="Times New Roman" panose="02020603050405020304" pitchFamily="18" charset="0"/>
                <a:ea typeface="Times New Roman" panose="02020603050405020304" pitchFamily="18" charset="0"/>
              </a:rPr>
              <a:t>Es </a:t>
            </a: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forma en que se </a:t>
            </a:r>
            <a:r>
              <a:rPr lang="es-A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administra el flujo de datos</a:t>
            </a: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(historial de fallas, órdenes de trabajo, costos, stock de repuestos, cronogramas de mantenimiento, indicadores de desempeño, etc.) para convertirlos en </a:t>
            </a:r>
            <a:r>
              <a:rPr lang="es-A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información útil</a:t>
            </a: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que permita: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Planificar y programar adecuadamente las tareas de mantenimiento.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Reducir tiempos de parada y costos asociados.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Mejorar la confiabilidad y disponibilidad de los equipos.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Garantizar la trazabilidad de cada intervención realizada.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Facilitar el cumplimiento de normativas y auditorías.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22667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5B620-1C48-BA61-1B9B-214BAB1810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F97C94-36EF-3546-A7A6-6612BDE8F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la Información </a:t>
            </a:r>
            <a:b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</a:t>
            </a:r>
            <a:endParaRPr lang="es-AR" sz="2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1F2099-1273-7E31-9A69-7CA605F5C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 una planta industrial, la gestión de la información permite saber: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Cuándo fue el último mantenimiento de un compresor.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Qué repuestos se usaron y cuál fue su costo.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Qué técnicos intervinieron y cuánto tiempo demoraron.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Cuál es la tendencia de fallas en ese equipo.</a:t>
            </a:r>
          </a:p>
          <a:p>
            <a:pPr marL="0" indent="0">
              <a:buNone/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Así, la gestión de la información no solo registra datos, sino que los convierte en </a:t>
            </a:r>
            <a:r>
              <a:rPr lang="es-A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conocimiento estratégico</a:t>
            </a: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para la mejora continua del mantenimiento.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55880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EF029-1876-6018-795C-34FB1A3CB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87D9D7-999B-F705-684C-4CD0CA433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la Información </a:t>
            </a:r>
            <a:b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 GRÁFICO</a:t>
            </a:r>
            <a:endParaRPr lang="es-AR" sz="2800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13AA6541-11F4-6C05-DA00-397C883972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5791" y="1853753"/>
            <a:ext cx="7779026" cy="4560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568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B6864-DB30-211D-24EF-332DF5384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E43B7A-03C3-6452-BC38-A5E39ED6C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la Información </a:t>
            </a:r>
            <a:b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sz="2800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4E17DFD-9F86-95FC-172B-694827581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3612591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s-AR" sz="8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TRABAJO PRÁCTICO </a:t>
            </a:r>
            <a:r>
              <a:rPr lang="es-AR" sz="8000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N°</a:t>
            </a:r>
            <a:r>
              <a:rPr lang="es-AR" sz="8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</a:p>
          <a:p>
            <a:pPr>
              <a:buNone/>
            </a:pPr>
            <a:r>
              <a:rPr lang="es-AR" sz="80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 GRUPOS DE 2 ALUMNOS</a:t>
            </a:r>
            <a:endParaRPr lang="es-AR" sz="8000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s-ES" sz="8000" kern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Sobre el mantenimiento de una planta industrial, buscar ejemplos de </a:t>
            </a:r>
            <a:r>
              <a:rPr lang="es-ES" sz="8000" u="sng" kern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manejo de la información</a:t>
            </a:r>
            <a:r>
              <a:rPr lang="es-ES" sz="8000" kern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para </a:t>
            </a:r>
            <a:r>
              <a:rPr lang="es-ES" sz="8000" u="sng" kern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equipos específicos</a:t>
            </a:r>
            <a:r>
              <a:rPr lang="es-ES" sz="8000" kern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, de alguna de las siguientes industrias: </a:t>
            </a:r>
          </a:p>
          <a:p>
            <a:pPr marL="457200">
              <a:buNone/>
            </a:pPr>
            <a:r>
              <a:rPr lang="es-ES" sz="8000" kern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Aserradero industrial. Servicios forestales. Carpintería industrial. Industria textil y de calzado</a:t>
            </a:r>
            <a:endParaRPr lang="es-AR" sz="8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buNone/>
            </a:pPr>
            <a:r>
              <a:rPr lang="es-ES" sz="8000" kern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Secadero de Yerba Mate. Secadero de Té. Industria de fécula de mandioca. Industria cerámica u olería</a:t>
            </a:r>
            <a:endParaRPr lang="es-AR" sz="8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buNone/>
            </a:pPr>
            <a:r>
              <a:rPr lang="es-ES" sz="8000" kern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Frigorífico. Planta de Biodiesel. Fábrica de alimentos balanceados</a:t>
            </a:r>
            <a:endParaRPr lang="es-AR" sz="8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>
              <a:buNone/>
            </a:pPr>
            <a:r>
              <a:rPr lang="es-ES" sz="8000" kern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Otras a definir</a:t>
            </a:r>
            <a:endParaRPr lang="es-AR" sz="8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87260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CA19A-DA88-3D3D-8EED-DE1DFF97B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8F49D0-9697-4A3B-F315-C4CA9FA05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la Información </a:t>
            </a:r>
            <a:b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importancia para la seguridad</a:t>
            </a:r>
            <a:endParaRPr lang="es-AR" sz="2800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84CE11-6195-645D-998B-6AC97B7EC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A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gestión de la información en el mantenimiento industrial es </a:t>
            </a:r>
            <a:r>
              <a:rPr lang="es-A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crucial para la seguridad</a:t>
            </a:r>
            <a:r>
              <a:rPr lang="es-A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tanto de las </a:t>
            </a:r>
            <a:r>
              <a:rPr lang="es-AR" sz="24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personas</a:t>
            </a:r>
            <a:r>
              <a:rPr lang="es-A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como de los </a:t>
            </a:r>
            <a:r>
              <a:rPr lang="es-AR" sz="24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activos.</a:t>
            </a:r>
          </a:p>
          <a:p>
            <a:pPr>
              <a:buNone/>
            </a:pPr>
            <a:r>
              <a:rPr lang="es-AR" sz="2400" u="sng" kern="0" dirty="0">
                <a:latin typeface="Times New Roman" panose="02020603050405020304" pitchFamily="18" charset="0"/>
              </a:rPr>
              <a:t>PUNTOS A CONSIDERAR</a:t>
            </a:r>
            <a:endParaRPr lang="es-AR" sz="2400" kern="0" dirty="0">
              <a:latin typeface="Times New Roman" panose="02020603050405020304" pitchFamily="18" charset="0"/>
            </a:endParaRPr>
          </a:p>
          <a:p>
            <a:pPr>
              <a:buNone/>
            </a:pPr>
            <a:r>
              <a:rPr lang="es-AR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Prevención de fallos y accidentes</a:t>
            </a:r>
            <a:endParaRPr lang="es-AR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 sistema bien gestionado permite registrar inspecciones, reparaciones y condiciones operativas.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Evita que se pasen por alto mantenimientos críticos, lo que podría causar fallos mecánicos o eléctricos peligrosos.</a:t>
            </a:r>
          </a:p>
          <a:p>
            <a:r>
              <a:rPr lang="es-AR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Ejemplo: Si no se registra el cambio de un componente desgastado, podría fallar en plena operación y provocar un incendio o una explosión.</a:t>
            </a:r>
          </a:p>
          <a:p>
            <a:pPr>
              <a:buNone/>
            </a:pPr>
            <a:endParaRPr lang="es-AR" kern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76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AAF33-DC24-8060-71C6-3A76A5729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8AED3E-1C23-CD09-F078-F9979E5DD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la Información </a:t>
            </a:r>
            <a:b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importancia para la seguridad </a:t>
            </a:r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sigue</a:t>
            </a:r>
            <a:endParaRPr lang="es-AR" sz="2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3BC2EE-7A03-3D9E-BD04-CBFC18EE9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6236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Trazabilidad y auditoría</a:t>
            </a: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Tener información organizada permite rastrear quién hizo qué, cuándo y cómo.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 vital en caso de incidentes, para identificar causas y responsabilidades.</a:t>
            </a:r>
          </a:p>
          <a:p>
            <a:r>
              <a:rPr lang="es-AR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Ejemplo</a:t>
            </a: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En una planta química, saber qué técnico ajustó una válvula y con qué parámetros puede ser clave para entender una fuga.</a:t>
            </a:r>
          </a:p>
          <a:p>
            <a:pPr>
              <a:buNone/>
            </a:pPr>
            <a:r>
              <a:rPr lang="es-A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Cumplimiento normativo</a:t>
            </a: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Muchas industrias están reguladas por normas de seguridad (como ISO 45001 o normas locales).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documentación adecuada demuestra cumplimiento y evita sanciones.</a:t>
            </a:r>
          </a:p>
          <a:p>
            <a:pPr>
              <a:buNone/>
            </a:pPr>
            <a:endParaRPr lang="es-AR" kern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372331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2175</TotalTime>
  <Words>1430</Words>
  <Application>Microsoft Office PowerPoint</Application>
  <PresentationFormat>Panorámica</PresentationFormat>
  <Paragraphs>126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6" baseType="lpstr">
      <vt:lpstr>Arial</vt:lpstr>
      <vt:lpstr>Arial Narrow</vt:lpstr>
      <vt:lpstr>Calibri</vt:lpstr>
      <vt:lpstr>Gill Sans MT</vt:lpstr>
      <vt:lpstr>Symbol</vt:lpstr>
      <vt:lpstr>Times New Roman</vt:lpstr>
      <vt:lpstr>Galería</vt:lpstr>
      <vt:lpstr>Gestión de la Información en el Área de Mantenimiento</vt:lpstr>
      <vt:lpstr>Objetivos</vt:lpstr>
      <vt:lpstr>Gestión de la Información  CONCEPTO</vt:lpstr>
      <vt:lpstr>Gestión de la Información  CONCEPTO – otra definición</vt:lpstr>
      <vt:lpstr>Gestión de la Información  EJEMPLO</vt:lpstr>
      <vt:lpstr>Gestión de la Información  EJEMPLO GRÁFICO</vt:lpstr>
      <vt:lpstr>Gestión de la Información  </vt:lpstr>
      <vt:lpstr>Gestión de la Información  importancia para la seguridad</vt:lpstr>
      <vt:lpstr>Gestión de la Información  importancia para la seguridad - sigue</vt:lpstr>
      <vt:lpstr>Gestión de la Información  importancia para la seguridad - sigue</vt:lpstr>
      <vt:lpstr>Gestión de la Información  importancia para la CALIDAD</vt:lpstr>
      <vt:lpstr>Gestión de la Información  importancia para la CALIDAD - SIGUE</vt:lpstr>
      <vt:lpstr>Gestión de la Información  importancia para la CALIDAD - SIGUE</vt:lpstr>
      <vt:lpstr>Gestión de la Información  importancia para la CALIDAD - SIGUE</vt:lpstr>
      <vt:lpstr>Gestión de la Información  importancia para el cumplimiento legal</vt:lpstr>
      <vt:lpstr>Gestión de la Información  importancia para el cumplimiento legal</vt:lpstr>
      <vt:lpstr>Gestión de la Información  importancia para el cumplimiento legal</vt:lpstr>
      <vt:lpstr>Gestión de la Información  importancia para el cumplimiento legal</vt:lpstr>
      <vt:lpstr>Gestión de la Información  importancia para el cumplimiento legal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costo del mantenimiento industrial</dc:title>
  <dc:creator>Juan</dc:creator>
  <cp:lastModifiedBy>Juan Carlos Muñoz</cp:lastModifiedBy>
  <cp:revision>8</cp:revision>
  <dcterms:created xsi:type="dcterms:W3CDTF">2022-10-18T01:12:25Z</dcterms:created>
  <dcterms:modified xsi:type="dcterms:W3CDTF">2025-08-29T01:01:10Z</dcterms:modified>
</cp:coreProperties>
</file>