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66" r:id="rId13"/>
    <p:sldId id="270" r:id="rId14"/>
    <p:sldId id="272" r:id="rId15"/>
    <p:sldId id="267" r:id="rId16"/>
    <p:sldId id="27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7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C30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271933" y="411480"/>
            <a:ext cx="8296374" cy="86177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900" b="1">
                <a:solidFill>
                  <a:srgbClr val="FFFFFF"/>
                </a:solidFill>
              </a:defRPr>
            </a:pPr>
            <a:r>
              <a:rPr sz="5000" dirty="0"/>
              <a:t>UNIT 3: TEXT INTERPRETATION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14754" y="1321706"/>
            <a:ext cx="7020320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D2DCE1"/>
                </a:solidFill>
              </a:defRPr>
            </a:pPr>
            <a:r>
              <a:rPr sz="3000" dirty="0"/>
              <a:t>Reading and understanding research papers</a:t>
            </a:r>
          </a:p>
        </p:txBody>
      </p:sp>
      <p:pic>
        <p:nvPicPr>
          <p:cNvPr id="6" name="Picture 5" descr="research_paper_illustra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1974" y="2645011"/>
            <a:ext cx="3886200" cy="2590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3160" y="2881074"/>
            <a:ext cx="7160455" cy="2221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2200">
                <a:solidFill>
                  <a:srgbClr val="FFFFFF"/>
                </a:solidFill>
              </a:defRPr>
            </a:pPr>
            <a:r>
              <a:rPr sz="3000" dirty="0"/>
              <a:t>Postgraduate English</a:t>
            </a:r>
          </a:p>
          <a:p>
            <a:pPr>
              <a:spcAft>
                <a:spcPts val="1100"/>
              </a:spcAft>
              <a:defRPr sz="2200">
                <a:solidFill>
                  <a:srgbClr val="FFFFFF"/>
                </a:solidFill>
              </a:defRPr>
            </a:pPr>
            <a:r>
              <a:rPr sz="3000" dirty="0"/>
              <a:t>Structure • strategies • linguistic signals</a:t>
            </a:r>
          </a:p>
          <a:p>
            <a:pPr>
              <a:spcAft>
                <a:spcPts val="1100"/>
              </a:spcAft>
              <a:defRPr sz="2200">
                <a:solidFill>
                  <a:srgbClr val="FFFFFF"/>
                </a:solidFill>
              </a:defRPr>
            </a:pPr>
            <a:r>
              <a:rPr sz="3000" dirty="0"/>
              <a:t>From comprehension to critical interpretation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BEC8CD"/>
                </a:solidFill>
              </a:defRPr>
            </a:pPr>
            <a:r>
              <a:t>UNIT 3 • TEXT INTERPRETATION                                           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C30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40080" y="411480"/>
            <a:ext cx="7495898" cy="7848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FFFFFF"/>
                </a:solidFill>
              </a:defRPr>
            </a:pPr>
            <a:r>
              <a:rPr sz="4500" dirty="0"/>
              <a:t>From reading to interpretation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6693" y="1270460"/>
            <a:ext cx="339400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D2DCE1"/>
                </a:solidFill>
              </a:defRPr>
            </a:pPr>
            <a:r>
              <a:rPr sz="3000" dirty="0"/>
              <a:t>A practical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" y="2057400"/>
            <a:ext cx="1572768" cy="1051560"/>
          </a:xfrm>
          <a:prstGeom prst="roundRect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40080" y="2359152"/>
            <a:ext cx="148132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LOCATE</a:t>
            </a:r>
          </a:p>
        </p:txBody>
      </p:sp>
      <p:sp>
        <p:nvSpPr>
          <p:cNvPr id="8" name="Chevron 7"/>
          <p:cNvSpPr/>
          <p:nvPr/>
        </p:nvSpPr>
        <p:spPr>
          <a:xfrm>
            <a:off x="2185416" y="2331720"/>
            <a:ext cx="320040" cy="457200"/>
          </a:xfrm>
          <a:prstGeom prst="chevron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2496312" y="2057400"/>
            <a:ext cx="1572768" cy="1051560"/>
          </a:xfrm>
          <a:prstGeom prst="roundRect">
            <a:avLst/>
          </a:prstGeom>
          <a:solidFill>
            <a:srgbClr val="D99D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542032" y="2359152"/>
            <a:ext cx="148132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IDENTIFY</a:t>
            </a:r>
          </a:p>
        </p:txBody>
      </p:sp>
      <p:sp>
        <p:nvSpPr>
          <p:cNvPr id="11" name="Chevron 10"/>
          <p:cNvSpPr/>
          <p:nvPr/>
        </p:nvSpPr>
        <p:spPr>
          <a:xfrm>
            <a:off x="4087368" y="2331720"/>
            <a:ext cx="320040" cy="457200"/>
          </a:xfrm>
          <a:prstGeom prst="chevron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ounded Rectangle 11"/>
          <p:cNvSpPr/>
          <p:nvPr/>
        </p:nvSpPr>
        <p:spPr>
          <a:xfrm>
            <a:off x="4398264" y="2057400"/>
            <a:ext cx="1572768" cy="1051560"/>
          </a:xfrm>
          <a:prstGeom prst="roundRect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443984" y="2359152"/>
            <a:ext cx="148132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CONNECT</a:t>
            </a:r>
          </a:p>
        </p:txBody>
      </p:sp>
      <p:sp>
        <p:nvSpPr>
          <p:cNvPr id="14" name="Chevron 13"/>
          <p:cNvSpPr/>
          <p:nvPr/>
        </p:nvSpPr>
        <p:spPr>
          <a:xfrm>
            <a:off x="5989320" y="2331720"/>
            <a:ext cx="320040" cy="457200"/>
          </a:xfrm>
          <a:prstGeom prst="chevron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14"/>
          <p:cNvSpPr/>
          <p:nvPr/>
        </p:nvSpPr>
        <p:spPr>
          <a:xfrm>
            <a:off x="6300216" y="2057400"/>
            <a:ext cx="1572768" cy="1051560"/>
          </a:xfrm>
          <a:prstGeom prst="roundRect">
            <a:avLst/>
          </a:prstGeom>
          <a:solidFill>
            <a:srgbClr val="D99D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345936" y="2359152"/>
            <a:ext cx="148132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INFER</a:t>
            </a:r>
          </a:p>
        </p:txBody>
      </p:sp>
      <p:sp>
        <p:nvSpPr>
          <p:cNvPr id="17" name="Chevron 16"/>
          <p:cNvSpPr/>
          <p:nvPr/>
        </p:nvSpPr>
        <p:spPr>
          <a:xfrm>
            <a:off x="7891272" y="2331720"/>
            <a:ext cx="320040" cy="457200"/>
          </a:xfrm>
          <a:prstGeom prst="chevron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ounded Rectangle 17"/>
          <p:cNvSpPr/>
          <p:nvPr/>
        </p:nvSpPr>
        <p:spPr>
          <a:xfrm>
            <a:off x="8202168" y="2057400"/>
            <a:ext cx="1572768" cy="1051560"/>
          </a:xfrm>
          <a:prstGeom prst="roundRect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247888" y="2359152"/>
            <a:ext cx="148132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EVALUATE</a:t>
            </a:r>
          </a:p>
        </p:txBody>
      </p:sp>
      <p:sp>
        <p:nvSpPr>
          <p:cNvPr id="20" name="Chevron 19"/>
          <p:cNvSpPr/>
          <p:nvPr/>
        </p:nvSpPr>
        <p:spPr>
          <a:xfrm>
            <a:off x="9793224" y="2331720"/>
            <a:ext cx="320040" cy="457200"/>
          </a:xfrm>
          <a:prstGeom prst="chevron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ounded Rectangle 20"/>
          <p:cNvSpPr/>
          <p:nvPr/>
        </p:nvSpPr>
        <p:spPr>
          <a:xfrm>
            <a:off x="10104120" y="2057400"/>
            <a:ext cx="1572768" cy="1051560"/>
          </a:xfrm>
          <a:prstGeom prst="roundRect">
            <a:avLst/>
          </a:prstGeom>
          <a:solidFill>
            <a:srgbClr val="D99D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10149840" y="2359152"/>
            <a:ext cx="148132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SYNTHESIZE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282696" y="3220684"/>
            <a:ext cx="10241280" cy="3567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700">
                <a:solidFill>
                  <a:srgbClr val="FFFFFF"/>
                </a:solidFill>
              </a:defRPr>
            </a:pPr>
            <a:r>
              <a:rPr sz="3000" dirty="0"/>
              <a:t>Locate: Where is the information?</a:t>
            </a:r>
          </a:p>
          <a:p>
            <a:pPr>
              <a:spcAft>
                <a:spcPts val="1100"/>
              </a:spcAft>
              <a:defRPr sz="1700">
                <a:solidFill>
                  <a:srgbClr val="FFFFFF"/>
                </a:solidFill>
              </a:defRPr>
            </a:pPr>
            <a:r>
              <a:rPr sz="3000" dirty="0"/>
              <a:t>Identify: What is the main idea?</a:t>
            </a:r>
          </a:p>
          <a:p>
            <a:pPr>
              <a:spcAft>
                <a:spcPts val="1100"/>
              </a:spcAft>
              <a:defRPr sz="1700">
                <a:solidFill>
                  <a:srgbClr val="FFFFFF"/>
                </a:solidFill>
              </a:defRPr>
            </a:pPr>
            <a:r>
              <a:rPr sz="3000" dirty="0"/>
              <a:t>Connect: How do ideas relate?</a:t>
            </a:r>
          </a:p>
          <a:p>
            <a:pPr>
              <a:spcAft>
                <a:spcPts val="1100"/>
              </a:spcAft>
              <a:defRPr sz="1700">
                <a:solidFill>
                  <a:srgbClr val="FFFFFF"/>
                </a:solidFill>
              </a:defRPr>
            </a:pPr>
            <a:r>
              <a:rPr sz="3000" dirty="0"/>
              <a:t>Infer: What does the author imply?</a:t>
            </a:r>
          </a:p>
          <a:p>
            <a:pPr>
              <a:spcAft>
                <a:spcPts val="1100"/>
              </a:spcAft>
              <a:defRPr sz="1700">
                <a:solidFill>
                  <a:srgbClr val="FFFFFF"/>
                </a:solidFill>
              </a:defRPr>
            </a:pPr>
            <a:r>
              <a:rPr sz="3000" dirty="0"/>
              <a:t>Evaluate: Is the evidence convincing?</a:t>
            </a:r>
          </a:p>
          <a:p>
            <a:pPr>
              <a:spcAft>
                <a:spcPts val="1100"/>
              </a:spcAft>
              <a:defRPr sz="1700">
                <a:solidFill>
                  <a:srgbClr val="FFFFFF"/>
                </a:solidFill>
              </a:defRPr>
            </a:pPr>
            <a:r>
              <a:rPr sz="3000" dirty="0"/>
              <a:t>Synthesize: What is the contribution</a:t>
            </a:r>
            <a:r>
              <a:rPr dirty="0"/>
              <a:t>?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008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BEC8CD"/>
                </a:solidFill>
              </a:defRPr>
            </a:pPr>
            <a:r>
              <a:t>UNIT 3 • TEXT INTERPRETATION                                            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EFB3CE-F04D-434F-AA56-D30C352AB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 Activity 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EA29F93-75D8-4612-B260-2C88CC9D51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s-AR" sz="6000" dirty="0"/>
              <a:t>TEXT INTERPRETATION</a:t>
            </a:r>
          </a:p>
        </p:txBody>
      </p:sp>
    </p:spTree>
    <p:extLst>
      <p:ext uri="{BB962C8B-B14F-4D97-AF65-F5344CB8AC3E}">
        <p14:creationId xmlns:p14="http://schemas.microsoft.com/office/powerpoint/2010/main" val="143947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0058400" y="256032"/>
            <a:ext cx="14630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B7677"/>
                </a:solidFill>
              </a:defRPr>
            </a:pPr>
            <a:r>
              <a:t>ACTIVITY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411480"/>
            <a:ext cx="6937092" cy="86177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1C3047"/>
                </a:solidFill>
              </a:defRPr>
            </a:pPr>
            <a:r>
              <a:rPr sz="5000" dirty="0"/>
              <a:t>Research Paper Detective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417320"/>
            <a:ext cx="5212080" cy="4389120"/>
          </a:xfrm>
          <a:prstGeom prst="roundRect">
            <a:avLst/>
          </a:prstGeom>
          <a:solidFill>
            <a:srgbClr val="F2F6F7"/>
          </a:solidFill>
          <a:ln>
            <a:solidFill>
              <a:srgbClr val="DCE7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731520" y="1417320"/>
            <a:ext cx="82296" cy="4389120"/>
          </a:xfrm>
          <a:prstGeom prst="rect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987552" y="1618488"/>
            <a:ext cx="4568366" cy="63094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1C3047"/>
                </a:solidFill>
              </a:defRPr>
            </a:pPr>
            <a:r>
              <a:rPr dirty="0"/>
              <a:t>• </a:t>
            </a:r>
            <a:r>
              <a:rPr sz="3500" dirty="0"/>
              <a:t>QUICK INVESTIGATION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4295" y="2754788"/>
            <a:ext cx="4754880" cy="2015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00">
                <a:solidFill>
                  <a:srgbClr val="303A42"/>
                </a:solidFill>
              </a:defRPr>
            </a:pPr>
            <a:r>
              <a:rPr sz="3000" dirty="0"/>
              <a:t>Read title, abstract, headings and conclusion.</a:t>
            </a:r>
          </a:p>
          <a:p>
            <a:pPr>
              <a:spcAft>
                <a:spcPts val="600"/>
              </a:spcAft>
              <a:defRPr sz="1400">
                <a:solidFill>
                  <a:srgbClr val="303A42"/>
                </a:solidFill>
              </a:defRPr>
            </a:pPr>
            <a:r>
              <a:rPr sz="3000" dirty="0"/>
              <a:t>Identify: topic • purpose • problem • main findings</a:t>
            </a:r>
            <a:r>
              <a:rPr dirty="0"/>
              <a:t>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63640" y="1417320"/>
            <a:ext cx="5212080" cy="4389120"/>
          </a:xfrm>
          <a:prstGeom prst="roundRect">
            <a:avLst/>
          </a:prstGeom>
          <a:solidFill>
            <a:srgbClr val="F2F6F7"/>
          </a:solidFill>
          <a:ln>
            <a:solidFill>
              <a:srgbClr val="DCE7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263640" y="1417320"/>
            <a:ext cx="82296" cy="4389120"/>
          </a:xfrm>
          <a:prstGeom prst="rect">
            <a:avLst/>
          </a:prstGeom>
          <a:solidFill>
            <a:srgbClr val="D99D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519672" y="1618488"/>
            <a:ext cx="3409908" cy="63094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1C3047"/>
                </a:solidFill>
              </a:defRPr>
            </a:pPr>
            <a:r>
              <a:rPr dirty="0"/>
              <a:t>• </a:t>
            </a:r>
            <a:r>
              <a:rPr sz="3500" dirty="0"/>
              <a:t>EVIDENCE HUNT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19672" y="2729560"/>
            <a:ext cx="4754880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00">
                <a:solidFill>
                  <a:srgbClr val="303A42"/>
                </a:solidFill>
              </a:defRPr>
            </a:pPr>
            <a:r>
              <a:rPr sz="3000" dirty="0"/>
              <a:t>Locate methods, evidence and key results.</a:t>
            </a:r>
          </a:p>
          <a:p>
            <a:pPr>
              <a:spcAft>
                <a:spcPts val="600"/>
              </a:spcAft>
              <a:defRPr sz="1400">
                <a:solidFill>
                  <a:srgbClr val="303A42"/>
                </a:solidFill>
              </a:defRPr>
            </a:pPr>
            <a:r>
              <a:rPr sz="3000" dirty="0"/>
              <a:t>Underline </a:t>
            </a:r>
            <a:r>
              <a:rPr lang="es-MX" sz="3000" dirty="0"/>
              <a:t>5</a:t>
            </a:r>
            <a:r>
              <a:rPr sz="3000" dirty="0"/>
              <a:t> linguistic signals.</a:t>
            </a:r>
          </a:p>
          <a:p>
            <a:pPr>
              <a:spcAft>
                <a:spcPts val="600"/>
              </a:spcAft>
              <a:defRPr sz="1400">
                <a:solidFill>
                  <a:srgbClr val="303A42"/>
                </a:solidFill>
              </a:defRPr>
            </a:pPr>
            <a:r>
              <a:rPr lang="es-MX" sz="3000" dirty="0"/>
              <a:t>Note</a:t>
            </a:r>
            <a:r>
              <a:rPr sz="3000" dirty="0"/>
              <a:t> important finding</a:t>
            </a:r>
            <a:r>
              <a:rPr lang="es-MX" sz="3000" dirty="0"/>
              <a:t>s</a:t>
            </a:r>
            <a:endParaRPr dirty="0"/>
          </a:p>
        </p:txBody>
      </p:sp>
      <p:sp>
        <p:nvSpPr>
          <p:cNvPr id="15" name="TextBox 14"/>
          <p:cNvSpPr txBox="1"/>
          <p:nvPr/>
        </p:nvSpPr>
        <p:spPr>
          <a:xfrm>
            <a:off x="64008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788287"/>
                </a:solidFill>
              </a:defRPr>
            </a:pPr>
            <a:r>
              <a:t>UNIT 3 • TEXT INTERPRETATION                                            11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0058400" y="256032"/>
            <a:ext cx="14630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B7677"/>
                </a:solidFill>
              </a:defRPr>
            </a:pPr>
            <a:r>
              <a:t>ACTIVITY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411480"/>
            <a:ext cx="6937092" cy="86177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1C3047"/>
                </a:solidFill>
              </a:defRPr>
            </a:pPr>
            <a:r>
              <a:rPr sz="5000" dirty="0"/>
              <a:t>Research Paper Detective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417320"/>
            <a:ext cx="6386732" cy="4389120"/>
          </a:xfrm>
          <a:prstGeom prst="roundRect">
            <a:avLst/>
          </a:prstGeom>
          <a:solidFill>
            <a:srgbClr val="F2F6F7"/>
          </a:solidFill>
          <a:ln>
            <a:solidFill>
              <a:srgbClr val="DCE7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731520" y="1417320"/>
            <a:ext cx="82296" cy="4389120"/>
          </a:xfrm>
          <a:prstGeom prst="rect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987552" y="1618488"/>
            <a:ext cx="5364161" cy="63094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1C3047"/>
                </a:solidFill>
              </a:defRPr>
            </a:pPr>
            <a:r>
              <a:rPr dirty="0"/>
              <a:t>• </a:t>
            </a:r>
            <a:r>
              <a:rPr lang="es-MX" sz="3500" dirty="0"/>
              <a:t>INTERPRETATION SHARING</a:t>
            </a:r>
            <a:endParaRPr sz="3500" dirty="0"/>
          </a:p>
        </p:txBody>
      </p:sp>
      <p:sp>
        <p:nvSpPr>
          <p:cNvPr id="10" name="TextBox 9"/>
          <p:cNvSpPr txBox="1"/>
          <p:nvPr/>
        </p:nvSpPr>
        <p:spPr>
          <a:xfrm>
            <a:off x="894294" y="2754788"/>
            <a:ext cx="520170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00">
                <a:solidFill>
                  <a:srgbClr val="303A42"/>
                </a:solidFill>
              </a:defRPr>
            </a:pPr>
            <a:r>
              <a:rPr lang="en-US" sz="3000" dirty="0"/>
              <a:t>Share your paper and task answers with the rest of the class.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163972" y="1417320"/>
            <a:ext cx="82296" cy="4389120"/>
          </a:xfrm>
          <a:prstGeom prst="rect">
            <a:avLst/>
          </a:prstGeom>
          <a:solidFill>
            <a:srgbClr val="D99D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4008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788287"/>
                </a:solidFill>
              </a:defRPr>
            </a:pPr>
            <a:r>
              <a:t>UNIT 3 • TEXT INTERPRETATION                                            11</a:t>
            </a:r>
          </a:p>
        </p:txBody>
      </p:sp>
    </p:spTree>
    <p:extLst>
      <p:ext uri="{BB962C8B-B14F-4D97-AF65-F5344CB8AC3E}">
        <p14:creationId xmlns:p14="http://schemas.microsoft.com/office/powerpoint/2010/main" val="2437767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F80561-5603-4F25-9C03-A5C9A7C1C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/>
              <a:t>Homework</a:t>
            </a:r>
            <a:r>
              <a:rPr lang="es-MX" dirty="0"/>
              <a:t> </a:t>
            </a:r>
            <a:r>
              <a:rPr lang="es-MX" dirty="0" err="1"/>
              <a:t>Assignment</a:t>
            </a:r>
            <a:r>
              <a:rPr lang="es-MX" dirty="0"/>
              <a:t> 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BB2AF86-BBCB-4B88-8FB2-B460033A5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11359662" cy="5440362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Objective:</a:t>
            </a:r>
            <a:br>
              <a:rPr lang="en-US" dirty="0"/>
            </a:br>
            <a:r>
              <a:rPr lang="en-US" dirty="0"/>
              <a:t>Apply strategies to understand and interpret a research paper in English.</a:t>
            </a:r>
          </a:p>
          <a:p>
            <a:r>
              <a:rPr lang="en-US" b="1" dirty="0"/>
              <a:t>Tasks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Structure Analysis</a:t>
            </a:r>
            <a:r>
              <a:rPr lang="en-US" dirty="0"/>
              <a:t> – Identify the main sections and their purpose. 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Three-Pass Approach</a:t>
            </a:r>
            <a:r>
              <a:rPr lang="en-US" dirty="0"/>
              <a:t> – Read for general understanding, content, and in-depth interpretation. 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Linguistic Clues</a:t>
            </a:r>
            <a:r>
              <a:rPr lang="en-US" dirty="0"/>
              <a:t> – Find at least </a:t>
            </a:r>
            <a:r>
              <a:rPr lang="en-US" b="1" dirty="0"/>
              <a:t>5 expressions</a:t>
            </a:r>
            <a:r>
              <a:rPr lang="en-US" dirty="0"/>
              <a:t> that signal structure, purpose, or findings. 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Guiding Questions</a:t>
            </a:r>
            <a:r>
              <a:rPr lang="en-US" dirty="0"/>
              <a:t> – Analyze the research problem, methodology, findings, contribution, and future research. 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Final Interpretation</a:t>
            </a:r>
            <a:r>
              <a:rPr lang="en-US" dirty="0"/>
              <a:t> – Write an </a:t>
            </a:r>
            <a:r>
              <a:rPr lang="en-US" b="1" dirty="0"/>
              <a:t>80–100-word paragraph</a:t>
            </a:r>
            <a:r>
              <a:rPr lang="en-US" dirty="0"/>
              <a:t> explaining the paper’s main contribution.</a:t>
            </a:r>
          </a:p>
          <a:p>
            <a:pPr marL="0" indent="0">
              <a:buNone/>
            </a:pPr>
            <a:r>
              <a:rPr lang="en-US" dirty="0"/>
              <a:t>Submit one PDF containing all five tasks in the virtual classroom.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1621695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0058400" y="256032"/>
            <a:ext cx="14630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B7677"/>
                </a:solidFill>
              </a:defRPr>
            </a:pPr>
            <a:r>
              <a:t>CLOSURE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411480"/>
            <a:ext cx="9075626" cy="86177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1C3047"/>
                </a:solidFill>
              </a:defRPr>
            </a:pPr>
            <a:r>
              <a:rPr sz="5000" dirty="0"/>
              <a:t>Exit task — One-minute synthesis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1554480"/>
            <a:ext cx="10241280" cy="2362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303A42"/>
                </a:solidFill>
              </a:defRPr>
            </a:pPr>
            <a:r>
              <a:rPr sz="3000" dirty="0"/>
              <a:t>Complete the three statements:</a:t>
            </a:r>
          </a:p>
          <a:p>
            <a:pPr lvl="1">
              <a:spcAft>
                <a:spcPts val="1100"/>
              </a:spcAft>
              <a:defRPr sz="1800">
                <a:solidFill>
                  <a:srgbClr val="303A42"/>
                </a:solidFill>
              </a:defRPr>
            </a:pPr>
            <a:r>
              <a:rPr sz="3000" dirty="0"/>
              <a:t>“The structure of a research paper helps me…”</a:t>
            </a:r>
          </a:p>
          <a:p>
            <a:pPr lvl="1">
              <a:spcAft>
                <a:spcPts val="1100"/>
              </a:spcAft>
              <a:defRPr sz="1800">
                <a:solidFill>
                  <a:srgbClr val="303A42"/>
                </a:solidFill>
              </a:defRPr>
            </a:pPr>
            <a:r>
              <a:rPr sz="3000" dirty="0"/>
              <a:t>“The most useful reading strategy for me is…”</a:t>
            </a:r>
          </a:p>
          <a:p>
            <a:pPr lvl="1">
              <a:spcAft>
                <a:spcPts val="1100"/>
              </a:spcAft>
              <a:defRPr sz="1800">
                <a:solidFill>
                  <a:srgbClr val="303A42"/>
                </a:solidFill>
              </a:defRPr>
            </a:pPr>
            <a:r>
              <a:rPr sz="3000" dirty="0"/>
              <a:t>“</a:t>
            </a:r>
            <a:r>
              <a:rPr lang="es-MX" sz="3000" dirty="0"/>
              <a:t>L</a:t>
            </a:r>
            <a:r>
              <a:rPr sz="3000" dirty="0" err="1"/>
              <a:t>inguistic</a:t>
            </a:r>
            <a:r>
              <a:rPr sz="3000" dirty="0"/>
              <a:t> signal</a:t>
            </a:r>
            <a:r>
              <a:rPr lang="es-MX" sz="3000" dirty="0"/>
              <a:t>s</a:t>
            </a:r>
            <a:r>
              <a:rPr sz="3000" dirty="0"/>
              <a:t> I will look for </a:t>
            </a:r>
            <a:r>
              <a:rPr lang="es-MX" sz="3000" dirty="0"/>
              <a:t>are </a:t>
            </a:r>
            <a:r>
              <a:rPr sz="3000" dirty="0"/>
              <a:t>…”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788287"/>
                </a:solidFill>
              </a:defRPr>
            </a:pPr>
            <a:r>
              <a:t>UNIT 3 • TEXT INTERPRETATION                                            12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9BC9A218-DFE7-438C-ACBD-17BFF2368865}"/>
              </a:ext>
            </a:extLst>
          </p:cNvPr>
          <p:cNvSpPr txBox="1"/>
          <p:nvPr/>
        </p:nvSpPr>
        <p:spPr>
          <a:xfrm>
            <a:off x="112542" y="4316279"/>
            <a:ext cx="12191695" cy="14645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00"/>
              </a:spcAft>
              <a:defRPr sz="2000">
                <a:solidFill>
                  <a:srgbClr val="303A42"/>
                </a:solidFill>
              </a:defRPr>
            </a:pPr>
            <a:r>
              <a:rPr sz="4000" b="1" i="1" dirty="0"/>
              <a:t>Take-away: </a:t>
            </a:r>
            <a:endParaRPr lang="es-MX" sz="4000" b="1" i="1" dirty="0"/>
          </a:p>
          <a:p>
            <a:pPr algn="ctr">
              <a:spcAft>
                <a:spcPts val="1100"/>
              </a:spcAft>
              <a:defRPr sz="2000">
                <a:solidFill>
                  <a:srgbClr val="303A42"/>
                </a:solidFill>
              </a:defRPr>
            </a:pPr>
            <a:r>
              <a:rPr sz="4000" b="1" i="1" dirty="0"/>
              <a:t>Effective reading is strategic, selective and active.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C30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research_paper_illustration.png"/>
          <p:cNvPicPr>
            <a:picLocks noChangeAspect="1"/>
          </p:cNvPicPr>
          <p:nvPr/>
        </p:nvPicPr>
        <p:blipFill rotWithShape="1">
          <a:blip r:embed="rId2"/>
          <a:srcRect l="17014" r="16380"/>
          <a:stretch/>
        </p:blipFill>
        <p:spPr>
          <a:xfrm>
            <a:off x="7812106" y="1317216"/>
            <a:ext cx="2588456" cy="2590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9828" y="3908016"/>
            <a:ext cx="11015004" cy="1618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2200">
                <a:solidFill>
                  <a:srgbClr val="FFFFFF"/>
                </a:solidFill>
              </a:defRPr>
            </a:pPr>
            <a:r>
              <a:rPr lang="en-US" sz="3000" i="1" dirty="0"/>
              <a:t>Thank you for taking this course!</a:t>
            </a:r>
          </a:p>
          <a:p>
            <a:pPr>
              <a:spcAft>
                <a:spcPts val="1100"/>
              </a:spcAft>
              <a:defRPr sz="2200">
                <a:solidFill>
                  <a:srgbClr val="FFFFFF"/>
                </a:solidFill>
              </a:defRPr>
            </a:pPr>
            <a:r>
              <a:rPr lang="en-US" sz="3000" i="1" dirty="0"/>
              <a:t>I hope you enjoyed the classes, learned something new, and gained confidence in using English!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BEC8CD"/>
                </a:solidFill>
              </a:defRPr>
            </a:pPr>
            <a:r>
              <a:t>UNIT 3 • TEXT INTERPRETATION                                            1</a:t>
            </a:r>
          </a:p>
        </p:txBody>
      </p:sp>
    </p:spTree>
    <p:extLst>
      <p:ext uri="{BB962C8B-B14F-4D97-AF65-F5344CB8AC3E}">
        <p14:creationId xmlns:p14="http://schemas.microsoft.com/office/powerpoint/2010/main" val="186606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0058400" y="256032"/>
            <a:ext cx="14630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B7677"/>
                </a:solidFill>
              </a:defRPr>
            </a:pPr>
            <a:r>
              <a:t>CONCEPT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411480"/>
            <a:ext cx="10480113" cy="86177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1C3047"/>
                </a:solidFill>
              </a:defRPr>
            </a:pPr>
            <a:r>
              <a:rPr sz="5000" dirty="0"/>
              <a:t>What does text interpretation involve?</a:t>
            </a:r>
          </a:p>
        </p:txBody>
      </p:sp>
      <p:pic>
        <p:nvPicPr>
          <p:cNvPr id="6" name="Picture 5" descr="reading_strategy_illustra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368" y="4376506"/>
            <a:ext cx="3146169" cy="209744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9489" y="1508760"/>
            <a:ext cx="10810704" cy="2669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303A42"/>
                </a:solidFill>
              </a:defRPr>
            </a:pPr>
            <a:r>
              <a:rPr sz="3500" dirty="0"/>
              <a:t>Go beyond literal information.</a:t>
            </a:r>
          </a:p>
          <a:p>
            <a:pPr>
              <a:spcAft>
                <a:spcPts val="1100"/>
              </a:spcAft>
              <a:defRPr sz="2000">
                <a:solidFill>
                  <a:srgbClr val="303A42"/>
                </a:solidFill>
              </a:defRPr>
            </a:pPr>
            <a:r>
              <a:rPr sz="3500" dirty="0"/>
              <a:t>Identify main ideas, purpose and relationships.</a:t>
            </a:r>
          </a:p>
          <a:p>
            <a:pPr>
              <a:spcAft>
                <a:spcPts val="1100"/>
              </a:spcAft>
              <a:defRPr sz="2000">
                <a:solidFill>
                  <a:srgbClr val="303A42"/>
                </a:solidFill>
              </a:defRPr>
            </a:pPr>
            <a:r>
              <a:rPr sz="3500" dirty="0"/>
              <a:t>Make inferences and recognize the author’s perspective.</a:t>
            </a:r>
          </a:p>
          <a:p>
            <a:pPr>
              <a:spcAft>
                <a:spcPts val="1100"/>
              </a:spcAft>
              <a:defRPr sz="2000">
                <a:solidFill>
                  <a:srgbClr val="303A42"/>
                </a:solidFill>
              </a:defRPr>
            </a:pPr>
            <a:r>
              <a:rPr sz="3500" dirty="0"/>
              <a:t>Ask: What does the text say? What does it mean?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788287"/>
                </a:solidFill>
              </a:defRPr>
            </a:pPr>
            <a:r>
              <a:t>UNIT 3 • TEXT INTERPRETATION                                            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0058400" y="256032"/>
            <a:ext cx="14630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B7677"/>
                </a:solidFill>
              </a:defRPr>
            </a:pPr>
            <a:r>
              <a:t>CHALLENGE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411480"/>
            <a:ext cx="10995767" cy="7848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1C3047"/>
                </a:solidFill>
              </a:defRPr>
            </a:pPr>
            <a:r>
              <a:rPr sz="4500" dirty="0"/>
              <a:t>Why can research papers be difficult to read?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508760"/>
            <a:ext cx="3337560" cy="3474720"/>
          </a:xfrm>
          <a:prstGeom prst="roundRect">
            <a:avLst/>
          </a:prstGeom>
          <a:solidFill>
            <a:srgbClr val="F2F6F7"/>
          </a:solidFill>
          <a:ln>
            <a:solidFill>
              <a:srgbClr val="DCE7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31520" y="1508760"/>
            <a:ext cx="82296" cy="3474720"/>
          </a:xfrm>
          <a:prstGeom prst="rect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87552" y="1709928"/>
            <a:ext cx="1979453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1C3047"/>
                </a:solidFill>
              </a:defRPr>
            </a:pPr>
            <a:r>
              <a:rPr sz="3000" dirty="0"/>
              <a:t>LANGUAGE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3817" y="2240280"/>
            <a:ext cx="3353104" cy="1308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00">
                <a:solidFill>
                  <a:srgbClr val="303A42"/>
                </a:solidFill>
              </a:defRPr>
            </a:pPr>
            <a:r>
              <a:rPr sz="2300" dirty="0"/>
              <a:t>Specific vocabulary</a:t>
            </a:r>
          </a:p>
          <a:p>
            <a:pPr>
              <a:spcAft>
                <a:spcPts val="600"/>
              </a:spcAft>
              <a:defRPr sz="1400">
                <a:solidFill>
                  <a:srgbClr val="303A42"/>
                </a:solidFill>
              </a:defRPr>
            </a:pPr>
            <a:r>
              <a:rPr sz="2300" dirty="0"/>
              <a:t>Concise and precise style</a:t>
            </a:r>
          </a:p>
          <a:p>
            <a:pPr>
              <a:spcAft>
                <a:spcPts val="600"/>
              </a:spcAft>
              <a:defRPr sz="1400">
                <a:solidFill>
                  <a:srgbClr val="303A42"/>
                </a:solidFill>
              </a:defRPr>
            </a:pPr>
            <a:r>
              <a:rPr sz="2300" dirty="0"/>
              <a:t>Complex grammar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34840" y="1508760"/>
            <a:ext cx="3337560" cy="3474720"/>
          </a:xfrm>
          <a:prstGeom prst="roundRect">
            <a:avLst/>
          </a:prstGeom>
          <a:solidFill>
            <a:srgbClr val="F2F6F7"/>
          </a:solidFill>
          <a:ln>
            <a:solidFill>
              <a:srgbClr val="DCE7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434840" y="1508760"/>
            <a:ext cx="82296" cy="3474720"/>
          </a:xfrm>
          <a:prstGeom prst="rect">
            <a:avLst/>
          </a:prstGeom>
          <a:solidFill>
            <a:srgbClr val="D99D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882896" y="1709928"/>
            <a:ext cx="1542410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1C3047"/>
                </a:solidFill>
              </a:defRPr>
            </a:pPr>
            <a:r>
              <a:rPr sz="3000" dirty="0"/>
              <a:t>DENSITY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90872" y="2240280"/>
            <a:ext cx="3163824" cy="1308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00">
                <a:solidFill>
                  <a:srgbClr val="303A42"/>
                </a:solidFill>
              </a:defRPr>
            </a:pPr>
            <a:r>
              <a:rPr sz="2300" dirty="0"/>
              <a:t>Condensed information</a:t>
            </a:r>
          </a:p>
          <a:p>
            <a:pPr>
              <a:spcAft>
                <a:spcPts val="600"/>
              </a:spcAft>
              <a:defRPr sz="1400">
                <a:solidFill>
                  <a:srgbClr val="303A42"/>
                </a:solidFill>
              </a:defRPr>
            </a:pPr>
            <a:r>
              <a:rPr sz="2300" dirty="0"/>
              <a:t>Many ideas in few words</a:t>
            </a:r>
          </a:p>
          <a:p>
            <a:pPr>
              <a:spcAft>
                <a:spcPts val="600"/>
              </a:spcAft>
              <a:defRPr sz="1400">
                <a:solidFill>
                  <a:srgbClr val="303A42"/>
                </a:solidFill>
              </a:defRPr>
            </a:pPr>
            <a:r>
              <a:rPr sz="2300" dirty="0"/>
              <a:t>Readers know the field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138160" y="1508760"/>
            <a:ext cx="3337560" cy="3474720"/>
          </a:xfrm>
          <a:prstGeom prst="roundRect">
            <a:avLst/>
          </a:prstGeom>
          <a:solidFill>
            <a:srgbClr val="F2F6F7"/>
          </a:solidFill>
          <a:ln>
            <a:solidFill>
              <a:srgbClr val="DCE7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8138160" y="1508760"/>
            <a:ext cx="82296" cy="3474720"/>
          </a:xfrm>
          <a:prstGeom prst="rect">
            <a:avLst/>
          </a:prstGeom>
          <a:solidFill>
            <a:srgbClr val="1C30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394192" y="1709928"/>
            <a:ext cx="100219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1C3047"/>
                </a:solidFill>
              </a:defRPr>
            </a:pPr>
            <a:r>
              <a:rPr sz="3000" dirty="0"/>
              <a:t>TIME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75321" y="2240280"/>
            <a:ext cx="3337559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00">
                <a:solidFill>
                  <a:srgbClr val="303A42"/>
                </a:solidFill>
              </a:defRPr>
            </a:pPr>
            <a:r>
              <a:rPr sz="2200" dirty="0"/>
              <a:t>Limited reading time</a:t>
            </a:r>
          </a:p>
          <a:p>
            <a:pPr>
              <a:spcAft>
                <a:spcPts val="600"/>
              </a:spcAft>
              <a:defRPr sz="1400">
                <a:solidFill>
                  <a:srgbClr val="303A42"/>
                </a:solidFill>
              </a:defRPr>
            </a:pPr>
            <a:r>
              <a:rPr lang="es-MX" sz="2200" dirty="0"/>
              <a:t>E</a:t>
            </a:r>
            <a:r>
              <a:rPr sz="2200" dirty="0"/>
              <a:t>very word </a:t>
            </a:r>
            <a:r>
              <a:rPr lang="es-MX" sz="2200" dirty="0" err="1"/>
              <a:t>not</a:t>
            </a:r>
            <a:r>
              <a:rPr sz="2200" dirty="0"/>
              <a:t> important</a:t>
            </a:r>
          </a:p>
          <a:p>
            <a:pPr>
              <a:spcAft>
                <a:spcPts val="600"/>
              </a:spcAft>
              <a:defRPr sz="1400">
                <a:solidFill>
                  <a:srgbClr val="303A42"/>
                </a:solidFill>
              </a:defRPr>
            </a:pPr>
            <a:r>
              <a:rPr lang="es-MX" sz="2200" dirty="0"/>
              <a:t>S</a:t>
            </a:r>
            <a:r>
              <a:rPr sz="2200" dirty="0" err="1"/>
              <a:t>trategic</a:t>
            </a:r>
            <a:r>
              <a:rPr sz="2200" dirty="0"/>
              <a:t> approach needed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788287"/>
                </a:solidFill>
              </a:defRPr>
            </a:pPr>
            <a:r>
              <a:t>UNIT 3 • TEXT INTERPRETATION                                            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0058400" y="256032"/>
            <a:ext cx="14630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B7677"/>
                </a:solidFill>
              </a:defRPr>
            </a:pPr>
            <a:r>
              <a:t>CORE IDEA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411480"/>
            <a:ext cx="11880881" cy="86177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1C3047"/>
                </a:solidFill>
              </a:defRPr>
            </a:pPr>
            <a:r>
              <a:rPr sz="5000" dirty="0"/>
              <a:t>Two keys to understanding a research paper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1554480"/>
            <a:ext cx="5029200" cy="3931920"/>
          </a:xfrm>
          <a:prstGeom prst="roundRect">
            <a:avLst/>
          </a:prstGeom>
          <a:solidFill>
            <a:srgbClr val="F2F6F7"/>
          </a:solidFill>
          <a:ln>
            <a:solidFill>
              <a:srgbClr val="DCE7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822960" y="1554480"/>
            <a:ext cx="82296" cy="3931920"/>
          </a:xfrm>
          <a:prstGeom prst="rect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53440" y="1718062"/>
            <a:ext cx="503618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1C3047"/>
                </a:solidFill>
              </a:defRPr>
            </a:pPr>
            <a:r>
              <a:rPr dirty="0"/>
              <a:t>1 • </a:t>
            </a:r>
            <a:r>
              <a:rPr sz="3000" dirty="0"/>
              <a:t>RECOGNIZE THE STRUCTURE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05256" y="2536448"/>
            <a:ext cx="5072149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00">
                <a:solidFill>
                  <a:srgbClr val="303A42"/>
                </a:solidFill>
              </a:defRPr>
            </a:pPr>
            <a:r>
              <a:rPr sz="2500" dirty="0"/>
              <a:t>Know the purpose of each section.</a:t>
            </a:r>
          </a:p>
          <a:p>
            <a:pPr>
              <a:spcAft>
                <a:spcPts val="600"/>
              </a:spcAft>
              <a:defRPr sz="1400">
                <a:solidFill>
                  <a:srgbClr val="303A42"/>
                </a:solidFill>
              </a:defRPr>
            </a:pPr>
            <a:r>
              <a:rPr sz="2500" dirty="0"/>
              <a:t>Locate the research question, methods, findings and interpretation.</a:t>
            </a:r>
          </a:p>
          <a:p>
            <a:pPr>
              <a:spcAft>
                <a:spcPts val="600"/>
              </a:spcAft>
              <a:defRPr sz="1400">
                <a:solidFill>
                  <a:srgbClr val="303A42"/>
                </a:solidFill>
              </a:defRPr>
            </a:pPr>
            <a:r>
              <a:rPr sz="2500" dirty="0"/>
              <a:t>Connect information across sections.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09360" y="1554480"/>
            <a:ext cx="5029200" cy="3931920"/>
          </a:xfrm>
          <a:prstGeom prst="roundRect">
            <a:avLst/>
          </a:prstGeom>
          <a:solidFill>
            <a:srgbClr val="F2F6F7"/>
          </a:solidFill>
          <a:ln>
            <a:solidFill>
              <a:srgbClr val="DCE7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309360" y="1554480"/>
            <a:ext cx="82296" cy="3931920"/>
          </a:xfrm>
          <a:prstGeom prst="rect">
            <a:avLst/>
          </a:prstGeom>
          <a:solidFill>
            <a:srgbClr val="D99D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357851" y="1743256"/>
            <a:ext cx="5014514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1C3047"/>
                </a:solidFill>
              </a:defRPr>
            </a:pPr>
            <a:r>
              <a:rPr dirty="0"/>
              <a:t>2 • </a:t>
            </a:r>
            <a:r>
              <a:rPr sz="3000" dirty="0"/>
              <a:t>APPLY READING STRATEGIES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57852" y="2600499"/>
            <a:ext cx="5102290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00">
                <a:solidFill>
                  <a:srgbClr val="303A42"/>
                </a:solidFill>
              </a:defRPr>
            </a:pPr>
            <a:r>
              <a:rPr sz="2500" dirty="0"/>
              <a:t>Skimming and scanning</a:t>
            </a:r>
          </a:p>
          <a:p>
            <a:pPr>
              <a:spcAft>
                <a:spcPts val="600"/>
              </a:spcAft>
              <a:defRPr sz="1400">
                <a:solidFill>
                  <a:srgbClr val="303A42"/>
                </a:solidFill>
              </a:defRPr>
            </a:pPr>
            <a:r>
              <a:rPr sz="2500" dirty="0"/>
              <a:t>Selective reading and self-questioning</a:t>
            </a:r>
          </a:p>
          <a:p>
            <a:pPr>
              <a:spcAft>
                <a:spcPts val="600"/>
              </a:spcAft>
              <a:defRPr sz="1400">
                <a:solidFill>
                  <a:srgbClr val="303A42"/>
                </a:solidFill>
              </a:defRPr>
            </a:pPr>
            <a:r>
              <a:rPr sz="2500" dirty="0"/>
              <a:t>Progress from general understanding to critical analysis</a:t>
            </a:r>
            <a:r>
              <a:rPr dirty="0"/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788287"/>
                </a:solidFill>
              </a:defRPr>
            </a:pPr>
            <a:r>
              <a:t>UNIT 3 • TEXT INTERPRETATION                                            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0058400" y="256032"/>
            <a:ext cx="14630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B7677"/>
                </a:solidFill>
              </a:defRPr>
            </a:pPr>
            <a:r>
              <a:t>STRUCTURE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411480"/>
            <a:ext cx="9114803" cy="86177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1C3047"/>
                </a:solidFill>
              </a:defRPr>
            </a:pPr>
            <a:r>
              <a:rPr sz="5000" dirty="0"/>
              <a:t>The structure of a research article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1417320"/>
            <a:ext cx="5257800" cy="932688"/>
          </a:xfrm>
          <a:prstGeom prst="roundRect">
            <a:avLst/>
          </a:prstGeom>
          <a:solidFill>
            <a:srgbClr val="F2F6F7"/>
          </a:solidFill>
          <a:ln>
            <a:solidFill>
              <a:srgbClr val="DCE7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685800" y="1417320"/>
            <a:ext cx="82296" cy="932688"/>
          </a:xfrm>
          <a:prstGeom prst="rect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41832" y="1618488"/>
            <a:ext cx="4800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1C3047"/>
                </a:solidFill>
              </a:defRPr>
            </a:pPr>
            <a:r>
              <a:t>Title / Abstract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41832" y="2148840"/>
            <a:ext cx="4800600" cy="18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00">
                <a:solidFill>
                  <a:srgbClr val="303A42"/>
                </a:solidFill>
              </a:defRPr>
            </a:pPr>
            <a:r>
              <a:t>Topic • purpose • methods • findings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09360" y="1417320"/>
            <a:ext cx="5257800" cy="932688"/>
          </a:xfrm>
          <a:prstGeom prst="roundRect">
            <a:avLst/>
          </a:prstGeom>
          <a:solidFill>
            <a:srgbClr val="F2F6F7"/>
          </a:solidFill>
          <a:ln>
            <a:solidFill>
              <a:srgbClr val="DCE7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309360" y="1417320"/>
            <a:ext cx="82296" cy="932688"/>
          </a:xfrm>
          <a:prstGeom prst="rect">
            <a:avLst/>
          </a:prstGeom>
          <a:solidFill>
            <a:srgbClr val="1C30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565392" y="1618488"/>
            <a:ext cx="4800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1C3047"/>
                </a:solidFill>
              </a:defRPr>
            </a:pPr>
            <a:r>
              <a:t>Introduction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65392" y="2148840"/>
            <a:ext cx="4800600" cy="18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00">
                <a:solidFill>
                  <a:srgbClr val="303A42"/>
                </a:solidFill>
              </a:defRPr>
            </a:pPr>
            <a:r>
              <a:t>Background • problem • gap • purpose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85800" y="2578608"/>
            <a:ext cx="5257800" cy="932688"/>
          </a:xfrm>
          <a:prstGeom prst="roundRect">
            <a:avLst/>
          </a:prstGeom>
          <a:solidFill>
            <a:srgbClr val="F2F6F7"/>
          </a:solidFill>
          <a:ln>
            <a:solidFill>
              <a:srgbClr val="DCE7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85800" y="2578608"/>
            <a:ext cx="82296" cy="932688"/>
          </a:xfrm>
          <a:prstGeom prst="rect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941832" y="2779776"/>
            <a:ext cx="4800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1C3047"/>
                </a:solidFill>
              </a:defRPr>
            </a:pPr>
            <a:r>
              <a:t>Methods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41832" y="3310128"/>
            <a:ext cx="4800600" cy="18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00">
                <a:solidFill>
                  <a:srgbClr val="303A42"/>
                </a:solidFill>
              </a:defRPr>
            </a:pPr>
            <a:r>
              <a:t>How the research was conducted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309360" y="2578608"/>
            <a:ext cx="5257800" cy="932688"/>
          </a:xfrm>
          <a:prstGeom prst="roundRect">
            <a:avLst/>
          </a:prstGeom>
          <a:solidFill>
            <a:srgbClr val="F2F6F7"/>
          </a:solidFill>
          <a:ln>
            <a:solidFill>
              <a:srgbClr val="DCE7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6309360" y="2578608"/>
            <a:ext cx="82296" cy="932688"/>
          </a:xfrm>
          <a:prstGeom prst="rect">
            <a:avLst/>
          </a:prstGeom>
          <a:solidFill>
            <a:srgbClr val="1C30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565392" y="2779776"/>
            <a:ext cx="4800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1C3047"/>
                </a:solidFill>
              </a:defRPr>
            </a:pPr>
            <a:r>
              <a:t>Results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65392" y="3310128"/>
            <a:ext cx="4800600" cy="18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00">
                <a:solidFill>
                  <a:srgbClr val="303A42"/>
                </a:solidFill>
              </a:defRPr>
            </a:pPr>
            <a:r>
              <a:t>Main findings and data patterns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85800" y="3739896"/>
            <a:ext cx="5257800" cy="932688"/>
          </a:xfrm>
          <a:prstGeom prst="roundRect">
            <a:avLst/>
          </a:prstGeom>
          <a:solidFill>
            <a:srgbClr val="F2F6F7"/>
          </a:solidFill>
          <a:ln>
            <a:solidFill>
              <a:srgbClr val="DCE7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685800" y="3739896"/>
            <a:ext cx="82296" cy="932688"/>
          </a:xfrm>
          <a:prstGeom prst="rect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941832" y="3941063"/>
            <a:ext cx="4800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1C3047"/>
                </a:solidFill>
              </a:defRPr>
            </a:pPr>
            <a:r>
              <a:t>Discussion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41832" y="4471416"/>
            <a:ext cx="4800600" cy="18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00">
                <a:solidFill>
                  <a:srgbClr val="303A42"/>
                </a:solidFill>
              </a:defRPr>
            </a:pPr>
            <a:r>
              <a:t>Interpretation and explanation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309360" y="3739896"/>
            <a:ext cx="5257800" cy="932688"/>
          </a:xfrm>
          <a:prstGeom prst="roundRect">
            <a:avLst/>
          </a:prstGeom>
          <a:solidFill>
            <a:srgbClr val="F2F6F7"/>
          </a:solidFill>
          <a:ln>
            <a:solidFill>
              <a:srgbClr val="DCE7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6309360" y="3739896"/>
            <a:ext cx="82296" cy="932688"/>
          </a:xfrm>
          <a:prstGeom prst="rect">
            <a:avLst/>
          </a:prstGeom>
          <a:solidFill>
            <a:srgbClr val="1C30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6565392" y="3941063"/>
            <a:ext cx="4800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1C3047"/>
                </a:solidFill>
              </a:defRPr>
            </a:pPr>
            <a:r>
              <a:t>Conclusion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565392" y="4471416"/>
            <a:ext cx="4800600" cy="18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00">
                <a:solidFill>
                  <a:srgbClr val="303A42"/>
                </a:solidFill>
              </a:defRPr>
            </a:pPr>
            <a:r>
              <a:t>Conclusions and contributions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85800" y="4901184"/>
            <a:ext cx="5257800" cy="932688"/>
          </a:xfrm>
          <a:prstGeom prst="roundRect">
            <a:avLst/>
          </a:prstGeom>
          <a:solidFill>
            <a:srgbClr val="F2F6F7"/>
          </a:solidFill>
          <a:ln>
            <a:solidFill>
              <a:srgbClr val="DCE7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685800" y="4901184"/>
            <a:ext cx="82296" cy="932688"/>
          </a:xfrm>
          <a:prstGeom prst="rect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941832" y="5102352"/>
            <a:ext cx="4800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1C3047"/>
                </a:solidFill>
              </a:defRPr>
            </a:pPr>
            <a:r>
              <a:t>Limitations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41832" y="5632704"/>
            <a:ext cx="4800600" cy="18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00">
                <a:solidFill>
                  <a:srgbClr val="303A42"/>
                </a:solidFill>
              </a:defRPr>
            </a:pPr>
            <a:r>
              <a:t>Scope and limitations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309360" y="4901184"/>
            <a:ext cx="5257800" cy="932688"/>
          </a:xfrm>
          <a:prstGeom prst="roundRect">
            <a:avLst/>
          </a:prstGeom>
          <a:solidFill>
            <a:srgbClr val="F2F6F7"/>
          </a:solidFill>
          <a:ln>
            <a:solidFill>
              <a:srgbClr val="DCE7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ectangle 34"/>
          <p:cNvSpPr/>
          <p:nvPr/>
        </p:nvSpPr>
        <p:spPr>
          <a:xfrm>
            <a:off x="6309360" y="4901184"/>
            <a:ext cx="82296" cy="932688"/>
          </a:xfrm>
          <a:prstGeom prst="rect">
            <a:avLst/>
          </a:prstGeom>
          <a:solidFill>
            <a:srgbClr val="1C30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6565392" y="5102352"/>
            <a:ext cx="4800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1C3047"/>
                </a:solidFill>
              </a:defRPr>
            </a:pPr>
            <a:r>
              <a:t>Future Research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565392" y="5632704"/>
            <a:ext cx="4800600" cy="18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00">
                <a:solidFill>
                  <a:srgbClr val="303A42"/>
                </a:solidFill>
              </a:defRPr>
            </a:pPr>
            <a:r>
              <a:t>Possible directions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4008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788287"/>
                </a:solidFill>
              </a:defRPr>
            </a:pPr>
            <a:r>
              <a:t>UNIT 3 • TEXT INTERPRETATION                                            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0058400" y="256032"/>
            <a:ext cx="14630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B7677"/>
                </a:solidFill>
              </a:defRPr>
            </a:pPr>
            <a:r>
              <a:t>STRATEGY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411480"/>
            <a:ext cx="10046596" cy="86177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1C3047"/>
                </a:solidFill>
              </a:defRPr>
            </a:pPr>
            <a:r>
              <a:rPr sz="5000" dirty="0"/>
              <a:t>Keshav’s Three-Pass Approach (2007)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1600200"/>
            <a:ext cx="3383280" cy="3474720"/>
          </a:xfrm>
          <a:prstGeom prst="roundRect">
            <a:avLst/>
          </a:prstGeom>
          <a:solidFill>
            <a:srgbClr val="F2F6F7"/>
          </a:solidFill>
          <a:ln>
            <a:solidFill>
              <a:srgbClr val="DCE7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1856232" y="1810512"/>
            <a:ext cx="1051560" cy="1051560"/>
          </a:xfrm>
          <a:prstGeom prst="ellipse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856232" y="2112264"/>
            <a:ext cx="10515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60120" y="3063240"/>
            <a:ext cx="28346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1C3047"/>
                </a:solidFill>
              </a:defRPr>
            </a:pPr>
            <a:r>
              <a:t>PASS 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" y="3611880"/>
            <a:ext cx="274320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solidFill>
                  <a:srgbClr val="303A42"/>
                </a:solidFill>
              </a:defRPr>
            </a:pPr>
            <a:r>
              <a:t>General understanding</a:t>
            </a:r>
            <a:br/>
            <a:r>
              <a:t>Title • abstract • headings • conclusion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480560" y="1600200"/>
            <a:ext cx="3383280" cy="3474720"/>
          </a:xfrm>
          <a:prstGeom prst="roundRect">
            <a:avLst/>
          </a:prstGeom>
          <a:solidFill>
            <a:srgbClr val="F2F6F7"/>
          </a:solidFill>
          <a:ln>
            <a:solidFill>
              <a:srgbClr val="DCE7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5650992" y="1810512"/>
            <a:ext cx="1051560" cy="1051560"/>
          </a:xfrm>
          <a:prstGeom prst="ellipse">
            <a:avLst/>
          </a:prstGeom>
          <a:solidFill>
            <a:srgbClr val="1C30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650992" y="2112264"/>
            <a:ext cx="10515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54880" y="3063240"/>
            <a:ext cx="28346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1C3047"/>
                </a:solidFill>
              </a:defRPr>
            </a:pPr>
            <a:r>
              <a:t>PASS 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00600" y="3611880"/>
            <a:ext cx="274320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solidFill>
                  <a:srgbClr val="303A42"/>
                </a:solidFill>
              </a:defRPr>
            </a:pPr>
            <a:r>
              <a:t>Content</a:t>
            </a:r>
            <a:br/>
            <a:r>
              <a:t>Argument • methods • evidence • results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275320" y="1600200"/>
            <a:ext cx="3383280" cy="3474720"/>
          </a:xfrm>
          <a:prstGeom prst="roundRect">
            <a:avLst/>
          </a:prstGeom>
          <a:solidFill>
            <a:srgbClr val="F2F6F7"/>
          </a:solidFill>
          <a:ln>
            <a:solidFill>
              <a:srgbClr val="DCE7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9445752" y="1810512"/>
            <a:ext cx="1051560" cy="1051560"/>
          </a:xfrm>
          <a:prstGeom prst="ellipse">
            <a:avLst/>
          </a:prstGeom>
          <a:solidFill>
            <a:srgbClr val="D99D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9445752" y="2112264"/>
            <a:ext cx="10515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549640" y="3063240"/>
            <a:ext cx="28346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1C3047"/>
                </a:solidFill>
              </a:defRPr>
            </a:pPr>
            <a:r>
              <a:t>PASS 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95360" y="3611880"/>
            <a:ext cx="274320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solidFill>
                  <a:srgbClr val="303A42"/>
                </a:solidFill>
              </a:defRPr>
            </a:pPr>
            <a:r>
              <a:t>In-depth analysis</a:t>
            </a:r>
            <a:br/>
            <a:r>
              <a:t>Assumptions • evidence • limitations • ideas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788287"/>
                </a:solidFill>
              </a:defRPr>
            </a:pPr>
            <a:r>
              <a:t>UNIT 3 • TEXT INTERPRETATION                                            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0058400" y="256032"/>
            <a:ext cx="14630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B7677"/>
                </a:solidFill>
              </a:defRPr>
            </a:pPr>
            <a:r>
              <a:t>STRATEGY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411480"/>
            <a:ext cx="8756884" cy="86177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1C3047"/>
                </a:solidFill>
              </a:defRPr>
            </a:pPr>
            <a:r>
              <a:rPr sz="5000" dirty="0"/>
              <a:t>What should each pass achieve?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79" y="1886327"/>
            <a:ext cx="12191695" cy="28110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2100">
                <a:solidFill>
                  <a:srgbClr val="303A42"/>
                </a:solidFill>
              </a:defRPr>
            </a:pPr>
            <a:r>
              <a:rPr sz="2800" dirty="0"/>
              <a:t>PASS 1 → Decide whether the paper is relevant.</a:t>
            </a:r>
          </a:p>
          <a:p>
            <a:pPr>
              <a:spcAft>
                <a:spcPts val="1100"/>
              </a:spcAft>
              <a:defRPr sz="2100">
                <a:solidFill>
                  <a:srgbClr val="303A42"/>
                </a:solidFill>
              </a:defRPr>
            </a:pPr>
            <a:r>
              <a:rPr sz="2800" dirty="0"/>
              <a:t>PASS 2 → Understand the main argument, methodology, evidence and results.</a:t>
            </a:r>
          </a:p>
          <a:p>
            <a:pPr>
              <a:spcAft>
                <a:spcPts val="1100"/>
              </a:spcAft>
              <a:defRPr sz="2100">
                <a:solidFill>
                  <a:srgbClr val="303A42"/>
                </a:solidFill>
              </a:defRPr>
            </a:pPr>
            <a:r>
              <a:rPr sz="2800" dirty="0"/>
              <a:t>PASS 3 → Analyze assumptions, evidence, limitations and possible future work.</a:t>
            </a:r>
            <a:endParaRPr lang="es-MX" sz="2800" dirty="0"/>
          </a:p>
          <a:p>
            <a:pPr>
              <a:spcAft>
                <a:spcPts val="1100"/>
              </a:spcAft>
              <a:defRPr sz="2100">
                <a:solidFill>
                  <a:srgbClr val="303A42"/>
                </a:solidFill>
              </a:defRPr>
            </a:pPr>
            <a:endParaRPr sz="2800" dirty="0"/>
          </a:p>
          <a:p>
            <a:pPr>
              <a:spcAft>
                <a:spcPts val="1100"/>
              </a:spcAft>
              <a:defRPr sz="2100">
                <a:solidFill>
                  <a:srgbClr val="303A42"/>
                </a:solidFill>
              </a:defRPr>
            </a:pPr>
            <a:r>
              <a:rPr sz="2800" dirty="0"/>
              <a:t>Key principle: do not try to process every detail at once.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788287"/>
                </a:solidFill>
              </a:defRPr>
            </a:pPr>
            <a:r>
              <a:t>UNIT 3 • TEXT INTERPRETATION                                            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0058400" y="256032"/>
            <a:ext cx="14630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B7677"/>
                </a:solidFill>
              </a:defRPr>
            </a:pPr>
            <a:r>
              <a:t>LANGUAGE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411480"/>
            <a:ext cx="10107254" cy="86177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1C3047"/>
                </a:solidFill>
              </a:defRPr>
            </a:pPr>
            <a:r>
              <a:rPr sz="5000" dirty="0"/>
              <a:t>Linguistic signals: clues for the reader</a:t>
            </a:r>
          </a:p>
        </p:txBody>
      </p:sp>
      <p:pic>
        <p:nvPicPr>
          <p:cNvPr id="6" name="Picture 5" descr="linguistic_signals_illustra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9612" y="2426676"/>
            <a:ext cx="2783645" cy="185576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1810552"/>
            <a:ext cx="8922434" cy="3567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700">
                <a:solidFill>
                  <a:srgbClr val="303A42"/>
                </a:solidFill>
              </a:defRPr>
            </a:pPr>
            <a:r>
              <a:rPr sz="3000" dirty="0"/>
              <a:t>“This study investigates…” → purpose</a:t>
            </a:r>
          </a:p>
          <a:p>
            <a:pPr>
              <a:spcAft>
                <a:spcPts val="1100"/>
              </a:spcAft>
              <a:defRPr sz="1700">
                <a:solidFill>
                  <a:srgbClr val="303A42"/>
                </a:solidFill>
              </a:defRPr>
            </a:pPr>
            <a:r>
              <a:rPr sz="3000" dirty="0"/>
              <a:t>“However…” / “Despite…” → contrast or gap</a:t>
            </a:r>
          </a:p>
          <a:p>
            <a:pPr>
              <a:spcAft>
                <a:spcPts val="1100"/>
              </a:spcAft>
              <a:defRPr sz="1700">
                <a:solidFill>
                  <a:srgbClr val="303A42"/>
                </a:solidFill>
              </a:defRPr>
            </a:pPr>
            <a:r>
              <a:rPr sz="3000" dirty="0"/>
              <a:t>“Data were collected…” → methods</a:t>
            </a:r>
          </a:p>
          <a:p>
            <a:pPr>
              <a:spcAft>
                <a:spcPts val="1100"/>
              </a:spcAft>
              <a:defRPr sz="1700">
                <a:solidFill>
                  <a:srgbClr val="303A42"/>
                </a:solidFill>
              </a:defRPr>
            </a:pPr>
            <a:r>
              <a:rPr sz="3000" dirty="0"/>
              <a:t>“The results show…” → findings</a:t>
            </a:r>
          </a:p>
          <a:p>
            <a:pPr>
              <a:spcAft>
                <a:spcPts val="1100"/>
              </a:spcAft>
              <a:defRPr sz="1700">
                <a:solidFill>
                  <a:srgbClr val="303A42"/>
                </a:solidFill>
              </a:defRPr>
            </a:pPr>
            <a:r>
              <a:rPr sz="3000" dirty="0"/>
              <a:t>“These findings suggest…” → interpretation</a:t>
            </a:r>
          </a:p>
          <a:p>
            <a:pPr>
              <a:spcAft>
                <a:spcPts val="1100"/>
              </a:spcAft>
              <a:defRPr sz="1700">
                <a:solidFill>
                  <a:srgbClr val="303A42"/>
                </a:solidFill>
              </a:defRPr>
            </a:pPr>
            <a:r>
              <a:rPr sz="3000" dirty="0"/>
              <a:t>“Overall…” / “The main contribution…” → conclusion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788287"/>
                </a:solidFill>
              </a:defRPr>
            </a:pPr>
            <a:r>
              <a:t>UNIT 3 • TEXT INTERPRETATION                                            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0058400" y="256032"/>
            <a:ext cx="14630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B7677"/>
                </a:solidFill>
              </a:defRPr>
            </a:pPr>
            <a:r>
              <a:t>ACTIVE READING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20263" y="339105"/>
            <a:ext cx="9134488" cy="7848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1C3047"/>
                </a:solidFill>
              </a:defRPr>
            </a:pPr>
            <a:r>
              <a:rPr sz="4500" dirty="0"/>
              <a:t>8 guiding questions for active reading</a:t>
            </a:r>
          </a:p>
        </p:txBody>
      </p:sp>
      <p:sp>
        <p:nvSpPr>
          <p:cNvPr id="6" name="Oval 5"/>
          <p:cNvSpPr/>
          <p:nvPr/>
        </p:nvSpPr>
        <p:spPr>
          <a:xfrm>
            <a:off x="731520" y="1371600"/>
            <a:ext cx="502920" cy="502920"/>
          </a:xfrm>
          <a:prstGeom prst="ellipse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31520" y="1444752"/>
            <a:ext cx="502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17320" y="1353312"/>
            <a:ext cx="46634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303A42"/>
                </a:solidFill>
              </a:defRPr>
            </a:pPr>
            <a:r>
              <a:t>What motivates this work?</a:t>
            </a:r>
          </a:p>
        </p:txBody>
      </p:sp>
      <p:sp>
        <p:nvSpPr>
          <p:cNvPr id="9" name="Oval 8"/>
          <p:cNvSpPr/>
          <p:nvPr/>
        </p:nvSpPr>
        <p:spPr>
          <a:xfrm>
            <a:off x="6355080" y="1371600"/>
            <a:ext cx="502920" cy="502920"/>
          </a:xfrm>
          <a:prstGeom prst="ellipse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355080" y="1444752"/>
            <a:ext cx="502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40880" y="1353312"/>
            <a:ext cx="46634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303A42"/>
                </a:solidFill>
              </a:defRPr>
            </a:pPr>
            <a:r>
              <a:t>What is the proposed solution / hypothesis?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450591"/>
            <a:ext cx="502920" cy="502920"/>
          </a:xfrm>
          <a:prstGeom prst="ellipse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31520" y="2523744"/>
            <a:ext cx="502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17320" y="2432303"/>
            <a:ext cx="46634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303A42"/>
                </a:solidFill>
              </a:defRPr>
            </a:pPr>
            <a:r>
              <a:t>How is it evaluated?</a:t>
            </a:r>
          </a:p>
        </p:txBody>
      </p:sp>
      <p:sp>
        <p:nvSpPr>
          <p:cNvPr id="15" name="Oval 14"/>
          <p:cNvSpPr/>
          <p:nvPr/>
        </p:nvSpPr>
        <p:spPr>
          <a:xfrm>
            <a:off x="6355080" y="2450591"/>
            <a:ext cx="502920" cy="502920"/>
          </a:xfrm>
          <a:prstGeom prst="ellipse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355080" y="2523744"/>
            <a:ext cx="502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0" y="2432303"/>
            <a:ext cx="46634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303A42"/>
                </a:solidFill>
              </a:defRPr>
            </a:pPr>
            <a:r>
              <a:t>What is your analysis?</a:t>
            </a:r>
          </a:p>
        </p:txBody>
      </p:sp>
      <p:sp>
        <p:nvSpPr>
          <p:cNvPr id="18" name="Oval 17"/>
          <p:cNvSpPr/>
          <p:nvPr/>
        </p:nvSpPr>
        <p:spPr>
          <a:xfrm>
            <a:off x="731520" y="3529584"/>
            <a:ext cx="502920" cy="502920"/>
          </a:xfrm>
          <a:prstGeom prst="ellipse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731520" y="3602736"/>
            <a:ext cx="502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17320" y="3511296"/>
            <a:ext cx="46634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303A42"/>
                </a:solidFill>
              </a:defRPr>
            </a:pPr>
            <a:r>
              <a:t>What are the contributions?</a:t>
            </a:r>
          </a:p>
        </p:txBody>
      </p:sp>
      <p:sp>
        <p:nvSpPr>
          <p:cNvPr id="21" name="Oval 20"/>
          <p:cNvSpPr/>
          <p:nvPr/>
        </p:nvSpPr>
        <p:spPr>
          <a:xfrm>
            <a:off x="6355080" y="3529584"/>
            <a:ext cx="502920" cy="502920"/>
          </a:xfrm>
          <a:prstGeom prst="ellipse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355080" y="3602736"/>
            <a:ext cx="502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040880" y="3511296"/>
            <a:ext cx="46634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303A42"/>
                </a:solidFill>
              </a:defRPr>
            </a:pPr>
            <a:r>
              <a:t>What are the future directions?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608576"/>
            <a:ext cx="502920" cy="502920"/>
          </a:xfrm>
          <a:prstGeom prst="ellipse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731520" y="4681728"/>
            <a:ext cx="502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7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17320" y="4590288"/>
            <a:ext cx="46634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303A42"/>
                </a:solidFill>
              </a:defRPr>
            </a:pPr>
            <a:r>
              <a:t>What questions remain?</a:t>
            </a:r>
          </a:p>
        </p:txBody>
      </p:sp>
      <p:sp>
        <p:nvSpPr>
          <p:cNvPr id="27" name="Oval 26"/>
          <p:cNvSpPr/>
          <p:nvPr/>
        </p:nvSpPr>
        <p:spPr>
          <a:xfrm>
            <a:off x="6355080" y="4608576"/>
            <a:ext cx="502920" cy="502920"/>
          </a:xfrm>
          <a:prstGeom prst="ellipse">
            <a:avLst/>
          </a:prstGeom>
          <a:solidFill>
            <a:srgbClr val="2B76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6355080" y="4681728"/>
            <a:ext cx="502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8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040880" y="4590288"/>
            <a:ext cx="46634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303A42"/>
                </a:solidFill>
              </a:defRPr>
            </a:pPr>
            <a:r>
              <a:t>What is your take-away message?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788287"/>
                </a:solidFill>
              </a:defRPr>
            </a:pPr>
            <a:r>
              <a:t>UNIT 3 • TEXT INTERPRETATION                                            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832</Words>
  <Application>Microsoft Office PowerPoint</Application>
  <PresentationFormat>Panorámica</PresentationFormat>
  <Paragraphs>159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Group Activity </vt:lpstr>
      <vt:lpstr>Presentación de PowerPoint</vt:lpstr>
      <vt:lpstr>Presentación de PowerPoint</vt:lpstr>
      <vt:lpstr>Homework Assignment 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Usuario</dc:creator>
  <cp:keywords/>
  <dc:description>generated using python-pptx</dc:description>
  <cp:lastModifiedBy>Usuario</cp:lastModifiedBy>
  <cp:revision>6</cp:revision>
  <dcterms:created xsi:type="dcterms:W3CDTF">2013-01-27T09:14:16Z</dcterms:created>
  <dcterms:modified xsi:type="dcterms:W3CDTF">2026-08-13T14:41:12Z</dcterms:modified>
  <cp:category/>
</cp:coreProperties>
</file>