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Carlos Muñoz" initials="JM" lastIdx="1" clrIdx="0">
    <p:extLst>
      <p:ext uri="{19B8F6BF-5375-455C-9EA6-DF929625EA0E}">
        <p15:presenceInfo xmlns:p15="http://schemas.microsoft.com/office/powerpoint/2012/main" userId="f26b6e3c6f33a8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3C91-7A9C-4A82-AD4D-B0FBD6365079}" type="datetimeFigureOut">
              <a:rPr lang="es-AR" smtClean="0"/>
              <a:t>23/5/2025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1892B-8525-4E1C-8C82-F56A5F2AF1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114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0EBC5-ADCC-4325-ADF3-5C381D48A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8000" dirty="0"/>
              <a:t>Rodamientos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050576-D72A-921E-026B-D04F2AC13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7957" y="4389666"/>
            <a:ext cx="9692640" cy="742279"/>
          </a:xfrm>
        </p:spPr>
        <p:txBody>
          <a:bodyPr>
            <a:noAutofit/>
          </a:bodyPr>
          <a:lstStyle/>
          <a:p>
            <a:r>
              <a:rPr lang="es-AR" sz="4400" dirty="0"/>
              <a:t>Tipos y Clasificación</a:t>
            </a:r>
            <a:endParaRPr lang="es-AR" sz="4400" u="sng" dirty="0"/>
          </a:p>
        </p:txBody>
      </p:sp>
    </p:spTree>
    <p:extLst>
      <p:ext uri="{BB962C8B-B14F-4D97-AF65-F5344CB8AC3E}">
        <p14:creationId xmlns:p14="http://schemas.microsoft.com/office/powerpoint/2010/main" val="405389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4DEA0-ECA2-3209-5722-E85C7472B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F586C-F22C-EB31-AED9-86DF3D224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🧩</a:t>
            </a:r>
            <a:r>
              <a:rPr lang="es-A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Desglose general de la nomenclatura (sigue)</a:t>
            </a:r>
            <a:endParaRPr lang="es-AR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89662A-93AD-9D73-4302-668C41117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22695"/>
            <a:ext cx="10178322" cy="4252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Número de diámetro interno</a:t>
            </a:r>
            <a:endParaRPr lang="es-A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 = 10 mm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01 = 12 mm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 = 15 mm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03 = 17 mm</a:t>
            </a:r>
          </a:p>
          <a:p>
            <a:pPr lvl="2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04 = 20 mm  -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04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 × 5 = diámetro en mm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 = 25 mm, y así sucesivamente</a:t>
            </a:r>
          </a:p>
        </p:txBody>
      </p:sp>
    </p:spTree>
    <p:extLst>
      <p:ext uri="{BB962C8B-B14F-4D97-AF65-F5344CB8AC3E}">
        <p14:creationId xmlns:p14="http://schemas.microsoft.com/office/powerpoint/2010/main" val="311166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61E6E6-4071-F793-B24F-4B44C8095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FA123-60AB-528B-59FD-7C5842DD4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🧩</a:t>
            </a:r>
            <a:r>
              <a:rPr lang="es-A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Desglose general de la nomenclatura (sigue)</a:t>
            </a:r>
            <a:endParaRPr lang="es-AR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563196-6E4E-32BC-7219-0F16B67C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6"/>
            <a:ext cx="10178322" cy="48076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Sufijos comunes</a:t>
            </a:r>
            <a:endParaRPr lang="es-A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 / 2RS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Sello de goma (uno o dos lados)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/ 2Z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Protector metálico (uno o dos lados)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C3, C4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Juego interno mayor al normal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P5, P6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Precisión (P5 más preciso que P6)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Agujero cónico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Con anillo de retención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TN9 / TVP</a:t>
            </a:r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Jaula de polímero reforzado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20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es-AR" sz="2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Jaula de latón macizo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11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A6BA8B-46EA-E9C0-4BFA-E059F4385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E019B-579D-4B06-2F42-DBE2E519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🧩</a:t>
            </a:r>
            <a:r>
              <a:rPr lang="es-A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Desglose general de la nomenclatura (sigue)</a:t>
            </a:r>
            <a:endParaRPr lang="es-AR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8A43FC-2BDA-7AD1-67DF-B825FA474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6"/>
            <a:ext cx="10178322" cy="480763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32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📘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comunes</a:t>
            </a:r>
            <a:endParaRPr lang="es-A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2CC5058-40F9-2D11-FBC2-A616BBF48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811310"/>
              </p:ext>
            </p:extLst>
          </p:nvPr>
        </p:nvGraphicFramePr>
        <p:xfrm>
          <a:off x="1250950" y="2771335"/>
          <a:ext cx="10179050" cy="3221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2927">
                  <a:extLst>
                    <a:ext uri="{9D8B030D-6E8A-4147-A177-3AD203B41FA5}">
                      <a16:colId xmlns:a16="http://schemas.microsoft.com/office/drawing/2014/main" val="2193154686"/>
                    </a:ext>
                  </a:extLst>
                </a:gridCol>
                <a:gridCol w="8546123">
                  <a:extLst>
                    <a:ext uri="{9D8B030D-6E8A-4147-A177-3AD203B41FA5}">
                      <a16:colId xmlns:a16="http://schemas.microsoft.com/office/drawing/2014/main" val="3189565830"/>
                    </a:ext>
                  </a:extLst>
                </a:gridCol>
              </a:tblGrid>
              <a:tr h="644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Código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Descripción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7069674"/>
                  </a:ext>
                </a:extLst>
              </a:tr>
              <a:tr h="644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6000 ZZ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Rodamiento rígido de bolas, 10 mm interior, con tapas metálicas ambos lados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69058197"/>
                  </a:ext>
                </a:extLst>
              </a:tr>
              <a:tr h="644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6205 2RS C3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Rodamiento rígido de bolas, 25 mm interior, con doble sello de goma, juego C3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39156534"/>
                  </a:ext>
                </a:extLst>
              </a:tr>
              <a:tr h="644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32010 X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Rodamiento de rodillos cónicos, 50 mm interior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8580745"/>
                  </a:ext>
                </a:extLst>
              </a:tr>
              <a:tr h="644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>
                          <a:solidFill>
                            <a:schemeClr val="tx1"/>
                          </a:solidFill>
                          <a:effectLst/>
                        </a:rPr>
                        <a:t>NJ205 ECP</a:t>
                      </a:r>
                      <a:endParaRPr lang="es-AR" sz="20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000" kern="100" dirty="0">
                          <a:solidFill>
                            <a:schemeClr val="tx1"/>
                          </a:solidFill>
                          <a:effectLst/>
                        </a:rPr>
                        <a:t>Rodillo cilíndrico, jaula de poliamida, tipo NJ (con collarines)</a:t>
                      </a:r>
                      <a:endParaRPr lang="es-AR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34370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84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3C8F4-8CDE-7199-FD27-13FA56D8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¿Qué es un rodamiento?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C742A0-79FE-3081-0381-B990C48C1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4800" dirty="0"/>
              <a:t> Dispositivo mecánico que permite el movimiento con baja fricción</a:t>
            </a:r>
          </a:p>
          <a:p>
            <a:r>
              <a:rPr lang="es-MX" sz="4800" dirty="0"/>
              <a:t> Soporta cargas radiales y/o axiales</a:t>
            </a:r>
          </a:p>
          <a:p>
            <a:r>
              <a:rPr lang="es-MX" sz="4800" dirty="0"/>
              <a:t> Evita desgaste y mejora la eficiencia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228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EDF19B-8DF3-D3C7-D4C0-6EBEB1BD9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EBCB2-95A3-88F4-DADE-0919DA2AF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Clasificación por carga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0B39E7-D327-A9CF-CD65-B81F0BF31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sz="4800" dirty="0"/>
              <a:t> </a:t>
            </a:r>
            <a:r>
              <a:rPr lang="es-MX" sz="6600" dirty="0"/>
              <a:t>⚙️ </a:t>
            </a:r>
            <a:r>
              <a:rPr lang="es-MX" sz="6600" u="sng" dirty="0"/>
              <a:t>Radial</a:t>
            </a:r>
            <a:r>
              <a:rPr lang="es-MX" sz="6600" dirty="0"/>
              <a:t>: carga perpendicular al eje</a:t>
            </a:r>
          </a:p>
          <a:p>
            <a:pPr marL="0" indent="0">
              <a:buNone/>
            </a:pPr>
            <a:endParaRPr lang="es-MX" sz="6600" dirty="0"/>
          </a:p>
          <a:p>
            <a:r>
              <a:rPr lang="es-MX" sz="6600" dirty="0"/>
              <a:t> ↕ </a:t>
            </a:r>
            <a:r>
              <a:rPr lang="es-MX" sz="6600" u="sng" dirty="0"/>
              <a:t>Axial</a:t>
            </a:r>
            <a:r>
              <a:rPr lang="es-MX" sz="6600" dirty="0"/>
              <a:t>: carga en la dirección del eje</a:t>
            </a:r>
          </a:p>
          <a:p>
            <a:pPr marL="0" indent="0">
              <a:buNone/>
            </a:pPr>
            <a:endParaRPr lang="es-MX" sz="6600" dirty="0"/>
          </a:p>
          <a:p>
            <a:r>
              <a:rPr lang="es-MX" sz="6600" dirty="0"/>
              <a:t> 🔄 </a:t>
            </a:r>
            <a:r>
              <a:rPr lang="es-MX" sz="6600" u="sng" dirty="0"/>
              <a:t>Combinado</a:t>
            </a:r>
            <a:r>
              <a:rPr lang="es-MX" sz="6600" dirty="0"/>
              <a:t>: soporta ambas cargas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0370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5FAF96-C13F-E02C-F7C2-A25325356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62964-D1EC-F48A-4EFB-9C4B420F2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Tipos principales de rodamientos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6D4046-8B34-0FBE-68F9-5CC00EB01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AR" sz="8800" dirty="0"/>
              <a:t>🔵 </a:t>
            </a:r>
            <a:r>
              <a:rPr lang="es-AR" sz="8800" u="sng" dirty="0"/>
              <a:t>De bolas</a:t>
            </a:r>
            <a:r>
              <a:rPr lang="es-AR" sz="8800" dirty="0"/>
              <a:t>: versátil, alta velocidad, carga media</a:t>
            </a:r>
          </a:p>
          <a:p>
            <a:r>
              <a:rPr lang="es-AR" sz="8800" dirty="0"/>
              <a:t>🟠 </a:t>
            </a:r>
            <a:r>
              <a:rPr lang="es-AR" sz="8800" u="sng" dirty="0"/>
              <a:t>De rodillos</a:t>
            </a:r>
            <a:r>
              <a:rPr lang="es-AR" sz="8800" dirty="0"/>
              <a:t>: alta capacidad, más robustos</a:t>
            </a:r>
          </a:p>
          <a:p>
            <a:r>
              <a:rPr lang="es-AR" sz="8800" dirty="0"/>
              <a:t>⬆️ </a:t>
            </a:r>
            <a:r>
              <a:rPr lang="es-AR" sz="8800" u="sng" dirty="0"/>
              <a:t>De agujas</a:t>
            </a:r>
            <a:r>
              <a:rPr lang="es-AR" sz="8800" dirty="0"/>
              <a:t>: compactos, gran carga radial</a:t>
            </a:r>
          </a:p>
          <a:p>
            <a:r>
              <a:rPr lang="es-AR" sz="8800" dirty="0"/>
              <a:t>🌀 </a:t>
            </a:r>
            <a:r>
              <a:rPr lang="es-AR" sz="8800" u="sng" dirty="0"/>
              <a:t>Cónicos</a:t>
            </a:r>
            <a:r>
              <a:rPr lang="es-AR" sz="8800" dirty="0"/>
              <a:t>: combinan cargas, comunes en ruedas</a:t>
            </a:r>
          </a:p>
          <a:p>
            <a:r>
              <a:rPr lang="es-AR" sz="8800" dirty="0"/>
              <a:t>🔁 </a:t>
            </a:r>
            <a:r>
              <a:rPr lang="es-AR" sz="8800" u="sng" dirty="0"/>
              <a:t>Axiales</a:t>
            </a:r>
            <a:r>
              <a:rPr lang="es-AR" sz="8800" dirty="0"/>
              <a:t>: solo cargas axiales</a:t>
            </a:r>
          </a:p>
          <a:p>
            <a:r>
              <a:rPr lang="es-AR" sz="8800" dirty="0"/>
              <a:t>⚫ </a:t>
            </a:r>
            <a:r>
              <a:rPr lang="es-AR" sz="8800" u="sng" dirty="0" err="1"/>
              <a:t>Autoalineables</a:t>
            </a:r>
            <a:r>
              <a:rPr lang="es-AR" sz="8800" dirty="0"/>
              <a:t>: toleran desalineación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718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351653-F20F-E4B8-941A-D52671C90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BD2BB-27C6-6A83-41F3-5FC8859D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Criterios de selección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3CF44B-6D3C-E15D-3AC8-4083E05EA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s-MX" sz="11100" dirty="0"/>
              <a:t>Tipo y magnitud de carga</a:t>
            </a:r>
          </a:p>
          <a:p>
            <a:r>
              <a:rPr lang="es-MX" sz="11100" dirty="0"/>
              <a:t>Velocidad de rotación</a:t>
            </a:r>
          </a:p>
          <a:p>
            <a:r>
              <a:rPr lang="es-MX" sz="11100" dirty="0"/>
              <a:t>Precisión requerida</a:t>
            </a:r>
          </a:p>
          <a:p>
            <a:r>
              <a:rPr lang="es-MX" sz="11100" dirty="0"/>
              <a:t>Ambiente (temperatura, contaminación)</a:t>
            </a:r>
          </a:p>
          <a:p>
            <a:r>
              <a:rPr lang="es-MX" sz="11100" dirty="0"/>
              <a:t>Costos y disponibilidad</a:t>
            </a:r>
          </a:p>
          <a:p>
            <a:r>
              <a:rPr lang="es-MX" sz="11100" dirty="0"/>
              <a:t>Tipo de lubricación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8826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59E510-0BF8-B7FA-EEB7-62EA92ED8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75A03-FB74-41C4-B15A-C992E2657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Fallas comunes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395482-CFB5-CDEF-A00C-B59C6F289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69143"/>
            <a:ext cx="10178322" cy="4806472"/>
          </a:xfrm>
        </p:spPr>
        <p:txBody>
          <a:bodyPr>
            <a:normAutofit fontScale="40000" lnSpcReduction="20000"/>
          </a:bodyPr>
          <a:lstStyle/>
          <a:p>
            <a:r>
              <a:rPr lang="es-MX" sz="11100" dirty="0"/>
              <a:t>Lubricación deficiente</a:t>
            </a:r>
          </a:p>
          <a:p>
            <a:r>
              <a:rPr lang="es-MX" sz="11100" dirty="0"/>
              <a:t>Contaminación</a:t>
            </a:r>
          </a:p>
          <a:p>
            <a:r>
              <a:rPr lang="es-MX" sz="11100" dirty="0"/>
              <a:t>Sobrecarga</a:t>
            </a:r>
          </a:p>
          <a:p>
            <a:r>
              <a:rPr lang="es-MX" sz="11100" dirty="0"/>
              <a:t>Montaje incorrecto</a:t>
            </a:r>
          </a:p>
          <a:p>
            <a:r>
              <a:rPr lang="es-MX" sz="11100" dirty="0"/>
              <a:t>Fatiga del material</a:t>
            </a:r>
          </a:p>
          <a:p>
            <a:r>
              <a:rPr lang="es-MX" sz="11100" dirty="0"/>
              <a:t>Síntomas de falla: ruido, vibración, temperatura elevada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6397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2FB2BE-C6A2-AA22-A803-1EDBA8ECD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76CD6A-A9B6-6EBB-31A9-EE3AC7074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nomenclatura de rodamientos</a:t>
            </a:r>
            <a:r>
              <a:rPr lang="es-AR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AR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EC4B73-A1B9-7A8B-86E3-BDD2C39DA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69143"/>
            <a:ext cx="10178322" cy="4806472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estandarizado que permite identificar las </a:t>
            </a:r>
            <a:r>
              <a:rPr lang="es-AR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 rodamiento (</a:t>
            </a:r>
            <a:r>
              <a:rPr lang="es-AR" sz="36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tamaño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diseño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tolerancia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sellos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etc.). Aunque existen diferentes sistemas (como </a:t>
            </a:r>
            <a:r>
              <a:rPr lang="es-AR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SKF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FAG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</a:t>
            </a:r>
            <a:r>
              <a:rPr lang="es-AR" sz="3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NSK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muchos fabricantes siguen una </a:t>
            </a:r>
            <a:r>
              <a:rPr lang="es-AR" sz="3600" b="1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convención internacional basada en la norma ISO 15</a:t>
            </a:r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otras normas asociadas.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57760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AF39B2-3C53-1E29-A5BE-1B491A450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0048AA-CEB9-3F7C-4293-A524A8900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44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📌</a:t>
            </a:r>
            <a:r>
              <a:rPr lang="es-A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 de nomenclatura: 6204 2RS C3</a:t>
            </a:r>
            <a:endParaRPr lang="es-A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E0AB9565-5998-915E-9567-3D35902DD4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104010"/>
              </p:ext>
            </p:extLst>
          </p:nvPr>
        </p:nvGraphicFramePr>
        <p:xfrm>
          <a:off x="1461965" y="2011680"/>
          <a:ext cx="10179050" cy="4093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4792">
                  <a:extLst>
                    <a:ext uri="{9D8B030D-6E8A-4147-A177-3AD203B41FA5}">
                      <a16:colId xmlns:a16="http://schemas.microsoft.com/office/drawing/2014/main" val="2037100458"/>
                    </a:ext>
                  </a:extLst>
                </a:gridCol>
                <a:gridCol w="8574258">
                  <a:extLst>
                    <a:ext uri="{9D8B030D-6E8A-4147-A177-3AD203B41FA5}">
                      <a16:colId xmlns:a16="http://schemas.microsoft.com/office/drawing/2014/main" val="754966296"/>
                    </a:ext>
                  </a:extLst>
                </a:gridCol>
              </a:tblGrid>
              <a:tr h="818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 dirty="0">
                          <a:solidFill>
                            <a:schemeClr val="tx1"/>
                          </a:solidFill>
                          <a:effectLst/>
                        </a:rPr>
                        <a:t>Parte</a:t>
                      </a:r>
                      <a:endParaRPr lang="es-AR" sz="24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Significado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4587271"/>
                  </a:ext>
                </a:extLst>
              </a:tr>
              <a:tr h="818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es-AR" sz="24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Tipo de rodamiento (en este caso, rodamiento rígido de bolas de una hilera)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58668606"/>
                  </a:ext>
                </a:extLst>
              </a:tr>
              <a:tr h="818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04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Diámetro interno: 04 × 5 mm = 20 mm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3719783"/>
                  </a:ext>
                </a:extLst>
              </a:tr>
              <a:tr h="818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2RS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Sellos: doble sello de goma (ambos lados)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0180144"/>
                  </a:ext>
                </a:extLst>
              </a:tr>
              <a:tr h="818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>
                          <a:solidFill>
                            <a:schemeClr val="tx1"/>
                          </a:solidFill>
                          <a:effectLst/>
                        </a:rPr>
                        <a:t>C3</a:t>
                      </a:r>
                      <a:endParaRPr lang="es-AR" sz="24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2400" kern="100" dirty="0">
                          <a:solidFill>
                            <a:schemeClr val="tx1"/>
                          </a:solidFill>
                          <a:effectLst/>
                        </a:rPr>
                        <a:t>Juego interno aumentado (mayor holgura radial)</a:t>
                      </a:r>
                      <a:endParaRPr lang="es-AR" sz="24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92926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005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700A63-D3C9-4E82-3312-355B95D62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AE5FE-F589-C828-EF78-C60E32C9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🧩</a:t>
            </a:r>
            <a:r>
              <a:rPr lang="es-A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Desglose general de la nomenclatura</a:t>
            </a:r>
            <a:endParaRPr lang="es-AR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56633D-8300-F44E-BBFA-752F250A4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69143"/>
            <a:ext cx="10178322" cy="4806472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Serie básica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dígito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tipo de rodamiento</a:t>
            </a:r>
          </a:p>
          <a:p>
            <a:pPr marL="0" indent="0">
              <a:buNone/>
            </a:pPr>
            <a:endParaRPr lang="es-AR" sz="3600" dirty="0"/>
          </a:p>
          <a:p>
            <a:pPr marL="0" indent="0">
              <a:buNone/>
            </a:pPr>
            <a:endParaRPr lang="es-AR" sz="3600" dirty="0"/>
          </a:p>
          <a:p>
            <a:pPr marL="0" indent="0">
              <a:buNone/>
            </a:pPr>
            <a:endParaRPr lang="es-AR" sz="3600" dirty="0"/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Segundo dígito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24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 de sección (robustez)</a:t>
            </a:r>
            <a:b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AR" sz="2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0 (ligero), 2 (medio), 3 (pesado), etc.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3600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926DB92A-3924-AC97-DAF5-D0ED3B5E7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23834"/>
              </p:ext>
            </p:extLst>
          </p:nvPr>
        </p:nvGraphicFramePr>
        <p:xfrm>
          <a:off x="1378287" y="2860869"/>
          <a:ext cx="10179050" cy="2003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138">
                  <a:extLst>
                    <a:ext uri="{9D8B030D-6E8A-4147-A177-3AD203B41FA5}">
                      <a16:colId xmlns:a16="http://schemas.microsoft.com/office/drawing/2014/main" val="2789886878"/>
                    </a:ext>
                  </a:extLst>
                </a:gridCol>
                <a:gridCol w="9390912">
                  <a:extLst>
                    <a:ext uri="{9D8B030D-6E8A-4147-A177-3AD203B41FA5}">
                      <a16:colId xmlns:a16="http://schemas.microsoft.com/office/drawing/2014/main" val="1032328130"/>
                    </a:ext>
                  </a:extLst>
                </a:gridCol>
              </a:tblGrid>
              <a:tr h="343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solidFill>
                            <a:schemeClr val="tx1"/>
                          </a:solidFill>
                          <a:effectLst/>
                        </a:rPr>
                        <a:t>Código</a:t>
                      </a:r>
                      <a:endParaRPr lang="es-AR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Tipo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77742059"/>
                  </a:ext>
                </a:extLst>
              </a:tr>
              <a:tr h="23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de bolas de contacto angular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40094129"/>
                  </a:ext>
                </a:extLst>
              </a:tr>
              <a:tr h="23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de bolas de doble hilera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66146917"/>
                  </a:ext>
                </a:extLst>
              </a:tr>
              <a:tr h="23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AR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de rodillos cilíndricos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31957730"/>
                  </a:ext>
                </a:extLst>
              </a:tr>
              <a:tr h="23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AR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de bolas de contacto angular de doble hilera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27203057"/>
                  </a:ext>
                </a:extLst>
              </a:tr>
              <a:tr h="323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AR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rígido de bolas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7775832"/>
                  </a:ext>
                </a:extLst>
              </a:tr>
              <a:tr h="23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AR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solidFill>
                            <a:schemeClr val="tx1"/>
                          </a:solidFill>
                          <a:effectLst/>
                        </a:rPr>
                        <a:t>Rodamiento de bolas de contacto angular</a:t>
                      </a:r>
                      <a:endParaRPr lang="es-AR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37980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99152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91</TotalTime>
  <Words>578</Words>
  <Application>Microsoft Office PowerPoint</Application>
  <PresentationFormat>Panorámica</PresentationFormat>
  <Paragraphs>97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Courier New</vt:lpstr>
      <vt:lpstr>Gill Sans MT</vt:lpstr>
      <vt:lpstr>Impact</vt:lpstr>
      <vt:lpstr>Segoe UI Emoji</vt:lpstr>
      <vt:lpstr>Wingdings</vt:lpstr>
      <vt:lpstr>Distintivo</vt:lpstr>
      <vt:lpstr>Rodamientos</vt:lpstr>
      <vt:lpstr>¿Qué es un rodamiento?</vt:lpstr>
      <vt:lpstr>Clasificación por carga</vt:lpstr>
      <vt:lpstr>Tipos principales de rodamientos</vt:lpstr>
      <vt:lpstr>Criterios de selección</vt:lpstr>
      <vt:lpstr>Fallas comunes</vt:lpstr>
      <vt:lpstr>nomenclatura de rodamientos </vt:lpstr>
      <vt:lpstr>📌 Ejemplo de nomenclatura: 6204 2RS C3</vt:lpstr>
      <vt:lpstr>🧩 Desglose general de la nomenclatura</vt:lpstr>
      <vt:lpstr>🧩 Desglose general de la nomenclatura (sigue)</vt:lpstr>
      <vt:lpstr>🧩 Desglose general de la nomenclatura (sigue)</vt:lpstr>
      <vt:lpstr>🧩 Desglose general de la nomenclatura (sigue)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Carlos Muñoz</cp:lastModifiedBy>
  <cp:revision>2</cp:revision>
  <dcterms:created xsi:type="dcterms:W3CDTF">2025-05-23T10:24:55Z</dcterms:created>
  <dcterms:modified xsi:type="dcterms:W3CDTF">2025-05-23T19:00:26Z</dcterms:modified>
</cp:coreProperties>
</file>