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4"/>
  </p:sldMasterIdLst>
  <p:notesMasterIdLst>
    <p:notesMasterId r:id="rId28"/>
  </p:notesMasterIdLst>
  <p:handoutMasterIdLst>
    <p:handoutMasterId r:id="rId29"/>
  </p:handoutMasterIdLst>
  <p:sldIdLst>
    <p:sldId id="257" r:id="rId5"/>
    <p:sldId id="301" r:id="rId6"/>
    <p:sldId id="306" r:id="rId7"/>
    <p:sldId id="268" r:id="rId8"/>
    <p:sldId id="267" r:id="rId9"/>
    <p:sldId id="270" r:id="rId10"/>
    <p:sldId id="269" r:id="rId11"/>
    <p:sldId id="271" r:id="rId12"/>
    <p:sldId id="272" r:id="rId13"/>
    <p:sldId id="273" r:id="rId14"/>
    <p:sldId id="274" r:id="rId15"/>
    <p:sldId id="275" r:id="rId16"/>
    <p:sldId id="294" r:id="rId17"/>
    <p:sldId id="295" r:id="rId18"/>
    <p:sldId id="296" r:id="rId19"/>
    <p:sldId id="297" r:id="rId20"/>
    <p:sldId id="302" r:id="rId21"/>
    <p:sldId id="303" r:id="rId22"/>
    <p:sldId id="304" r:id="rId23"/>
    <p:sldId id="305" r:id="rId24"/>
    <p:sldId id="300" r:id="rId25"/>
    <p:sldId id="298" r:id="rId26"/>
    <p:sldId id="299" r:id="rId27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404"/>
    <a:srgbClr val="5F6F0F"/>
    <a:srgbClr val="718412"/>
    <a:srgbClr val="65741A"/>
    <a:srgbClr val="70811D"/>
    <a:srgbClr val="7B8D1F"/>
    <a:srgbClr val="839721"/>
    <a:srgbClr val="95AB25"/>
    <a:srgbClr val="BC5500"/>
    <a:srgbClr val="C4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395" autoAdjust="0"/>
  </p:normalViewPr>
  <p:slideViewPr>
    <p:cSldViewPr>
      <p:cViewPr varScale="1">
        <p:scale>
          <a:sx n="85" d="100"/>
          <a:sy n="85" d="100"/>
        </p:scale>
        <p:origin x="451" y="6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2478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C8F1D84B-F747-4821-8617-FBD61E8F4308}" type="datetime1">
              <a:rPr lang="es-ES" smtClean="0"/>
              <a:t>18/12/2024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9429053-DC2A-4342-ADD4-2FD729D91E2C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DA87C823-BB9F-45DA-99AB-416A32E1B948}" type="datetime1">
              <a:rPr lang="es-ES" noProof="0" smtClean="0"/>
              <a:pPr/>
              <a:t>18/12/2024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3EBA5BD7-F043-4D1B-AA17-CD412FC534DE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8672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s-ES" smtClean="0"/>
              <a:pPr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08247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7451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1317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88560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9851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0831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9631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s-ES" smtClean="0"/>
              <a:pPr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4637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s-ES" smtClean="0"/>
              <a:pPr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4382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675" y="2404534"/>
            <a:ext cx="7764913" cy="1646302"/>
          </a:xfrm>
        </p:spPr>
        <p:txBody>
          <a:bodyPr anchor="b">
            <a:noAutofit/>
          </a:bodyPr>
          <a:lstStyle>
            <a:lvl1pPr algn="r">
              <a:defRPr sz="5398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675" y="4050834"/>
            <a:ext cx="7764913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2E67D-14C0-4ED9-A218-9C14494A6A84}" type="datetime1">
              <a:rPr lang="es-ES" noProof="0" smtClean="0"/>
              <a:pPr/>
              <a:t>18/12/2024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3096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609600"/>
            <a:ext cx="8594429" cy="3403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83AD5-F5AF-4BDC-901E-85A05CCFFAAA}" type="datetime1">
              <a:rPr lang="es-ES" noProof="0" smtClean="0"/>
              <a:pPr/>
              <a:t>18/12/2024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6706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5783" y="3632200"/>
            <a:ext cx="722264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83AD5-F5AF-4BDC-901E-85A05CCFFAAA}" type="datetime1">
              <a:rPr lang="es-ES" noProof="0" smtClean="0"/>
              <a:pPr/>
              <a:t>18/12/2024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0" name="TextBox 19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799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052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1931988"/>
            <a:ext cx="8594429" cy="2595460"/>
          </a:xfrm>
        </p:spPr>
        <p:txBody>
          <a:bodyPr anchor="b">
            <a:normAutofit/>
          </a:bodyPr>
          <a:lstStyle>
            <a:lvl1pPr algn="l">
              <a:defRPr sz="4399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83AD5-F5AF-4BDC-901E-85A05CCFFAAA}" type="datetime1">
              <a:rPr lang="es-ES" noProof="0" smtClean="0"/>
              <a:pPr/>
              <a:t>18/12/2024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5358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83AD5-F5AF-4BDC-901E-85A05CCFFAAA}" type="datetime1">
              <a:rPr lang="es-ES" noProof="0" smtClean="0"/>
              <a:pPr/>
              <a:t>18/12/2024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4" name="TextBox 23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1470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609600"/>
            <a:ext cx="858596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83AD5-F5AF-4BDC-901E-85A05CCFFAAA}" type="datetime1">
              <a:rPr lang="es-ES" noProof="0" smtClean="0"/>
              <a:pPr/>
              <a:t>18/12/2024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8203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DB83-C382-4684-8887-65A03EA4FFF0}" type="datetime1">
              <a:rPr lang="es-ES" noProof="0" smtClean="0"/>
              <a:pPr/>
              <a:t>18/12/2024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9673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5599" y="609600"/>
            <a:ext cx="130440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159" y="609600"/>
            <a:ext cx="7058311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81D3-9B82-44CA-B1F9-FCEFDC87935B}" type="datetime1">
              <a:rPr lang="es-ES" noProof="0" smtClean="0"/>
              <a:pPr/>
              <a:t>18/12/2024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713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9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83AD5-F5AF-4BDC-901E-85A05CCFFAAA}" type="datetime1">
              <a:rPr lang="es-ES" noProof="0" smtClean="0"/>
              <a:pPr/>
              <a:t>18/12/2024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938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2700868"/>
            <a:ext cx="8594429" cy="1826581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35CA-82F5-4AD4-B9EC-66E805B73542}" type="datetime1">
              <a:rPr lang="es-ES" noProof="0" smtClean="0"/>
              <a:pPr/>
              <a:t>18/12/2024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9346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158" y="2160589"/>
            <a:ext cx="418294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8645" y="2160590"/>
            <a:ext cx="418294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CE92-710B-4678-B1B1-EFCAA5CDF075}" type="datetime1">
              <a:rPr lang="es-ES" noProof="0" smtClean="0"/>
              <a:pPr/>
              <a:t>18/12/2024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2373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570" y="2160983"/>
            <a:ext cx="418453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570" y="2737246"/>
            <a:ext cx="418453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058" y="2160983"/>
            <a:ext cx="4184528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059" y="2737246"/>
            <a:ext cx="418452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0F2C-25D9-4D7E-B43A-29A2E16C960D}" type="datetime1">
              <a:rPr lang="es-ES" noProof="0" smtClean="0"/>
              <a:pPr/>
              <a:t>18/12/2024</a:t>
            </a:fld>
            <a:endParaRPr lang="es-E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3165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687D-B11B-47A5-95F6-B79DA932A6DF}" type="datetime1">
              <a:rPr lang="es-ES" noProof="0" smtClean="0"/>
              <a:pPr/>
              <a:t>18/12/2024</a:t>
            </a:fld>
            <a:endParaRPr lang="es-E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9585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56DE-1E46-4450-9484-A739B4FADFBC}" type="datetime1">
              <a:rPr lang="es-ES" noProof="0" smtClean="0"/>
              <a:pPr/>
              <a:t>18/12/2024</a:t>
            </a:fld>
            <a:endParaRPr lang="es-E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7603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1498604"/>
            <a:ext cx="3853524" cy="1278466"/>
          </a:xfr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222" y="514925"/>
            <a:ext cx="4512366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2777069"/>
            <a:ext cx="385352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6926" indent="0">
              <a:buNone/>
              <a:defRPr sz="1400"/>
            </a:lvl2pPr>
            <a:lvl3pPr marL="913852" indent="0">
              <a:buNone/>
              <a:defRPr sz="1200"/>
            </a:lvl3pPr>
            <a:lvl4pPr marL="1370778" indent="0">
              <a:buNone/>
              <a:defRPr sz="1000"/>
            </a:lvl4pPr>
            <a:lvl5pPr marL="1827703" indent="0">
              <a:buNone/>
              <a:defRPr sz="1000"/>
            </a:lvl5pPr>
            <a:lvl6pPr marL="2284628" indent="0">
              <a:buNone/>
              <a:defRPr sz="1000"/>
            </a:lvl6pPr>
            <a:lvl7pPr marL="2741554" indent="0">
              <a:buNone/>
              <a:defRPr sz="1000"/>
            </a:lvl7pPr>
            <a:lvl8pPr marL="3198480" indent="0">
              <a:buNone/>
              <a:defRPr sz="1000"/>
            </a:lvl8pPr>
            <a:lvl9pPr marL="3655406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83AD5-F5AF-4BDC-901E-85A05CCFFAAA}" type="datetime1">
              <a:rPr lang="es-ES" noProof="0" smtClean="0"/>
              <a:pPr/>
              <a:t>18/12/2024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238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4800600"/>
            <a:ext cx="859442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158" y="609600"/>
            <a:ext cx="859442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5367338"/>
            <a:ext cx="8594428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83AD5-F5AF-4BDC-901E-85A05CCFFAAA}" type="datetime1">
              <a:rPr lang="es-ES" noProof="0" smtClean="0"/>
              <a:pPr/>
              <a:t>18/12/2024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000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8" y="2160590"/>
            <a:ext cx="859442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83AD5-F5AF-4BDC-901E-85A05CCFFAAA}" type="datetime1">
              <a:rPr lang="es-ES" noProof="0" smtClean="0"/>
              <a:pPr/>
              <a:t>18/12/2024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014DD1E-5D91-48A3-AD6D-45FBA980D10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9398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dirty="0"/>
              <a:t>Manejo de la calculadora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ES" dirty="0"/>
              <a:t>Sistema de tutorías 2020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5ACCAE7-6CEB-4FDB-A119-48980FA1A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176" y="3906974"/>
            <a:ext cx="4469236" cy="183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Guardar valores: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5446340" y="1472027"/>
            <a:ext cx="5976664" cy="4462272"/>
          </a:xfrm>
        </p:spPr>
        <p:txBody>
          <a:bodyPr/>
          <a:lstStyle/>
          <a:p>
            <a:r>
              <a:rPr lang="es-AR" dirty="0"/>
              <a:t>Notar que en parte superior del </a:t>
            </a:r>
            <a:r>
              <a:rPr lang="es-AR" dirty="0" err="1"/>
              <a:t>display</a:t>
            </a:r>
            <a:r>
              <a:rPr lang="es-AR" dirty="0"/>
              <a:t> figura una M, esto nos dice que en la </a:t>
            </a:r>
            <a:r>
              <a:rPr lang="es-AR" dirty="0">
                <a:ln>
                  <a:solidFill>
                    <a:srgbClr val="FFFF00"/>
                  </a:solidFill>
                </a:ln>
              </a:rPr>
              <a:t>memoria</a:t>
            </a:r>
            <a:r>
              <a:rPr lang="es-AR" dirty="0"/>
              <a:t> tiene algún valor guardado.</a:t>
            </a:r>
          </a:p>
        </p:txBody>
      </p:sp>
      <p:sp>
        <p:nvSpPr>
          <p:cNvPr id="3" name="AutoShape 4" descr="Resultado de imagen para calculadora casio fx 8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00" l="22600" r="77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0" y="1477555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6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Guardar valores: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Marcador de contenido 6"/>
              <p:cNvSpPr>
                <a:spLocks noGrp="1"/>
              </p:cNvSpPr>
              <p:nvPr>
                <p:ph idx="1"/>
              </p:nvPr>
            </p:nvSpPr>
            <p:spPr>
              <a:xfrm>
                <a:off x="5446340" y="1472027"/>
                <a:ext cx="5976664" cy="4462272"/>
              </a:xfrm>
            </p:spPr>
            <p:txBody>
              <a:bodyPr/>
              <a:lstStyle/>
              <a:p>
                <a:r>
                  <a:rPr lang="es-AR" dirty="0"/>
                  <a:t>Una utilización de esto puede ser hacer una “tabla”.</a:t>
                </a:r>
              </a:p>
              <a:p>
                <a:r>
                  <a:rPr lang="es-AR" dirty="0"/>
                  <a:t>Pasos:</a:t>
                </a:r>
              </a:p>
              <a:p>
                <a:r>
                  <a:rPr lang="es-AR" dirty="0"/>
                  <a:t>1- Escribir la ecuación genérica.</a:t>
                </a:r>
              </a:p>
              <a:p>
                <a:r>
                  <a:rPr lang="es-AR" dirty="0"/>
                  <a:t>2- Darle valores a las variables y luego ir anotando los valores de imagen.</a:t>
                </a:r>
              </a:p>
              <a:p>
                <a:r>
                  <a:rPr lang="es-AR" dirty="0"/>
                  <a:t>Ejemplo: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A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s-AR" dirty="0"/>
                  <a:t>; y(3)=?(18)</a:t>
                </a:r>
              </a:p>
            </p:txBody>
          </p:sp>
        </mc:Choice>
        <mc:Fallback xmlns="">
          <p:sp>
            <p:nvSpPr>
              <p:cNvPr id="7" name="Marcador de contenido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46340" y="1472027"/>
                <a:ext cx="5976664" cy="4462272"/>
              </a:xfrm>
              <a:blipFill>
                <a:blip r:embed="rId5"/>
                <a:stretch>
                  <a:fillRect l="-1325" t="-1913" b="-204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utoShape 4" descr="Resultado de imagen para calculadora casio fx 8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00" l="22600" r="77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0" y="1477555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1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Guardar valores: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5446340" y="1472027"/>
            <a:ext cx="5976664" cy="4462272"/>
          </a:xfrm>
        </p:spPr>
        <p:txBody>
          <a:bodyPr/>
          <a:lstStyle/>
          <a:p>
            <a:r>
              <a:rPr lang="es-AR" dirty="0"/>
              <a:t>Como borrar los valores almacenados?</a:t>
            </a:r>
          </a:p>
          <a:p>
            <a:r>
              <a:rPr lang="es-AR" dirty="0"/>
              <a:t>Forma incorrecta: Sobrescribir los valores</a:t>
            </a:r>
          </a:p>
          <a:p>
            <a:r>
              <a:rPr lang="es-AR" dirty="0"/>
              <a:t>Forma correcta: Limpieza de memoria.</a:t>
            </a:r>
          </a:p>
          <a:p>
            <a:r>
              <a:rPr lang="es-AR" dirty="0">
                <a:solidFill>
                  <a:srgbClr val="FFC000"/>
                </a:solidFill>
              </a:rPr>
              <a:t>SHIFT</a:t>
            </a:r>
            <a:r>
              <a:rPr lang="es-AR" dirty="0"/>
              <a:t>+</a:t>
            </a:r>
            <a:r>
              <a:rPr lang="es-AR" dirty="0">
                <a:solidFill>
                  <a:srgbClr val="FFC000"/>
                </a:solidFill>
              </a:rPr>
              <a:t>CLR</a:t>
            </a:r>
            <a:r>
              <a:rPr lang="es-AR" dirty="0"/>
              <a:t>+1+= (</a:t>
            </a:r>
            <a:r>
              <a:rPr lang="es-AR" dirty="0" err="1"/>
              <a:t>Mcl</a:t>
            </a:r>
            <a:r>
              <a:rPr lang="es-AR" dirty="0"/>
              <a:t>)</a:t>
            </a:r>
          </a:p>
        </p:txBody>
      </p:sp>
      <p:sp>
        <p:nvSpPr>
          <p:cNvPr id="3" name="AutoShape 4" descr="Resultado de imagen para calculadora casio fx 8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00" l="22600" r="77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0" y="1477555"/>
            <a:ext cx="4762500" cy="4762500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2061964" y="2996952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800">
              <a:noFill/>
            </a:endParaRPr>
          </a:p>
        </p:txBody>
      </p:sp>
      <p:sp>
        <p:nvSpPr>
          <p:cNvPr id="8" name="Elipse 7"/>
          <p:cNvSpPr/>
          <p:nvPr/>
        </p:nvSpPr>
        <p:spPr>
          <a:xfrm>
            <a:off x="3502124" y="2924944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800">
              <a:noFill/>
            </a:endParaRPr>
          </a:p>
        </p:txBody>
      </p:sp>
      <p:sp>
        <p:nvSpPr>
          <p:cNvPr id="9" name="Elipse 8"/>
          <p:cNvSpPr/>
          <p:nvPr/>
        </p:nvSpPr>
        <p:spPr>
          <a:xfrm>
            <a:off x="2133972" y="5229200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800">
              <a:noFill/>
            </a:endParaRPr>
          </a:p>
        </p:txBody>
      </p:sp>
      <p:cxnSp>
        <p:nvCxnSpPr>
          <p:cNvPr id="10" name="Conector curvado 9"/>
          <p:cNvCxnSpPr>
            <a:stCxn id="4" idx="0"/>
            <a:endCxn id="8" idx="0"/>
          </p:cNvCxnSpPr>
          <p:nvPr/>
        </p:nvCxnSpPr>
        <p:spPr>
          <a:xfrm rot="5400000" flipH="1" flipV="1">
            <a:off x="2962064" y="2240868"/>
            <a:ext cx="72008" cy="1440160"/>
          </a:xfrm>
          <a:prstGeom prst="curvedConnector3">
            <a:avLst>
              <a:gd name="adj1" fmla="val 41746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curvado 13"/>
          <p:cNvCxnSpPr>
            <a:stCxn id="8" idx="4"/>
            <a:endCxn id="9" idx="6"/>
          </p:cNvCxnSpPr>
          <p:nvPr/>
        </p:nvCxnSpPr>
        <p:spPr>
          <a:xfrm rot="5400000">
            <a:off x="2097968" y="3825044"/>
            <a:ext cx="2088232" cy="1152128"/>
          </a:xfrm>
          <a:prstGeom prst="curvedConnector2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0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58E2AC-5467-46EC-A3A0-A364EC1D2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Notación científica:</a:t>
            </a:r>
          </a:p>
        </p:txBody>
      </p:sp>
      <p:sp>
        <p:nvSpPr>
          <p:cNvPr id="5" name="Marcador de contenido 6">
            <a:extLst>
              <a:ext uri="{FF2B5EF4-FFF2-40B4-BE49-F238E27FC236}">
                <a16:creationId xmlns:a16="http://schemas.microsoft.com/office/drawing/2014/main" id="{FAA04108-8981-4808-8428-51933A4E5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0396" y="1498600"/>
            <a:ext cx="5976664" cy="4462272"/>
          </a:xfrm>
        </p:spPr>
        <p:txBody>
          <a:bodyPr/>
          <a:lstStyle/>
          <a:p>
            <a:r>
              <a:rPr lang="es-AR" dirty="0"/>
              <a:t>Como funciona?</a:t>
            </a:r>
          </a:p>
          <a:p>
            <a:r>
              <a:rPr lang="es-AR" dirty="0"/>
              <a:t>Sobre un número muy grande o muy pequeño nos dará el equivalente en notación científica.</a:t>
            </a:r>
          </a:p>
          <a:p>
            <a:r>
              <a:rPr lang="es-AR" dirty="0"/>
              <a:t>MODE+MODE+MODE</a:t>
            </a:r>
          </a:p>
          <a:p>
            <a:r>
              <a:rPr lang="es-AR" dirty="0"/>
              <a:t>Sci (2)</a:t>
            </a:r>
          </a:p>
          <a:p>
            <a:r>
              <a:rPr lang="es-AR" dirty="0"/>
              <a:t>Seleccionar el número de cifras significativas que queremos.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F7C2016-FB76-4E2A-A5A6-AC3FE0D5C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836" y="1628800"/>
            <a:ext cx="4761389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8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3017B5-7543-4DA4-AF87-9E96A2C6A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Notación científica:</a:t>
            </a:r>
          </a:p>
        </p:txBody>
      </p:sp>
      <p:sp>
        <p:nvSpPr>
          <p:cNvPr id="3" name="Marcador de contenido 6">
            <a:extLst>
              <a:ext uri="{FF2B5EF4-FFF2-40B4-BE49-F238E27FC236}">
                <a16:creationId xmlns:a16="http://schemas.microsoft.com/office/drawing/2014/main" id="{8423E1E0-4EE8-4966-A6D3-47F684EF3BFB}"/>
              </a:ext>
            </a:extLst>
          </p:cNvPr>
          <p:cNvSpPr txBox="1">
            <a:spLocks/>
          </p:cNvSpPr>
          <p:nvPr/>
        </p:nvSpPr>
        <p:spPr>
          <a:xfrm>
            <a:off x="5815241" y="1498600"/>
            <a:ext cx="5976664" cy="4462272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dirty="0"/>
              <a:t>Ejemplo:</a:t>
            </a:r>
          </a:p>
          <a:p>
            <a:r>
              <a:rPr lang="es-AR" dirty="0"/>
              <a:t>Escribir 0,0025</a:t>
            </a:r>
          </a:p>
          <a:p>
            <a:r>
              <a:rPr lang="es-AR" dirty="0" err="1"/>
              <a:t>MODE+MODE+MODE+Sci</a:t>
            </a:r>
            <a:endParaRPr lang="es-AR" dirty="0"/>
          </a:p>
          <a:p>
            <a:r>
              <a:rPr lang="es-AR" dirty="0"/>
              <a:t>Seleccionar 3 cifras significativas.</a:t>
            </a:r>
          </a:p>
          <a:p>
            <a:r>
              <a:rPr lang="es-AR" dirty="0"/>
              <a:t>Cómo nos queda expresado?</a:t>
            </a:r>
          </a:p>
          <a:p>
            <a:r>
              <a:rPr lang="es-AR" dirty="0" err="1"/>
              <a:t>Rta</a:t>
            </a:r>
            <a:r>
              <a:rPr lang="es-AR" dirty="0"/>
              <a:t>: 2,5x10^(-3)</a:t>
            </a:r>
          </a:p>
          <a:p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047E078-CEDB-45FD-BD46-7B626091D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852" y="1628800"/>
            <a:ext cx="4761389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1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Algunas recomendaciones: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11513" y="1854256"/>
            <a:ext cx="10360501" cy="4462272"/>
          </a:xfrm>
        </p:spPr>
        <p:txBody>
          <a:bodyPr/>
          <a:lstStyle/>
          <a:p>
            <a:pPr algn="just"/>
            <a:r>
              <a:rPr lang="es-AR" dirty="0"/>
              <a:t>Simplificar lo que más se pueda a mano la ecuación antes de acudir a la calculadora.</a:t>
            </a:r>
          </a:p>
          <a:p>
            <a:pPr algn="just"/>
            <a:r>
              <a:rPr lang="es-AR" dirty="0"/>
              <a:t>Si aún queda muy grande la ecuación, resolver con la calculadora pequeñas partes de ella, anotando cada resultado en la hoja para que al final quede una ecuación más chica.</a:t>
            </a:r>
          </a:p>
          <a:p>
            <a:endParaRPr lang="es-AR" dirty="0"/>
          </a:p>
        </p:txBody>
      </p:sp>
      <p:sp>
        <p:nvSpPr>
          <p:cNvPr id="4" name="AutoShape 2" descr="Resultado de imagen para resolvente"/>
          <p:cNvSpPr>
            <a:spLocks noChangeAspect="1" noChangeArrowheads="1"/>
          </p:cNvSpPr>
          <p:nvPr/>
        </p:nvSpPr>
        <p:spPr bwMode="auto">
          <a:xfrm>
            <a:off x="2816225" y="5005313"/>
            <a:ext cx="596412" cy="59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28" name="Picture 4" descr="Resultado de imagen para resolv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291" y="4085392"/>
            <a:ext cx="4789934" cy="208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718148" y="4509120"/>
            <a:ext cx="3053382" cy="496193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sz="2800"/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6771530" y="4757216"/>
            <a:ext cx="191517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4838033" y="5092881"/>
            <a:ext cx="760644" cy="496193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sz="2800"/>
          </a:p>
        </p:txBody>
      </p:sp>
      <p:cxnSp>
        <p:nvCxnSpPr>
          <p:cNvPr id="13" name="Conector recto de flecha 12"/>
          <p:cNvCxnSpPr>
            <a:stCxn id="12" idx="3"/>
          </p:cNvCxnSpPr>
          <p:nvPr/>
        </p:nvCxnSpPr>
        <p:spPr>
          <a:xfrm>
            <a:off x="5598677" y="5340978"/>
            <a:ext cx="2944007" cy="159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8795553" y="4509120"/>
            <a:ext cx="26280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/>
              <a:t>Resolver por separado y anotar en la hoja</a:t>
            </a:r>
          </a:p>
        </p:txBody>
      </p:sp>
    </p:spTree>
    <p:extLst>
      <p:ext uri="{BB962C8B-B14F-4D97-AF65-F5344CB8AC3E}">
        <p14:creationId xmlns:p14="http://schemas.microsoft.com/office/powerpoint/2010/main" val="96861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Algunas recomendaciones: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AR" dirty="0"/>
              <a:t>Utilizar los paréntesis necesarios para no confundirnos con los signos y operaciones. Por ejemplo:</a:t>
            </a:r>
          </a:p>
          <a:p>
            <a:r>
              <a:rPr lang="es-AR" dirty="0"/>
              <a:t>Probar hacer:</a:t>
            </a:r>
          </a:p>
          <a:p>
            <a:r>
              <a:rPr lang="es-AR" dirty="0"/>
              <a:t>4-4=?</a:t>
            </a:r>
          </a:p>
          <a:p>
            <a:r>
              <a:rPr lang="es-AR" dirty="0"/>
              <a:t>4(-4)=?</a:t>
            </a:r>
          </a:p>
        </p:txBody>
      </p:sp>
    </p:spTree>
    <p:extLst>
      <p:ext uri="{BB962C8B-B14F-4D97-AF65-F5344CB8AC3E}">
        <p14:creationId xmlns:p14="http://schemas.microsoft.com/office/powerpoint/2010/main" val="325007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98268" y="332656"/>
            <a:ext cx="6493084" cy="863923"/>
          </a:xfrm>
        </p:spPr>
        <p:txBody>
          <a:bodyPr>
            <a:normAutofit/>
          </a:bodyPr>
          <a:lstStyle/>
          <a:p>
            <a:r>
              <a:rPr lang="es-AR" sz="3200" dirty="0"/>
              <a:t>Casio fx-991LA PLUS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28" y="908720"/>
            <a:ext cx="3816424" cy="508856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086300" y="2276872"/>
            <a:ext cx="6408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/>
              <a:t>-Funcionamiento y metodología prácticamente iguales a la calculadora anteriormente presentada.</a:t>
            </a:r>
          </a:p>
          <a:p>
            <a:endParaRPr lang="es-AR" sz="2000" dirty="0"/>
          </a:p>
          <a:p>
            <a:r>
              <a:rPr lang="es-AR" sz="2000" dirty="0"/>
              <a:t>-Ésta Casio viene con algunas funciones adicionales.</a:t>
            </a:r>
          </a:p>
        </p:txBody>
      </p:sp>
    </p:spTree>
    <p:extLst>
      <p:ext uri="{BB962C8B-B14F-4D97-AF65-F5344CB8AC3E}">
        <p14:creationId xmlns:p14="http://schemas.microsoft.com/office/powerpoint/2010/main" val="394008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6" y="836712"/>
            <a:ext cx="4029912" cy="5373216"/>
          </a:xfrm>
          <a:prstGeom prst="rect">
            <a:avLst/>
          </a:prstGeom>
        </p:spPr>
      </p:pic>
      <p:sp>
        <p:nvSpPr>
          <p:cNvPr id="4" name="3 Elipse"/>
          <p:cNvSpPr/>
          <p:nvPr/>
        </p:nvSpPr>
        <p:spPr>
          <a:xfrm>
            <a:off x="1917948" y="2790510"/>
            <a:ext cx="5040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800"/>
          </a:p>
        </p:txBody>
      </p:sp>
      <p:sp>
        <p:nvSpPr>
          <p:cNvPr id="6" name="5 Elipse"/>
          <p:cNvSpPr/>
          <p:nvPr/>
        </p:nvSpPr>
        <p:spPr>
          <a:xfrm>
            <a:off x="1503039" y="2755995"/>
            <a:ext cx="547201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800"/>
          </a:p>
        </p:txBody>
      </p:sp>
      <p:sp>
        <p:nvSpPr>
          <p:cNvPr id="7" name="6 Elipse"/>
          <p:cNvSpPr/>
          <p:nvPr/>
        </p:nvSpPr>
        <p:spPr>
          <a:xfrm>
            <a:off x="2916707" y="2770277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800"/>
          </a:p>
        </p:txBody>
      </p:sp>
      <p:cxnSp>
        <p:nvCxnSpPr>
          <p:cNvPr id="9" name="8 Conector recto de flecha"/>
          <p:cNvCxnSpPr>
            <a:stCxn id="4" idx="6"/>
          </p:cNvCxnSpPr>
          <p:nvPr/>
        </p:nvCxnSpPr>
        <p:spPr>
          <a:xfrm flipV="1">
            <a:off x="2422004" y="1350350"/>
            <a:ext cx="3312368" cy="16561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3356840" y="3188043"/>
            <a:ext cx="26655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>
            <a:stCxn id="6" idx="4"/>
          </p:cNvCxnSpPr>
          <p:nvPr/>
        </p:nvCxnSpPr>
        <p:spPr>
          <a:xfrm>
            <a:off x="1776640" y="3188043"/>
            <a:ext cx="4594081" cy="20294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6022404" y="980728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err="1">
                <a:solidFill>
                  <a:srgbClr val="FF0000"/>
                </a:solidFill>
              </a:rPr>
              <a:t>Alpha</a:t>
            </a:r>
            <a:endParaRPr lang="es-AR" sz="2800" dirty="0">
              <a:solidFill>
                <a:srgbClr val="FF000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370721" y="2926433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/>
              <a:t>Modo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6598468" y="5176356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err="1">
                <a:solidFill>
                  <a:srgbClr val="FFC000"/>
                </a:solidFill>
              </a:rPr>
              <a:t>Shift</a:t>
            </a:r>
            <a:endParaRPr lang="es-AR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9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578" y="985846"/>
            <a:ext cx="4063380" cy="5417840"/>
          </a:xfrm>
          <a:prstGeom prst="rect">
            <a:avLst/>
          </a:prstGeom>
        </p:spPr>
      </p:pic>
      <p:sp>
        <p:nvSpPr>
          <p:cNvPr id="4" name="3 Elipse"/>
          <p:cNvSpPr/>
          <p:nvPr/>
        </p:nvSpPr>
        <p:spPr>
          <a:xfrm>
            <a:off x="1917948" y="3694766"/>
            <a:ext cx="5040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800"/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2422004" y="3910790"/>
            <a:ext cx="44644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7030516" y="3649180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>
                <a:solidFill>
                  <a:srgbClr val="FF0000"/>
                </a:solidFill>
              </a:rPr>
              <a:t>Para escribir fracciones</a:t>
            </a:r>
          </a:p>
        </p:txBody>
      </p:sp>
      <p:sp>
        <p:nvSpPr>
          <p:cNvPr id="8" name="7 Elipse"/>
          <p:cNvSpPr/>
          <p:nvPr/>
        </p:nvSpPr>
        <p:spPr>
          <a:xfrm>
            <a:off x="3300268" y="4291228"/>
            <a:ext cx="5040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800"/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3804324" y="4581128"/>
            <a:ext cx="3082176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7030516" y="4714165"/>
            <a:ext cx="4680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>
                <a:solidFill>
                  <a:srgbClr val="FF0000"/>
                </a:solidFill>
              </a:rPr>
              <a:t>Para expresar los decimales en fracciones o viceversa.</a:t>
            </a:r>
          </a:p>
        </p:txBody>
      </p:sp>
    </p:spTree>
    <p:extLst>
      <p:ext uri="{BB962C8B-B14F-4D97-AF65-F5344CB8AC3E}">
        <p14:creationId xmlns:p14="http://schemas.microsoft.com/office/powerpoint/2010/main" val="206601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6C9929-FB10-49A5-B769-5A6F3991C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Manejo de la calculadora: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9327CAD8-08DC-4A42-B27F-1B982632B296}"/>
              </a:ext>
            </a:extLst>
          </p:cNvPr>
          <p:cNvSpPr txBox="1">
            <a:spLocks/>
          </p:cNvSpPr>
          <p:nvPr/>
        </p:nvSpPr>
        <p:spPr>
          <a:xfrm>
            <a:off x="1218883" y="2420888"/>
            <a:ext cx="8763961" cy="3167363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AR" dirty="0"/>
              <a:t>Es una herramienta muy importante que nos acompañará durante toda la carrera.</a:t>
            </a:r>
          </a:p>
          <a:p>
            <a:pPr algn="just"/>
            <a:r>
              <a:rPr lang="es-AR" dirty="0"/>
              <a:t>Conseguir una calculadora lo antes posible, verlo como una inversión.</a:t>
            </a:r>
          </a:p>
          <a:p>
            <a:pPr algn="just"/>
            <a:r>
              <a:rPr lang="es-AR" dirty="0"/>
              <a:t>Siempre debe estar en la mochila y debemos llevarla con nosotros.</a:t>
            </a:r>
          </a:p>
          <a:p>
            <a:pPr algn="just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3618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69876" y="1124744"/>
            <a:ext cx="10360501" cy="1800200"/>
          </a:xfrm>
        </p:spPr>
        <p:txBody>
          <a:bodyPr>
            <a:normAutofit fontScale="90000"/>
          </a:bodyPr>
          <a:lstStyle/>
          <a:p>
            <a:r>
              <a:rPr lang="es-AR" dirty="0">
                <a:solidFill>
                  <a:srgbClr val="FF0000"/>
                </a:solidFill>
              </a:rPr>
              <a:t>Reiteramos algunas Recomendaciones a la hora de usar la calculadora:</a:t>
            </a:r>
            <a:br>
              <a:rPr lang="es-AR" dirty="0"/>
            </a:br>
            <a:br>
              <a:rPr lang="es-AR" dirty="0"/>
            </a:br>
            <a:endParaRPr lang="es-AR" dirty="0"/>
          </a:p>
        </p:txBody>
      </p:sp>
      <p:sp>
        <p:nvSpPr>
          <p:cNvPr id="3" name="2 CuadroTexto"/>
          <p:cNvSpPr txBox="1"/>
          <p:nvPr/>
        </p:nvSpPr>
        <p:spPr>
          <a:xfrm>
            <a:off x="1485900" y="2780928"/>
            <a:ext cx="900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/>
              <a:t>- Tratar de cargar las expresiones más pequeñas posibles en la calculadora.</a:t>
            </a:r>
          </a:p>
          <a:p>
            <a:r>
              <a:rPr lang="es-AR" sz="2800" dirty="0"/>
              <a:t>- Utilizar todos los paréntesis que sean necesarios. (Mejor que sobren y no que falten).</a:t>
            </a:r>
          </a:p>
          <a:p>
            <a:r>
              <a:rPr lang="es-AR" sz="2800" dirty="0"/>
              <a:t>- Cuando realizamos cálculos extensos o complejos, chequear el resultado dos veces.</a:t>
            </a:r>
          </a:p>
        </p:txBody>
      </p:sp>
    </p:spTree>
    <p:extLst>
      <p:ext uri="{BB962C8B-B14F-4D97-AF65-F5344CB8AC3E}">
        <p14:creationId xmlns:p14="http://schemas.microsoft.com/office/powerpoint/2010/main" val="45461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74BA89-8C7D-4635-B65B-FA1277DD7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Errores típicos: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69103917-C66F-475B-A5E5-87C698809289}"/>
              </a:ext>
            </a:extLst>
          </p:cNvPr>
          <p:cNvSpPr txBox="1">
            <a:spLocks/>
          </p:cNvSpPr>
          <p:nvPr/>
        </p:nvSpPr>
        <p:spPr>
          <a:xfrm>
            <a:off x="1218883" y="2204864"/>
            <a:ext cx="10360501" cy="4462272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AR" b="1" dirty="0">
                <a:solidFill>
                  <a:srgbClr val="FFC000"/>
                </a:solidFill>
              </a:rPr>
              <a:t>Syntax ERROR:</a:t>
            </a:r>
            <a:r>
              <a:rPr lang="es-AR" dirty="0">
                <a:solidFill>
                  <a:srgbClr val="FFC000"/>
                </a:solidFill>
              </a:rPr>
              <a:t> </a:t>
            </a:r>
            <a:r>
              <a:rPr lang="es-AR" dirty="0"/>
              <a:t>se introduce algún símbolo de más que no es utilizado o la ecuación está mal escrita.</a:t>
            </a:r>
          </a:p>
          <a:p>
            <a:pPr algn="just"/>
            <a:r>
              <a:rPr lang="es-AR" b="1" dirty="0">
                <a:solidFill>
                  <a:srgbClr val="FFC000"/>
                </a:solidFill>
              </a:rPr>
              <a:t>Math ERROR: </a:t>
            </a:r>
            <a:r>
              <a:rPr lang="es-AR" dirty="0"/>
              <a:t>se realiza una operación ilógica o el resultado de la operación es un numero muy grande.</a:t>
            </a:r>
          </a:p>
        </p:txBody>
      </p:sp>
    </p:spTree>
    <p:extLst>
      <p:ext uri="{BB962C8B-B14F-4D97-AF65-F5344CB8AC3E}">
        <p14:creationId xmlns:p14="http://schemas.microsoft.com/office/powerpoint/2010/main" val="162967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AR" sz="4800" dirty="0"/>
              <a:t>La práctica hace al maestro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92" y="1772816"/>
            <a:ext cx="4869970" cy="273630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84" y="1744241"/>
            <a:ext cx="4769820" cy="276487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920930" y="5445224"/>
            <a:ext cx="1855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/>
              <a:t>Sin práctica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132923" y="5445224"/>
            <a:ext cx="1988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/>
              <a:t>Con práctica</a:t>
            </a:r>
          </a:p>
        </p:txBody>
      </p:sp>
    </p:spTree>
    <p:extLst>
      <p:ext uri="{BB962C8B-B14F-4D97-AF65-F5344CB8AC3E}">
        <p14:creationId xmlns:p14="http://schemas.microsoft.com/office/powerpoint/2010/main" val="405935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161" y="1628800"/>
            <a:ext cx="10360501" cy="1223963"/>
          </a:xfrm>
        </p:spPr>
        <p:txBody>
          <a:bodyPr>
            <a:normAutofit fontScale="90000"/>
          </a:bodyPr>
          <a:lstStyle/>
          <a:p>
            <a:r>
              <a:rPr lang="es-AR" sz="4800" dirty="0"/>
              <a:t>MUCHAS GRACIAS POR SU ATENCIÓN!!!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A4F0F29-131A-4006-BA9C-69EEBAF14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083" y="3645024"/>
            <a:ext cx="4554657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4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sz="4800" dirty="0"/>
              <a:t>Estas calculadoras </a:t>
            </a:r>
            <a:r>
              <a:rPr lang="es-AR" sz="4800" b="1" u="sng" dirty="0">
                <a:solidFill>
                  <a:srgbClr val="FF0000"/>
                </a:solidFill>
              </a:rPr>
              <a:t>NO</a:t>
            </a:r>
            <a:r>
              <a:rPr lang="es-AR" sz="4800" dirty="0"/>
              <a:t> nos servirán: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566" y="2119129"/>
            <a:ext cx="3771869" cy="3771869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674" y="2496277"/>
            <a:ext cx="2263180" cy="301757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700" y="2636912"/>
            <a:ext cx="2088232" cy="2713821"/>
          </a:xfrm>
          <a:prstGeom prst="rect">
            <a:avLst/>
          </a:prstGeom>
        </p:spPr>
      </p:pic>
      <p:sp>
        <p:nvSpPr>
          <p:cNvPr id="7" name="6 Señal de prohibido"/>
          <p:cNvSpPr/>
          <p:nvPr/>
        </p:nvSpPr>
        <p:spPr>
          <a:xfrm>
            <a:off x="4870276" y="1928075"/>
            <a:ext cx="3312368" cy="3805181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800">
              <a:solidFill>
                <a:srgbClr val="FF0000"/>
              </a:solidFill>
            </a:endParaRPr>
          </a:p>
        </p:txBody>
      </p:sp>
      <p:sp>
        <p:nvSpPr>
          <p:cNvPr id="9" name="8 Señal de prohibido"/>
          <p:cNvSpPr/>
          <p:nvPr/>
        </p:nvSpPr>
        <p:spPr>
          <a:xfrm>
            <a:off x="1427080" y="2067899"/>
            <a:ext cx="3312368" cy="3805181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800">
              <a:solidFill>
                <a:srgbClr val="FF0000"/>
              </a:solidFill>
            </a:endParaRPr>
          </a:p>
        </p:txBody>
      </p:sp>
      <p:sp>
        <p:nvSpPr>
          <p:cNvPr id="10" name="9 Señal de prohibido"/>
          <p:cNvSpPr/>
          <p:nvPr/>
        </p:nvSpPr>
        <p:spPr>
          <a:xfrm>
            <a:off x="8074632" y="2119946"/>
            <a:ext cx="3312368" cy="3805181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89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Nos referiremos al modelo de la Casio fx-82MS o parecidas:</a:t>
            </a:r>
          </a:p>
        </p:txBody>
      </p:sp>
      <p:sp>
        <p:nvSpPr>
          <p:cNvPr id="3" name="AutoShape 4" descr="Resultado de imagen para calculadora casio fx 8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00" l="22600" r="77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162" y="162880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Primero botones a usar en la mayoría de las aplicaciones: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6399133" y="1700808"/>
            <a:ext cx="10360501" cy="4462272"/>
          </a:xfrm>
        </p:spPr>
        <p:txBody>
          <a:bodyPr/>
          <a:lstStyle/>
          <a:p>
            <a:r>
              <a:rPr lang="es-AR" dirty="0">
                <a:solidFill>
                  <a:schemeClr val="accent2"/>
                </a:solidFill>
              </a:rPr>
              <a:t>SHIFT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00" l="22600" r="77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8" y="1550694"/>
            <a:ext cx="4762500" cy="476250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1773932" y="3068960"/>
            <a:ext cx="4320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800"/>
          </a:p>
        </p:txBody>
      </p:sp>
    </p:spTree>
    <p:extLst>
      <p:ext uri="{BB962C8B-B14F-4D97-AF65-F5344CB8AC3E}">
        <p14:creationId xmlns:p14="http://schemas.microsoft.com/office/powerpoint/2010/main" val="148481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Primero botones a usar en la mayoría de las aplicaciones: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6399133" y="1700808"/>
            <a:ext cx="10360501" cy="4462272"/>
          </a:xfrm>
        </p:spPr>
        <p:txBody>
          <a:bodyPr/>
          <a:lstStyle/>
          <a:p>
            <a:r>
              <a:rPr lang="es-AR" dirty="0">
                <a:solidFill>
                  <a:schemeClr val="accent2"/>
                </a:solidFill>
              </a:rPr>
              <a:t>SHIFT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00" l="22600" r="77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8" y="1550694"/>
            <a:ext cx="4762500" cy="476250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1773932" y="3068960"/>
            <a:ext cx="4320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800"/>
          </a:p>
        </p:txBody>
      </p:sp>
      <p:sp>
        <p:nvSpPr>
          <p:cNvPr id="6" name="Elipse 5"/>
          <p:cNvSpPr/>
          <p:nvPr/>
        </p:nvSpPr>
        <p:spPr>
          <a:xfrm>
            <a:off x="1854324" y="4221088"/>
            <a:ext cx="351656" cy="3516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800"/>
          </a:p>
        </p:txBody>
      </p:sp>
      <p:sp>
        <p:nvSpPr>
          <p:cNvPr id="8" name="Elipse 7"/>
          <p:cNvSpPr/>
          <p:nvPr/>
        </p:nvSpPr>
        <p:spPr>
          <a:xfrm>
            <a:off x="2890377" y="3645024"/>
            <a:ext cx="351656" cy="3516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800"/>
          </a:p>
        </p:txBody>
      </p:sp>
      <p:sp>
        <p:nvSpPr>
          <p:cNvPr id="9" name="Elipse 8"/>
          <p:cNvSpPr/>
          <p:nvPr/>
        </p:nvSpPr>
        <p:spPr>
          <a:xfrm>
            <a:off x="3371478" y="3032669"/>
            <a:ext cx="351656" cy="3516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800"/>
          </a:p>
        </p:txBody>
      </p:sp>
    </p:spTree>
    <p:extLst>
      <p:ext uri="{BB962C8B-B14F-4D97-AF65-F5344CB8AC3E}">
        <p14:creationId xmlns:p14="http://schemas.microsoft.com/office/powerpoint/2010/main" val="261304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Primero botones a usar en la mayoría de las aplicaciones: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6399133" y="1700808"/>
            <a:ext cx="10360501" cy="4462272"/>
          </a:xfrm>
        </p:spPr>
        <p:txBody>
          <a:bodyPr/>
          <a:lstStyle/>
          <a:p>
            <a:r>
              <a:rPr lang="es-AR" dirty="0">
                <a:solidFill>
                  <a:srgbClr val="FF0000"/>
                </a:solidFill>
              </a:rPr>
              <a:t>ALPHA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00" l="22600" r="77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8" y="1550694"/>
            <a:ext cx="4762500" cy="476250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2133972" y="3068960"/>
            <a:ext cx="4320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800"/>
          </a:p>
        </p:txBody>
      </p:sp>
    </p:spTree>
    <p:extLst>
      <p:ext uri="{BB962C8B-B14F-4D97-AF65-F5344CB8AC3E}">
        <p14:creationId xmlns:p14="http://schemas.microsoft.com/office/powerpoint/2010/main" val="130410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Primero botones a usar en la mayoría de las aplicaciones: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6399133" y="1700808"/>
            <a:ext cx="10360501" cy="4462272"/>
          </a:xfrm>
        </p:spPr>
        <p:txBody>
          <a:bodyPr/>
          <a:lstStyle/>
          <a:p>
            <a:r>
              <a:rPr lang="es-AR" dirty="0">
                <a:solidFill>
                  <a:srgbClr val="FF0000"/>
                </a:solidFill>
              </a:rPr>
              <a:t>ALPHA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00" l="22600" r="77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8" y="1550694"/>
            <a:ext cx="4762500" cy="476250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2133972" y="3068960"/>
            <a:ext cx="4320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800"/>
          </a:p>
        </p:txBody>
      </p:sp>
      <p:sp>
        <p:nvSpPr>
          <p:cNvPr id="6" name="Elipse 5"/>
          <p:cNvSpPr/>
          <p:nvPr/>
        </p:nvSpPr>
        <p:spPr>
          <a:xfrm>
            <a:off x="1879561" y="3967542"/>
            <a:ext cx="4320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800"/>
          </a:p>
        </p:txBody>
      </p:sp>
      <p:sp>
        <p:nvSpPr>
          <p:cNvPr id="8" name="Elipse 7"/>
          <p:cNvSpPr/>
          <p:nvPr/>
        </p:nvSpPr>
        <p:spPr>
          <a:xfrm>
            <a:off x="3560888" y="3607502"/>
            <a:ext cx="4320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800"/>
          </a:p>
        </p:txBody>
      </p:sp>
    </p:spTree>
    <p:extLst>
      <p:ext uri="{BB962C8B-B14F-4D97-AF65-F5344CB8AC3E}">
        <p14:creationId xmlns:p14="http://schemas.microsoft.com/office/powerpoint/2010/main" val="208648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Guardar valores: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Marcador de contenido 6"/>
              <p:cNvSpPr>
                <a:spLocks noGrp="1"/>
              </p:cNvSpPr>
              <p:nvPr>
                <p:ph idx="1"/>
              </p:nvPr>
            </p:nvSpPr>
            <p:spPr>
              <a:xfrm>
                <a:off x="5446340" y="1472027"/>
                <a:ext cx="5976664" cy="4462272"/>
              </a:xfrm>
            </p:spPr>
            <p:txBody>
              <a:bodyPr/>
              <a:lstStyle/>
              <a:p>
                <a:r>
                  <a:rPr lang="es-AR" dirty="0">
                    <a:solidFill>
                      <a:schemeClr val="accent2"/>
                    </a:solidFill>
                  </a:rPr>
                  <a:t>SHIFT</a:t>
                </a:r>
                <a:r>
                  <a:rPr lang="es-AR" dirty="0"/>
                  <a:t> + </a:t>
                </a:r>
                <a:r>
                  <a:rPr lang="es-AR" dirty="0">
                    <a:solidFill>
                      <a:schemeClr val="accent2"/>
                    </a:solidFill>
                  </a:rPr>
                  <a:t>STO</a:t>
                </a:r>
                <a:r>
                  <a:rPr lang="es-AR" dirty="0"/>
                  <a:t> + Alguna de las </a:t>
                </a:r>
                <a:r>
                  <a:rPr lang="es-AR" dirty="0">
                    <a:solidFill>
                      <a:srgbClr val="FF0000"/>
                    </a:solidFill>
                  </a:rPr>
                  <a:t>letras</a:t>
                </a:r>
              </a:p>
              <a:p>
                <a:r>
                  <a:rPr lang="es-AR" dirty="0">
                    <a:solidFill>
                      <a:schemeClr val="tx1"/>
                    </a:solidFill>
                  </a:rPr>
                  <a:t>Guardar el valor de </a:t>
                </a:r>
                <a14:m>
                  <m:oMath xmlns:m="http://schemas.openxmlformats.org/officeDocument/2006/math">
                    <m:r>
                      <a:rPr lang="es-A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s-A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A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s-AR" dirty="0">
                    <a:solidFill>
                      <a:schemeClr val="tx1"/>
                    </a:solidFill>
                  </a:rPr>
                  <a:t> en A</a:t>
                </a:r>
              </a:p>
              <a:p>
                <a:r>
                  <a:rPr lang="es-AR" dirty="0"/>
                  <a:t>Restar al valor A, </a:t>
                </a:r>
                <a14:m>
                  <m:oMath xmlns:m="http://schemas.openxmlformats.org/officeDocument/2006/math">
                    <m:r>
                      <a:rPr lang="es-AR" i="1" smtClean="0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AR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s-AR" dirty="0"/>
                  <a:t> y guardar en B.</a:t>
                </a:r>
              </a:p>
              <a:p>
                <a:r>
                  <a:rPr lang="es-AR" dirty="0"/>
                  <a:t>Restar a B,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AR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s-AR" dirty="0"/>
                  <a:t> y decir el resultado.</a:t>
                </a:r>
              </a:p>
            </p:txBody>
          </p:sp>
        </mc:Choice>
        <mc:Fallback xmlns="">
          <p:sp>
            <p:nvSpPr>
              <p:cNvPr id="7" name="Marcador de contenido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46340" y="1472027"/>
                <a:ext cx="5976664" cy="4462272"/>
              </a:xfrm>
              <a:blipFill>
                <a:blip r:embed="rId5"/>
                <a:stretch>
                  <a:fillRect l="-1325" t="-1913" r="-81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utoShape 4" descr="Resultado de imagen para calculadora casio fx 8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00" l="22600" r="77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0" y="1477555"/>
            <a:ext cx="4762500" cy="4762500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>
          <a:xfrm>
            <a:off x="2061964" y="2996952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800"/>
          </a:p>
        </p:txBody>
      </p:sp>
      <p:sp>
        <p:nvSpPr>
          <p:cNvPr id="8" name="Elipse 7"/>
          <p:cNvSpPr/>
          <p:nvPr/>
        </p:nvSpPr>
        <p:spPr>
          <a:xfrm>
            <a:off x="2061964" y="4179789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800"/>
          </a:p>
        </p:txBody>
      </p:sp>
      <p:sp>
        <p:nvSpPr>
          <p:cNvPr id="9" name="Elipse 8"/>
          <p:cNvSpPr/>
          <p:nvPr/>
        </p:nvSpPr>
        <p:spPr>
          <a:xfrm>
            <a:off x="2140154" y="3858805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800"/>
          </a:p>
        </p:txBody>
      </p:sp>
      <p:cxnSp>
        <p:nvCxnSpPr>
          <p:cNvPr id="5" name="Conector curvado 4"/>
          <p:cNvCxnSpPr>
            <a:stCxn id="2" idx="2"/>
            <a:endCxn id="8" idx="2"/>
          </p:cNvCxnSpPr>
          <p:nvPr/>
        </p:nvCxnSpPr>
        <p:spPr>
          <a:xfrm rot="10800000" flipV="1">
            <a:off x="2061964" y="3212975"/>
            <a:ext cx="12700" cy="1182837"/>
          </a:xfrm>
          <a:prstGeom prst="curvedConnector3">
            <a:avLst>
              <a:gd name="adj1" fmla="val 180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Conector curvado 10"/>
          <p:cNvCxnSpPr>
            <a:stCxn id="8" idx="6"/>
            <a:endCxn id="9" idx="6"/>
          </p:cNvCxnSpPr>
          <p:nvPr/>
        </p:nvCxnSpPr>
        <p:spPr>
          <a:xfrm flipV="1">
            <a:off x="2494012" y="4074829"/>
            <a:ext cx="78190" cy="320984"/>
          </a:xfrm>
          <a:prstGeom prst="curvedConnector3">
            <a:avLst>
              <a:gd name="adj1" fmla="val 39236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65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C67BEE-D13F-4BD2-98A5-34D8A0977F68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639</TotalTime>
  <Words>591</Words>
  <Application>Microsoft Office PowerPoint</Application>
  <PresentationFormat>Personalizado</PresentationFormat>
  <Paragraphs>86</Paragraphs>
  <Slides>23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 Math</vt:lpstr>
      <vt:lpstr>Trebuchet MS</vt:lpstr>
      <vt:lpstr>Wingdings 3</vt:lpstr>
      <vt:lpstr>Faceta</vt:lpstr>
      <vt:lpstr>Manejo de la calculadora</vt:lpstr>
      <vt:lpstr>Manejo de la calculadora:</vt:lpstr>
      <vt:lpstr>Estas calculadoras NO nos servirán:</vt:lpstr>
      <vt:lpstr>Nos referiremos al modelo de la Casio fx-82MS o parecidas:</vt:lpstr>
      <vt:lpstr>Primero botones a usar en la mayoría de las aplicaciones:</vt:lpstr>
      <vt:lpstr>Primero botones a usar en la mayoría de las aplicaciones:</vt:lpstr>
      <vt:lpstr>Primero botones a usar en la mayoría de las aplicaciones:</vt:lpstr>
      <vt:lpstr>Primero botones a usar en la mayoría de las aplicaciones:</vt:lpstr>
      <vt:lpstr>Guardar valores:</vt:lpstr>
      <vt:lpstr>Guardar valores:</vt:lpstr>
      <vt:lpstr>Guardar valores:</vt:lpstr>
      <vt:lpstr>Guardar valores:</vt:lpstr>
      <vt:lpstr>Notación científica:</vt:lpstr>
      <vt:lpstr>Notación científica:</vt:lpstr>
      <vt:lpstr>Algunas recomendaciones:</vt:lpstr>
      <vt:lpstr>Algunas recomendaciones:</vt:lpstr>
      <vt:lpstr>Casio fx-991LA PLUS</vt:lpstr>
      <vt:lpstr>Presentación de PowerPoint</vt:lpstr>
      <vt:lpstr>Presentación de PowerPoint</vt:lpstr>
      <vt:lpstr>Reiteramos algunas Recomendaciones a la hora de usar la calculadora:  </vt:lpstr>
      <vt:lpstr>Errores típicos:</vt:lpstr>
      <vt:lpstr>La práctica hace al maestro</vt:lpstr>
      <vt:lpstr>MUCHAS GRACIAS POR SU ATENCIÓN!!!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Manejo de la calculadora</dc:title>
  <dc:creator>lucas</dc:creator>
  <cp:lastModifiedBy>Hugo Sosa</cp:lastModifiedBy>
  <cp:revision>61</cp:revision>
  <dcterms:created xsi:type="dcterms:W3CDTF">2018-05-23T23:00:45Z</dcterms:created>
  <dcterms:modified xsi:type="dcterms:W3CDTF">2024-12-18T19:34:23Z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