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71BE37-B863-4476-BD5B-33D66E26F71F}" type="datetimeFigureOut">
              <a:rPr lang="es-AR" smtClean="0"/>
              <a:t>16/12/2022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4F2A50-DB15-43BF-8240-674A72ACC302}" type="slidenum">
              <a:rPr lang="es-AR" smtClean="0"/>
              <a:t>‹Nº›</a:t>
            </a:fld>
            <a:endParaRPr lang="es-A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1BE37-B863-4476-BD5B-33D66E26F71F}" type="datetimeFigureOut">
              <a:rPr lang="es-AR" smtClean="0"/>
              <a:t>16/12/2022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2A50-DB15-43BF-8240-674A72ACC302}" type="slidenum">
              <a:rPr lang="es-AR" smtClean="0"/>
              <a:t>‹Nº›</a:t>
            </a:fld>
            <a:endParaRPr lang="es-A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1BE37-B863-4476-BD5B-33D66E26F71F}" type="datetimeFigureOut">
              <a:rPr lang="es-AR" smtClean="0"/>
              <a:t>16/12/2022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2A50-DB15-43BF-8240-674A72ACC302}" type="slidenum">
              <a:rPr lang="es-AR" smtClean="0"/>
              <a:t>‹Nº›</a:t>
            </a:fld>
            <a:endParaRPr lang="es-A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1BE37-B863-4476-BD5B-33D66E26F71F}" type="datetimeFigureOut">
              <a:rPr lang="es-AR" smtClean="0"/>
              <a:t>16/12/2022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2A50-DB15-43BF-8240-674A72ACC302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1BE37-B863-4476-BD5B-33D66E26F71F}" type="datetimeFigureOut">
              <a:rPr lang="es-AR" smtClean="0"/>
              <a:t>16/12/2022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2A50-DB15-43BF-8240-674A72ACC302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1BE37-B863-4476-BD5B-33D66E26F71F}" type="datetimeFigureOut">
              <a:rPr lang="es-AR" smtClean="0"/>
              <a:t>16/12/2022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2A50-DB15-43BF-8240-674A72ACC302}" type="slidenum">
              <a:rPr lang="es-AR" smtClean="0"/>
              <a:t>‹Nº›</a:t>
            </a:fld>
            <a:endParaRPr lang="es-A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1BE37-B863-4476-BD5B-33D66E26F71F}" type="datetimeFigureOut">
              <a:rPr lang="es-AR" smtClean="0"/>
              <a:t>16/12/2022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2A50-DB15-43BF-8240-674A72ACC302}" type="slidenum">
              <a:rPr lang="es-AR" smtClean="0"/>
              <a:t>‹Nº›</a:t>
            </a:fld>
            <a:endParaRPr lang="es-A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1BE37-B863-4476-BD5B-33D66E26F71F}" type="datetimeFigureOut">
              <a:rPr lang="es-AR" smtClean="0"/>
              <a:t>16/12/2022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2A50-DB15-43BF-8240-674A72ACC302}" type="slidenum">
              <a:rPr lang="es-AR" smtClean="0"/>
              <a:t>‹Nº›</a:t>
            </a:fld>
            <a:endParaRPr lang="es-A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1BE37-B863-4476-BD5B-33D66E26F71F}" type="datetimeFigureOut">
              <a:rPr lang="es-AR" smtClean="0"/>
              <a:t>16/12/2022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2A50-DB15-43BF-8240-674A72ACC30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1BE37-B863-4476-BD5B-33D66E26F71F}" type="datetimeFigureOut">
              <a:rPr lang="es-AR" smtClean="0"/>
              <a:t>16/12/2022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2A50-DB15-43BF-8240-674A72ACC30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1BE37-B863-4476-BD5B-33D66E26F71F}" type="datetimeFigureOut">
              <a:rPr lang="es-AR" smtClean="0"/>
              <a:t>16/12/2022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2A50-DB15-43BF-8240-674A72ACC30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571BE37-B863-4476-BD5B-33D66E26F71F}" type="datetimeFigureOut">
              <a:rPr lang="es-AR" smtClean="0"/>
              <a:t>16/12/2022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04F2A50-DB15-43BF-8240-674A72ACC302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620688"/>
            <a:ext cx="7632848" cy="1731982"/>
          </a:xfrm>
        </p:spPr>
        <p:txBody>
          <a:bodyPr/>
          <a:lstStyle/>
          <a:p>
            <a:r>
              <a:rPr lang="es-AR" dirty="0" smtClean="0"/>
              <a:t>POLITICA AMBIENTAL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Principales Leyes que Reglamentan la Preservación del Ambiente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809000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i="1" dirty="0"/>
              <a:t>Toda persona puede interponer </a:t>
            </a:r>
            <a:r>
              <a:rPr lang="es-ES" i="1" dirty="0">
                <a:solidFill>
                  <a:srgbClr val="FF0000"/>
                </a:solidFill>
              </a:rPr>
              <a:t>acción expedita y rápida de amparo,</a:t>
            </a:r>
            <a:r>
              <a:rPr lang="es-ES" i="1" dirty="0"/>
              <a:t> siempre que no exista otro medio judicial más idóneo, contra todo acto u omisión de autoridades públicas o de particulares, que en forma actual o inminente lesione, restrinja, altere o amenace, con arbitrariedad o ilegalidad manifiesta, derechos y garantías reconocidos por esta Constitución, un tratado o una ley. En el caso, el juez podrá declarar la inconstitucionalidad de la norma en que se funde el acto u omisión lesiva.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Art. 43 C.N.</a:t>
            </a:r>
            <a:br>
              <a:rPr lang="es-AR" dirty="0" smtClean="0"/>
            </a:br>
            <a:r>
              <a:rPr lang="es-AR" sz="2400" dirty="0" smtClean="0"/>
              <a:t>Forma de Protección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122135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ES" sz="2800" i="1" dirty="0"/>
              <a:t>Podrán interponer esta acción contra cualquier forma de discriminación y </a:t>
            </a:r>
            <a:r>
              <a:rPr lang="es-ES" sz="2800" i="1" dirty="0">
                <a:solidFill>
                  <a:schemeClr val="tx1"/>
                </a:solidFill>
              </a:rPr>
              <a:t>en lo relativo a los derechos que protegen al ambiente</a:t>
            </a:r>
            <a:r>
              <a:rPr lang="es-ES" sz="2800" i="1" dirty="0">
                <a:solidFill>
                  <a:srgbClr val="FF0000"/>
                </a:solidFill>
              </a:rPr>
              <a:t>,</a:t>
            </a:r>
            <a:r>
              <a:rPr lang="es-ES" sz="2800" i="1" dirty="0"/>
              <a:t> a la competencia, al usuario y al consumidor, así como a los derechos de incidencia colectiva en general, el </a:t>
            </a:r>
            <a:r>
              <a:rPr lang="es-ES" sz="2800" i="1" dirty="0">
                <a:solidFill>
                  <a:srgbClr val="FF0000"/>
                </a:solidFill>
              </a:rPr>
              <a:t>afectado, el defensor del pueblo y las asociaciones </a:t>
            </a:r>
            <a:r>
              <a:rPr lang="es-ES" sz="2800" i="1" dirty="0"/>
              <a:t>que propendan a esos fines, registradas conforme a la ley, la que determinará los requisitos y formas de su organización.</a:t>
            </a:r>
            <a:endParaRPr lang="es-AR" sz="28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Personas Legitimadas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84547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07505" y="2248347"/>
            <a:ext cx="8928992" cy="4493021"/>
          </a:xfrm>
        </p:spPr>
        <p:txBody>
          <a:bodyPr>
            <a:normAutofit/>
          </a:bodyPr>
          <a:lstStyle/>
          <a:p>
            <a:pPr algn="ctr"/>
            <a:r>
              <a:rPr lang="es-AR" sz="2600" b="1" dirty="0" smtClean="0"/>
              <a:t>Toda norma referida a la tutela ambiental uniforme o común para todo el territorio nacional, con objeto de imponer condiciones necesarias para asegurar la protección ambiental</a:t>
            </a:r>
          </a:p>
          <a:p>
            <a:endParaRPr lang="es-AR" sz="2000" b="1" u="sng" dirty="0"/>
          </a:p>
          <a:p>
            <a:endParaRPr lang="es-AR" sz="2000" b="1" u="sng" dirty="0"/>
          </a:p>
          <a:p>
            <a:r>
              <a:rPr lang="es-AR" sz="2000" b="1" u="sng" dirty="0" smtClean="0"/>
              <a:t>Grandes Metas</a:t>
            </a:r>
          </a:p>
          <a:p>
            <a:pPr lvl="1"/>
            <a:r>
              <a:rPr lang="es-AR" sz="2000" dirty="0" smtClean="0"/>
              <a:t>Gestión sustentable y adecuada del ambiente</a:t>
            </a:r>
          </a:p>
          <a:p>
            <a:pPr lvl="1"/>
            <a:r>
              <a:rPr lang="es-AR" sz="2000" dirty="0" smtClean="0"/>
              <a:t>La preservación y protección de la diversidad biológica</a:t>
            </a:r>
          </a:p>
          <a:p>
            <a:pPr lvl="1"/>
            <a:r>
              <a:rPr lang="es-AR" sz="2000" dirty="0" smtClean="0"/>
              <a:t>Desarrollo sustentable</a:t>
            </a:r>
            <a:endParaRPr lang="es-AR" sz="20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55576" y="188640"/>
            <a:ext cx="7756263" cy="1054250"/>
          </a:xfrm>
        </p:spPr>
        <p:txBody>
          <a:bodyPr/>
          <a:lstStyle/>
          <a:p>
            <a:r>
              <a:rPr lang="es-AR" dirty="0" smtClean="0"/>
              <a:t>Presupuestos Mínimos</a:t>
            </a:r>
            <a:br>
              <a:rPr lang="es-AR" dirty="0" smtClean="0"/>
            </a:br>
            <a:r>
              <a:rPr lang="es-AR" dirty="0" smtClean="0"/>
              <a:t>Ley 25675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303607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" y="2248347"/>
            <a:ext cx="8964488" cy="4421013"/>
          </a:xfrm>
        </p:spPr>
        <p:txBody>
          <a:bodyPr>
            <a:normAutofit lnSpcReduction="10000"/>
          </a:bodyPr>
          <a:lstStyle/>
          <a:p>
            <a:r>
              <a:rPr lang="es-AR" dirty="0" smtClean="0"/>
              <a:t>Preservación, conservación, recuperación y mejoramiento de los recursos ambientales, tanto naturales como culturales</a:t>
            </a:r>
            <a:endParaRPr lang="es-AR" dirty="0"/>
          </a:p>
          <a:p>
            <a:r>
              <a:rPr lang="es-AR" dirty="0" smtClean="0"/>
              <a:t>El mejoramiento de la calidad de vida de las generaciones presentes y futuras</a:t>
            </a:r>
          </a:p>
          <a:p>
            <a:r>
              <a:rPr lang="es-AR" dirty="0" smtClean="0"/>
              <a:t>La participación social en la toma de decisiones</a:t>
            </a:r>
          </a:p>
          <a:p>
            <a:r>
              <a:rPr lang="es-AR" dirty="0" smtClean="0"/>
              <a:t>Uso racional y sustentables de los recursos naturales</a:t>
            </a:r>
          </a:p>
          <a:p>
            <a:r>
              <a:rPr lang="es-AR" dirty="0" smtClean="0"/>
              <a:t>La diversidad biológica </a:t>
            </a:r>
          </a:p>
          <a:p>
            <a:r>
              <a:rPr lang="es-AR" dirty="0" smtClean="0"/>
              <a:t>Prevención de efectos nocivos o peligrosos de las actividades antrópicas que generan en el ambiente</a:t>
            </a:r>
          </a:p>
          <a:p>
            <a:r>
              <a:rPr lang="es-AR" dirty="0" smtClean="0"/>
              <a:t>Cambio de valores y conductas sociales que posibiliten el desarrollo sustentable a través de la educación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Objetivos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3617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251520" y="2276872"/>
            <a:ext cx="8784976" cy="4320480"/>
          </a:xfrm>
        </p:spPr>
        <p:txBody>
          <a:bodyPr>
            <a:normAutofit/>
          </a:bodyPr>
          <a:lstStyle/>
          <a:p>
            <a:pPr algn="just"/>
            <a:r>
              <a:rPr lang="es-AR" sz="2800" dirty="0" smtClean="0"/>
              <a:t>Organizar e integrar la información ambiental y el libre acceso a ello </a:t>
            </a:r>
          </a:p>
          <a:p>
            <a:pPr algn="just"/>
            <a:endParaRPr lang="es-AR" sz="2800" dirty="0" smtClean="0"/>
          </a:p>
          <a:p>
            <a:pPr algn="just"/>
            <a:r>
              <a:rPr lang="es-AR" sz="2800" dirty="0" smtClean="0"/>
              <a:t>Políticas ambientales federales de coordinación interjurisdiccional (nacional y regional)</a:t>
            </a:r>
          </a:p>
          <a:p>
            <a:pPr marL="0" indent="0" algn="just">
              <a:buNone/>
            </a:pPr>
            <a:endParaRPr lang="es-AR" sz="2800" dirty="0" smtClean="0"/>
          </a:p>
          <a:p>
            <a:pPr algn="just"/>
            <a:r>
              <a:rPr lang="es-AR" sz="2800" dirty="0" smtClean="0"/>
              <a:t>Sistemas de minimización de riesgos ambientales</a:t>
            </a:r>
            <a:endParaRPr lang="es-AR" sz="28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OBJETIVOS…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24108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/>
              <a:t>de congruencia</a:t>
            </a:r>
          </a:p>
          <a:p>
            <a:r>
              <a:rPr lang="es-AR" dirty="0"/>
              <a:t>de prevención</a:t>
            </a:r>
          </a:p>
          <a:p>
            <a:r>
              <a:rPr lang="es-AR" dirty="0"/>
              <a:t>Precautorio</a:t>
            </a:r>
          </a:p>
          <a:p>
            <a:r>
              <a:rPr lang="es-AR" dirty="0"/>
              <a:t>de equidad intergeneracional</a:t>
            </a:r>
          </a:p>
          <a:p>
            <a:r>
              <a:rPr lang="es-AR" dirty="0"/>
              <a:t>de progresividad</a:t>
            </a:r>
          </a:p>
          <a:p>
            <a:r>
              <a:rPr lang="es-AR" dirty="0"/>
              <a:t>de responsabilidad</a:t>
            </a:r>
          </a:p>
          <a:p>
            <a:r>
              <a:rPr lang="es-AR" dirty="0"/>
              <a:t>de subsidiariedad</a:t>
            </a:r>
          </a:p>
          <a:p>
            <a:r>
              <a:rPr lang="es-AR" dirty="0"/>
              <a:t>de sustentabilidad</a:t>
            </a:r>
          </a:p>
          <a:p>
            <a:r>
              <a:rPr lang="es-AR" dirty="0"/>
              <a:t>de solidaridad y de cooperación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PRINCIPIOS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044613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Cuestiones Relevantes: </a:t>
            </a:r>
          </a:p>
          <a:p>
            <a:pPr lvl="2"/>
            <a:r>
              <a:rPr lang="es-ES" dirty="0" smtClean="0"/>
              <a:t>Competencia</a:t>
            </a:r>
            <a:endParaRPr lang="es-AR" dirty="0" smtClean="0"/>
          </a:p>
          <a:p>
            <a:pPr lvl="2"/>
            <a:r>
              <a:rPr lang="es-AR" dirty="0" smtClean="0"/>
              <a:t>Evaluación de Impacto Ambiental</a:t>
            </a:r>
          </a:p>
          <a:p>
            <a:pPr lvl="2"/>
            <a:r>
              <a:rPr lang="es-AR" dirty="0" smtClean="0"/>
              <a:t>Daño Ambiental</a:t>
            </a:r>
          </a:p>
          <a:p>
            <a:pPr lvl="2"/>
            <a:r>
              <a:rPr lang="es-ES" dirty="0" smtClean="0"/>
              <a:t>COFEMA (Consejo Federal de </a:t>
            </a:r>
            <a:r>
              <a:rPr lang="es-ES" smtClean="0"/>
              <a:t>Medio Ambiente)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3600" b="1" u="sng" dirty="0" smtClean="0">
                <a:solidFill>
                  <a:schemeClr val="tx1"/>
                </a:solidFill>
              </a:rPr>
              <a:t>Cuestiones Relevantes</a:t>
            </a:r>
            <a:r>
              <a:rPr lang="es-AR" sz="3600" dirty="0" smtClean="0">
                <a:solidFill>
                  <a:schemeClr val="tx1"/>
                </a:solidFill>
              </a:rPr>
              <a:t> </a:t>
            </a:r>
            <a:endParaRPr lang="es-AR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9706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AR" dirty="0"/>
              <a:t>Ley 25.612 Presupuestos Mínimos para la Gestión Integral de los Residuos Industriales y de Actividades de Servicio – </a:t>
            </a:r>
          </a:p>
          <a:p>
            <a:r>
              <a:rPr lang="es-AR" dirty="0"/>
              <a:t>Ley 25.670 Presupuestos Mínimos para la Gestión y Eliminación de </a:t>
            </a:r>
            <a:r>
              <a:rPr lang="es-AR" dirty="0" err="1"/>
              <a:t>PCBs</a:t>
            </a:r>
            <a:r>
              <a:rPr lang="es-AR" dirty="0"/>
              <a:t> – </a:t>
            </a:r>
          </a:p>
          <a:p>
            <a:r>
              <a:rPr lang="es-AR" dirty="0"/>
              <a:t>Ley 25.675 Presupuestos Mínimos para la Gestión Sustentable y Adecuada del Ambiente – </a:t>
            </a:r>
          </a:p>
          <a:p>
            <a:r>
              <a:rPr lang="es-AR" dirty="0"/>
              <a:t>Ley 25.688 Régimen de Gestión Ambiental de Aguas – </a:t>
            </a:r>
          </a:p>
          <a:p>
            <a:r>
              <a:rPr lang="es-AR" dirty="0"/>
              <a:t>Ley 25.831 Información Pública Ambiental -</a:t>
            </a:r>
          </a:p>
          <a:p>
            <a:r>
              <a:rPr lang="es-AR" dirty="0"/>
              <a:t>Ley 25.916 Gestión de Residuos Domiciliarios – </a:t>
            </a:r>
          </a:p>
          <a:p>
            <a:r>
              <a:rPr lang="es-AR" dirty="0"/>
              <a:t>Ley 26.331 Presupuestos Mínimos de Protección Ambiental de los Bosques Nativos – </a:t>
            </a:r>
          </a:p>
          <a:p>
            <a:r>
              <a:rPr lang="es-AR" dirty="0"/>
              <a:t>Ley 26.562 Presupuestos Mínimos de Protección Ambiental para el Control de las Actividades de Quema – </a:t>
            </a:r>
          </a:p>
          <a:p>
            <a:r>
              <a:rPr lang="es-AR" dirty="0"/>
              <a:t>Ley 26.639 Régimen de Presupuestos Mínimos para la Preservación de los Glaciares y del Ambiente Peri glaciar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Principales Normas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42793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43000" y="1328058"/>
            <a:ext cx="8001000" cy="5529943"/>
          </a:xfrm>
        </p:spPr>
        <p:txBody>
          <a:bodyPr>
            <a:normAutofit fontScale="85000" lnSpcReduction="20000"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XVI-1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Decreto Ley Provincial 3762 30-12-1959.Reglamentacion de Concesiones Mineras.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XVI-2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151 28-10-1961 Defensa Sanitaria Vegetal.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XVI-3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232 15-10-1964 Creación de Estación Sanitaria Animal y Vegetal.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XVI-4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Decreto Ley Provincial 412 03-07-1968 Extracción de Sustancias de Tercera Categoría Yacentes en Terrenos Fiscales. Derecho de Concesión y Aforo.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XVI-5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454 06-09-1974 Declara a las Hormigas Depredadoras Minera Cortadora e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Isau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Plaga de la Agricultura y Obligatorio su Exterminio.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XVI-6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480 23-10-1974 </a:t>
            </a:r>
            <a:r>
              <a:rPr lang="es-AR" alt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Régimen 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Tierras Fiscales.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XVI-7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Decreto Ley Provincial 854 07-09-1977 Ley de Bosques.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XVI-8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Decreto Ley Provincial 1040 04-12-1978 </a:t>
            </a:r>
            <a:r>
              <a:rPr lang="es-AR" alt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Régimen 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s-AR" alt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Protección 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la Fauna Ictica. Ley de Pesca. </a:t>
            </a:r>
            <a:endParaRPr lang="es-AR" altLang="es-AR" dirty="0"/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XVI-9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Decreto Ley Provincial 1247 17-04-1980 Prohibición de Elaborar Comercializar y Usar Detergentes No Biodegradables.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XVI-10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Decreto Ley Provincial 1263 28-05-1980 Reducción del Impuesto Inmobiliario a las Propiedades Forestales Sujetas al Plan de Ordenación Forestal. </a:t>
            </a:r>
          </a:p>
          <a:p>
            <a:endParaRPr lang="es-A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75656" y="116632"/>
            <a:ext cx="6683765" cy="703947"/>
          </a:xfrm>
        </p:spPr>
        <p:txBody>
          <a:bodyPr/>
          <a:lstStyle/>
          <a:p>
            <a:r>
              <a:rPr lang="es-MX" b="1" u="sng" dirty="0" smtClean="0"/>
              <a:t>Provinciales</a:t>
            </a:r>
            <a:endParaRPr lang="es-AR" b="1" u="sng" dirty="0"/>
          </a:p>
        </p:txBody>
      </p:sp>
    </p:spTree>
    <p:extLst>
      <p:ext uri="{BB962C8B-B14F-4D97-AF65-F5344CB8AC3E}">
        <p14:creationId xmlns:p14="http://schemas.microsoft.com/office/powerpoint/2010/main" val="15850178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85899" y="936172"/>
            <a:ext cx="7494815" cy="5921828"/>
          </a:xfrm>
        </p:spPr>
        <p:txBody>
          <a:bodyPr>
            <a:normAutofit fontScale="62500" lnSpcReduction="20000"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XVI-11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Decreto Ley Provincial 1279 22-07-1980 Ley de Conservación de la Fauna Silvestre.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XVI-12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Decreto Ley Provincial 1378 11-05-1981 Adhesión a Ley Nacional N 22.428 Declara de Interés General la Acción Tendiente a la Conservación y Recuperación de la Capacidad Productiva de los Suelos.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XVI-13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Decreto Ley Provincial 1380 14-05-1981 Adhesión a la Ley Nacional N 21.172 Régimen de Floración y </a:t>
            </a:r>
            <a:r>
              <a:rPr lang="es-AR" alt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Desfloración 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las Aguas de Abastecimiento Publico.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XVI-14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Decreto Ley Provincial 1572 23-08-1982 Régimen de la Guía de Mineral y el Sistema de Planilla de Producción. </a:t>
            </a:r>
            <a:endParaRPr lang="es-AR" altLang="es-A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XVI-14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Decreto Ley Provincial 1572 23-08-1982 Régimen de la Guía de Mineral y el Sistema de Planilla de Producción.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XVI-15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Decreto Ley Provincial 1838 28-07-1983 Regulación de los Recursos Hídricos pertenecientes al Dominio Publico de la Provincia.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XVI-16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2175 26-10-1984 Creación del Fondo de Tierras Fiscales Provinciales.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XVI-17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2265 02-10-1985 Creación de una Comisión Especial a los fines de efectuar un Relevamiento y Estudio Integral de las Superficies comprendidas dentro de las Zonas de Reserva Forestal y Semillera.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XVI-18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2379 24-10-1986 Creación de la Comisión Provincial para la Presa Hidroeléctrica de Garabí.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XVI-19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2380 24-10-1986 Declara Monumento Natural Provincial a los Ejemplares Nativos de las Especies Pino Paraná y Palo Rosa ubicados en Tierras Fiscales y Crea Registro Provincial de Protección de las citadas especies.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XVI-20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2440 25-06-1987 Excluye la Aplicación del Art. 4 de la Ley de Bosques XVI N 7 a la Masa Boscosa Ubicada por Debajo de la Cota 19850 metros de la Cuenca Imbrifera del Arroyo Uruguai y Declara Bosque Protector a toda el </a:t>
            </a:r>
            <a:r>
              <a:rPr lang="es-AR" alt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Área 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Boscosa comprendida en la Franja de 200 metros de la citada Cota. </a:t>
            </a:r>
            <a:endParaRPr lang="es-AR" altLang="es-AR" dirty="0"/>
          </a:p>
          <a:p>
            <a:pPr>
              <a:buFont typeface="Wingdings 2" panose="05020102010507070707" pitchFamily="18" charset="2"/>
              <a:buNone/>
            </a:pPr>
            <a:endParaRPr lang="es-AR" altLang="es-A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91425" y="188681"/>
            <a:ext cx="6683765" cy="595090"/>
          </a:xfrm>
        </p:spPr>
        <p:txBody>
          <a:bodyPr>
            <a:normAutofit fontScale="90000"/>
          </a:bodyPr>
          <a:lstStyle/>
          <a:p>
            <a:r>
              <a:rPr lang="es-MX" b="1" dirty="0" err="1" smtClean="0"/>
              <a:t>Cont</a:t>
            </a:r>
            <a:r>
              <a:rPr lang="es-MX" b="1" dirty="0" smtClean="0"/>
              <a:t>…..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4228320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99247" y="2248347"/>
            <a:ext cx="8193233" cy="4421013"/>
          </a:xfrm>
        </p:spPr>
        <p:txBody>
          <a:bodyPr>
            <a:normAutofit lnSpcReduction="10000"/>
          </a:bodyPr>
          <a:lstStyle/>
          <a:p>
            <a:r>
              <a:rPr lang="es-AR" dirty="0" smtClean="0"/>
              <a:t>1.- «Cumbre para la Tierra» Estocolmo (Suecia) 1972.-</a:t>
            </a:r>
          </a:p>
          <a:p>
            <a:pPr lvl="1"/>
            <a:r>
              <a:rPr lang="es-AR" dirty="0" smtClean="0"/>
              <a:t>Principios para la conservación y mejora del medio humano</a:t>
            </a:r>
          </a:p>
          <a:p>
            <a:pPr lvl="1"/>
            <a:r>
              <a:rPr lang="es-AR" dirty="0" smtClean="0"/>
              <a:t>Plan de acción (recomendaciones) para la preservación de los recursos de alcance internacional</a:t>
            </a:r>
          </a:p>
          <a:p>
            <a:pPr lvl="1"/>
            <a:r>
              <a:rPr lang="es-AR" dirty="0" smtClean="0"/>
              <a:t>Incorpora la cuestión del cambio climático</a:t>
            </a:r>
          </a:p>
          <a:p>
            <a:pPr lvl="1"/>
            <a:r>
              <a:rPr lang="es-AR" dirty="0" smtClean="0"/>
              <a:t>Propuso estaciones para el seguimiento de los componentes y propiedades de la atmosfera susceptibles de provocar los cambios climáticos </a:t>
            </a:r>
          </a:p>
          <a:p>
            <a:pPr lvl="1"/>
            <a:r>
              <a:rPr lang="es-AR" dirty="0" smtClean="0"/>
              <a:t>Proponía una secretaría para el medio ambiente</a:t>
            </a:r>
          </a:p>
          <a:p>
            <a:pPr lvl="1"/>
            <a:r>
              <a:rPr lang="es-AR" dirty="0" smtClean="0"/>
              <a:t>Proponía un fondo para el medio ambiente</a:t>
            </a:r>
          </a:p>
          <a:p>
            <a:pPr lvl="1"/>
            <a:r>
              <a:rPr lang="es-AR" dirty="0" smtClean="0"/>
              <a:t>Proponía una junta permanente de </a:t>
            </a:r>
            <a:r>
              <a:rPr lang="es-AR" dirty="0" err="1" smtClean="0"/>
              <a:t>coordinacion</a:t>
            </a:r>
            <a:r>
              <a:rPr lang="es-AR" dirty="0" smtClean="0"/>
              <a:t> 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AR" dirty="0" smtClean="0"/>
              <a:t>Antecedentes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396046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41909" y="616861"/>
            <a:ext cx="7202091" cy="6241139"/>
          </a:xfrm>
        </p:spPr>
        <p:txBody>
          <a:bodyPr>
            <a:normAutofit fontScale="70000" lnSpcReduction="20000"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XVI-21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2483 29-10-1987 Excluye de la Aplicación de la Ley de Bosques XVI N 7 a Predios Linderos con la </a:t>
            </a:r>
            <a:r>
              <a:rPr lang="es-AR" alt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Línea 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Divisoria las Reservas Forestales.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XVI-22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2589 10-11-1988 Declara Monumento Natural Provincial y de </a:t>
            </a:r>
            <a:r>
              <a:rPr lang="es-AR" alt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Interés 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Publico a las Especies Yaguareté Tapir y Oso Hormiguero.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XVI-23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2619 16-03-1989 Desafectación de Reservas Forestales ubicadas en los Departamentos de San Pedro y Cainguás para Planes de Colonización con Destino a sus Actuales Ocupantes.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XVI-24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2641 29-06-1989 Denomina Norberto Velozo a la Represa y Usina Hidroeléctrica emplazada sobre el Arroyo Uruguai Departamento </a:t>
            </a:r>
            <a:r>
              <a:rPr lang="es-AR" alt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Iguazú. </a:t>
            </a:r>
            <a:endParaRPr lang="es-AR" alt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XVI-25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2722 28-10-1989 Declara de Interés Provincial la creación de un Centro Zootoxicológico.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XVI-26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2794 05-10-1990 Creación del Parque Provincial del Uruguai Dr. Luis Honorio </a:t>
            </a:r>
            <a:r>
              <a:rPr lang="es-AR" alt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Rolon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XVI-27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2854 27-06-1991 Creación del Parque Provincial del Moconà ubicado en el Departamento y Municipio de San Pedro. Creación del Parque Provincial del Salto Encantado ubicado en el Departamento Cainguas Municipio de Aristóbulo del Valle.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XVI-28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2876 03-10-1991 Declara Parques Provinciales a diferentes inmuebles con las denominaciones Parque Provincial Esperanza Parque Provincial Cruce Caballero Parque Provincial Yacuy Parque Provincial de la Araucaria Parque Provincial </a:t>
            </a:r>
            <a:r>
              <a:rPr lang="es-AR" alt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Teyú 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Cuare Parque Provincial Isla Caraguatay Parque Provincial Caadon de Profundidad.</a:t>
            </a:r>
          </a:p>
          <a:p>
            <a:pPr>
              <a:buFont typeface="Wingdings 2" panose="05020102010507070707" pitchFamily="18" charset="2"/>
              <a:buNone/>
            </a:pPr>
            <a:endParaRPr lang="es-A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4694" y="1"/>
            <a:ext cx="6683765" cy="616861"/>
          </a:xfrm>
        </p:spPr>
        <p:txBody>
          <a:bodyPr>
            <a:normAutofit fontScale="90000"/>
          </a:bodyPr>
          <a:lstStyle/>
          <a:p>
            <a:r>
              <a:rPr lang="es-MX" dirty="0" err="1" smtClean="0"/>
              <a:t>Cont</a:t>
            </a:r>
            <a:r>
              <a:rPr lang="es-MX" dirty="0" smtClean="0"/>
              <a:t>….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24028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41909" y="936172"/>
            <a:ext cx="7202091" cy="5921828"/>
          </a:xfrm>
        </p:spPr>
        <p:txBody>
          <a:bodyPr>
            <a:normAutofit fontScale="70000" lnSpcReduction="20000"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XVI-29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2932 18-06-1992 Sistema de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Areas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Naturales Protegidas.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XVI-30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2935 02-07-1992 Regularización de la Situación de los Permisionarios y Adjudicatarios de Tierras Fiscales.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XVI-31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2980 05-11-1992 Régimen de Contralor del Uso de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Agrotóxicos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XVI-32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Pcial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3024 17-06-1993 Declara Monumento Natural al árbol de la Especie Timbo ubicado en el Municipio de El Alcázar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Dpto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Libertador General San Martin.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XVI-33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3041 26-08-1993 Declara Reserva Natural a varios Inmuebles denominándose a la misma Reserva de Biosfera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Yabotí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XVI-34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3058 14-10-1993 Adhesión a la Ley Nacional 23.879 Evaluación del Impacto Ambiental que Producen o podrían Producir las Represas en Construcción yo Planificadas</a:t>
            </a:r>
            <a:r>
              <a:rPr lang="es-AR" alt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XVI-35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3079 12-11-1993 Evaluación de Impacto Ambiental Alcance Infracciones y Sanciones.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XVI-36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3141 21-10-1994 Regulación de la participación del Estado Provincial en el Proceso de Regulación de la tenencia y dominio de la tierra de ocupación espontanea de predios de dominio privado.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XVI-37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3231 12-10-1995 Ley de Conservación de Suelo.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XVI-38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3243 26-10-1995 Declara de Interés Provincial la creación de una Reserva Natural Tripartita conformada por el Parque Provincial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Uruguaí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Parque Provincial Yacuy Parque Provincial Puerto Península y Parque Nacional Iguazú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AR" altLang="es-AR" dirty="0"/>
          </a:p>
          <a:p>
            <a:endParaRPr lang="es-A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4694" y="210454"/>
            <a:ext cx="6683765" cy="725719"/>
          </a:xfrm>
        </p:spPr>
        <p:txBody>
          <a:bodyPr/>
          <a:lstStyle/>
          <a:p>
            <a:r>
              <a:rPr lang="es-MX" dirty="0" err="1" smtClean="0"/>
              <a:t>Cont</a:t>
            </a:r>
            <a:r>
              <a:rPr lang="es-MX" dirty="0" smtClean="0"/>
              <a:t>…..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323273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681843" y="1415144"/>
            <a:ext cx="7462157" cy="5442857"/>
          </a:xfrm>
        </p:spPr>
        <p:txBody>
          <a:bodyPr>
            <a:normAutofit fontScale="55000" lnSpcReduction="20000"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XVI-39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3256 30-11-1995 Creación de la Reserva Natural Cultural Papel Misionero.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XVI-40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3257 30-11-1995 Declara Monumento Natural Provincial y de interés publico el árbol Ibirá Pere o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Grapia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XVI-41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3302 11-07-1996 Declara Área Natural Protegida con el rango de Paisaje Protegido al Lago formado por la Presa del Arroyo Uruguai. Declara Monumento Natural a la Isla Palacios ubicada en el Embalse Uruguai.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XVI-42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3305 18-07-1996 Creación del Programa Integral de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Forestacion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Urbana IBIRA para toda la Provincia de Misiones. </a:t>
            </a:r>
            <a:endParaRPr lang="es-AR" altLang="es-A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XVI-43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3306 18-07-1996 Desafectación de Reservas Forestales ubicadas en el Departamento 25 de Mayo para Planes de Colonización con Destino a sus Actuales Ocupantes.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XVI-44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Pcial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3320 22-08-1996 Declara Monumentos Naturales y de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Publico al Águila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Arpia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Lobo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Gargantillo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al Pato Serrucho a fin de lograr la Preservación Conservación y Reproducción de estas Especies.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XVI-45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Pcial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3321 22-08-1996 Declara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Area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Natural Protegida con la denominación de Parque Provincial de la Sierra Ingeniero Agrónomo Raúl Martínez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Crovetto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Inmuebles Ubicados en Colonia Félix Ortiz de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Taranco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Depto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Apóstoles Municipio de San José.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XVI-46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3332 19-09-1996 Dispone Reproducción 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Transplante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los Patios de las Escuelas del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Sarandi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Blanco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Arbol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Historico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General Manuel Belgrano ubicado en la Ciudad de Candelaria.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XVI-47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Pcial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3337 03-10-1996 Conservación y Aprovechamiento Sostenible de la Diversidad Biológica y sus Componentes.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XVI-48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Pcial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3352 31-10-1996 Preservación Conservación Defensa y Aprovechamiento Racional e Integral de las Especies Vegetales Medicinales 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Biodinamicas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Nativas No Implantadas.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XVI-49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3358 14-11-1996 Declara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Area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Natural Protegida el Inmueble Campo San Cristóbal con la denominación Parque Provincial Fachinal</a:t>
            </a:r>
            <a:endParaRPr lang="es-AR" dirty="0"/>
          </a:p>
          <a:p>
            <a:pPr>
              <a:buFont typeface="Wingdings 2" panose="05020102010507070707" pitchFamily="18" charset="2"/>
              <a:buNone/>
            </a:pPr>
            <a:endParaRPr lang="es-AR" altLang="es-AR" dirty="0"/>
          </a:p>
          <a:p>
            <a:endParaRPr lang="es-A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Cont</a:t>
            </a:r>
            <a:r>
              <a:rPr lang="es-MX" dirty="0" smtClean="0"/>
              <a:t>…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495268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6522" y="1246281"/>
            <a:ext cx="7592785" cy="5834743"/>
          </a:xfrm>
        </p:spPr>
        <p:txBody>
          <a:bodyPr>
            <a:normAutofit fontScale="77500" lnSpcReduction="20000"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XVI-50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Pcial.359 14-11-1996 Declara Área Natural Protegida con categoría de Parque Provincial y la denominación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Guardaparque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Horacio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Foerster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Inmuebles de los Municipios Comandante Andresito y San Antonio.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XVI-51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Pcial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3374 12-12-1996 Programa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Ibira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Reta de Arborización 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Parquización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Tierras Laterales de Rutas Provinciales Pavimentadas.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XVI-52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Pcial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3376 12-12-1996 Declara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Area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Natural Protegida con la categoría de Monumento Natural y la denominación Ingeniero Florencio de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Basaldua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Inmueble del Municipio Comandante Andresito.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XVI-53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Pcial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3426 03-07-1997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Declar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Regl.de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Bosques Protectores y Fajas Ecológicas.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XVI-54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Pcial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3447 09-10-1997 Instituye Reserva de Uso Múltiple Saltitos I II y Represa del Saltito 0 del Complejo Hidroeléctrico Alejandro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Orloff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Dos de Mayo.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XVI-55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Pcial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3454 13-11-1997 Creación del Fondo Provincial del Servicio de Información Satelital.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XVI-56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3455 13-11-1997 Declara Monumento Natural las Especies de la Fauna Misionera en Vías de Extinción al Zorro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Pitoco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Loro Maracaná Afeitado o Lomo Rojo al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Caraya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Rojo y al Loro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Charao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XVI-57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3467 27-11-1997 Declara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Area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Natural Protegida con la denominación de Parque Provincial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Pialito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Inmueble Ubicado en el Departamento San Pedro</a:t>
            </a:r>
            <a:endParaRPr lang="es-AR" dirty="0"/>
          </a:p>
          <a:p>
            <a:endParaRPr lang="es-A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6523" y="320373"/>
            <a:ext cx="6683765" cy="551547"/>
          </a:xfrm>
        </p:spPr>
        <p:txBody>
          <a:bodyPr>
            <a:normAutofit fontScale="90000"/>
          </a:bodyPr>
          <a:lstStyle/>
          <a:p>
            <a:r>
              <a:rPr lang="es-MX" dirty="0" err="1" smtClean="0"/>
              <a:t>Cont</a:t>
            </a:r>
            <a:r>
              <a:rPr lang="es-MX" dirty="0" smtClean="0"/>
              <a:t>…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142324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5591" y="1088572"/>
            <a:ext cx="7202091" cy="5769429"/>
          </a:xfrm>
        </p:spPr>
        <p:txBody>
          <a:bodyPr>
            <a:normAutofit fontScale="70000" lnSpcReduction="20000"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XVI-58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Pcial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3468 27-11-1997 Declara Paisaje Protegido con la denominación Andrés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Inmueble del Municipio y Departamento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Iguazu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donde tiene su asiento la Estación de Recría de Aves Amenazadas de la Selva Paranaense.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XVI-59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Pcial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3469 04-12-1997 Declara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Area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Natural Protegida bajo la denominación Parque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Pcial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Esmeralda el Inmueble Ex Obraje Esmeralda del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Dpto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 Pedro.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XVI-60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Pcial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3631 30-11-1999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Area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Integral de Conservación y Desarrollo Sustentable Corredor Verde de la Provincia de Misiones.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XVI-61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Pcial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3661 22-06-2000 Obligatoriedad de Reposición de Especies Nativas Apeadas del Bosque Misionero.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XVI-62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Pcial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3662 22-06-2000 Declara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Area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Natural Protegida con la categoría de Parque Provincial y la denominación Ingeniero Agrónomo Roberto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Cametti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Inmuebles del Municipio Comandante Andrés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Guacurari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XVI-63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Pcial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3664 29-06-2000 Adhesión de Ley Nacional 24.051 Residuos Peligrosos.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XVI-64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Pcial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3689 21-09-2000 Creación del Cuerpo Escolar de Protección Ambiental Estudiantes Ecologistas.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XVI-65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Pcial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3751 21-12-2000 Implementación del Plan Provincial de Manejo del Fuego PPMF. Crea la Red de Alerta y Emergencia Provincial RAEP y el Fondo Especial para la Prevención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Presupresión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Combate de los Incendios Forestales y Rurales </a:t>
            </a:r>
            <a:r>
              <a:rPr lang="es-AR" altLang="es-A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FEP</a:t>
            </a:r>
          </a:p>
          <a:p>
            <a:pPr>
              <a:buFont typeface="Wingdings 2" panose="05020102010507070707" pitchFamily="18" charset="2"/>
              <a:buNone/>
            </a:pPr>
            <a:endParaRPr lang="es-AR" altLang="es-A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2" panose="05020102010507070707" pitchFamily="18" charset="2"/>
              <a:buNone/>
            </a:pPr>
            <a:endParaRPr lang="es-AR" dirty="0"/>
          </a:p>
          <a:p>
            <a:endParaRPr lang="es-A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4754" y="0"/>
            <a:ext cx="6683765" cy="1280890"/>
          </a:xfrm>
        </p:spPr>
        <p:txBody>
          <a:bodyPr/>
          <a:lstStyle/>
          <a:p>
            <a:r>
              <a:rPr lang="es-MX" dirty="0" err="1" smtClean="0"/>
              <a:t>Cont</a:t>
            </a:r>
            <a:r>
              <a:rPr lang="es-MX" dirty="0" smtClean="0"/>
              <a:t>….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569954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6186" y="1196899"/>
            <a:ext cx="6686550" cy="5304967"/>
          </a:xfrm>
        </p:spPr>
        <p:txBody>
          <a:bodyPr>
            <a:normAutofit fontScale="77500" lnSpcReduction="20000"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XVI-85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4217 01-09-2005 Regulación del control de Sustancias genéricamente denominadas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PCBs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Registro Provincial de Poseedores de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PCBs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XVI-89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4274 12-05-2006 Gestión de Residuos Sólidos Urbanos en el ámbito de la Provincia.  </a:t>
            </a: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XVI-90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4297 23-06-2006 Declara de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Provincial el Plan Ambiental de Eliminación de Residuos Urbanos y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Patologicos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Misiones. Convalida Actos Jurídicos y Administrativos Asociados a su Implantación Desarrollo y Funcionamiento.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XVI-105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105 02-09-2010 Ordenamiento Territorial de los Bosques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Nativos.Creación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Programa Provincial de Protección y Manejo Sostenible de los Bosques </a:t>
            </a:r>
            <a:r>
              <a:rPr lang="es-AR" altLang="es-A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Nativos.Creación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los Fondos Provinciales de Compensación y de Promoción de los Bosques Nativos.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XVI-111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111 29-08-2013 Creación del Programa de Concientización Sobre la Utilización Racional y el Cuidado del Agua.  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XVI-113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Ley Provincial 113 05-09-2013 Declara del 2013 al 2023 la Década de Conservación y Preservación del Suelo y las Cuencas Hídricas.</a:t>
            </a:r>
            <a:endParaRPr lang="es-AR" dirty="0"/>
          </a:p>
          <a:p>
            <a:endParaRPr lang="es-A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6187" y="275767"/>
            <a:ext cx="6683765" cy="660404"/>
          </a:xfrm>
        </p:spPr>
        <p:txBody>
          <a:bodyPr/>
          <a:lstStyle/>
          <a:p>
            <a:r>
              <a:rPr lang="es-MX" dirty="0" err="1" smtClean="0"/>
              <a:t>Cont</a:t>
            </a:r>
            <a:r>
              <a:rPr lang="es-MX" dirty="0" smtClean="0"/>
              <a:t>….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615696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Continuacion</a:t>
            </a:r>
            <a:r>
              <a:rPr lang="es-ES" dirty="0" smtClean="0"/>
              <a:t> </a:t>
            </a:r>
            <a:endParaRPr lang="es-AR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Ley XVI N° 115 de Creación del Instituto Misionero del suelo.-</a:t>
            </a:r>
          </a:p>
          <a:p>
            <a:r>
              <a:rPr lang="es-ES" dirty="0" smtClean="0"/>
              <a:t>Ley XVI N° 117 Adhesión a la Ley Nacional N° 26190 Régimen de Fomento Nacional para el Uso de Fuentes Renovables de Energía Destinada a la Producción de EE</a:t>
            </a:r>
          </a:p>
          <a:p>
            <a:r>
              <a:rPr lang="es-ES" dirty="0" smtClean="0"/>
              <a:t>Ley XVI N° 118 Marco Regulatorio para la aplicación de la modalidad de suministro de energía eléctrica generada por particulares. Adhesión a la ley 27424 y art. 314 de la Ley Nacional 27430.- </a:t>
            </a:r>
          </a:p>
          <a:p>
            <a:r>
              <a:rPr lang="es-ES" dirty="0" smtClean="0"/>
              <a:t>Ley XVI N° 135 Creación del programa de Responsabilidad Social y Ambiental Empresaria y del Distintivo de Compromiso con la </a:t>
            </a:r>
            <a:r>
              <a:rPr lang="es-ES" dirty="0" err="1" smtClean="0"/>
              <a:t>ReSAE</a:t>
            </a:r>
            <a:r>
              <a:rPr lang="es-ES" dirty="0" smtClean="0"/>
              <a:t>.-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598746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Contexto Histórico</a:t>
            </a:r>
          </a:p>
          <a:p>
            <a:pPr lvl="2"/>
            <a:r>
              <a:rPr lang="es-AR" dirty="0" smtClean="0"/>
              <a:t>1.- Hasta 1989</a:t>
            </a:r>
          </a:p>
          <a:p>
            <a:pPr lvl="2"/>
            <a:r>
              <a:rPr lang="es-AR" dirty="0" smtClean="0"/>
              <a:t>2.- Hasta 2003</a:t>
            </a:r>
          </a:p>
          <a:p>
            <a:pPr lvl="2"/>
            <a:r>
              <a:rPr lang="es-AR" dirty="0" smtClean="0"/>
              <a:t>3.- 2003 en adelante</a:t>
            </a:r>
          </a:p>
          <a:p>
            <a:endParaRPr lang="es-AR" dirty="0" smtClean="0"/>
          </a:p>
          <a:p>
            <a:r>
              <a:rPr lang="es-AR" dirty="0" smtClean="0"/>
              <a:t>Composición del sistema energético </a:t>
            </a:r>
          </a:p>
          <a:p>
            <a:pPr lvl="2"/>
            <a:r>
              <a:rPr lang="es-AR" dirty="0" smtClean="0"/>
              <a:t>1.- energéticos fósiles: Petróleo y Gas Natural ( 89% en el 2015 y 87% en 2021)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800" dirty="0" smtClean="0"/>
              <a:t>POLITICA ENERGETICA</a:t>
            </a:r>
            <a:endParaRPr lang="es-AR" sz="4800" dirty="0"/>
          </a:p>
        </p:txBody>
      </p:sp>
    </p:spTree>
    <p:extLst>
      <p:ext uri="{BB962C8B-B14F-4D97-AF65-F5344CB8AC3E}">
        <p14:creationId xmlns:p14="http://schemas.microsoft.com/office/powerpoint/2010/main" val="16987692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3200" dirty="0" err="1" smtClean="0"/>
              <a:t>Composicion</a:t>
            </a:r>
            <a:r>
              <a:rPr lang="es-AR" sz="3200" dirty="0" smtClean="0"/>
              <a:t> de la Oferta Energética</a:t>
            </a:r>
            <a:endParaRPr lang="es-AR" sz="3200" dirty="0"/>
          </a:p>
        </p:txBody>
      </p:sp>
      <p:pic>
        <p:nvPicPr>
          <p:cNvPr id="4" name="3 Marcador de contenido" descr="https://www.scielo.org.mx/img/revistas/prode/v49n192/0301-7036-prode-49-192-37-gt1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060848"/>
            <a:ext cx="8064895" cy="46085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92512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dirty="0" smtClean="0"/>
              <a:t>Sistema de fomento y de interés nacional la generación de energía eléctrica con origen eólico y solar </a:t>
            </a:r>
          </a:p>
          <a:p>
            <a:pPr algn="just"/>
            <a:endParaRPr lang="es-AR" dirty="0"/>
          </a:p>
          <a:p>
            <a:pPr algn="just"/>
            <a:r>
              <a:rPr lang="es-AR" dirty="0" smtClean="0"/>
              <a:t>Puede ser realizada por personas físicas o jurídicas sin previa autorización especial del PEN</a:t>
            </a:r>
          </a:p>
          <a:p>
            <a:pPr algn="just"/>
            <a:endParaRPr lang="es-AR" dirty="0"/>
          </a:p>
          <a:p>
            <a:pPr algn="just"/>
            <a:r>
              <a:rPr lang="es-AR" dirty="0" smtClean="0"/>
              <a:t>Secretaria de Energía es la autoridad de Aplicación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800" dirty="0" smtClean="0"/>
              <a:t>Ley </a:t>
            </a:r>
            <a:r>
              <a:rPr lang="es-AR" sz="4800" dirty="0" smtClean="0"/>
              <a:t>25019</a:t>
            </a:r>
            <a:r>
              <a:rPr lang="es-AR" sz="4800" dirty="0" smtClean="0"/>
              <a:t/>
            </a:r>
            <a:br>
              <a:rPr lang="es-AR" sz="4800" dirty="0" smtClean="0"/>
            </a:br>
            <a:r>
              <a:rPr lang="es-AR" sz="4800" dirty="0" smtClean="0"/>
              <a:t>Energía Eólica y Solar</a:t>
            </a:r>
            <a:endParaRPr lang="es-AR" sz="4800" dirty="0"/>
          </a:p>
        </p:txBody>
      </p:sp>
    </p:spTree>
    <p:extLst>
      <p:ext uri="{BB962C8B-B14F-4D97-AF65-F5344CB8AC3E}">
        <p14:creationId xmlns:p14="http://schemas.microsoft.com/office/powerpoint/2010/main" val="4065210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AR" dirty="0" smtClean="0"/>
              <a:t>1.1.- Efectos</a:t>
            </a:r>
          </a:p>
          <a:p>
            <a:pPr lvl="1"/>
            <a:r>
              <a:rPr lang="es-AR" dirty="0" smtClean="0"/>
              <a:t>1979 </a:t>
            </a:r>
            <a:r>
              <a:rPr lang="es-AR" dirty="0" err="1" smtClean="0"/>
              <a:t>Convenicon</a:t>
            </a:r>
            <a:r>
              <a:rPr lang="es-AR" dirty="0" smtClean="0"/>
              <a:t> sobre la contaminación atmosférica transfronteriza a larga distancia</a:t>
            </a:r>
          </a:p>
          <a:p>
            <a:pPr lvl="1"/>
            <a:r>
              <a:rPr lang="es-AR" dirty="0" smtClean="0"/>
              <a:t>1980 declaración sobre la destrucción de la capa de ozono y recomendó medidas para la producción y el uso de clorofluorocarbonos F-11 y F12</a:t>
            </a:r>
          </a:p>
          <a:p>
            <a:pPr lvl="1"/>
            <a:r>
              <a:rPr lang="es-AR" dirty="0" smtClean="0"/>
              <a:t>1982 Carta Mundial de la Naturaleza (UN) idea de sustentabilidad y </a:t>
            </a:r>
            <a:r>
              <a:rPr lang="es-AR" dirty="0" err="1" smtClean="0"/>
              <a:t>reafirmacion</a:t>
            </a:r>
            <a:r>
              <a:rPr lang="es-AR" dirty="0" smtClean="0"/>
              <a:t> de las acciones frente al cambio </a:t>
            </a:r>
            <a:r>
              <a:rPr lang="es-AR" dirty="0" err="1" smtClean="0"/>
              <a:t>climatico</a:t>
            </a:r>
            <a:endParaRPr lang="es-AR" dirty="0" smtClean="0"/>
          </a:p>
          <a:p>
            <a:pPr lvl="1"/>
            <a:r>
              <a:rPr lang="es-AR" dirty="0" smtClean="0"/>
              <a:t>1987 «Perspectiva Ambiental hasta el año 2000» </a:t>
            </a:r>
            <a:r>
              <a:rPr lang="es-AR" dirty="0" err="1" smtClean="0"/>
              <a:t>guia</a:t>
            </a:r>
            <a:r>
              <a:rPr lang="es-AR" dirty="0" smtClean="0"/>
              <a:t> de cooperación internacional para un desarrollo respetuoso con el medio ambiente</a:t>
            </a:r>
          </a:p>
          <a:p>
            <a:pPr lvl="1"/>
            <a:r>
              <a:rPr lang="es-AR" dirty="0" smtClean="0"/>
              <a:t>1989 Protocolo sobre sustancias que erosionan la Capa de Ozono o Protocolo de Montreal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373923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Diferimiento del pago de IVA por 15 años.</a:t>
            </a:r>
            <a:endParaRPr lang="es-AR" dirty="0" smtClean="0"/>
          </a:p>
          <a:p>
            <a:r>
              <a:rPr lang="es-AR" dirty="0" smtClean="0"/>
              <a:t>Estabilidad fiscal por </a:t>
            </a:r>
            <a:r>
              <a:rPr lang="es-AR" dirty="0" smtClean="0"/>
              <a:t>el termino de 15 </a:t>
            </a:r>
            <a:r>
              <a:rPr lang="es-AR" dirty="0" smtClean="0"/>
              <a:t>años (imposibilidad de afectar al emprendimiento con una carga tributaria total mayor, como consecuencia de aumentos en las contribuciones impositivas y tasas, sea como se las denomine.- </a:t>
            </a:r>
          </a:p>
          <a:p>
            <a:r>
              <a:rPr lang="es-ES" dirty="0" smtClean="0"/>
              <a:t>Tales beneficios caerán para el caso de incumplimiento del emprendimiento y reclamo del pago de los tributos dejados de abonar 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Beneficios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670242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dirty="0" smtClean="0"/>
              <a:t>LEY XVI N° 97</a:t>
            </a:r>
          </a:p>
          <a:p>
            <a:pPr algn="ctr"/>
            <a:r>
              <a:rPr lang="es-ES" dirty="0" smtClean="0"/>
              <a:t>Marco Regulatorio y Promoción para la Investigación, Desarrollo y Usos Sustentable de Fuentes de Energías Renovables No Convencionales, Biocombustibles e Hidrógenos</a:t>
            </a:r>
          </a:p>
          <a:p>
            <a:pPr algn="just"/>
            <a:endParaRPr lang="es-ES" dirty="0"/>
          </a:p>
          <a:p>
            <a:pPr algn="just"/>
            <a:r>
              <a:rPr lang="es-ES" dirty="0" smtClean="0"/>
              <a:t>Establece una serie de definiciones: Fuentes de energías renovables, alternativas, no convencionales o Blandas; bio combustibles… 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Normativa Provincial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762321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609653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FUNCIONES:</a:t>
            </a:r>
          </a:p>
          <a:p>
            <a:pPr lvl="1"/>
            <a:r>
              <a:rPr lang="es-ES" dirty="0" smtClean="0"/>
              <a:t>Propiciar y difundir la </a:t>
            </a:r>
            <a:r>
              <a:rPr lang="es-ES" dirty="0" err="1" smtClean="0"/>
              <a:t>investighacion</a:t>
            </a:r>
            <a:r>
              <a:rPr lang="es-ES" dirty="0" smtClean="0"/>
              <a:t> y promoción del uso sustentable de los recursos energéticos previstos por la presente ley.- </a:t>
            </a:r>
          </a:p>
          <a:p>
            <a:pPr lvl="1"/>
            <a:r>
              <a:rPr lang="es-ES" dirty="0" smtClean="0"/>
              <a:t>Promover y controlar la </a:t>
            </a:r>
            <a:r>
              <a:rPr lang="es-ES" dirty="0" err="1" smtClean="0"/>
              <a:t>produccion</a:t>
            </a:r>
            <a:r>
              <a:rPr lang="es-ES" dirty="0" smtClean="0"/>
              <a:t>, elaboración y desarrollo en el territorio provincial</a:t>
            </a:r>
          </a:p>
          <a:p>
            <a:pPr lvl="1"/>
            <a:r>
              <a:rPr lang="es-ES" dirty="0" smtClean="0"/>
              <a:t>Proyectar metas estratégicas a los fines del autoabastecimiento de energía en un plazo de 10 años</a:t>
            </a:r>
          </a:p>
          <a:p>
            <a:pPr lvl="1"/>
            <a:r>
              <a:rPr lang="es-ES" dirty="0" smtClean="0"/>
              <a:t>Suscribir convenios con EMSA, y las Cooperativas de servicios a dichos fines</a:t>
            </a:r>
          </a:p>
          <a:p>
            <a:pPr lvl="1"/>
            <a:r>
              <a:rPr lang="es-ES" dirty="0" smtClean="0"/>
              <a:t>Dictar normas a las que se deben sujetar todo proyecto de </a:t>
            </a:r>
            <a:r>
              <a:rPr lang="es-ES" dirty="0" err="1" smtClean="0"/>
              <a:t>produccion</a:t>
            </a:r>
            <a:r>
              <a:rPr lang="es-ES" dirty="0" smtClean="0"/>
              <a:t>, desarrollo y ejecución de este tipo de </a:t>
            </a:r>
            <a:r>
              <a:rPr lang="es-ES" dirty="0" err="1" smtClean="0"/>
              <a:t>generacion</a:t>
            </a:r>
            <a:r>
              <a:rPr lang="es-ES" dirty="0" smtClean="0"/>
              <a:t> de energía.-  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ES" sz="2800" u="sng" dirty="0" smtClean="0">
                <a:solidFill>
                  <a:schemeClr val="tx1"/>
                </a:solidFill>
              </a:rPr>
              <a:t>Autoridad de Aplicación</a:t>
            </a:r>
            <a:r>
              <a:rPr lang="es-ES" dirty="0" smtClean="0"/>
              <a:t>: </a:t>
            </a:r>
            <a:r>
              <a:rPr lang="es-ES" sz="2800" dirty="0" smtClean="0">
                <a:solidFill>
                  <a:schemeClr val="tx1"/>
                </a:solidFill>
              </a:rPr>
              <a:t>Secretaria de Estado de Energía.- </a:t>
            </a:r>
            <a:endParaRPr lang="es-A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8168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609653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Creación de Registro Publico de Plantas Habilitadas</a:t>
            </a:r>
          </a:p>
          <a:p>
            <a:r>
              <a:rPr lang="es-ES" dirty="0" smtClean="0"/>
              <a:t>Promover cultivos destinados a la producción de biocombustibles </a:t>
            </a:r>
          </a:p>
          <a:p>
            <a:r>
              <a:rPr lang="es-ES" dirty="0" smtClean="0"/>
              <a:t>Celebrar convenios con la nación para el acceso de la información sobre habilitación de plantas y al RPB</a:t>
            </a:r>
          </a:p>
          <a:p>
            <a:r>
              <a:rPr lang="es-ES" dirty="0" smtClean="0"/>
              <a:t>Reglar sobre los requisitos y condiciones para el autoconsumo, distribución y comercialización del bio diesel y sus diferentes mezclas.-</a:t>
            </a:r>
          </a:p>
          <a:p>
            <a:r>
              <a:rPr lang="es-ES" dirty="0" smtClean="0"/>
              <a:t>Establecer requisitos y condiciones necesarias para la habilitación de las plantas de producción y mezclas de biocombustibles</a:t>
            </a:r>
          </a:p>
          <a:p>
            <a:r>
              <a:rPr lang="es-ES" dirty="0" smtClean="0"/>
              <a:t>Auditoria y fiscalización de las plantas 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ES" sz="2400" dirty="0" smtClean="0">
                <a:solidFill>
                  <a:schemeClr val="tx1"/>
                </a:solidFill>
              </a:rPr>
              <a:t>Propender al aumento de la participación de energías renovables, especialmente los biocombustibles y tecnología del hidrógeno en el ámbito agrícola</a:t>
            </a:r>
            <a:endParaRPr lang="es-A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6898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609653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/>
              <a:t>REQUISITOS</a:t>
            </a:r>
          </a:p>
          <a:p>
            <a:pPr lvl="1"/>
            <a:r>
              <a:rPr lang="es-ES" dirty="0" smtClean="0"/>
              <a:t>Radicación en Misiones</a:t>
            </a:r>
          </a:p>
          <a:p>
            <a:pPr lvl="1"/>
            <a:r>
              <a:rPr lang="es-ES" dirty="0" smtClean="0"/>
              <a:t>Propietarios de emprendimientos, sociedades comerciales, privadas, publicas mixtas y habilitadas por la autoridad de aplicación para el desarrollo de las actividades promocionales</a:t>
            </a:r>
          </a:p>
          <a:p>
            <a:pPr lvl="1"/>
            <a:r>
              <a:rPr lang="es-ES" dirty="0" smtClean="0"/>
              <a:t>Posean un mismo proceso todas o algunas de las etapas industriales para la obtención de materias primas renovables</a:t>
            </a:r>
          </a:p>
          <a:p>
            <a:pPr lvl="1"/>
            <a:r>
              <a:rPr lang="es-ES" dirty="0" smtClean="0"/>
              <a:t>Que el proyecto de inversión este aprobado por la Autoridad de Aplicación</a:t>
            </a:r>
          </a:p>
          <a:p>
            <a:pPr lvl="1"/>
            <a:r>
              <a:rPr lang="es-ES" dirty="0" smtClean="0"/>
              <a:t>Que produzcan aerogeneradores, paneles solares, colectores solares, cocinas y hornos solares, biodigestores, biogás, biocombustibles etc.</a:t>
            </a:r>
          </a:p>
          <a:p>
            <a:pPr lvl="1"/>
            <a:r>
              <a:rPr lang="es-ES" dirty="0" smtClean="0"/>
              <a:t>Otros requisitos que establezca la autoridad de aplicación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Beneficios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927071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Entrega en comodato sin cargo o </a:t>
            </a:r>
            <a:r>
              <a:rPr lang="es-ES" dirty="0" err="1" smtClean="0"/>
              <a:t>locar</a:t>
            </a:r>
            <a:r>
              <a:rPr lang="es-ES" dirty="0" smtClean="0"/>
              <a:t> a precio promocional bienes del dominio publico o privado del Estado Provincial.- </a:t>
            </a:r>
          </a:p>
          <a:p>
            <a:r>
              <a:rPr lang="es-ES" dirty="0" smtClean="0"/>
              <a:t>Construcción de infraestructura básica </a:t>
            </a:r>
          </a:p>
          <a:p>
            <a:r>
              <a:rPr lang="es-ES" dirty="0" smtClean="0"/>
              <a:t>Otros beneficios que se establezca en la legislación vigente</a:t>
            </a:r>
          </a:p>
          <a:p>
            <a:r>
              <a:rPr lang="es-ES" dirty="0" smtClean="0"/>
              <a:t>Capacitación y entrenamiento empresarial ejecutivo y a operarios de las empresas.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Beneficios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961672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Por incumplimientos a los compromisos asumidos dan lugar a la resolución parcial o total de los beneficios promocionales</a:t>
            </a:r>
          </a:p>
          <a:p>
            <a:endParaRPr lang="es-ES" dirty="0" smtClean="0"/>
          </a:p>
          <a:p>
            <a:r>
              <a:rPr lang="es-ES" dirty="0" smtClean="0"/>
              <a:t>Reintegro de bienes u otros beneficios otorgados mas los intereses y accesorios conforme normativas de la DGR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Régimen de Sanciones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6045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dirty="0" smtClean="0"/>
              <a:t>FFONERBIO: (Fondo Fiduciario para la promoción de Energías Renovables Biocombustibles e Hidrógeno)</a:t>
            </a:r>
          </a:p>
          <a:p>
            <a:endParaRPr lang="es-ES" dirty="0"/>
          </a:p>
          <a:p>
            <a:r>
              <a:rPr lang="es-ES" dirty="0" smtClean="0"/>
              <a:t>Administrado por la Secretaria de Estado de Energía</a:t>
            </a:r>
          </a:p>
          <a:p>
            <a:endParaRPr lang="es-ES" dirty="0"/>
          </a:p>
          <a:p>
            <a:r>
              <a:rPr lang="es-ES" dirty="0" smtClean="0"/>
              <a:t>Para la promoción y financiamiento de emprendimiento y proyectos de aprovechamiento, producción, investigación, procesamiento y uso sustentable de energías alternativas renovables, biocombustibles y aplicación de la tecnología del hidrógeno 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Fondo Fiduciario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815349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99247" y="2248347"/>
            <a:ext cx="8121225" cy="4421013"/>
          </a:xfrm>
        </p:spPr>
        <p:txBody>
          <a:bodyPr>
            <a:normAutofit/>
          </a:bodyPr>
          <a:lstStyle/>
          <a:p>
            <a:r>
              <a:rPr lang="es-ES" dirty="0" smtClean="0"/>
              <a:t>Aporte inicial del tesoro provincial efectuado por el Poder Ejecutivo</a:t>
            </a:r>
          </a:p>
          <a:p>
            <a:r>
              <a:rPr lang="es-ES" dirty="0" smtClean="0"/>
              <a:t>Partida específica que se fije en el presupuesto general</a:t>
            </a:r>
          </a:p>
          <a:p>
            <a:r>
              <a:rPr lang="es-ES" dirty="0" smtClean="0"/>
              <a:t>Desembolsos del poder Ejecutivo </a:t>
            </a:r>
          </a:p>
          <a:p>
            <a:r>
              <a:rPr lang="es-ES" dirty="0" smtClean="0"/>
              <a:t>Los generados por la actividad que desarrollan</a:t>
            </a:r>
          </a:p>
          <a:p>
            <a:r>
              <a:rPr lang="es-ES" dirty="0" smtClean="0"/>
              <a:t>Prestamos, aportes, legados y donaciones recibidos</a:t>
            </a:r>
          </a:p>
          <a:p>
            <a:r>
              <a:rPr lang="es-ES" dirty="0" smtClean="0"/>
              <a:t>Subsidios provenientes del presupuesto nacional</a:t>
            </a:r>
          </a:p>
          <a:p>
            <a:r>
              <a:rPr lang="es-ES" dirty="0" smtClean="0"/>
              <a:t>Hasta un 20% de los ingresos de rentas generales de la provincia</a:t>
            </a:r>
          </a:p>
          <a:p>
            <a:r>
              <a:rPr lang="es-ES" dirty="0" smtClean="0"/>
              <a:t>otros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Recursos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445888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0" y="2248347"/>
            <a:ext cx="9143999" cy="4493021"/>
          </a:xfrm>
        </p:spPr>
        <p:txBody>
          <a:bodyPr>
            <a:normAutofit/>
          </a:bodyPr>
          <a:lstStyle/>
          <a:p>
            <a:r>
              <a:rPr lang="es-AR" dirty="0" smtClean="0"/>
              <a:t>Regula las actividades de elaboración, almacenaje, comercialización y mezcla de biocombustibles</a:t>
            </a:r>
          </a:p>
          <a:p>
            <a:endParaRPr lang="es-AR" dirty="0"/>
          </a:p>
          <a:p>
            <a:r>
              <a:rPr lang="es-AR" dirty="0" smtClean="0"/>
              <a:t>Vigencia: 31 de Diciembre de 2030</a:t>
            </a:r>
          </a:p>
          <a:p>
            <a:endParaRPr lang="es-AR" dirty="0" smtClean="0"/>
          </a:p>
          <a:p>
            <a:r>
              <a:rPr lang="es-AR" dirty="0" smtClean="0"/>
              <a:t>Se entiende por biocombustible al </a:t>
            </a:r>
            <a:r>
              <a:rPr lang="es-AR" dirty="0" err="1" smtClean="0"/>
              <a:t>bietanol</a:t>
            </a:r>
            <a:r>
              <a:rPr lang="es-AR" dirty="0" smtClean="0"/>
              <a:t> y al biodiesel que cumplan los requisitos de calidad establecidos por la autoridad de aplicación producidas a partir de materias primas de origen agropecuario, agroindustrial y/o desechos </a:t>
            </a:r>
            <a:r>
              <a:rPr lang="es-AR" dirty="0" err="1" smtClean="0"/>
              <a:t>organicos</a:t>
            </a:r>
            <a:r>
              <a:rPr lang="es-AR" dirty="0" smtClean="0"/>
              <a:t>.- (art. 4)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4800" dirty="0" smtClean="0"/>
              <a:t>Ley 27640</a:t>
            </a:r>
            <a:br>
              <a:rPr lang="es-AR" sz="4800" dirty="0" smtClean="0"/>
            </a:br>
            <a:r>
              <a:rPr lang="es-AR" sz="4800" dirty="0" smtClean="0"/>
              <a:t>Biocombustibles</a:t>
            </a:r>
            <a:endParaRPr lang="es-AR" sz="4800" dirty="0"/>
          </a:p>
        </p:txBody>
      </p:sp>
    </p:spTree>
    <p:extLst>
      <p:ext uri="{BB962C8B-B14F-4D97-AF65-F5344CB8AC3E}">
        <p14:creationId xmlns:p14="http://schemas.microsoft.com/office/powerpoint/2010/main" val="1365520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Font typeface="Arial" pitchFamily="34" charset="0"/>
              <a:buChar char="•"/>
            </a:pPr>
            <a:r>
              <a:rPr lang="es-AR" dirty="0" smtClean="0"/>
              <a:t>Se ratifica los postulados de Estocolmo</a:t>
            </a:r>
          </a:p>
          <a:p>
            <a:pPr algn="just">
              <a:buFont typeface="Arial" pitchFamily="34" charset="0"/>
              <a:buChar char="•"/>
            </a:pPr>
            <a:r>
              <a:rPr lang="es-AR" dirty="0" smtClean="0"/>
              <a:t>La erradicación de la pobreza</a:t>
            </a:r>
          </a:p>
          <a:p>
            <a:pPr algn="just">
              <a:buFont typeface="Arial" pitchFamily="34" charset="0"/>
              <a:buChar char="•"/>
            </a:pPr>
            <a:r>
              <a:rPr lang="es-AR" dirty="0" smtClean="0"/>
              <a:t>Se incorpora formalmente el concepto de sustentabilidad</a:t>
            </a:r>
          </a:p>
          <a:p>
            <a:pPr algn="just">
              <a:buFont typeface="Arial" pitchFamily="34" charset="0"/>
              <a:buChar char="•"/>
            </a:pPr>
            <a:r>
              <a:rPr lang="es-AR" dirty="0" smtClean="0"/>
              <a:t>Se establece un sistema de cooperación de los estados partes a fin de alcanzar un desarrollo sostenible de las mismas, reconociendo la independencia de estos respecto al aprovechamiento y uso de sus recursos naturales conforme sus políticas ambientales pero sin afectar el medio ambiente de otros estados</a:t>
            </a:r>
          </a:p>
          <a:p>
            <a:pPr>
              <a:buFont typeface="Arial" pitchFamily="34" charset="0"/>
              <a:buChar char="•"/>
            </a:pPr>
            <a:r>
              <a:rPr lang="es-AR" dirty="0" smtClean="0"/>
              <a:t>En total son 27 principios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683568" y="836712"/>
            <a:ext cx="7756263" cy="1054250"/>
          </a:xfrm>
        </p:spPr>
        <p:txBody>
          <a:bodyPr/>
          <a:lstStyle/>
          <a:p>
            <a:r>
              <a:rPr lang="es-AR" sz="3200" dirty="0" smtClean="0">
                <a:solidFill>
                  <a:schemeClr val="tx1"/>
                </a:solidFill>
              </a:rPr>
              <a:t>2.- Declaración de Rio de Janeiro 1992</a:t>
            </a:r>
            <a:endParaRPr lang="es-A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42289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Facultades: </a:t>
            </a:r>
          </a:p>
          <a:p>
            <a:pPr lvl="2"/>
            <a:r>
              <a:rPr lang="es-AR" dirty="0"/>
              <a:t>Regulación, administración y fiscalización</a:t>
            </a:r>
          </a:p>
          <a:p>
            <a:pPr lvl="2"/>
            <a:r>
              <a:rPr lang="es-AR" dirty="0"/>
              <a:t>Calidad del producto, seguridad de las instalaciones y registro y habilitaciones de las empresas y productos</a:t>
            </a:r>
          </a:p>
          <a:p>
            <a:pPr lvl="2"/>
            <a:r>
              <a:rPr lang="es-AR" dirty="0"/>
              <a:t>Auditoria e inspecciones</a:t>
            </a:r>
          </a:p>
          <a:p>
            <a:pPr lvl="2"/>
            <a:r>
              <a:rPr lang="es-AR" dirty="0"/>
              <a:t>Aplicación de sanciones</a:t>
            </a:r>
          </a:p>
          <a:p>
            <a:pPr lvl="2"/>
            <a:r>
              <a:rPr lang="es-AR" dirty="0"/>
              <a:t>Establecer el porcentaje de mezclas obligatorias de biocombustibles en diesel y naftas</a:t>
            </a:r>
          </a:p>
          <a:p>
            <a:pPr lvl="2"/>
            <a:r>
              <a:rPr lang="es-AR" dirty="0"/>
              <a:t>Dictar normas complementarias</a:t>
            </a: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Secretaria de Energía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951688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AR" dirty="0" smtClean="0"/>
              <a:t>Gasoil o diesel </a:t>
            </a:r>
            <a:r>
              <a:rPr lang="es-AR" dirty="0" err="1" smtClean="0"/>
              <a:t>oil</a:t>
            </a:r>
            <a:r>
              <a:rPr lang="es-AR" dirty="0" smtClean="0"/>
              <a:t> = 5% de biodiesel y no menos del 3% </a:t>
            </a:r>
          </a:p>
          <a:p>
            <a:pPr lvl="2"/>
            <a:r>
              <a:rPr lang="es-AR" dirty="0" err="1"/>
              <a:t>Dcto</a:t>
            </a:r>
            <a:r>
              <a:rPr lang="es-AR" dirty="0"/>
              <a:t>. 438/22 :  </a:t>
            </a:r>
            <a:r>
              <a:rPr lang="es-AR" sz="2400" dirty="0"/>
              <a:t>7,5 </a:t>
            </a:r>
            <a:r>
              <a:rPr lang="es-AR" sz="2400" dirty="0" smtClean="0"/>
              <a:t>%</a:t>
            </a:r>
            <a:endParaRPr lang="es-AR" dirty="0"/>
          </a:p>
          <a:p>
            <a:endParaRPr lang="es-AR" dirty="0" smtClean="0"/>
          </a:p>
          <a:p>
            <a:r>
              <a:rPr lang="es-AR" dirty="0" smtClean="0"/>
              <a:t>Nafta = 12% de etanol (6%de bioetanol a base de caña de </a:t>
            </a:r>
            <a:r>
              <a:rPr lang="es-AR" dirty="0" err="1" smtClean="0"/>
              <a:t>azucar</a:t>
            </a:r>
            <a:r>
              <a:rPr lang="es-AR" dirty="0" smtClean="0"/>
              <a:t> y 6% en base a </a:t>
            </a:r>
            <a:r>
              <a:rPr lang="es-AR" dirty="0" err="1" smtClean="0"/>
              <a:t>maiz</a:t>
            </a:r>
            <a:r>
              <a:rPr lang="es-AR" dirty="0" smtClean="0"/>
              <a:t>)</a:t>
            </a:r>
          </a:p>
          <a:p>
            <a:endParaRPr lang="es-AR" dirty="0" smtClean="0"/>
          </a:p>
          <a:p>
            <a:pPr algn="just"/>
            <a:r>
              <a:rPr lang="es-AR" dirty="0" smtClean="0"/>
              <a:t>El aumento o disminución de los porcentajes obligatorios de mezcla será realizado por la autoridad de aplicación fundado en </a:t>
            </a:r>
            <a:r>
              <a:rPr lang="es-AR" u="sng" dirty="0" smtClean="0"/>
              <a:t>cuestiones de abastecimiento de la demanda</a:t>
            </a:r>
            <a:r>
              <a:rPr lang="es-AR" dirty="0" smtClean="0"/>
              <a:t>, la </a:t>
            </a:r>
            <a:r>
              <a:rPr lang="es-AR" u="sng" dirty="0" smtClean="0"/>
              <a:t>balanza comercia</a:t>
            </a:r>
            <a:r>
              <a:rPr lang="es-AR" dirty="0" smtClean="0"/>
              <a:t>l, la </a:t>
            </a:r>
            <a:r>
              <a:rPr lang="es-AR" u="sng" dirty="0" smtClean="0"/>
              <a:t>promoción de inversiones en economías regionales</a:t>
            </a:r>
            <a:r>
              <a:rPr lang="es-AR" dirty="0" smtClean="0"/>
              <a:t> y/o </a:t>
            </a:r>
            <a:r>
              <a:rPr lang="es-AR" u="sng" dirty="0" smtClean="0"/>
              <a:t>razones ambientales o técnica</a:t>
            </a:r>
            <a:r>
              <a:rPr lang="es-AR" dirty="0" smtClean="0"/>
              <a:t>s o </a:t>
            </a:r>
            <a:r>
              <a:rPr lang="es-AR" u="sng" dirty="0" smtClean="0"/>
              <a:t>aumento de los precios de los insumos básicos</a:t>
            </a:r>
            <a:r>
              <a:rPr lang="es-AR" dirty="0" smtClean="0"/>
              <a:t> que puedan distorsionar el precio del combustible fósil en el surtidor</a:t>
            </a:r>
            <a:endParaRPr lang="es-AR" dirty="0"/>
          </a:p>
          <a:p>
            <a:endParaRPr lang="es-AR" dirty="0" smtClean="0"/>
          </a:p>
          <a:p>
            <a:endParaRPr lang="es-AR" dirty="0"/>
          </a:p>
          <a:p>
            <a:pPr lvl="3"/>
            <a:endParaRPr lang="es-AR" dirty="0" smtClean="0"/>
          </a:p>
          <a:p>
            <a:pPr marL="1508760" lvl="4" indent="0">
              <a:buNone/>
            </a:pPr>
            <a:endParaRPr lang="es-AR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Mezcla Obligatoria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1974160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79513" y="2248347"/>
            <a:ext cx="8712968" cy="4421013"/>
          </a:xfrm>
        </p:spPr>
        <p:txBody>
          <a:bodyPr>
            <a:normAutofit/>
          </a:bodyPr>
          <a:lstStyle/>
          <a:p>
            <a:r>
              <a:rPr lang="es-AR" dirty="0" smtClean="0"/>
              <a:t>Principalmente: </a:t>
            </a:r>
          </a:p>
          <a:p>
            <a:pPr lvl="3"/>
            <a:r>
              <a:rPr lang="es-AR" dirty="0" smtClean="0"/>
              <a:t>1.- Certificado de Crédito Fiscal: Bajo la forma de un bono electrónico equivalente a $65.000 por </a:t>
            </a:r>
            <a:r>
              <a:rPr lang="es-AR" dirty="0" err="1" smtClean="0"/>
              <a:t>Kw</a:t>
            </a:r>
            <a:r>
              <a:rPr lang="es-AR" dirty="0" smtClean="0"/>
              <a:t> instalado hasta un máximo de $4.500.000 por instalación</a:t>
            </a:r>
          </a:p>
          <a:p>
            <a:pPr lvl="3"/>
            <a:r>
              <a:rPr lang="es-AR" dirty="0" smtClean="0"/>
              <a:t>2.- Prestamos, incentivos, garantías, aportes de capital y la adquisición para la implementación de sistemas de GD de origen renovable en la argentina.- </a:t>
            </a:r>
          </a:p>
          <a:p>
            <a:pPr lvl="3"/>
            <a:r>
              <a:rPr lang="es-AR" dirty="0" smtClean="0"/>
              <a:t>Certificado de crédito fiscal para la investigación y desarrollo, diseño, bienes de capital</a:t>
            </a:r>
          </a:p>
          <a:p>
            <a:pPr lvl="3"/>
            <a:r>
              <a:rPr lang="es-AR" dirty="0" smtClean="0"/>
              <a:t>Amortización acelerada del IVA por la adquisición de bienes de capital para la fabricación de equipos e insumos</a:t>
            </a:r>
          </a:p>
          <a:p>
            <a:pPr lvl="3"/>
            <a:r>
              <a:rPr lang="es-AR" dirty="0" smtClean="0"/>
              <a:t>Devolución anticipada del IVA por adquisición de esos bienes de capital</a:t>
            </a:r>
          </a:p>
          <a:p>
            <a:pPr lvl="3"/>
            <a:r>
              <a:rPr lang="es-AR" dirty="0" smtClean="0"/>
              <a:t>Acceso a financiamiento de inversión con tasas preferenciales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Subsidios a las E.R.</a:t>
            </a:r>
            <a:br>
              <a:rPr lang="es-AR" dirty="0" smtClean="0"/>
            </a:br>
            <a:r>
              <a:rPr lang="es-AR" dirty="0" smtClean="0"/>
              <a:t>Ley 27.424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4964787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s-AR" dirty="0"/>
              <a:t>Fin de la Pobreza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AR" dirty="0"/>
              <a:t>Hambre cero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AR" dirty="0"/>
              <a:t>Salud y bienestar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AR" dirty="0"/>
              <a:t>Educación de calidad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AR" dirty="0"/>
              <a:t>Igualdad de genero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AR" dirty="0"/>
              <a:t>Agua limpia y saneamiento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AR" dirty="0"/>
              <a:t>Energía asequible y no </a:t>
            </a:r>
            <a:r>
              <a:rPr lang="es-AR" dirty="0" smtClean="0"/>
              <a:t>contaminante</a:t>
            </a:r>
            <a:endParaRPr lang="es-AR" dirty="0"/>
          </a:p>
          <a:p>
            <a:pPr marL="457200" lvl="0" indent="-457200">
              <a:buFont typeface="+mj-lt"/>
              <a:buAutoNum type="arabicPeriod"/>
            </a:pPr>
            <a:r>
              <a:rPr lang="es-AR" dirty="0"/>
              <a:t>Trabajo decente y crecimiento económico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AR" dirty="0"/>
              <a:t>Industria </a:t>
            </a:r>
            <a:r>
              <a:rPr lang="es-AR" dirty="0" smtClean="0"/>
              <a:t>innovación </a:t>
            </a:r>
            <a:r>
              <a:rPr lang="es-AR" dirty="0"/>
              <a:t>e infraestructura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AR" dirty="0"/>
              <a:t>Reducción de las desigualdades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AR" dirty="0"/>
              <a:t>Ciudades y comunidades sostenibles producción y consumo </a:t>
            </a:r>
            <a:r>
              <a:rPr lang="es-AR" dirty="0" smtClean="0"/>
              <a:t>responsable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AR" dirty="0" smtClean="0"/>
              <a:t>Producción y Consumo Responsable</a:t>
            </a:r>
            <a:endParaRPr lang="es-AR" dirty="0"/>
          </a:p>
          <a:p>
            <a:pPr marL="457200" lvl="0" indent="-457200">
              <a:buFont typeface="+mj-lt"/>
              <a:buAutoNum type="arabicPeriod"/>
            </a:pPr>
            <a:r>
              <a:rPr lang="es-AR" dirty="0"/>
              <a:t>Acción por el clima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AR" dirty="0"/>
              <a:t>Vida submarina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AR" dirty="0"/>
              <a:t>Vida de ecosistemas 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AR" dirty="0"/>
              <a:t>Paz justicia e instituciones solidas</a:t>
            </a:r>
          </a:p>
          <a:p>
            <a:pPr marL="457200" indent="-457200">
              <a:buFont typeface="+mj-lt"/>
              <a:buAutoNum type="arabicPeriod"/>
            </a:pPr>
            <a:r>
              <a:rPr lang="es-AR" dirty="0"/>
              <a:t>Alianza para lograr los objetivos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56263" cy="1368152"/>
          </a:xfrm>
        </p:spPr>
        <p:txBody>
          <a:bodyPr/>
          <a:lstStyle/>
          <a:p>
            <a:r>
              <a:rPr lang="es-AR" dirty="0" smtClean="0"/>
              <a:t>Agenda 2030</a:t>
            </a:r>
            <a:br>
              <a:rPr lang="es-AR" dirty="0" smtClean="0"/>
            </a:br>
            <a:r>
              <a:rPr lang="es-AR" dirty="0" smtClean="0"/>
              <a:t>ODS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9937699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s-AR" sz="5400" dirty="0" smtClean="0"/>
          </a:p>
          <a:p>
            <a:pPr algn="ctr"/>
            <a:r>
              <a:rPr lang="es-AR" sz="5400" dirty="0" smtClean="0"/>
              <a:t>MUCHAS GRACIAS</a:t>
            </a:r>
            <a:endParaRPr lang="es-AR" sz="5400" dirty="0"/>
          </a:p>
        </p:txBody>
      </p:sp>
    </p:spTree>
    <p:extLst>
      <p:ext uri="{BB962C8B-B14F-4D97-AF65-F5344CB8AC3E}">
        <p14:creationId xmlns:p14="http://schemas.microsoft.com/office/powerpoint/2010/main" val="122322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buAutoNum type="alphaLcPeriod"/>
            </a:pPr>
            <a:r>
              <a:rPr lang="es-AR" dirty="0" smtClean="0"/>
              <a:t>Se firma en marzo de 1998 y entra en vigor en febrero de 2005 suscripto por 160 países (Ratificación del 50% y debía suponer 55% de las emisiones mundiales de 1990)</a:t>
            </a:r>
          </a:p>
          <a:p>
            <a:pPr marL="457200" indent="-457200" algn="just">
              <a:buAutoNum type="alphaLcPeriod"/>
            </a:pPr>
            <a:r>
              <a:rPr lang="es-AR" dirty="0" smtClean="0"/>
              <a:t>Reducción las emisiones de dióxido de carbono y otros gases de efectos invernaderos </a:t>
            </a:r>
          </a:p>
          <a:p>
            <a:pPr marL="457200" indent="-457200" algn="just">
              <a:buAutoNum type="alphaLcPeriod"/>
            </a:pPr>
            <a:r>
              <a:rPr lang="es-AR" dirty="0" smtClean="0"/>
              <a:t>5% respecto a los niveles de 1990 durante el periodo 2008-2012</a:t>
            </a:r>
          </a:p>
          <a:p>
            <a:pPr marL="457200" indent="-457200" algn="just">
              <a:buAutoNum type="alphaLcPeriod"/>
            </a:pPr>
            <a:endParaRPr lang="es-AR" dirty="0" smtClean="0"/>
          </a:p>
          <a:p>
            <a:pPr marL="0" indent="0" algn="just">
              <a:buNone/>
            </a:pP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683568" y="764704"/>
            <a:ext cx="7756263" cy="1054250"/>
          </a:xfrm>
        </p:spPr>
        <p:txBody>
          <a:bodyPr/>
          <a:lstStyle/>
          <a:p>
            <a:r>
              <a:rPr lang="es-AR" sz="3200" dirty="0" smtClean="0"/>
              <a:t>3.- Protocolo de </a:t>
            </a:r>
            <a:r>
              <a:rPr lang="es-AR" sz="3200" dirty="0" err="1" smtClean="0"/>
              <a:t>Kyoto</a:t>
            </a:r>
            <a:r>
              <a:rPr lang="es-AR" sz="3200" dirty="0" smtClean="0"/>
              <a:t> - 1997 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140531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AR" dirty="0" smtClean="0"/>
              <a:t>a.- Regulación Estática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 smtClean="0"/>
              <a:t>b.- Tratamiento dinámico del tema ambiental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c.- Reforma Constitucional: 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d.- Elaboración de Normas de Presupuestos Mínimos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3200" dirty="0" smtClean="0"/>
              <a:t>4.- Republica Argentina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3805213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99247" y="2248347"/>
            <a:ext cx="8193233" cy="44930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AR" dirty="0" smtClean="0"/>
              <a:t>«</a:t>
            </a:r>
            <a:r>
              <a:rPr lang="es-AR" sz="3200" dirty="0" smtClean="0"/>
              <a:t>Todos los habitantes gozan del </a:t>
            </a:r>
            <a:r>
              <a:rPr lang="es-AR" sz="3200" dirty="0" smtClean="0">
                <a:solidFill>
                  <a:srgbClr val="FF0000"/>
                </a:solidFill>
              </a:rPr>
              <a:t>derecho a un ambiente sano</a:t>
            </a:r>
            <a:r>
              <a:rPr lang="es-AR" sz="3200" dirty="0" smtClean="0"/>
              <a:t>, equilibrado, apto para el desarrollo humano y para que las actividades productivas satisfagan las </a:t>
            </a:r>
            <a:r>
              <a:rPr lang="es-AR" sz="3200" dirty="0" smtClean="0">
                <a:solidFill>
                  <a:srgbClr val="00B050"/>
                </a:solidFill>
              </a:rPr>
              <a:t>necesidades presentes sin comprometer las de las generaciones futu</a:t>
            </a:r>
            <a:r>
              <a:rPr lang="es-AR" sz="3200" dirty="0" smtClean="0">
                <a:solidFill>
                  <a:srgbClr val="FF0000"/>
                </a:solidFill>
              </a:rPr>
              <a:t>ras</a:t>
            </a:r>
            <a:r>
              <a:rPr lang="es-AR" sz="3200" dirty="0" smtClean="0"/>
              <a:t>; y tiene el deber de preservarlo. El </a:t>
            </a:r>
            <a:r>
              <a:rPr lang="es-AR" sz="3200" dirty="0" smtClean="0">
                <a:solidFill>
                  <a:srgbClr val="00B0F0"/>
                </a:solidFill>
              </a:rPr>
              <a:t>daño ambiental </a:t>
            </a:r>
            <a:r>
              <a:rPr lang="es-AR" sz="3200" dirty="0" smtClean="0"/>
              <a:t>generará prioritariamente la obligación de recomponer, según lo establezca la le</a:t>
            </a:r>
            <a:r>
              <a:rPr lang="es-AR" dirty="0" smtClean="0"/>
              <a:t>y.»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Constitución Nacional</a:t>
            </a:r>
            <a:br>
              <a:rPr lang="es-AR" dirty="0" smtClean="0"/>
            </a:br>
            <a:r>
              <a:rPr lang="es-AR" dirty="0" smtClean="0"/>
              <a:t>Art. 41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77983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s-AR" dirty="0" smtClean="0"/>
              <a:t>«</a:t>
            </a:r>
            <a:r>
              <a:rPr lang="es-AR" sz="3600" dirty="0" smtClean="0"/>
              <a:t>Las autoridades proveerán a la </a:t>
            </a:r>
            <a:r>
              <a:rPr lang="es-AR" sz="3600" dirty="0" smtClean="0">
                <a:solidFill>
                  <a:srgbClr val="FF0000"/>
                </a:solidFill>
              </a:rPr>
              <a:t>protección</a:t>
            </a:r>
            <a:r>
              <a:rPr lang="es-AR" sz="3600" dirty="0" smtClean="0"/>
              <a:t> de este derecho, a la utilización racional de los recursos naturales, a la preservación del </a:t>
            </a:r>
            <a:r>
              <a:rPr lang="es-AR" sz="3600" dirty="0" smtClean="0">
                <a:solidFill>
                  <a:srgbClr val="00B050"/>
                </a:solidFill>
              </a:rPr>
              <a:t>patrimonio natural y cultural </a:t>
            </a:r>
            <a:r>
              <a:rPr lang="es-AR" sz="3600" dirty="0" smtClean="0"/>
              <a:t>y de la diversidad biológica, y a la </a:t>
            </a:r>
            <a:r>
              <a:rPr lang="es-AR" sz="3600" dirty="0" smtClean="0">
                <a:solidFill>
                  <a:srgbClr val="7030A0"/>
                </a:solidFill>
              </a:rPr>
              <a:t>información y educación ambientales.</a:t>
            </a:r>
            <a:r>
              <a:rPr lang="es-AR" sz="3600" dirty="0" smtClean="0"/>
              <a:t>»</a:t>
            </a:r>
            <a:endParaRPr lang="es-AR" sz="36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Interés Publico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22629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99247" y="2248347"/>
            <a:ext cx="8265241" cy="449302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AR" dirty="0" smtClean="0"/>
              <a:t>«</a:t>
            </a:r>
            <a:r>
              <a:rPr lang="es-AR" sz="3200" dirty="0" smtClean="0"/>
              <a:t>Corresponde a la Nación dictar las normas que contengan los </a:t>
            </a:r>
            <a:r>
              <a:rPr lang="es-AR" sz="3200" dirty="0" smtClean="0">
                <a:solidFill>
                  <a:srgbClr val="7030A0"/>
                </a:solidFill>
              </a:rPr>
              <a:t>presupuestos mínimos </a:t>
            </a:r>
            <a:r>
              <a:rPr lang="es-AR" sz="3200" dirty="0" smtClean="0"/>
              <a:t>de protección y a las provincias, </a:t>
            </a:r>
            <a:r>
              <a:rPr lang="es-AR" sz="3200" dirty="0" smtClean="0">
                <a:solidFill>
                  <a:srgbClr val="FF0000"/>
                </a:solidFill>
              </a:rPr>
              <a:t>las necesarias para complementarlas, </a:t>
            </a:r>
            <a:r>
              <a:rPr lang="es-AR" sz="3200" dirty="0" smtClean="0"/>
              <a:t>sin que aquellas alteren las jurisdicciones locales.</a:t>
            </a:r>
          </a:p>
          <a:p>
            <a:pPr marL="0" indent="0" algn="just">
              <a:buNone/>
            </a:pPr>
            <a:endParaRPr lang="es-AR" sz="3200" dirty="0" smtClean="0"/>
          </a:p>
          <a:p>
            <a:pPr marL="0" indent="0" algn="just">
              <a:buNone/>
            </a:pPr>
            <a:r>
              <a:rPr lang="es-AR" sz="3200" dirty="0" smtClean="0"/>
              <a:t>Se prohíbe el ingreso al territorio nacional de residuos actual o potencialmente peligrosos y de los radiactivos.»</a:t>
            </a:r>
            <a:endParaRPr lang="es-AR" sz="32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Presupuestos </a:t>
            </a:r>
            <a:r>
              <a:rPr lang="es-ES" dirty="0" err="1" smtClean="0"/>
              <a:t>Minimos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383961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3474</TotalTime>
  <Words>3945</Words>
  <Application>Microsoft Office PowerPoint</Application>
  <PresentationFormat>Presentación en pantalla (4:3)</PresentationFormat>
  <Paragraphs>302</Paragraphs>
  <Slides>44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44</vt:i4>
      </vt:variant>
    </vt:vector>
  </HeadingPairs>
  <TitlesOfParts>
    <vt:vector size="45" baseType="lpstr">
      <vt:lpstr>Cartoné</vt:lpstr>
      <vt:lpstr>POLITICA AMBIENTAL</vt:lpstr>
      <vt:lpstr>Antecedentes</vt:lpstr>
      <vt:lpstr>Presentación de PowerPoint</vt:lpstr>
      <vt:lpstr>2.- Declaración de Rio de Janeiro 1992</vt:lpstr>
      <vt:lpstr>3.- Protocolo de Kyoto - 1997 </vt:lpstr>
      <vt:lpstr>4.- Republica Argentina</vt:lpstr>
      <vt:lpstr>Constitución Nacional Art. 41</vt:lpstr>
      <vt:lpstr>Interés Publico</vt:lpstr>
      <vt:lpstr>Presupuestos Minimos</vt:lpstr>
      <vt:lpstr>Art. 43 C.N. Forma de Protección</vt:lpstr>
      <vt:lpstr>Personas Legitimadas</vt:lpstr>
      <vt:lpstr>Presupuestos Mínimos Ley 25675</vt:lpstr>
      <vt:lpstr>Objetivos</vt:lpstr>
      <vt:lpstr>OBJETIVOS…</vt:lpstr>
      <vt:lpstr>PRINCIPIOS </vt:lpstr>
      <vt:lpstr>Cuestiones Relevantes </vt:lpstr>
      <vt:lpstr>Principales Normas</vt:lpstr>
      <vt:lpstr>Provinciales</vt:lpstr>
      <vt:lpstr>Cont…..</vt:lpstr>
      <vt:lpstr>Cont….</vt:lpstr>
      <vt:lpstr>Cont…..</vt:lpstr>
      <vt:lpstr>Cont…</vt:lpstr>
      <vt:lpstr>Cont…</vt:lpstr>
      <vt:lpstr>Cont….</vt:lpstr>
      <vt:lpstr>Cont….</vt:lpstr>
      <vt:lpstr>Continuacion </vt:lpstr>
      <vt:lpstr>POLITICA ENERGETICA</vt:lpstr>
      <vt:lpstr>Composicion de la Oferta Energética</vt:lpstr>
      <vt:lpstr>Ley 25019 Energía Eólica y Solar</vt:lpstr>
      <vt:lpstr>Beneficios</vt:lpstr>
      <vt:lpstr>Normativa Provincial</vt:lpstr>
      <vt:lpstr>Autoridad de Aplicación: Secretaria de Estado de Energía.- </vt:lpstr>
      <vt:lpstr>Propender al aumento de la participación de energías renovables, especialmente los biocombustibles y tecnología del hidrógeno en el ámbito agrícola</vt:lpstr>
      <vt:lpstr>Beneficios</vt:lpstr>
      <vt:lpstr>Beneficios</vt:lpstr>
      <vt:lpstr>Régimen de Sanciones</vt:lpstr>
      <vt:lpstr>Fondo Fiduciario</vt:lpstr>
      <vt:lpstr>Recursos</vt:lpstr>
      <vt:lpstr>Ley 27640 Biocombustibles</vt:lpstr>
      <vt:lpstr>Secretaria de Energía</vt:lpstr>
      <vt:lpstr>Mezcla Obligatoria</vt:lpstr>
      <vt:lpstr>Subsidios a las E.R. Ley 27.424</vt:lpstr>
      <vt:lpstr>Agenda 2030 ODS 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Alfredo</dc:creator>
  <cp:lastModifiedBy>Alfredo</cp:lastModifiedBy>
  <cp:revision>43</cp:revision>
  <dcterms:created xsi:type="dcterms:W3CDTF">2022-12-04T11:11:06Z</dcterms:created>
  <dcterms:modified xsi:type="dcterms:W3CDTF">2022-12-17T10:35:06Z</dcterms:modified>
</cp:coreProperties>
</file>