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6/13/2025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6/13/2025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6/13/2025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6/13/2025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6/13/2025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96945A-8211-C5B1-858E-736DABFD5702}"/>
              </a:ext>
            </a:extLst>
          </p:cNvPr>
          <p:cNvSpPr>
            <a:spLocks noGrp="1"/>
          </p:cNvSpPr>
          <p:nvPr>
            <p:ph type="ctrTitle"/>
          </p:nvPr>
        </p:nvSpPr>
        <p:spPr/>
        <p:txBody>
          <a:bodyPr>
            <a:normAutofit fontScale="90000"/>
          </a:bodyPr>
          <a:lstStyle/>
          <a:p>
            <a:r>
              <a:rPr lang="es-AR" dirty="0"/>
              <a:t>El costo del mantenimiento industrial</a:t>
            </a:r>
          </a:p>
        </p:txBody>
      </p:sp>
    </p:spTree>
    <p:extLst>
      <p:ext uri="{BB962C8B-B14F-4D97-AF65-F5344CB8AC3E}">
        <p14:creationId xmlns:p14="http://schemas.microsoft.com/office/powerpoint/2010/main" val="2886339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B742FA-EEFC-1966-84DE-75D3E485AE6C}"/>
              </a:ext>
            </a:extLst>
          </p:cNvPr>
          <p:cNvSpPr>
            <a:spLocks noGrp="1"/>
          </p:cNvSpPr>
          <p:nvPr>
            <p:ph type="title"/>
          </p:nvPr>
        </p:nvSpPr>
        <p:spPr/>
        <p:txBody>
          <a:bodyPr>
            <a:normAutofit/>
          </a:bodyPr>
          <a:lstStyle/>
          <a:p>
            <a:r>
              <a:rPr lang="es-AR" u="sng" dirty="0">
                <a:effectLst/>
                <a:latin typeface="Calibri" panose="020F0502020204030204" pitchFamily="34" charset="0"/>
                <a:ea typeface="Calibri" panose="020F0502020204030204" pitchFamily="34" charset="0"/>
                <a:cs typeface="Times New Roman" panose="02020603050405020304" pitchFamily="18" charset="0"/>
              </a:rPr>
              <a:t>Problema de empresa</a:t>
            </a:r>
            <a:r>
              <a:rPr lang="es-AR" dirty="0">
                <a:effectLst/>
                <a:latin typeface="Calibri" panose="020F0502020204030204" pitchFamily="34" charset="0"/>
                <a:ea typeface="Calibri" panose="020F0502020204030204" pitchFamily="34" charset="0"/>
                <a:cs typeface="Times New Roman" panose="02020603050405020304" pitchFamily="18" charset="0"/>
              </a:rPr>
              <a:t>: </a:t>
            </a:r>
            <a:br>
              <a:rPr lang="es-AR" dirty="0">
                <a:effectLst/>
                <a:latin typeface="Calibri" panose="020F0502020204030204" pitchFamily="34" charset="0"/>
                <a:ea typeface="Calibri" panose="020F0502020204030204" pitchFamily="34" charset="0"/>
                <a:cs typeface="Times New Roman" panose="02020603050405020304" pitchFamily="18" charset="0"/>
              </a:rPr>
            </a:br>
            <a:r>
              <a:rPr lang="es-AR" dirty="0">
                <a:effectLst/>
                <a:latin typeface="Calibri" panose="020F0502020204030204" pitchFamily="34" charset="0"/>
                <a:ea typeface="Calibri" panose="020F0502020204030204" pitchFamily="34" charset="0"/>
                <a:cs typeface="Times New Roman" panose="02020603050405020304" pitchFamily="18" charset="0"/>
              </a:rPr>
              <a:t>¿Cuánto cuesta el mantenimiento? </a:t>
            </a:r>
            <a:endParaRPr lang="es-AR" dirty="0"/>
          </a:p>
        </p:txBody>
      </p:sp>
      <p:sp>
        <p:nvSpPr>
          <p:cNvPr id="3" name="Marcador de contenido 2">
            <a:extLst>
              <a:ext uri="{FF2B5EF4-FFF2-40B4-BE49-F238E27FC236}">
                <a16:creationId xmlns:a16="http://schemas.microsoft.com/office/drawing/2014/main" id="{F5040703-E8E5-38D4-1A1E-2FE75274D057}"/>
              </a:ext>
            </a:extLst>
          </p:cNvPr>
          <p:cNvSpPr>
            <a:spLocks noGrp="1"/>
          </p:cNvSpPr>
          <p:nvPr>
            <p:ph idx="1"/>
          </p:nvPr>
        </p:nvSpPr>
        <p:spPr/>
        <p:txBody>
          <a:bodyPr/>
          <a:lstStyle/>
          <a:p>
            <a:pPr marL="0" indent="0">
              <a:buNone/>
            </a:pPr>
            <a:r>
              <a:rPr lang="es-AR" sz="2800" dirty="0">
                <a:effectLst/>
                <a:latin typeface="Calibri" panose="020F0502020204030204" pitchFamily="34" charset="0"/>
                <a:ea typeface="Calibri" panose="020F0502020204030204" pitchFamily="34" charset="0"/>
                <a:cs typeface="Times New Roman" panose="02020603050405020304" pitchFamily="18" charset="0"/>
              </a:rPr>
              <a:t>• El cálculo del presupuesto de mantenimiento es una labor importante que asume el Responsable de Mantenimiento de una instalación como una de sus funciones. No es fácil realizar un presupuesto de mantenimiento, ya que se trata de realizar unos cálculos sobre </a:t>
            </a:r>
            <a:r>
              <a:rPr lang="es-AR" sz="2800" u="sng" dirty="0">
                <a:effectLst/>
                <a:latin typeface="Calibri" panose="020F0502020204030204" pitchFamily="34" charset="0"/>
                <a:ea typeface="Calibri" panose="020F0502020204030204" pitchFamily="34" charset="0"/>
                <a:cs typeface="Times New Roman" panose="02020603050405020304" pitchFamily="18" charset="0"/>
              </a:rPr>
              <a:t>previsiones futuras</a:t>
            </a:r>
            <a:r>
              <a:rPr lang="es-AR" sz="2800" dirty="0">
                <a:effectLst/>
                <a:latin typeface="Calibri" panose="020F0502020204030204" pitchFamily="34" charset="0"/>
                <a:ea typeface="Calibri" panose="020F0502020204030204" pitchFamily="34" charset="0"/>
                <a:cs typeface="Times New Roman" panose="02020603050405020304" pitchFamily="18" charset="0"/>
              </a:rPr>
              <a:t> que </a:t>
            </a:r>
            <a:r>
              <a:rPr lang="es-AR" sz="2800" u="sng" dirty="0">
                <a:effectLst/>
                <a:latin typeface="Calibri" panose="020F0502020204030204" pitchFamily="34" charset="0"/>
                <a:ea typeface="Calibri" panose="020F0502020204030204" pitchFamily="34" charset="0"/>
                <a:cs typeface="Times New Roman" panose="02020603050405020304" pitchFamily="18" charset="0"/>
              </a:rPr>
              <a:t>pueden materializarse o no</a:t>
            </a:r>
            <a:r>
              <a:rPr lang="es-AR" sz="2800" dirty="0">
                <a:effectLst/>
                <a:latin typeface="Calibri" panose="020F0502020204030204" pitchFamily="34" charset="0"/>
                <a:ea typeface="Calibri" panose="020F0502020204030204" pitchFamily="34" charset="0"/>
                <a:cs typeface="Times New Roman" panose="02020603050405020304" pitchFamily="18" charset="0"/>
              </a:rPr>
              <a:t>.</a:t>
            </a:r>
          </a:p>
          <a:p>
            <a:endParaRPr lang="es-AR" dirty="0"/>
          </a:p>
        </p:txBody>
      </p:sp>
    </p:spTree>
    <p:extLst>
      <p:ext uri="{BB962C8B-B14F-4D97-AF65-F5344CB8AC3E}">
        <p14:creationId xmlns:p14="http://schemas.microsoft.com/office/powerpoint/2010/main" val="3000132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3B45DB-0CD2-AEE4-EE36-27B064458768}"/>
              </a:ext>
            </a:extLst>
          </p:cNvPr>
          <p:cNvSpPr>
            <a:spLocks noGrp="1"/>
          </p:cNvSpPr>
          <p:nvPr>
            <p:ph type="title"/>
          </p:nvPr>
        </p:nvSpPr>
        <p:spPr/>
        <p:txBody>
          <a:bodyPr/>
          <a:lstStyle/>
          <a:p>
            <a:r>
              <a:rPr lang="es-AR" dirty="0"/>
              <a:t>Consideraciones generales</a:t>
            </a:r>
          </a:p>
        </p:txBody>
      </p:sp>
      <p:sp>
        <p:nvSpPr>
          <p:cNvPr id="3" name="Marcador de contenido 2">
            <a:extLst>
              <a:ext uri="{FF2B5EF4-FFF2-40B4-BE49-F238E27FC236}">
                <a16:creationId xmlns:a16="http://schemas.microsoft.com/office/drawing/2014/main" id="{2EA5DB8E-6FF9-AB91-2953-A9A22C4B71CC}"/>
              </a:ext>
            </a:extLst>
          </p:cNvPr>
          <p:cNvSpPr>
            <a:spLocks noGrp="1"/>
          </p:cNvSpPr>
          <p:nvPr>
            <p:ph idx="1"/>
          </p:nvPr>
        </p:nvSpPr>
        <p:spPr/>
        <p:txBody>
          <a:bodyPr>
            <a:normAutofit fontScale="92500"/>
          </a:bodyPr>
          <a:lstStyle/>
          <a:p>
            <a:r>
              <a:rPr lang="es-AR" dirty="0">
                <a:effectLst/>
                <a:latin typeface="Calibri" panose="020F0502020204030204" pitchFamily="34" charset="0"/>
                <a:ea typeface="Calibri" panose="020F0502020204030204" pitchFamily="34" charset="0"/>
                <a:cs typeface="Times New Roman" panose="02020603050405020304" pitchFamily="18" charset="0"/>
              </a:rPr>
              <a:t>En el presupuesto anual de mantenimiento hay una parte del costo que es </a:t>
            </a:r>
            <a:r>
              <a:rPr lang="es-AR" u="sng" dirty="0">
                <a:effectLst/>
                <a:latin typeface="Calibri" panose="020F0502020204030204" pitchFamily="34" charset="0"/>
                <a:ea typeface="Calibri" panose="020F0502020204030204" pitchFamily="34" charset="0"/>
                <a:cs typeface="Times New Roman" panose="02020603050405020304" pitchFamily="18" charset="0"/>
              </a:rPr>
              <a:t>aproximadamente constante</a:t>
            </a:r>
            <a:r>
              <a:rPr lang="es-AR" dirty="0">
                <a:effectLst/>
                <a:latin typeface="Calibri" panose="020F0502020204030204" pitchFamily="34" charset="0"/>
                <a:ea typeface="Calibri" panose="020F0502020204030204" pitchFamily="34" charset="0"/>
                <a:cs typeface="Times New Roman" panose="02020603050405020304" pitchFamily="18" charset="0"/>
              </a:rPr>
              <a:t>, como la </a:t>
            </a:r>
            <a:r>
              <a:rPr lang="es-AR" u="sng" dirty="0">
                <a:effectLst/>
                <a:latin typeface="Calibri" panose="020F0502020204030204" pitchFamily="34" charset="0"/>
                <a:ea typeface="Calibri" panose="020F0502020204030204" pitchFamily="34" charset="0"/>
                <a:cs typeface="Times New Roman" panose="02020603050405020304" pitchFamily="18" charset="0"/>
              </a:rPr>
              <a:t>mano de obra habitual</a:t>
            </a:r>
            <a:r>
              <a:rPr lang="es-AR" dirty="0">
                <a:effectLst/>
                <a:latin typeface="Calibri" panose="020F0502020204030204" pitchFamily="34" charset="0"/>
                <a:ea typeface="Calibri" panose="020F0502020204030204" pitchFamily="34" charset="0"/>
                <a:cs typeface="Times New Roman" panose="02020603050405020304" pitchFamily="18" charset="0"/>
              </a:rPr>
              <a:t> o </a:t>
            </a:r>
            <a:r>
              <a:rPr lang="es-AR" u="sng" dirty="0">
                <a:effectLst/>
                <a:latin typeface="Calibri" panose="020F0502020204030204" pitchFamily="34" charset="0"/>
                <a:ea typeface="Calibri" panose="020F0502020204030204" pitchFamily="34" charset="0"/>
                <a:cs typeface="Times New Roman" panose="02020603050405020304" pitchFamily="18" charset="0"/>
              </a:rPr>
              <a:t>el costo de las reparaciones programadas</a:t>
            </a:r>
            <a:r>
              <a:rPr lang="es-AR" dirty="0">
                <a:effectLst/>
                <a:latin typeface="Calibri" panose="020F0502020204030204" pitchFamily="34" charset="0"/>
                <a:ea typeface="Calibri" panose="020F0502020204030204" pitchFamily="34" charset="0"/>
                <a:cs typeface="Times New Roman" panose="02020603050405020304" pitchFamily="18" charset="0"/>
              </a:rPr>
              <a:t>, pero </a:t>
            </a:r>
            <a:r>
              <a:rPr lang="es-AR" u="sng" dirty="0">
                <a:effectLst/>
                <a:latin typeface="Calibri" panose="020F0502020204030204" pitchFamily="34" charset="0"/>
                <a:ea typeface="Calibri" panose="020F0502020204030204" pitchFamily="34" charset="0"/>
                <a:cs typeface="Times New Roman" panose="02020603050405020304" pitchFamily="18" charset="0"/>
              </a:rPr>
              <a:t>hay otros costos que son variables </a:t>
            </a:r>
            <a:r>
              <a:rPr lang="es-AR" dirty="0">
                <a:effectLst/>
                <a:latin typeface="Calibri" panose="020F0502020204030204" pitchFamily="34" charset="0"/>
                <a:ea typeface="Calibri" panose="020F0502020204030204" pitchFamily="34" charset="0"/>
                <a:cs typeface="Times New Roman" panose="02020603050405020304" pitchFamily="18" charset="0"/>
              </a:rPr>
              <a:t>y están relacionados </a:t>
            </a:r>
            <a:r>
              <a:rPr lang="es-AR" u="sng" dirty="0">
                <a:effectLst/>
                <a:latin typeface="Calibri" panose="020F0502020204030204" pitchFamily="34" charset="0"/>
                <a:ea typeface="Calibri" panose="020F0502020204030204" pitchFamily="34" charset="0"/>
                <a:cs typeface="Times New Roman" panose="02020603050405020304" pitchFamily="18" charset="0"/>
              </a:rPr>
              <a:t>con las averías que se produzcan</a:t>
            </a:r>
            <a:r>
              <a:rPr lang="es-AR" dirty="0">
                <a:effectLst/>
                <a:latin typeface="Calibri" panose="020F0502020204030204" pitchFamily="34" charset="0"/>
                <a:ea typeface="Calibri" panose="020F0502020204030204" pitchFamily="34" charset="0"/>
                <a:cs typeface="Times New Roman" panose="02020603050405020304" pitchFamily="18" charset="0"/>
              </a:rPr>
              <a:t>. No todos los años se producen las mismas averías ni de la misma gravedad, por lo que el apartado referente a materiales y a contratos puede variar sensiblemente de un año a otro. </a:t>
            </a:r>
          </a:p>
          <a:p>
            <a:pPr marL="0" indent="0">
              <a:buNone/>
            </a:pPr>
            <a:r>
              <a:rPr lang="es-AR" dirty="0">
                <a:effectLst/>
                <a:latin typeface="Calibri" panose="020F0502020204030204" pitchFamily="34" charset="0"/>
                <a:ea typeface="Calibri" panose="020F0502020204030204" pitchFamily="34" charset="0"/>
                <a:cs typeface="Times New Roman" panose="02020603050405020304" pitchFamily="18" charset="0"/>
              </a:rPr>
              <a:t>• Por otro lado, al realizar el presupuesto anual de mantenimiento es importante distinguir entre los </a:t>
            </a:r>
            <a:r>
              <a:rPr lang="es-AR" u="sng" dirty="0">
                <a:effectLst/>
                <a:latin typeface="Calibri" panose="020F0502020204030204" pitchFamily="34" charset="0"/>
                <a:ea typeface="Calibri" panose="020F0502020204030204" pitchFamily="34" charset="0"/>
                <a:cs typeface="Times New Roman" panose="02020603050405020304" pitchFamily="18" charset="0"/>
              </a:rPr>
              <a:t>costos iniciales de implantación</a:t>
            </a:r>
            <a:r>
              <a:rPr lang="es-AR" dirty="0">
                <a:effectLst/>
                <a:latin typeface="Calibri" panose="020F0502020204030204" pitchFamily="34" charset="0"/>
                <a:ea typeface="Calibri" panose="020F0502020204030204" pitchFamily="34" charset="0"/>
                <a:cs typeface="Times New Roman" panose="02020603050405020304" pitchFamily="18" charset="0"/>
              </a:rPr>
              <a:t>, relacionados con la </a:t>
            </a:r>
            <a:r>
              <a:rPr lang="es-AR" b="1" dirty="0">
                <a:effectLst/>
                <a:latin typeface="Calibri" panose="020F0502020204030204" pitchFamily="34" charset="0"/>
                <a:ea typeface="Calibri" panose="020F0502020204030204" pitchFamily="34" charset="0"/>
                <a:cs typeface="Times New Roman" panose="02020603050405020304" pitchFamily="18" charset="0"/>
              </a:rPr>
              <a:t>compra inicial de herramienta</a:t>
            </a:r>
            <a:r>
              <a:rPr lang="es-AR" dirty="0">
                <a:effectLst/>
                <a:latin typeface="Calibri" panose="020F0502020204030204" pitchFamily="34" charset="0"/>
                <a:ea typeface="Calibri" panose="020F0502020204030204" pitchFamily="34" charset="0"/>
                <a:cs typeface="Times New Roman" panose="02020603050405020304" pitchFamily="18" charset="0"/>
              </a:rPr>
              <a:t>, la </a:t>
            </a:r>
            <a:r>
              <a:rPr lang="es-AR" b="1" dirty="0">
                <a:effectLst/>
                <a:latin typeface="Calibri" panose="020F0502020204030204" pitchFamily="34" charset="0"/>
                <a:ea typeface="Calibri" panose="020F0502020204030204" pitchFamily="34" charset="0"/>
                <a:cs typeface="Times New Roman" panose="02020603050405020304" pitchFamily="18" charset="0"/>
              </a:rPr>
              <a:t>compra del stock de repuesto </a:t>
            </a:r>
            <a:r>
              <a:rPr lang="es-AR" dirty="0">
                <a:effectLst/>
                <a:latin typeface="Calibri" panose="020F0502020204030204" pitchFamily="34" charset="0"/>
                <a:ea typeface="Calibri" panose="020F0502020204030204" pitchFamily="34" charset="0"/>
                <a:cs typeface="Times New Roman" panose="02020603050405020304" pitchFamily="18" charset="0"/>
              </a:rPr>
              <a:t>y el </a:t>
            </a:r>
            <a:r>
              <a:rPr lang="es-AR" b="1" dirty="0">
                <a:effectLst/>
                <a:latin typeface="Calibri" panose="020F0502020204030204" pitchFamily="34" charset="0"/>
                <a:ea typeface="Calibri" panose="020F0502020204030204" pitchFamily="34" charset="0"/>
                <a:cs typeface="Times New Roman" panose="02020603050405020304" pitchFamily="18" charset="0"/>
              </a:rPr>
              <a:t>periodo de formación del personal</a:t>
            </a:r>
            <a:r>
              <a:rPr lang="es-AR" dirty="0">
                <a:effectLst/>
                <a:latin typeface="Calibri" panose="020F0502020204030204" pitchFamily="34" charset="0"/>
                <a:ea typeface="Calibri" panose="020F0502020204030204" pitchFamily="34" charset="0"/>
                <a:cs typeface="Times New Roman" panose="02020603050405020304" pitchFamily="18" charset="0"/>
              </a:rPr>
              <a:t>, </a:t>
            </a:r>
            <a:r>
              <a:rPr lang="es-AR" u="sng" dirty="0">
                <a:effectLst/>
                <a:latin typeface="Calibri" panose="020F0502020204030204" pitchFamily="34" charset="0"/>
                <a:ea typeface="Calibri" panose="020F0502020204030204" pitchFamily="34" charset="0"/>
                <a:cs typeface="Times New Roman" panose="02020603050405020304" pitchFamily="18" charset="0"/>
              </a:rPr>
              <a:t>que no se repite</a:t>
            </a:r>
            <a:r>
              <a:rPr lang="es-AR" dirty="0">
                <a:effectLst/>
                <a:latin typeface="Calibri" panose="020F0502020204030204" pitchFamily="34" charset="0"/>
                <a:ea typeface="Calibri" panose="020F0502020204030204" pitchFamily="34" charset="0"/>
                <a:cs typeface="Times New Roman" panose="02020603050405020304" pitchFamily="18" charset="0"/>
              </a:rPr>
              <a:t>, y el </a:t>
            </a:r>
            <a:r>
              <a:rPr lang="es-AR" u="sng" dirty="0">
                <a:effectLst/>
                <a:latin typeface="Calibri" panose="020F0502020204030204" pitchFamily="34" charset="0"/>
                <a:ea typeface="Calibri" panose="020F0502020204030204" pitchFamily="34" charset="0"/>
                <a:cs typeface="Times New Roman" panose="02020603050405020304" pitchFamily="18" charset="0"/>
              </a:rPr>
              <a:t>costo anual, que se repite un año tras otro con algunas variaciones</a:t>
            </a:r>
            <a:r>
              <a:rPr lang="es-AR" dirty="0">
                <a:effectLst/>
                <a:latin typeface="Calibri" panose="020F0502020204030204" pitchFamily="34" charset="0"/>
                <a:ea typeface="Calibri" panose="020F0502020204030204" pitchFamily="34" charset="0"/>
                <a:cs typeface="Times New Roman" panose="02020603050405020304" pitchFamily="18" charset="0"/>
              </a:rPr>
              <a:t>.</a:t>
            </a:r>
          </a:p>
          <a:p>
            <a:endParaRPr lang="es-AR" dirty="0"/>
          </a:p>
        </p:txBody>
      </p:sp>
    </p:spTree>
    <p:extLst>
      <p:ext uri="{BB962C8B-B14F-4D97-AF65-F5344CB8AC3E}">
        <p14:creationId xmlns:p14="http://schemas.microsoft.com/office/powerpoint/2010/main" val="104243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ED588E-C770-7615-CD28-FD4412B6B0D1}"/>
              </a:ext>
            </a:extLst>
          </p:cNvPr>
          <p:cNvSpPr>
            <a:spLocks noGrp="1"/>
          </p:cNvSpPr>
          <p:nvPr>
            <p:ph type="title"/>
          </p:nvPr>
        </p:nvSpPr>
        <p:spPr/>
        <p:txBody>
          <a:bodyPr>
            <a:normAutofit fontScale="90000"/>
          </a:bodyPr>
          <a:lstStyle/>
          <a:p>
            <a:r>
              <a:rPr lang="es-AR" sz="4000" dirty="0">
                <a:effectLst/>
                <a:latin typeface="Calibri" panose="020F0502020204030204" pitchFamily="34" charset="0"/>
                <a:ea typeface="Calibri" panose="020F0502020204030204" pitchFamily="34" charset="0"/>
                <a:cs typeface="Times New Roman" panose="02020603050405020304" pitchFamily="18" charset="0"/>
              </a:rPr>
              <a:t>EL PRESUPUESTO DE MANTENIMIENTO ANUAL</a:t>
            </a:r>
            <a:endParaRPr lang="es-AR" sz="4000" dirty="0"/>
          </a:p>
        </p:txBody>
      </p:sp>
      <p:sp>
        <p:nvSpPr>
          <p:cNvPr id="3" name="Marcador de contenido 2">
            <a:extLst>
              <a:ext uri="{FF2B5EF4-FFF2-40B4-BE49-F238E27FC236}">
                <a16:creationId xmlns:a16="http://schemas.microsoft.com/office/drawing/2014/main" id="{1494ECD5-09E0-E4C3-DD68-B58D043871EC}"/>
              </a:ext>
            </a:extLst>
          </p:cNvPr>
          <p:cNvSpPr>
            <a:spLocks noGrp="1"/>
          </p:cNvSpPr>
          <p:nvPr>
            <p:ph idx="1"/>
          </p:nvPr>
        </p:nvSpPr>
        <p:spPr/>
        <p:txBody>
          <a:bodyPr>
            <a:normAutofit lnSpcReduction="10000"/>
          </a:bodyPr>
          <a:lstStyle/>
          <a:p>
            <a:pPr marL="0" indent="0">
              <a:buNone/>
            </a:pPr>
            <a:r>
              <a:rPr lang="es-AR" sz="1800" dirty="0">
                <a:effectLst/>
                <a:latin typeface="Calibri" panose="020F0502020204030204" pitchFamily="34" charset="0"/>
                <a:ea typeface="Calibri" panose="020F0502020204030204" pitchFamily="34" charset="0"/>
                <a:cs typeface="Times New Roman" panose="02020603050405020304" pitchFamily="18" charset="0"/>
              </a:rPr>
              <a:t>• </a:t>
            </a:r>
            <a:r>
              <a:rPr lang="es-AR" sz="1800" b="1" dirty="0">
                <a:effectLst/>
                <a:latin typeface="Calibri" panose="020F0502020204030204" pitchFamily="34" charset="0"/>
                <a:ea typeface="Calibri" panose="020F0502020204030204" pitchFamily="34" charset="0"/>
                <a:cs typeface="Times New Roman" panose="02020603050405020304" pitchFamily="18" charset="0"/>
              </a:rPr>
              <a:t>1 - COSTOS DE IMPLANTACIÓN</a:t>
            </a:r>
          </a:p>
          <a:p>
            <a:pPr marL="0" indent="0">
              <a:buNone/>
            </a:pPr>
            <a:r>
              <a:rPr lang="es-AR" sz="1800" b="1" dirty="0">
                <a:effectLst/>
                <a:latin typeface="Calibri" panose="020F0502020204030204" pitchFamily="34" charset="0"/>
                <a:ea typeface="Calibri" panose="020F0502020204030204" pitchFamily="34" charset="0"/>
                <a:cs typeface="Times New Roman" panose="02020603050405020304" pitchFamily="18" charset="0"/>
              </a:rPr>
              <a:t>• 2 - COSTO ANUAL DE PERSONAL DE MANTENIMIENTO </a:t>
            </a:r>
          </a:p>
          <a:p>
            <a:pPr marL="0" indent="0">
              <a:buNone/>
            </a:pPr>
            <a:r>
              <a:rPr lang="es-AR" sz="1800" b="1" dirty="0">
                <a:effectLst/>
                <a:latin typeface="Calibri" panose="020F0502020204030204" pitchFamily="34" charset="0"/>
                <a:ea typeface="Calibri" panose="020F0502020204030204" pitchFamily="34" charset="0"/>
                <a:cs typeface="Times New Roman" panose="02020603050405020304" pitchFamily="18" charset="0"/>
              </a:rPr>
              <a:t>• 3 - COSTO ANUAL EN REPUESTOS Y CONSUMIBLES </a:t>
            </a:r>
          </a:p>
          <a:p>
            <a:pPr marL="0" indent="0">
              <a:buNone/>
            </a:pPr>
            <a:r>
              <a:rPr lang="es-AR" sz="1800" b="1" dirty="0">
                <a:effectLst/>
                <a:latin typeface="Calibri" panose="020F0502020204030204" pitchFamily="34" charset="0"/>
                <a:ea typeface="Calibri" panose="020F0502020204030204" pitchFamily="34" charset="0"/>
                <a:cs typeface="Times New Roman" panose="02020603050405020304" pitchFamily="18" charset="0"/>
              </a:rPr>
              <a:t>• 4 - COSTO ANUAL EN HERRAMIENTAS Y MEDIOS TÉCNICO5</a:t>
            </a:r>
          </a:p>
          <a:p>
            <a:pPr marL="0" indent="0">
              <a:buNone/>
            </a:pPr>
            <a:r>
              <a:rPr lang="es-AR" sz="1800" b="1" dirty="0">
                <a:effectLst/>
                <a:latin typeface="Calibri" panose="020F0502020204030204" pitchFamily="34" charset="0"/>
                <a:ea typeface="Calibri" panose="020F0502020204030204" pitchFamily="34" charset="0"/>
                <a:cs typeface="Times New Roman" panose="02020603050405020304" pitchFamily="18" charset="0"/>
              </a:rPr>
              <a:t>• 5 - COSTO ANUAL EN CONTRATOS EXTERNOS </a:t>
            </a:r>
          </a:p>
          <a:p>
            <a:pPr marL="0" indent="0">
              <a:buNone/>
            </a:pPr>
            <a:r>
              <a:rPr lang="es-AR" sz="1800" b="1" dirty="0">
                <a:effectLst/>
                <a:latin typeface="Calibri" panose="020F0502020204030204" pitchFamily="34" charset="0"/>
                <a:ea typeface="Calibri" panose="020F0502020204030204" pitchFamily="34" charset="0"/>
                <a:cs typeface="Times New Roman" panose="02020603050405020304" pitchFamily="18" charset="0"/>
              </a:rPr>
              <a:t>• 6 - COSTO DE PARADAS Y GRANDES REVISIONES </a:t>
            </a:r>
          </a:p>
          <a:p>
            <a:pPr marL="0" indent="0">
              <a:buNone/>
            </a:pPr>
            <a:r>
              <a:rPr lang="es-AR" sz="1800" b="1" dirty="0">
                <a:effectLst/>
                <a:latin typeface="Calibri" panose="020F0502020204030204" pitchFamily="34" charset="0"/>
                <a:ea typeface="Calibri" panose="020F0502020204030204" pitchFamily="34" charset="0"/>
                <a:cs typeface="Times New Roman" panose="02020603050405020304" pitchFamily="18" charset="0"/>
              </a:rPr>
              <a:t>• 7 - SEGUROS, FRANQUICIAS Y LÍMITES DE RESPONSABILIDAD.</a:t>
            </a:r>
          </a:p>
          <a:p>
            <a:pPr marL="0" indent="0">
              <a:buNone/>
            </a:pPr>
            <a:r>
              <a:rPr lang="es-AR" sz="1800" b="1" dirty="0">
                <a:effectLst/>
                <a:latin typeface="Calibri" panose="020F0502020204030204" pitchFamily="34" charset="0"/>
                <a:ea typeface="Calibri" panose="020F0502020204030204" pitchFamily="34" charset="0"/>
                <a:cs typeface="Times New Roman" panose="02020603050405020304" pitchFamily="18" charset="0"/>
              </a:rPr>
              <a:t>• 8 - IMPREVISTOS</a:t>
            </a:r>
          </a:p>
          <a:p>
            <a:pPr marL="0" indent="0">
              <a:buNone/>
            </a:pPr>
            <a:endParaRPr lang="es-AR" dirty="0"/>
          </a:p>
        </p:txBody>
      </p:sp>
    </p:spTree>
    <p:extLst>
      <p:ext uri="{BB962C8B-B14F-4D97-AF65-F5344CB8AC3E}">
        <p14:creationId xmlns:p14="http://schemas.microsoft.com/office/powerpoint/2010/main" val="3854146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379653-2FE9-0E14-7C76-B66E7DDF475D}"/>
              </a:ext>
            </a:extLst>
          </p:cNvPr>
          <p:cNvSpPr>
            <a:spLocks noGrp="1"/>
          </p:cNvSpPr>
          <p:nvPr>
            <p:ph type="title"/>
          </p:nvPr>
        </p:nvSpPr>
        <p:spPr/>
        <p:txBody>
          <a:bodyPr>
            <a:normAutofit/>
          </a:bodyPr>
          <a:lstStyle/>
          <a:p>
            <a:r>
              <a:rPr lang="es-AR" sz="5400" dirty="0"/>
              <a:t>1 - </a:t>
            </a:r>
            <a:r>
              <a:rPr lang="es-AR" sz="5400" dirty="0">
                <a:effectLst/>
                <a:latin typeface="Calibri" panose="020F0502020204030204" pitchFamily="34" charset="0"/>
                <a:ea typeface="Calibri" panose="020F0502020204030204" pitchFamily="34" charset="0"/>
                <a:cs typeface="Times New Roman" panose="02020603050405020304" pitchFamily="18" charset="0"/>
              </a:rPr>
              <a:t>Costos directos </a:t>
            </a:r>
            <a:endParaRPr lang="es-AR" sz="5400" dirty="0"/>
          </a:p>
        </p:txBody>
      </p:sp>
      <p:sp>
        <p:nvSpPr>
          <p:cNvPr id="3" name="Marcador de contenido 2">
            <a:extLst>
              <a:ext uri="{FF2B5EF4-FFF2-40B4-BE49-F238E27FC236}">
                <a16:creationId xmlns:a16="http://schemas.microsoft.com/office/drawing/2014/main" id="{4E5AAB84-DE8E-65EC-FBC6-C7B4C0887EB3}"/>
              </a:ext>
            </a:extLst>
          </p:cNvPr>
          <p:cNvSpPr>
            <a:spLocks noGrp="1"/>
          </p:cNvSpPr>
          <p:nvPr>
            <p:ph idx="1"/>
          </p:nvPr>
        </p:nvSpPr>
        <p:spPr>
          <a:xfrm>
            <a:off x="1451579" y="2015732"/>
            <a:ext cx="9603275" cy="4037749"/>
          </a:xfrm>
        </p:spPr>
        <p:txBody>
          <a:bodyPr>
            <a:normAutofit fontScale="85000" lnSpcReduction="20000"/>
          </a:bodyPr>
          <a:lstStyle/>
          <a:p>
            <a:pPr marL="0" indent="0">
              <a:buNone/>
            </a:pPr>
            <a:r>
              <a:rPr lang="es-AR" sz="2300" dirty="0">
                <a:effectLst/>
                <a:latin typeface="Calibri" panose="020F0502020204030204" pitchFamily="34" charset="0"/>
                <a:ea typeface="Calibri" panose="020F0502020204030204" pitchFamily="34" charset="0"/>
                <a:cs typeface="Times New Roman" panose="02020603050405020304" pitchFamily="18" charset="0"/>
              </a:rPr>
              <a:t>• Están relacionados con el rendimiento de la empresa y </a:t>
            </a:r>
            <a:r>
              <a:rPr lang="es-AR" sz="2300" u="sng" dirty="0">
                <a:effectLst/>
                <a:latin typeface="Calibri" panose="020F0502020204030204" pitchFamily="34" charset="0"/>
                <a:ea typeface="Calibri" panose="020F0502020204030204" pitchFamily="34" charset="0"/>
                <a:cs typeface="Times New Roman" panose="02020603050405020304" pitchFamily="18" charset="0"/>
              </a:rPr>
              <a:t>son menores si la conservación de los equipos es mejor</a:t>
            </a:r>
            <a:r>
              <a:rPr lang="es-AR" sz="2300" dirty="0">
                <a:effectLst/>
                <a:latin typeface="Calibri" panose="020F0502020204030204" pitchFamily="34" charset="0"/>
                <a:ea typeface="Calibri" panose="020F0502020204030204" pitchFamily="34" charset="0"/>
                <a:cs typeface="Times New Roman" panose="02020603050405020304" pitchFamily="18" charset="0"/>
              </a:rPr>
              <a:t>, influye la cantidad de tiempo que se emplea el equipo y la atención que requieren, estos costos son fijados por la cantidad de revisiones, inspecciones y en general las actividades y controles que se realizan a los equipos ,</a:t>
            </a:r>
            <a:r>
              <a:rPr lang="es-AR" sz="2300" u="sng" dirty="0">
                <a:effectLst/>
                <a:latin typeface="Calibri" panose="020F0502020204030204" pitchFamily="34" charset="0"/>
                <a:ea typeface="Calibri" panose="020F0502020204030204" pitchFamily="34" charset="0"/>
                <a:cs typeface="Times New Roman" panose="02020603050405020304" pitchFamily="18" charset="0"/>
              </a:rPr>
              <a:t>comprendiendo</a:t>
            </a:r>
            <a:r>
              <a:rPr lang="es-AR" sz="23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buNone/>
            </a:pPr>
            <a:r>
              <a:rPr lang="es-AR" sz="2300" dirty="0">
                <a:effectLst/>
                <a:latin typeface="Calibri" panose="020F0502020204030204" pitchFamily="34" charset="0"/>
                <a:ea typeface="Calibri" panose="020F0502020204030204" pitchFamily="34" charset="0"/>
                <a:cs typeface="Times New Roman" panose="02020603050405020304" pitchFamily="18" charset="0"/>
              </a:rPr>
              <a:t> </a:t>
            </a:r>
            <a:r>
              <a:rPr lang="es-AR" sz="2300" b="1" dirty="0">
                <a:effectLst/>
                <a:latin typeface="Calibri" panose="020F0502020204030204" pitchFamily="34" charset="0"/>
                <a:ea typeface="Calibri" panose="020F0502020204030204" pitchFamily="34" charset="0"/>
                <a:cs typeface="Times New Roman" panose="02020603050405020304" pitchFamily="18" charset="0"/>
              </a:rPr>
              <a:t>Costo de mano de obra directa. </a:t>
            </a:r>
          </a:p>
          <a:p>
            <a:pPr marL="0" indent="0">
              <a:buNone/>
            </a:pPr>
            <a:r>
              <a:rPr lang="es-AR" sz="2300" b="1" dirty="0">
                <a:effectLst/>
                <a:latin typeface="Calibri" panose="020F0502020204030204" pitchFamily="34" charset="0"/>
                <a:ea typeface="Calibri" panose="020F0502020204030204" pitchFamily="34" charset="0"/>
                <a:cs typeface="Times New Roman" panose="02020603050405020304" pitchFamily="18" charset="0"/>
              </a:rPr>
              <a:t>Costo de materiales y repuestos. </a:t>
            </a:r>
          </a:p>
          <a:p>
            <a:pPr marL="0" indent="0">
              <a:buNone/>
            </a:pPr>
            <a:r>
              <a:rPr lang="es-AR" sz="2300" b="1" dirty="0">
                <a:effectLst/>
                <a:latin typeface="Calibri" panose="020F0502020204030204" pitchFamily="34" charset="0"/>
                <a:ea typeface="Calibri" panose="020F0502020204030204" pitchFamily="34" charset="0"/>
                <a:cs typeface="Times New Roman" panose="02020603050405020304" pitchFamily="18" charset="0"/>
              </a:rPr>
              <a:t>Costos asociados directamente a la ejecución de trabajos, consumo de energía , alquiler de los equipos. etc. </a:t>
            </a:r>
          </a:p>
          <a:p>
            <a:pPr marL="0" indent="0">
              <a:buNone/>
            </a:pPr>
            <a:r>
              <a:rPr lang="es-AR" sz="2300" b="1" dirty="0">
                <a:effectLst/>
                <a:latin typeface="Calibri" panose="020F0502020204030204" pitchFamily="34" charset="0"/>
                <a:ea typeface="Calibri" panose="020F0502020204030204" pitchFamily="34" charset="0"/>
                <a:cs typeface="Times New Roman" panose="02020603050405020304" pitchFamily="18" charset="0"/>
              </a:rPr>
              <a:t>Costos de utilización de herramientas y equipos.</a:t>
            </a:r>
          </a:p>
          <a:p>
            <a:pPr marL="0" indent="0">
              <a:buNone/>
            </a:pPr>
            <a:r>
              <a:rPr lang="es-AR" sz="2300" b="1" dirty="0">
                <a:effectLst/>
                <a:latin typeface="Calibri" panose="020F0502020204030204" pitchFamily="34" charset="0"/>
                <a:ea typeface="Calibri" panose="020F0502020204030204" pitchFamily="34" charset="0"/>
                <a:cs typeface="Times New Roman" panose="02020603050405020304" pitchFamily="18" charset="0"/>
              </a:rPr>
              <a:t> Los costos de servicios se calculan por estimación proporcional a la capacidad instalada</a:t>
            </a:r>
          </a:p>
          <a:p>
            <a:endParaRPr lang="es-AR" dirty="0"/>
          </a:p>
        </p:txBody>
      </p:sp>
    </p:spTree>
    <p:extLst>
      <p:ext uri="{BB962C8B-B14F-4D97-AF65-F5344CB8AC3E}">
        <p14:creationId xmlns:p14="http://schemas.microsoft.com/office/powerpoint/2010/main" val="3163888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89AE14-2D29-B134-A0E6-C947471C98BC}"/>
              </a:ext>
            </a:extLst>
          </p:cNvPr>
          <p:cNvSpPr>
            <a:spLocks noGrp="1"/>
          </p:cNvSpPr>
          <p:nvPr>
            <p:ph type="title"/>
          </p:nvPr>
        </p:nvSpPr>
        <p:spPr/>
        <p:txBody>
          <a:bodyPr>
            <a:normAutofit/>
          </a:bodyPr>
          <a:lstStyle/>
          <a:p>
            <a:r>
              <a:rPr lang="es-AR" sz="5400" dirty="0"/>
              <a:t>II - </a:t>
            </a:r>
            <a:r>
              <a:rPr lang="es-AR" sz="5400" dirty="0">
                <a:effectLst/>
                <a:latin typeface="Calibri" panose="020F0502020204030204" pitchFamily="34" charset="0"/>
                <a:ea typeface="Calibri" panose="020F0502020204030204" pitchFamily="34" charset="0"/>
                <a:cs typeface="Times New Roman" panose="02020603050405020304" pitchFamily="18" charset="0"/>
              </a:rPr>
              <a:t>Costos  </a:t>
            </a:r>
            <a:r>
              <a:rPr lang="es-AR" sz="5400" dirty="0" err="1">
                <a:effectLst/>
                <a:latin typeface="Calibri" panose="020F0502020204030204" pitchFamily="34" charset="0"/>
                <a:ea typeface="Calibri" panose="020F0502020204030204" pitchFamily="34" charset="0"/>
                <a:cs typeface="Times New Roman" panose="02020603050405020304" pitchFamily="18" charset="0"/>
              </a:rPr>
              <a:t>INdirectos</a:t>
            </a:r>
            <a:r>
              <a:rPr lang="es-AR" sz="5400" dirty="0">
                <a:effectLst/>
                <a:latin typeface="Calibri" panose="020F0502020204030204" pitchFamily="34" charset="0"/>
                <a:ea typeface="Calibri" panose="020F0502020204030204" pitchFamily="34" charset="0"/>
                <a:cs typeface="Times New Roman" panose="02020603050405020304" pitchFamily="18" charset="0"/>
              </a:rPr>
              <a:t>  v</a:t>
            </a:r>
            <a:endParaRPr lang="es-AR" sz="5400" dirty="0"/>
          </a:p>
        </p:txBody>
      </p:sp>
      <p:sp>
        <p:nvSpPr>
          <p:cNvPr id="3" name="Marcador de contenido 2">
            <a:extLst>
              <a:ext uri="{FF2B5EF4-FFF2-40B4-BE49-F238E27FC236}">
                <a16:creationId xmlns:a16="http://schemas.microsoft.com/office/drawing/2014/main" id="{C6C17E20-02FB-7B17-D6C2-721FEC56D756}"/>
              </a:ext>
            </a:extLst>
          </p:cNvPr>
          <p:cNvSpPr>
            <a:spLocks noGrp="1"/>
          </p:cNvSpPr>
          <p:nvPr>
            <p:ph idx="1"/>
          </p:nvPr>
        </p:nvSpPr>
        <p:spPr>
          <a:xfrm>
            <a:off x="1451579" y="2015732"/>
            <a:ext cx="9603275" cy="3563433"/>
          </a:xfrm>
        </p:spPr>
        <p:txBody>
          <a:bodyPr/>
          <a:lstStyle/>
          <a:p>
            <a:pPr marL="0" indent="0">
              <a:buNone/>
            </a:pPr>
            <a:r>
              <a:rPr lang="es-AR" sz="1800" dirty="0">
                <a:effectLst/>
                <a:latin typeface="Calibri" panose="020F0502020204030204" pitchFamily="34" charset="0"/>
                <a:ea typeface="Calibri" panose="020F0502020204030204" pitchFamily="34" charset="0"/>
                <a:cs typeface="Times New Roman" panose="02020603050405020304" pitchFamily="18" charset="0"/>
              </a:rPr>
              <a:t>• </a:t>
            </a:r>
            <a:r>
              <a:rPr lang="es-AR" dirty="0">
                <a:effectLst/>
                <a:latin typeface="Calibri" panose="020F0502020204030204" pitchFamily="34" charset="0"/>
                <a:ea typeface="Calibri" panose="020F0502020204030204" pitchFamily="34" charset="0"/>
                <a:cs typeface="Times New Roman" panose="02020603050405020304" pitchFamily="18" charset="0"/>
              </a:rPr>
              <a:t>Son aquellos que no pueden atribuirse de una manera directa a una operación o trabajo especifico. En mantenimiento</a:t>
            </a:r>
            <a:r>
              <a:rPr lang="es-AR" b="1" dirty="0">
                <a:effectLst/>
                <a:latin typeface="Calibri" panose="020F0502020204030204" pitchFamily="34" charset="0"/>
                <a:ea typeface="Calibri" panose="020F0502020204030204" pitchFamily="34" charset="0"/>
                <a:cs typeface="Times New Roman" panose="02020603050405020304" pitchFamily="18" charset="0"/>
              </a:rPr>
              <a:t>, es el costo que no puede relacionarse a algún trabajo especifico</a:t>
            </a:r>
            <a:r>
              <a:rPr lang="es-AR" dirty="0">
                <a:effectLst/>
                <a:latin typeface="Calibri" panose="020F0502020204030204" pitchFamily="34" charset="0"/>
                <a:ea typeface="Calibri" panose="020F0502020204030204" pitchFamily="34" charset="0"/>
                <a:cs typeface="Times New Roman" panose="02020603050405020304" pitchFamily="18" charset="0"/>
              </a:rPr>
              <a:t>. Por lo </a:t>
            </a:r>
            <a:r>
              <a:rPr lang="es-AR" dirty="0" err="1">
                <a:effectLst/>
                <a:latin typeface="Calibri" panose="020F0502020204030204" pitchFamily="34" charset="0"/>
                <a:ea typeface="Calibri" panose="020F0502020204030204" pitchFamily="34" charset="0"/>
                <a:cs typeface="Times New Roman" panose="02020603050405020304" pitchFamily="18" charset="0"/>
              </a:rPr>
              <a:t>generál</a:t>
            </a:r>
            <a:r>
              <a:rPr lang="es-AR" dirty="0">
                <a:effectLst/>
                <a:latin typeface="Calibri" panose="020F0502020204030204" pitchFamily="34" charset="0"/>
                <a:ea typeface="Calibri" panose="020F0502020204030204" pitchFamily="34" charset="0"/>
                <a:cs typeface="Times New Roman" panose="02020603050405020304" pitchFamily="18" charset="0"/>
              </a:rPr>
              <a:t> suelen ser: </a:t>
            </a:r>
            <a:r>
              <a:rPr lang="es-AR" b="1" dirty="0">
                <a:effectLst/>
                <a:latin typeface="Calibri" panose="020F0502020204030204" pitchFamily="34" charset="0"/>
                <a:ea typeface="Calibri" panose="020F0502020204030204" pitchFamily="34" charset="0"/>
                <a:cs typeface="Times New Roman" panose="02020603050405020304" pitchFamily="18" charset="0"/>
              </a:rPr>
              <a:t>la </a:t>
            </a:r>
            <a:r>
              <a:rPr lang="es-AR" b="1" dirty="0" err="1">
                <a:effectLst/>
                <a:latin typeface="Calibri" panose="020F0502020204030204" pitchFamily="34" charset="0"/>
                <a:ea typeface="Calibri" panose="020F0502020204030204" pitchFamily="34" charset="0"/>
                <a:cs typeface="Times New Roman" panose="02020603050405020304" pitchFamily="18" charset="0"/>
              </a:rPr>
              <a:t>supervición</a:t>
            </a:r>
            <a:r>
              <a:rPr lang="es-AR" b="1" dirty="0">
                <a:effectLst/>
                <a:latin typeface="Calibri" panose="020F0502020204030204" pitchFamily="34" charset="0"/>
                <a:ea typeface="Calibri" panose="020F0502020204030204" pitchFamily="34" charset="0"/>
                <a:cs typeface="Times New Roman" panose="02020603050405020304" pitchFamily="18" charset="0"/>
              </a:rPr>
              <a:t>, almacén, instalaciones, servicio de taller, accesorios diversos, administración, etc</a:t>
            </a:r>
            <a:r>
              <a:rPr lang="es-AR" dirty="0">
                <a:effectLst/>
                <a:latin typeface="Calibri" panose="020F0502020204030204" pitchFamily="34" charset="0"/>
                <a:ea typeface="Calibri" panose="020F0502020204030204" pitchFamily="34" charset="0"/>
                <a:cs typeface="Times New Roman" panose="02020603050405020304" pitchFamily="18" charset="0"/>
              </a:rPr>
              <a:t>. Con el fin de contabilizar los distintos costos de operación del área de mantenimiento es necesaria utilizar alguna forma para prorratearlos entre los diversos trabajos, así se podrá </a:t>
            </a:r>
            <a:r>
              <a:rPr lang="es-AR" u="sng" dirty="0">
                <a:effectLst/>
                <a:latin typeface="Calibri" panose="020F0502020204030204" pitchFamily="34" charset="0"/>
                <a:ea typeface="Calibri" panose="020F0502020204030204" pitchFamily="34" charset="0"/>
                <a:cs typeface="Times New Roman" panose="02020603050405020304" pitchFamily="18" charset="0"/>
              </a:rPr>
              <a:t>calcular una tasa de consumo general por hora de trabajo directo</a:t>
            </a:r>
            <a:r>
              <a:rPr lang="es-AR" dirty="0">
                <a:effectLst/>
                <a:latin typeface="Calibri" panose="020F0502020204030204" pitchFamily="34" charset="0"/>
                <a:ea typeface="Calibri" panose="020F0502020204030204" pitchFamily="34" charset="0"/>
                <a:cs typeface="Times New Roman" panose="02020603050405020304" pitchFamily="18" charset="0"/>
              </a:rPr>
              <a:t>, </a:t>
            </a:r>
            <a:r>
              <a:rPr lang="es-AR" u="sng" dirty="0">
                <a:effectLst/>
                <a:latin typeface="Calibri" panose="020F0502020204030204" pitchFamily="34" charset="0"/>
                <a:ea typeface="Calibri" panose="020F0502020204030204" pitchFamily="34" charset="0"/>
                <a:cs typeface="Times New Roman" panose="02020603050405020304" pitchFamily="18" charset="0"/>
              </a:rPr>
              <a:t>dividiendo este costo por el numero de horas totales de mano de obra de mantenimiento asignadas</a:t>
            </a:r>
          </a:p>
          <a:p>
            <a:endParaRPr lang="es-AR" dirty="0"/>
          </a:p>
        </p:txBody>
      </p:sp>
    </p:spTree>
    <p:extLst>
      <p:ext uri="{BB962C8B-B14F-4D97-AF65-F5344CB8AC3E}">
        <p14:creationId xmlns:p14="http://schemas.microsoft.com/office/powerpoint/2010/main" val="1353410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89AE14-2D29-B134-A0E6-C947471C98BC}"/>
              </a:ext>
            </a:extLst>
          </p:cNvPr>
          <p:cNvSpPr>
            <a:spLocks noGrp="1"/>
          </p:cNvSpPr>
          <p:nvPr>
            <p:ph type="title"/>
          </p:nvPr>
        </p:nvSpPr>
        <p:spPr/>
        <p:txBody>
          <a:bodyPr>
            <a:normAutofit fontScale="90000"/>
          </a:bodyPr>
          <a:lstStyle/>
          <a:p>
            <a:r>
              <a:rPr lang="es-AR" sz="5400" dirty="0" err="1"/>
              <a:t>IIi</a:t>
            </a:r>
            <a:r>
              <a:rPr lang="es-AR" sz="5400" dirty="0"/>
              <a:t> - </a:t>
            </a:r>
            <a:r>
              <a:rPr lang="es-AR" sz="5400" dirty="0">
                <a:effectLst/>
                <a:latin typeface="Calibri" panose="020F0502020204030204" pitchFamily="34" charset="0"/>
                <a:ea typeface="Calibri" panose="020F0502020204030204" pitchFamily="34" charset="0"/>
                <a:cs typeface="Times New Roman" panose="02020603050405020304" pitchFamily="18" charset="0"/>
              </a:rPr>
              <a:t>Costos  DE TIEMPOS PERDIDOS</a:t>
            </a:r>
            <a:endParaRPr lang="es-AR" sz="5400" dirty="0"/>
          </a:p>
        </p:txBody>
      </p:sp>
      <p:sp>
        <p:nvSpPr>
          <p:cNvPr id="3" name="Marcador de contenido 2">
            <a:extLst>
              <a:ext uri="{FF2B5EF4-FFF2-40B4-BE49-F238E27FC236}">
                <a16:creationId xmlns:a16="http://schemas.microsoft.com/office/drawing/2014/main" id="{C6C17E20-02FB-7B17-D6C2-721FEC56D756}"/>
              </a:ext>
            </a:extLst>
          </p:cNvPr>
          <p:cNvSpPr>
            <a:spLocks noGrp="1"/>
          </p:cNvSpPr>
          <p:nvPr>
            <p:ph idx="1"/>
          </p:nvPr>
        </p:nvSpPr>
        <p:spPr>
          <a:xfrm>
            <a:off x="1451579" y="2015732"/>
            <a:ext cx="9603275" cy="4146529"/>
          </a:xfrm>
        </p:spPr>
        <p:txBody>
          <a:bodyPr>
            <a:normAutofit/>
          </a:bodyPr>
          <a:lstStyle/>
          <a:p>
            <a:pPr marL="0" lvl="0" indent="0">
              <a:lnSpc>
                <a:spcPct val="107000"/>
              </a:lnSpc>
              <a:spcAft>
                <a:spcPts val="800"/>
              </a:spcAft>
              <a:buNone/>
            </a:pPr>
            <a:r>
              <a:rPr lang="es-AR" dirty="0">
                <a:effectLst/>
                <a:latin typeface="Calibri" panose="020F0502020204030204" pitchFamily="34" charset="0"/>
                <a:ea typeface="Calibri" panose="020F0502020204030204" pitchFamily="34" charset="0"/>
                <a:cs typeface="Times New Roman" panose="02020603050405020304" pitchFamily="18" charset="0"/>
              </a:rPr>
              <a:t>• Son aquellos que aunque no están relacionados directamente con mantenimiento pero si están originados de alguna forma por este, tales como: </a:t>
            </a:r>
            <a:r>
              <a:rPr lang="es-AR" u="sng" dirty="0">
                <a:effectLst/>
                <a:latin typeface="Calibri" panose="020F0502020204030204" pitchFamily="34" charset="0"/>
                <a:ea typeface="Calibri" panose="020F0502020204030204" pitchFamily="34" charset="0"/>
                <a:cs typeface="Times New Roman" panose="02020603050405020304" pitchFamily="18" charset="0"/>
              </a:rPr>
              <a:t>Paros de producción. Baja efectividad</a:t>
            </a:r>
            <a:r>
              <a:rPr lang="es-AR" dirty="0">
                <a:effectLst/>
                <a:latin typeface="Calibri" panose="020F0502020204030204" pitchFamily="34" charset="0"/>
                <a:ea typeface="Calibri" panose="020F0502020204030204" pitchFamily="34" charset="0"/>
                <a:cs typeface="Times New Roman" panose="02020603050405020304" pitchFamily="18" charset="0"/>
              </a:rPr>
              <a:t> .</a:t>
            </a:r>
            <a:r>
              <a:rPr lang="es-AR" u="sng" dirty="0">
                <a:effectLst/>
                <a:latin typeface="Calibri" panose="020F0502020204030204" pitchFamily="34" charset="0"/>
                <a:ea typeface="Calibri" panose="020F0502020204030204" pitchFamily="34" charset="0"/>
                <a:cs typeface="Times New Roman" panose="02020603050405020304" pitchFamily="18" charset="0"/>
              </a:rPr>
              <a:t>Desperdicios de material </a:t>
            </a:r>
            <a:r>
              <a:rPr lang="es-AR" dirty="0">
                <a:effectLst/>
                <a:latin typeface="Calibri" panose="020F0502020204030204" pitchFamily="34" charset="0"/>
                <a:ea typeface="Calibri" panose="020F0502020204030204" pitchFamily="34" charset="0"/>
                <a:cs typeface="Times New Roman" panose="02020603050405020304" pitchFamily="18" charset="0"/>
              </a:rPr>
              <a:t>.</a:t>
            </a:r>
            <a:r>
              <a:rPr lang="es-AR" u="sng" dirty="0">
                <a:effectLst/>
                <a:latin typeface="Calibri" panose="020F0502020204030204" pitchFamily="34" charset="0"/>
                <a:ea typeface="Calibri" panose="020F0502020204030204" pitchFamily="34" charset="0"/>
                <a:cs typeface="Times New Roman" panose="02020603050405020304" pitchFamily="18" charset="0"/>
              </a:rPr>
              <a:t>Mala calidad</a:t>
            </a:r>
            <a:r>
              <a:rPr lang="es-AR" dirty="0">
                <a:effectLst/>
                <a:latin typeface="Calibri" panose="020F0502020204030204" pitchFamily="34" charset="0"/>
                <a:ea typeface="Calibri" panose="020F0502020204030204" pitchFamily="34" charset="0"/>
                <a:cs typeface="Times New Roman" panose="02020603050405020304" pitchFamily="18" charset="0"/>
              </a:rPr>
              <a:t> .</a:t>
            </a:r>
            <a:r>
              <a:rPr lang="es-AR" u="sng" dirty="0">
                <a:effectLst/>
                <a:latin typeface="Calibri" panose="020F0502020204030204" pitchFamily="34" charset="0"/>
                <a:ea typeface="Calibri" panose="020F0502020204030204" pitchFamily="34" charset="0"/>
                <a:cs typeface="Times New Roman" panose="02020603050405020304" pitchFamily="18" charset="0"/>
              </a:rPr>
              <a:t>Entrega en tiempos no prefijados (demoras</a:t>
            </a:r>
            <a:r>
              <a:rPr lang="es-AR" dirty="0">
                <a:effectLst/>
                <a:latin typeface="Calibri" panose="020F0502020204030204" pitchFamily="34" charset="0"/>
                <a:ea typeface="Calibri" panose="020F0502020204030204" pitchFamily="34" charset="0"/>
                <a:cs typeface="Times New Roman" panose="02020603050405020304" pitchFamily="18" charset="0"/>
              </a:rPr>
              <a:t>) .</a:t>
            </a:r>
            <a:r>
              <a:rPr lang="es-AR" u="sng" dirty="0">
                <a:effectLst/>
                <a:latin typeface="Calibri" panose="020F0502020204030204" pitchFamily="34" charset="0"/>
                <a:ea typeface="Calibri" panose="020F0502020204030204" pitchFamily="34" charset="0"/>
                <a:cs typeface="Times New Roman" panose="02020603050405020304" pitchFamily="18" charset="0"/>
              </a:rPr>
              <a:t>Perdidas en venta</a:t>
            </a:r>
          </a:p>
          <a:p>
            <a:pPr>
              <a:lnSpc>
                <a:spcPct val="107000"/>
              </a:lnSpc>
              <a:spcAft>
                <a:spcPts val="800"/>
              </a:spcAft>
            </a:pPr>
            <a:r>
              <a:rPr lang="es-AR" dirty="0">
                <a:effectLst/>
                <a:latin typeface="Calibri" panose="020F0502020204030204" pitchFamily="34" charset="0"/>
                <a:ea typeface="Calibri" panose="020F0502020204030204" pitchFamily="34" charset="0"/>
                <a:cs typeface="Times New Roman" panose="02020603050405020304" pitchFamily="18" charset="0"/>
              </a:rPr>
              <a:t>Para ello se debe contar con la </a:t>
            </a:r>
            <a:r>
              <a:rPr lang="es-AR" dirty="0" err="1">
                <a:effectLst/>
                <a:latin typeface="Calibri" panose="020F0502020204030204" pitchFamily="34" charset="0"/>
                <a:ea typeface="Calibri" panose="020F0502020204030204" pitchFamily="34" charset="0"/>
                <a:cs typeface="Times New Roman" panose="02020603050405020304" pitchFamily="18" charset="0"/>
              </a:rPr>
              <a:t>colaboracion</a:t>
            </a:r>
            <a:r>
              <a:rPr lang="es-AR" dirty="0">
                <a:effectLst/>
                <a:latin typeface="Calibri" panose="020F0502020204030204" pitchFamily="34" charset="0"/>
                <a:ea typeface="Calibri" panose="020F0502020204030204" pitchFamily="34" charset="0"/>
                <a:cs typeface="Times New Roman" panose="02020603050405020304" pitchFamily="18" charset="0"/>
              </a:rPr>
              <a:t> de mantenimiento y </a:t>
            </a:r>
            <a:r>
              <a:rPr lang="es-AR" dirty="0" err="1">
                <a:effectLst/>
                <a:latin typeface="Calibri" panose="020F0502020204030204" pitchFamily="34" charset="0"/>
                <a:ea typeface="Calibri" panose="020F0502020204030204" pitchFamily="34" charset="0"/>
                <a:cs typeface="Times New Roman" panose="02020603050405020304" pitchFamily="18" charset="0"/>
              </a:rPr>
              <a:t>produccion</a:t>
            </a:r>
            <a:r>
              <a:rPr lang="es-AR" dirty="0">
                <a:effectLst/>
                <a:latin typeface="Calibri" panose="020F0502020204030204" pitchFamily="34" charset="0"/>
                <a:ea typeface="Calibri" panose="020F0502020204030204" pitchFamily="34" charset="0"/>
                <a:cs typeface="Times New Roman" panose="02020603050405020304" pitchFamily="18" charset="0"/>
              </a:rPr>
              <a:t> , pues se debe recibir </a:t>
            </a:r>
            <a:r>
              <a:rPr lang="es-AR" dirty="0" err="1">
                <a:effectLst/>
                <a:latin typeface="Calibri" panose="020F0502020204030204" pitchFamily="34" charset="0"/>
                <a:ea typeface="Calibri" panose="020F0502020204030204" pitchFamily="34" charset="0"/>
                <a:cs typeface="Times New Roman" panose="02020603050405020304" pitchFamily="18" charset="0"/>
              </a:rPr>
              <a:t>informacion</a:t>
            </a:r>
            <a:r>
              <a:rPr lang="es-AR" dirty="0">
                <a:effectLst/>
                <a:latin typeface="Calibri" panose="020F0502020204030204" pitchFamily="34" charset="0"/>
                <a:ea typeface="Calibri" panose="020F0502020204030204" pitchFamily="34" charset="0"/>
                <a:cs typeface="Times New Roman" panose="02020603050405020304" pitchFamily="18" charset="0"/>
              </a:rPr>
              <a:t> de tiempos perdidos o paros de maquinas , necesidad de materiales, repuestos y mano de obra estipulados en las ordenes de trabajo, </a:t>
            </a:r>
            <a:r>
              <a:rPr lang="es-AR" dirty="0" err="1">
                <a:effectLst/>
                <a:latin typeface="Calibri" panose="020F0502020204030204" pitchFamily="34" charset="0"/>
                <a:ea typeface="Calibri" panose="020F0502020204030204" pitchFamily="34" charset="0"/>
                <a:cs typeface="Times New Roman" panose="02020603050405020304" pitchFamily="18" charset="0"/>
              </a:rPr>
              <a:t>asi</a:t>
            </a:r>
            <a:r>
              <a:rPr lang="es-AR" dirty="0">
                <a:effectLst/>
                <a:latin typeface="Calibri" panose="020F0502020204030204" pitchFamily="34" charset="0"/>
                <a:ea typeface="Calibri" panose="020F0502020204030204" pitchFamily="34" charset="0"/>
                <a:cs typeface="Times New Roman" panose="02020603050405020304" pitchFamily="18" charset="0"/>
              </a:rPr>
              <a:t> como la </a:t>
            </a:r>
            <a:r>
              <a:rPr lang="es-AR" dirty="0" err="1">
                <a:effectLst/>
                <a:latin typeface="Calibri" panose="020F0502020204030204" pitchFamily="34" charset="0"/>
                <a:ea typeface="Calibri" panose="020F0502020204030204" pitchFamily="34" charset="0"/>
                <a:cs typeface="Times New Roman" panose="02020603050405020304" pitchFamily="18" charset="0"/>
              </a:rPr>
              <a:t>produccion</a:t>
            </a:r>
            <a:r>
              <a:rPr lang="es-AR" dirty="0">
                <a:effectLst/>
                <a:latin typeface="Calibri" panose="020F0502020204030204" pitchFamily="34" charset="0"/>
                <a:ea typeface="Calibri" panose="020F0502020204030204" pitchFamily="34" charset="0"/>
                <a:cs typeface="Times New Roman" panose="02020603050405020304" pitchFamily="18" charset="0"/>
              </a:rPr>
              <a:t> perdida, producción degradada. </a:t>
            </a:r>
            <a:r>
              <a:rPr lang="es-AR" b="1" dirty="0">
                <a:effectLst/>
                <a:latin typeface="Calibri" panose="020F0502020204030204" pitchFamily="34" charset="0"/>
                <a:ea typeface="Calibri" panose="020F0502020204030204" pitchFamily="34" charset="0"/>
                <a:cs typeface="Times New Roman" panose="02020603050405020304" pitchFamily="18" charset="0"/>
              </a:rPr>
              <a:t>Una buena </a:t>
            </a:r>
            <a:r>
              <a:rPr lang="es-AR" b="1" dirty="0" err="1">
                <a:effectLst/>
                <a:latin typeface="Calibri" panose="020F0502020204030204" pitchFamily="34" charset="0"/>
                <a:ea typeface="Calibri" panose="020F0502020204030204" pitchFamily="34" charset="0"/>
                <a:cs typeface="Times New Roman" panose="02020603050405020304" pitchFamily="18" charset="0"/>
              </a:rPr>
              <a:t>inversion</a:t>
            </a:r>
            <a:r>
              <a:rPr lang="es-AR" b="1" dirty="0">
                <a:effectLst/>
                <a:latin typeface="Calibri" panose="020F0502020204030204" pitchFamily="34" charset="0"/>
                <a:ea typeface="Calibri" panose="020F0502020204030204" pitchFamily="34" charset="0"/>
                <a:cs typeface="Times New Roman" panose="02020603050405020304" pitchFamily="18" charset="0"/>
              </a:rPr>
              <a:t> de mantenimiento no es un gasto sino un potencial fuente de utilidades. Las producciones son máximas cuando los costos de producción son </a:t>
            </a:r>
            <a:r>
              <a:rPr lang="es-AR" b="1" dirty="0" err="1">
                <a:effectLst/>
                <a:latin typeface="Calibri" panose="020F0502020204030204" pitchFamily="34" charset="0"/>
                <a:ea typeface="Calibri" panose="020F0502020204030204" pitchFamily="34" charset="0"/>
                <a:cs typeface="Times New Roman" panose="02020603050405020304" pitchFamily="18" charset="0"/>
              </a:rPr>
              <a:t>optimos</a:t>
            </a:r>
            <a:endParaRPr lang="es-AR" b="1" dirty="0">
              <a:effectLst/>
              <a:latin typeface="Calibri" panose="020F0502020204030204" pitchFamily="34" charset="0"/>
              <a:ea typeface="Calibri" panose="020F0502020204030204" pitchFamily="34" charset="0"/>
              <a:cs typeface="Times New Roman" panose="02020603050405020304" pitchFamily="18" charset="0"/>
            </a:endParaRPr>
          </a:p>
          <a:p>
            <a:endParaRPr lang="es-AR" dirty="0"/>
          </a:p>
        </p:txBody>
      </p:sp>
    </p:spTree>
    <p:extLst>
      <p:ext uri="{BB962C8B-B14F-4D97-AF65-F5344CB8AC3E}">
        <p14:creationId xmlns:p14="http://schemas.microsoft.com/office/powerpoint/2010/main" val="314670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89AE14-2D29-B134-A0E6-C947471C98BC}"/>
              </a:ext>
            </a:extLst>
          </p:cNvPr>
          <p:cNvSpPr>
            <a:spLocks noGrp="1"/>
          </p:cNvSpPr>
          <p:nvPr>
            <p:ph type="title"/>
          </p:nvPr>
        </p:nvSpPr>
        <p:spPr/>
        <p:txBody>
          <a:bodyPr>
            <a:normAutofit/>
          </a:bodyPr>
          <a:lstStyle/>
          <a:p>
            <a:r>
              <a:rPr lang="es-AR" sz="5400" dirty="0" err="1"/>
              <a:t>Iv</a:t>
            </a:r>
            <a:r>
              <a:rPr lang="es-AR" sz="5400" dirty="0"/>
              <a:t> – COSTOS GENERALES</a:t>
            </a:r>
          </a:p>
        </p:txBody>
      </p:sp>
      <p:sp>
        <p:nvSpPr>
          <p:cNvPr id="3" name="Marcador de contenido 2">
            <a:extLst>
              <a:ext uri="{FF2B5EF4-FFF2-40B4-BE49-F238E27FC236}">
                <a16:creationId xmlns:a16="http://schemas.microsoft.com/office/drawing/2014/main" id="{C6C17E20-02FB-7B17-D6C2-721FEC56D756}"/>
              </a:ext>
            </a:extLst>
          </p:cNvPr>
          <p:cNvSpPr>
            <a:spLocks noGrp="1"/>
          </p:cNvSpPr>
          <p:nvPr>
            <p:ph idx="1"/>
          </p:nvPr>
        </p:nvSpPr>
        <p:spPr>
          <a:xfrm>
            <a:off x="1451579" y="2015732"/>
            <a:ext cx="9603275" cy="4146529"/>
          </a:xfrm>
        </p:spPr>
        <p:txBody>
          <a:bodyPr>
            <a:normAutofit/>
          </a:bodyPr>
          <a:lstStyle/>
          <a:p>
            <a:pPr marL="0" indent="0">
              <a:lnSpc>
                <a:spcPct val="107000"/>
              </a:lnSpc>
              <a:spcAft>
                <a:spcPts val="800"/>
              </a:spcAft>
              <a:buNone/>
            </a:pPr>
            <a:r>
              <a:rPr lang="es-AR" sz="1800" dirty="0">
                <a:effectLst/>
                <a:latin typeface="Calibri" panose="020F0502020204030204" pitchFamily="34" charset="0"/>
                <a:ea typeface="Calibri" panose="020F0502020204030204" pitchFamily="34" charset="0"/>
                <a:cs typeface="Times New Roman" panose="02020603050405020304" pitchFamily="18" charset="0"/>
              </a:rPr>
              <a:t>• </a:t>
            </a:r>
            <a:r>
              <a:rPr lang="es-AR" sz="2400" dirty="0">
                <a:effectLst/>
                <a:latin typeface="Calibri" panose="020F0502020204030204" pitchFamily="34" charset="0"/>
                <a:ea typeface="Calibri" panose="020F0502020204030204" pitchFamily="34" charset="0"/>
                <a:cs typeface="Times New Roman" panose="02020603050405020304" pitchFamily="18" charset="0"/>
              </a:rPr>
              <a:t>Son los costos en que incurre la empresa para sostener las áreas de apoyo o de funciones no propiamente productivas. </a:t>
            </a:r>
          </a:p>
          <a:p>
            <a:pPr>
              <a:lnSpc>
                <a:spcPct val="107000"/>
              </a:lnSpc>
              <a:spcAft>
                <a:spcPts val="800"/>
              </a:spcAft>
            </a:pPr>
            <a:r>
              <a:rPr lang="es-AR" sz="2400" dirty="0">
                <a:effectLst/>
                <a:latin typeface="Calibri" panose="020F0502020204030204" pitchFamily="34" charset="0"/>
                <a:ea typeface="Calibri" panose="020F0502020204030204" pitchFamily="34" charset="0"/>
                <a:cs typeface="Times New Roman" panose="02020603050405020304" pitchFamily="18" charset="0"/>
              </a:rPr>
              <a:t>Para que los gastos generales de mantenimiento tengan utilidad como instrumento de análisis, deberán clasificarse con cuidado, a efecto de </a:t>
            </a:r>
            <a:r>
              <a:rPr lang="es-AR" sz="2400" u="sng" dirty="0">
                <a:effectLst/>
                <a:latin typeface="Calibri" panose="020F0502020204030204" pitchFamily="34" charset="0"/>
                <a:ea typeface="Calibri" panose="020F0502020204030204" pitchFamily="34" charset="0"/>
                <a:cs typeface="Times New Roman" panose="02020603050405020304" pitchFamily="18" charset="0"/>
              </a:rPr>
              <a:t>separar el costo fijo del variable</a:t>
            </a:r>
            <a:r>
              <a:rPr lang="es-AR" sz="2400" dirty="0">
                <a:effectLst/>
                <a:latin typeface="Calibri" panose="020F0502020204030204" pitchFamily="34" charset="0"/>
                <a:ea typeface="Calibri" panose="020F0502020204030204" pitchFamily="34" charset="0"/>
                <a:cs typeface="Times New Roman" panose="02020603050405020304" pitchFamily="18" charset="0"/>
              </a:rPr>
              <a:t>, </a:t>
            </a:r>
            <a:r>
              <a:rPr lang="es-AR" sz="2400" u="sng" dirty="0">
                <a:effectLst/>
                <a:latin typeface="Calibri" panose="020F0502020204030204" pitchFamily="34" charset="0"/>
                <a:ea typeface="Calibri" panose="020F0502020204030204" pitchFamily="34" charset="0"/>
                <a:cs typeface="Times New Roman" panose="02020603050405020304" pitchFamily="18" charset="0"/>
              </a:rPr>
              <a:t>en algunos casos se asignan como costos directos e indirectos</a:t>
            </a:r>
          </a:p>
          <a:p>
            <a:pPr marL="0" indent="0">
              <a:buNone/>
            </a:pPr>
            <a:endParaRPr lang="es-AR" dirty="0"/>
          </a:p>
        </p:txBody>
      </p:sp>
    </p:spTree>
    <p:extLst>
      <p:ext uri="{BB962C8B-B14F-4D97-AF65-F5344CB8AC3E}">
        <p14:creationId xmlns:p14="http://schemas.microsoft.com/office/powerpoint/2010/main" val="3401302768"/>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TM10001114[[fn=Galería]]</Template>
  <TotalTime>394</TotalTime>
  <Words>730</Words>
  <Application>Microsoft Office PowerPoint</Application>
  <PresentationFormat>Panorámica</PresentationFormat>
  <Paragraphs>30</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Calibri</vt:lpstr>
      <vt:lpstr>Gill Sans MT</vt:lpstr>
      <vt:lpstr>Galería</vt:lpstr>
      <vt:lpstr>El costo del mantenimiento industrial</vt:lpstr>
      <vt:lpstr>Problema de empresa:  ¿Cuánto cuesta el mantenimiento? </vt:lpstr>
      <vt:lpstr>Consideraciones generales</vt:lpstr>
      <vt:lpstr>EL PRESUPUESTO DE MANTENIMIENTO ANUAL</vt:lpstr>
      <vt:lpstr>1 - Costos directos </vt:lpstr>
      <vt:lpstr>II - Costos  INdirectos  v</vt:lpstr>
      <vt:lpstr>IIi - Costos  DE TIEMPOS PERDIDOS</vt:lpstr>
      <vt:lpstr>Iv – COSTOS GENERALES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costo del mantenimiento industrial</dc:title>
  <dc:creator>Juan</dc:creator>
  <cp:lastModifiedBy>Juan Carlos Muñoz</cp:lastModifiedBy>
  <cp:revision>3</cp:revision>
  <dcterms:created xsi:type="dcterms:W3CDTF">2022-10-18T01:12:25Z</dcterms:created>
  <dcterms:modified xsi:type="dcterms:W3CDTF">2025-06-13T22:38:44Z</dcterms:modified>
</cp:coreProperties>
</file>