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0" r:id="rId4"/>
    <p:sldId id="261" r:id="rId5"/>
    <p:sldId id="294" r:id="rId6"/>
    <p:sldId id="304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95" r:id="rId16"/>
    <p:sldId id="305" r:id="rId17"/>
    <p:sldId id="306" r:id="rId18"/>
    <p:sldId id="268" r:id="rId19"/>
    <p:sldId id="269" r:id="rId20"/>
    <p:sldId id="264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62" r:id="rId30"/>
    <p:sldId id="280" r:id="rId31"/>
    <p:sldId id="281" r:id="rId32"/>
    <p:sldId id="282" r:id="rId33"/>
    <p:sldId id="283" r:id="rId34"/>
    <p:sldId id="284" r:id="rId35"/>
    <p:sldId id="266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67" r:id="rId44"/>
    <p:sldId id="263" r:id="rId45"/>
    <p:sldId id="292" r:id="rId4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4FA8-B143-4E45-B810-361E35EF6F19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6C59-F8BE-4B2C-A423-14E7C8CB22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240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C6C59-F8BE-4B2C-A423-14E7C8CB2242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608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97B263-C075-4399-8F96-316131B00546}" type="datetimeFigureOut">
              <a:rPr lang="es-AR" smtClean="0"/>
              <a:t>11/5/2020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CE8D00-30E4-4095-81F2-BB80E05EE231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5371062" y="5998594"/>
            <a:ext cx="3719185" cy="4616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>
                <a:lumMod val="8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195193" y="4582257"/>
            <a:ext cx="5872286" cy="48256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467542" y="-171400"/>
            <a:ext cx="80009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6600" dirty="0" smtClean="0">
                <a:latin typeface="Arial" pitchFamily="34" charset="0"/>
                <a:cs typeface="Arial" pitchFamily="34" charset="0"/>
              </a:rPr>
              <a:t>Método Ergonómico </a:t>
            </a:r>
          </a:p>
          <a:p>
            <a:pPr algn="ctr"/>
            <a:r>
              <a:rPr lang="es-AR" sz="6600" dirty="0" smtClean="0">
                <a:latin typeface="Arial" pitchFamily="34" charset="0"/>
                <a:cs typeface="Arial" pitchFamily="34" charset="0"/>
              </a:rPr>
              <a:t>LEST.</a:t>
            </a:r>
            <a:endParaRPr lang="es-AR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1952258"/>
            <a:ext cx="9338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El método fue desarrollado por miembros del</a:t>
            </a:r>
          </a:p>
          <a:p>
            <a:r>
              <a:rPr lang="fr-FR" sz="3200" dirty="0">
                <a:latin typeface="Arial" pitchFamily="34" charset="0"/>
                <a:cs typeface="Arial" pitchFamily="34" charset="0"/>
              </a:rPr>
              <a:t> 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396" y="2852936"/>
            <a:ext cx="880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Laboratorio de </a:t>
            </a:r>
            <a:r>
              <a:rPr lang="fr-FR" sz="4000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conomia Social y del Trabajo.</a:t>
            </a:r>
            <a:r>
              <a:rPr lang="fr-FR" sz="4000" dirty="0" smtClean="0">
                <a:latin typeface="Arial" pitchFamily="34" charset="0"/>
                <a:cs typeface="Arial" pitchFamily="34" charset="0"/>
              </a:rPr>
              <a:t>(L.E.S.T.)</a:t>
            </a:r>
            <a:endParaRPr lang="es-A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2814" y="4582256"/>
            <a:ext cx="599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Alumno: SERVIN IBAÑEZ, Claudio Adrian.</a:t>
            </a:r>
            <a:endParaRPr lang="es-AR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17311" y="5998594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Asignatura: ERGONOMIA.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3838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594582"/>
            <a:ext cx="4464496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611560" y="594582"/>
            <a:ext cx="4285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dirty="0" smtClean="0"/>
              <a:t>CARGA MENTAL</a:t>
            </a:r>
            <a:endParaRPr lang="es-AR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" y="3284984"/>
            <a:ext cx="883769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2581705"/>
            <a:ext cx="3397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APREMIO </a:t>
            </a:r>
            <a:r>
              <a:rPr lang="es-AR" sz="2400" b="1" dirty="0" smtClean="0"/>
              <a:t>DE TIEMPO</a:t>
            </a:r>
            <a:endParaRPr lang="es-AR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080"/>
            <a:ext cx="2893149" cy="2479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8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551712" y="27143"/>
            <a:ext cx="2592288" cy="5577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2003"/>
            <a:ext cx="5856585" cy="34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7162" y="160338"/>
            <a:ext cx="187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ATENCION:</a:t>
            </a:r>
            <a:endParaRPr lang="es-AR" sz="2400" b="1" dirty="0"/>
          </a:p>
        </p:txBody>
      </p:sp>
      <p:sp>
        <p:nvSpPr>
          <p:cNvPr id="3" name="AutoShape 4" descr="PrevenConsejo: Aprender a observar el trabajo | Prevencion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157192"/>
            <a:ext cx="5496545" cy="132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87423" y="4695527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COMPLEJIDAD: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8895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056" y="404664"/>
            <a:ext cx="3560590" cy="12241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148" name="Picture 4" descr="Definiendo competencias: Iniciativa y proactividad – Casa 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/>
          <a:stretch/>
        </p:blipFill>
        <p:spPr bwMode="auto">
          <a:xfrm flipH="1">
            <a:off x="4206311" y="623750"/>
            <a:ext cx="4876800" cy="3279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1" y="2780928"/>
            <a:ext cx="60370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056" y="404664"/>
            <a:ext cx="35605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b="1" dirty="0" smtClean="0"/>
              <a:t>ASPECTOS </a:t>
            </a:r>
          </a:p>
          <a:p>
            <a:pPr algn="ctr"/>
            <a:r>
              <a:rPr lang="es-AR" sz="3200" b="1" dirty="0" smtClean="0"/>
              <a:t>PSICOSOCIALES</a:t>
            </a:r>
            <a:endParaRPr lang="es-AR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41543" y="2263549"/>
            <a:ext cx="186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INICIATIVA: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3307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Sociedad en nombre colecti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4208" r="10091" b="5433"/>
          <a:stretch/>
        </p:blipFill>
        <p:spPr bwMode="auto">
          <a:xfrm>
            <a:off x="4836190" y="3127212"/>
            <a:ext cx="4198504" cy="2906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8" y="519965"/>
            <a:ext cx="5972650" cy="23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8" y="3617441"/>
            <a:ext cx="4716245" cy="15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8" y="5912413"/>
            <a:ext cx="3956426" cy="81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63" y="58300"/>
            <a:ext cx="849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COMUNICACIONES CON LOS DEMAS TRABAJADORES:</a:t>
            </a:r>
            <a:endParaRPr lang="es-AR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3155776"/>
            <a:ext cx="479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RELACIONES CON EL MANDO:</a:t>
            </a:r>
            <a:endParaRPr lang="es-AR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5450748"/>
            <a:ext cx="2719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STATUS SOCIAL:</a:t>
            </a:r>
            <a:endParaRPr lang="es-AR" sz="2400" b="1" dirty="0"/>
          </a:p>
        </p:txBody>
      </p:sp>
      <p:sp>
        <p:nvSpPr>
          <p:cNvPr id="5" name="AutoShape 6" descr="Estatus Clase Social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8" descr="Estatus Clase Social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10" descr="Estatus Clase Social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8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5391219" cy="7200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179512" y="188640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/>
              <a:t>TIEMPOS DE TRABAJO</a:t>
            </a:r>
            <a:endParaRPr lang="es-AR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5616624" cy="39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69" y="1268760"/>
            <a:ext cx="8493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CANTIDAD Y ORGANIZACIÓN DEL TIEMPO DE TRABJO:</a:t>
            </a:r>
            <a:endParaRPr lang="es-AR" sz="2400" b="1" dirty="0"/>
          </a:p>
        </p:txBody>
      </p:sp>
      <p:pic>
        <p:nvPicPr>
          <p:cNvPr id="8196" name="Picture 4" descr="Calaméo - 1 Pasos Para Realizar Metodos Y Tiemp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8" t="18035" b="9914"/>
          <a:stretch/>
        </p:blipFill>
        <p:spPr bwMode="auto">
          <a:xfrm>
            <a:off x="4709655" y="2746929"/>
            <a:ext cx="4278079" cy="3369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43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42834"/>
            <a:ext cx="7175786" cy="8848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611560" y="82851"/>
            <a:ext cx="7107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 smtClean="0"/>
              <a:t>PARA TOMA DE DATOS</a:t>
            </a:r>
            <a:endParaRPr lang="es-AR" sz="4800" dirty="0"/>
          </a:p>
        </p:txBody>
      </p:sp>
      <p:sp>
        <p:nvSpPr>
          <p:cNvPr id="9" name="8 Rectángulo"/>
          <p:cNvSpPr/>
          <p:nvPr/>
        </p:nvSpPr>
        <p:spPr>
          <a:xfrm>
            <a:off x="-1" y="1055432"/>
            <a:ext cx="7596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AR" sz="2400" dirty="0"/>
              <a:t>un </a:t>
            </a:r>
            <a:r>
              <a:rPr lang="es-AR" sz="2400" dirty="0" smtClean="0"/>
              <a:t>psicómetro </a:t>
            </a:r>
            <a:r>
              <a:rPr lang="es-AR" sz="2400" dirty="0"/>
              <a:t>para la medición de </a:t>
            </a:r>
            <a:r>
              <a:rPr lang="es-AR" sz="2400" dirty="0" smtClean="0"/>
              <a:t>temperaturas.</a:t>
            </a:r>
            <a:endParaRPr lang="es-AR" sz="2400" dirty="0"/>
          </a:p>
        </p:txBody>
      </p:sp>
      <p:sp>
        <p:nvSpPr>
          <p:cNvPr id="10" name="9 Rectángulo"/>
          <p:cNvSpPr/>
          <p:nvPr/>
        </p:nvSpPr>
        <p:spPr>
          <a:xfrm>
            <a:off x="0" y="2135987"/>
            <a:ext cx="6274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AR" sz="2400" dirty="0"/>
              <a:t>un luxómetro para la medición de la intensidad </a:t>
            </a:r>
            <a:r>
              <a:rPr lang="es-AR" sz="2400" dirty="0" smtClean="0"/>
              <a:t>luminosa.</a:t>
            </a:r>
            <a:endParaRPr lang="es-AR" sz="2400" dirty="0"/>
          </a:p>
        </p:txBody>
      </p:sp>
      <p:sp>
        <p:nvSpPr>
          <p:cNvPr id="11" name="10 Rectángulo"/>
          <p:cNvSpPr/>
          <p:nvPr/>
        </p:nvSpPr>
        <p:spPr>
          <a:xfrm>
            <a:off x="-95475" y="3315353"/>
            <a:ext cx="8244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AR" sz="2400" dirty="0"/>
              <a:t>un sonómetro para la medición de niveles de intensidad </a:t>
            </a:r>
            <a:r>
              <a:rPr lang="es-AR" sz="2400" dirty="0" smtClean="0"/>
              <a:t>sonora.</a:t>
            </a:r>
            <a:endParaRPr lang="es-AR" sz="2400" dirty="0"/>
          </a:p>
        </p:txBody>
      </p:sp>
      <p:sp>
        <p:nvSpPr>
          <p:cNvPr id="12" name="11 Rectángulo"/>
          <p:cNvSpPr/>
          <p:nvPr/>
        </p:nvSpPr>
        <p:spPr>
          <a:xfrm>
            <a:off x="0" y="4494295"/>
            <a:ext cx="4968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AR" sz="2400" dirty="0" smtClean="0"/>
              <a:t>un </a:t>
            </a:r>
            <a:r>
              <a:rPr lang="es-AR" sz="2400" dirty="0"/>
              <a:t>anemómetro para evaluar la velocidad del aire en el </a:t>
            </a:r>
            <a:r>
              <a:rPr lang="es-AR" sz="2400" dirty="0" smtClean="0"/>
              <a:t>puesto.</a:t>
            </a:r>
            <a:endParaRPr lang="es-AR" sz="2400" dirty="0"/>
          </a:p>
        </p:txBody>
      </p:sp>
      <p:sp>
        <p:nvSpPr>
          <p:cNvPr id="13" name="12 Rectángulo"/>
          <p:cNvSpPr/>
          <p:nvPr/>
        </p:nvSpPr>
        <p:spPr>
          <a:xfrm>
            <a:off x="-1" y="5837247"/>
            <a:ext cx="6709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AR" sz="2400" dirty="0" smtClean="0"/>
              <a:t>instrumentos </a:t>
            </a:r>
            <a:r>
              <a:rPr lang="es-AR" sz="2400" dirty="0"/>
              <a:t>para la medición de distancias y tiempos como cintas métricas y cronómetros.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"/>
          <a:stretch/>
        </p:blipFill>
        <p:spPr bwMode="auto">
          <a:xfrm>
            <a:off x="5403439" y="1787616"/>
            <a:ext cx="870715" cy="152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Sonómetro, Mide Intensidad De Ruido, Sonido Decibelimetro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2254" r="6059" b="2524"/>
          <a:stretch/>
        </p:blipFill>
        <p:spPr bwMode="auto">
          <a:xfrm>
            <a:off x="7990404" y="3210816"/>
            <a:ext cx="1054624" cy="12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emómetro profesional AirFlow Test Master - 082.140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2" r="20280"/>
          <a:stretch/>
        </p:blipFill>
        <p:spPr bwMode="auto">
          <a:xfrm>
            <a:off x="5184220" y="4146350"/>
            <a:ext cx="852050" cy="14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ayuwen Medidor Distancia Laser Mini TeléMetro 45m PortáTil D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t="3731" r="27540" b="2685"/>
          <a:stretch/>
        </p:blipFill>
        <p:spPr bwMode="auto">
          <a:xfrm>
            <a:off x="8052294" y="4883640"/>
            <a:ext cx="930845" cy="19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mazon.com: Reloj inteligente con monitor de ritmo cardíaco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78" b="5260"/>
          <a:stretch/>
        </p:blipFill>
        <p:spPr bwMode="auto">
          <a:xfrm>
            <a:off x="6709512" y="5430014"/>
            <a:ext cx="1228697" cy="14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UYI Medidor de temperatura y humedad digital LCD Termohigrómetro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3" t="3575" r="32929"/>
          <a:stretch/>
        </p:blipFill>
        <p:spPr bwMode="auto">
          <a:xfrm>
            <a:off x="7293033" y="1122771"/>
            <a:ext cx="693256" cy="20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44573" y="404664"/>
            <a:ext cx="8255210" cy="136815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4" y="2708920"/>
            <a:ext cx="8707643" cy="244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4573" y="404664"/>
            <a:ext cx="8255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600" b="1" dirty="0" smtClean="0"/>
              <a:t>PUNTUACION DE LAS VARIALBLES </a:t>
            </a:r>
          </a:p>
          <a:p>
            <a:pPr algn="ctr"/>
            <a:r>
              <a:rPr lang="es-AR" sz="3600" b="1" dirty="0" smtClean="0"/>
              <a:t>EN EL METODO DE LEST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36110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7960" y="78323"/>
            <a:ext cx="8396790" cy="6595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0" y="4402347"/>
            <a:ext cx="9396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AR" sz="2400" dirty="0" smtClean="0"/>
              <a:t>Esta </a:t>
            </a:r>
            <a:r>
              <a:rPr lang="es-AR" sz="2400" dirty="0"/>
              <a:t>representación gráfica permite tener una visión rápida de las condiciones de trabajo y establecer así un primer diagnóstico.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9755" y="714127"/>
            <a:ext cx="859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La valoración final se representa en forma de histograma.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99536" y="115704"/>
            <a:ext cx="8468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/>
              <a:t>HISTOGRAMA DEL PUESTO DE TRABAJO</a:t>
            </a:r>
            <a:endParaRPr lang="es-AR" sz="3200" b="1" dirty="0"/>
          </a:p>
        </p:txBody>
      </p:sp>
      <p:sp>
        <p:nvSpPr>
          <p:cNvPr id="5" name="4 Rectángulo"/>
          <p:cNvSpPr/>
          <p:nvPr/>
        </p:nvSpPr>
        <p:spPr>
          <a:xfrm>
            <a:off x="6554" y="5229670"/>
            <a:ext cx="9054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AR" sz="2400" dirty="0"/>
              <a:t>Se puede visualizar los elementos más desfavorables en las condiciones de trabajo.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554" y="5934670"/>
            <a:ext cx="9029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AR" sz="2400" dirty="0"/>
              <a:t>Se pueden establecer prioridades a la hora de intervenir sobre los distintos factores evaluados.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3340"/>
            <a:ext cx="4916667" cy="320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0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210461" y="178263"/>
            <a:ext cx="6440663" cy="1242031"/>
          </a:xfrm>
          <a:prstGeom prst="roundRect">
            <a:avLst/>
          </a:prstGeom>
          <a:solidFill>
            <a:srgbClr val="450BE7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1235045" y="178263"/>
            <a:ext cx="6391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200" dirty="0" smtClean="0">
                <a:latin typeface="Arial" pitchFamily="34" charset="0"/>
                <a:cs typeface="Arial" pitchFamily="34" charset="0"/>
              </a:rPr>
              <a:t>Hoja de campo</a:t>
            </a:r>
            <a:endParaRPr lang="es-AR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4" y="1750992"/>
            <a:ext cx="7721344" cy="483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102317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-17365" y="0"/>
            <a:ext cx="14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969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2317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r="1951"/>
          <a:stretch/>
        </p:blipFill>
        <p:spPr bwMode="auto">
          <a:xfrm>
            <a:off x="1452083" y="0"/>
            <a:ext cx="5433626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17365" y="0"/>
            <a:ext cx="14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Pagina:2.</a:t>
            </a:r>
            <a:endParaRPr lang="es-A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"/>
          <a:stretch/>
        </p:blipFill>
        <p:spPr bwMode="auto">
          <a:xfrm>
            <a:off x="1452083" y="2409825"/>
            <a:ext cx="5433626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"/>
          <a:stretch/>
        </p:blipFill>
        <p:spPr bwMode="auto">
          <a:xfrm>
            <a:off x="1452084" y="4057650"/>
            <a:ext cx="5433626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529" y="53441"/>
            <a:ext cx="9116471" cy="9621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2051720" y="-13886"/>
            <a:ext cx="4073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0" b="1" dirty="0" smtClean="0">
                <a:latin typeface="Arial" pitchFamily="34" charset="0"/>
                <a:cs typeface="Arial" pitchFamily="34" charset="0"/>
              </a:rPr>
              <a:t>OBJETIVO</a:t>
            </a:r>
            <a:endParaRPr lang="es-AR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2505828"/>
            <a:ext cx="56800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 smtClean="0"/>
              <a:t>estableciendo </a:t>
            </a:r>
            <a:r>
              <a:rPr lang="es-AR" sz="3200" dirty="0"/>
              <a:t>un diagnóstico final que indique si cada una de las situaciones consideradas en el puesto es satisfactoria, </a:t>
            </a:r>
            <a:r>
              <a:rPr lang="es-AR" sz="3200" dirty="0" smtClean="0"/>
              <a:t>molesta (</a:t>
            </a:r>
            <a:r>
              <a:rPr lang="es-AR" sz="3200" dirty="0" smtClean="0"/>
              <a:t>débil,  medias o fuertes) </a:t>
            </a:r>
            <a:r>
              <a:rPr lang="es-AR" sz="3200" dirty="0"/>
              <a:t>o nociva.</a:t>
            </a:r>
          </a:p>
        </p:txBody>
      </p:sp>
      <p:pic>
        <p:nvPicPr>
          <p:cNvPr id="1026" name="Picture 2" descr="Definición de Objetivo - Qué es y Concep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3279"/>
          <a:stretch/>
        </p:blipFill>
        <p:spPr bwMode="auto">
          <a:xfrm>
            <a:off x="5651660" y="2540286"/>
            <a:ext cx="3415378" cy="312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1 Rectángulo"/>
          <p:cNvSpPr/>
          <p:nvPr/>
        </p:nvSpPr>
        <p:spPr>
          <a:xfrm>
            <a:off x="150137" y="1428610"/>
            <a:ext cx="8654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/>
              <a:t>Evalúa las condiciones de trabajo de la forma más objetiva y global posible, </a:t>
            </a:r>
          </a:p>
        </p:txBody>
      </p:sp>
    </p:spTree>
    <p:extLst>
      <p:ext uri="{BB962C8B-B14F-4D97-AF65-F5344CB8AC3E}">
        <p14:creationId xmlns:p14="http://schemas.microsoft.com/office/powerpoint/2010/main" val="26305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102317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-17365" y="0"/>
            <a:ext cx="14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Pagina:3.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r="1764"/>
          <a:stretch/>
        </p:blipFill>
        <p:spPr bwMode="auto">
          <a:xfrm>
            <a:off x="1745905" y="692696"/>
            <a:ext cx="5453965" cy="392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5905" y="4482608"/>
            <a:ext cx="545396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403292" y="-171400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6000" b="1" dirty="0">
                <a:latin typeface="Arial" pitchFamily="34" charset="0"/>
                <a:cs typeface="Arial" pitchFamily="34" charset="0"/>
              </a:rPr>
              <a:t>1</a:t>
            </a:r>
            <a:r>
              <a:rPr lang="es-AR" sz="6000" b="1" dirty="0" smtClean="0">
                <a:latin typeface="Arial" pitchFamily="34" charset="0"/>
                <a:cs typeface="Arial" pitchFamily="34" charset="0"/>
              </a:rPr>
              <a:t>-CARGA FISICA</a:t>
            </a:r>
            <a:endParaRPr lang="es-AR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2317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-17365" y="0"/>
            <a:ext cx="14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Pagina:4.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36" y="0"/>
            <a:ext cx="5721000" cy="487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b="15887"/>
          <a:stretch/>
        </p:blipFill>
        <p:spPr bwMode="auto">
          <a:xfrm>
            <a:off x="1884076" y="4996035"/>
            <a:ext cx="5712260" cy="185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2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2" y="692696"/>
            <a:ext cx="804830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0"/>
            <a:ext cx="102317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-17365" y="0"/>
            <a:ext cx="14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Pagina:5.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73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" y="1"/>
            <a:ext cx="9134742" cy="62068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8800"/>
          </a:p>
        </p:txBody>
      </p:sp>
      <p:sp>
        <p:nvSpPr>
          <p:cNvPr id="3" name="2 Rectángulo"/>
          <p:cNvSpPr/>
          <p:nvPr/>
        </p:nvSpPr>
        <p:spPr>
          <a:xfrm>
            <a:off x="845678" y="-171400"/>
            <a:ext cx="7135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5400" b="1" dirty="0" smtClean="0">
                <a:latin typeface="Arial" pitchFamily="34" charset="0"/>
                <a:cs typeface="Arial" pitchFamily="34" charset="0"/>
              </a:rPr>
              <a:t>2-ENTORNO </a:t>
            </a:r>
            <a:r>
              <a:rPr lang="es-AR" sz="5400" b="1" dirty="0" smtClean="0">
                <a:latin typeface="Arial" pitchFamily="34" charset="0"/>
                <a:cs typeface="Arial" pitchFamily="34" charset="0"/>
              </a:rPr>
              <a:t>FISÍCO </a:t>
            </a:r>
            <a:endParaRPr lang="es-AR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02317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-17365" y="0"/>
            <a:ext cx="14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Pagina:5.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32" y="627260"/>
            <a:ext cx="61150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 bwMode="auto">
          <a:xfrm>
            <a:off x="1552412" y="5373216"/>
            <a:ext cx="6112671" cy="140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2317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-17365" y="0"/>
            <a:ext cx="14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Pagina:6.</a:t>
            </a:r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38" y="150030"/>
            <a:ext cx="63531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06" y="5085184"/>
            <a:ext cx="631507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8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2317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-17365" y="0"/>
            <a:ext cx="14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Pagina:7.</a:t>
            </a:r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7785"/>
            <a:ext cx="6812294" cy="593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7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0178"/>
            <a:ext cx="6301955" cy="417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0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-17364" y="-27384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Pagina:8.</a:t>
            </a:r>
            <a:endParaRPr lang="es-A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89" y="4437112"/>
            <a:ext cx="69376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3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-17364" y="0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Pagina:8.</a:t>
            </a:r>
            <a:endParaRPr lang="es-A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6" y="497632"/>
            <a:ext cx="78962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1" y="3789040"/>
            <a:ext cx="6391275" cy="289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8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44408" cy="40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0"/>
            <a:ext cx="111561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-17364" y="0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Pagina:9.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199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5164" y="6292"/>
            <a:ext cx="9159164" cy="686403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Rectángulo"/>
          <p:cNvSpPr/>
          <p:nvPr/>
        </p:nvSpPr>
        <p:spPr>
          <a:xfrm>
            <a:off x="1187624" y="-171400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6000" b="1" dirty="0" smtClean="0">
                <a:latin typeface="Arial" pitchFamily="34" charset="0"/>
                <a:cs typeface="Arial" pitchFamily="34" charset="0"/>
              </a:rPr>
              <a:t>3-CARGA MENTAL</a:t>
            </a:r>
            <a:endParaRPr lang="es-AR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102317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-17365" y="0"/>
            <a:ext cx="146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Pagina:9.</a:t>
            </a:r>
            <a:endParaRPr lang="es-A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6" y="728222"/>
            <a:ext cx="7560644" cy="349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11" y="4365104"/>
            <a:ext cx="6545256" cy="237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6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659" y="0"/>
            <a:ext cx="9126341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0399"/>
            <a:ext cx="2952328" cy="4897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1 CuadroTexto"/>
          <p:cNvSpPr txBox="1"/>
          <p:nvPr/>
        </p:nvSpPr>
        <p:spPr>
          <a:xfrm>
            <a:off x="434752" y="0"/>
            <a:ext cx="8533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5400" b="1" dirty="0" smtClean="0">
                <a:latin typeface="Arial" pitchFamily="34" charset="0"/>
                <a:cs typeface="Arial" pitchFamily="34" charset="0"/>
              </a:rPr>
              <a:t>AMBITO DE APLICACIÓN</a:t>
            </a:r>
            <a:endParaRPr lang="es-AR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659" y="3805589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Es aplicado al sector industrial poco o nada cualificado.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265" y="4869160"/>
            <a:ext cx="6012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No debe ser utilizado para evaluar aquellos puestos en los que  las condiciones físicas ambientales y el lugar de trabajo varían continuamente.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0265" y="1412776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Antes de la aplicación del método deben haberse considerado y resuelto los riesgos laborales referentes a la Seguridad e Higiene en el Trabajo dado que no son contemplados por el método.</a:t>
            </a:r>
          </a:p>
        </p:txBody>
      </p:sp>
    </p:spTree>
    <p:extLst>
      <p:ext uri="{BB962C8B-B14F-4D97-AF65-F5344CB8AC3E}">
        <p14:creationId xmlns:p14="http://schemas.microsoft.com/office/powerpoint/2010/main" val="17996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-17364" y="0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Pagina:10</a:t>
            </a:r>
            <a:endParaRPr lang="es-A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056784" cy="368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0" b="1"/>
          <a:stretch/>
        </p:blipFill>
        <p:spPr bwMode="auto">
          <a:xfrm>
            <a:off x="858825" y="4509120"/>
            <a:ext cx="7858398" cy="20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0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-17364" y="0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Pagina:10</a:t>
            </a:r>
            <a:endParaRPr lang="es-A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172"/>
            <a:ext cx="5256584" cy="533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5362574"/>
            <a:ext cx="525658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9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-17364" y="-27384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Pagina:11</a:t>
            </a:r>
            <a:endParaRPr lang="es-A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7282"/>
            <a:ext cx="5780210" cy="274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95537"/>
            <a:ext cx="578021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6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95404" y="235343"/>
            <a:ext cx="113298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6878040" y="235343"/>
            <a:ext cx="12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Pagina:12</a:t>
            </a:r>
            <a:endParaRPr lang="es-A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4"/>
            <a:ext cx="5053583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81128"/>
            <a:ext cx="5053582" cy="221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83" y="2699778"/>
            <a:ext cx="37909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5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-17364" y="0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Pagina:13</a:t>
            </a:r>
            <a:endParaRPr lang="es-A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58" y="368588"/>
            <a:ext cx="5378725" cy="281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04" y="3429000"/>
            <a:ext cx="538946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3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7175" y="930"/>
            <a:ext cx="9171175" cy="6197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Rectángulo"/>
          <p:cNvSpPr/>
          <p:nvPr/>
        </p:nvSpPr>
        <p:spPr>
          <a:xfrm>
            <a:off x="611560" y="93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AR" sz="3600" b="1" dirty="0" smtClean="0">
                <a:latin typeface="Arial" pitchFamily="34" charset="0"/>
                <a:cs typeface="Arial" pitchFamily="34" charset="0"/>
              </a:rPr>
              <a:t>4-ASPECTOS PSICOSOCIALES</a:t>
            </a:r>
            <a:endParaRPr lang="es-A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1187624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-17364" y="0"/>
            <a:ext cx="156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Pagina:14.</a:t>
            </a:r>
            <a:endParaRPr lang="es-A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620688"/>
            <a:ext cx="616727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622649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1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364" y="50493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0" y="50493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Pagina:15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50" y="50493"/>
            <a:ext cx="6545727" cy="309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96" y="3429000"/>
            <a:ext cx="65034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9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364" y="50493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0" y="50493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Pagina:15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35349"/>
            <a:ext cx="4896544" cy="244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93148"/>
            <a:ext cx="5112568" cy="42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5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364" y="50493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0" y="50493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Pagina:16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96" y="69787"/>
            <a:ext cx="7290368" cy="301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51" y="3366120"/>
            <a:ext cx="6929857" cy="333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9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0492"/>
            <a:ext cx="6524132" cy="381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66383"/>
            <a:ext cx="69951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364" y="50493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0" y="50493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Pagina:17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609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5940152" cy="8281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Elipse"/>
          <p:cNvSpPr/>
          <p:nvPr/>
        </p:nvSpPr>
        <p:spPr>
          <a:xfrm>
            <a:off x="4072585" y="3039175"/>
            <a:ext cx="1152128" cy="8590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5459990" y="4448240"/>
            <a:ext cx="3000442" cy="3831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262096" y="4448240"/>
            <a:ext cx="3563713" cy="3831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6551321" y="3173164"/>
            <a:ext cx="2201600" cy="38318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3411609" y="2047899"/>
            <a:ext cx="2104690" cy="38318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251519" y="3237879"/>
            <a:ext cx="2520281" cy="3831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114014" y="-93780"/>
            <a:ext cx="5612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000" b="1" dirty="0" smtClean="0">
                <a:latin typeface="Arial" pitchFamily="34" charset="0"/>
                <a:cs typeface="Arial" pitchFamily="34" charset="0"/>
              </a:rPr>
              <a:t>DIAGNOSTICO</a:t>
            </a:r>
            <a:endParaRPr lang="es-AR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292" y="828104"/>
            <a:ext cx="6148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latin typeface="Arial" pitchFamily="34" charset="0"/>
                <a:cs typeface="Arial" pitchFamily="34" charset="0"/>
              </a:rPr>
              <a:t>Para determinar el diagnóstico el método considera 16 variables agrupadas en 5 aspectos (dimensiones):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043" y="5103674"/>
            <a:ext cx="9245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La evaluación se basa en las puntuaciones obtenidas para cada una de las 16 variables consideradas.</a:t>
            </a:r>
            <a:endParaRPr lang="es-A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19" y="3237879"/>
            <a:ext cx="2437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2-ENTORNO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FISÍCO 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11609" y="2054826"/>
            <a:ext cx="204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latin typeface="Arial" pitchFamily="34" charset="0"/>
                <a:cs typeface="Arial" pitchFamily="34" charset="0"/>
              </a:rPr>
              <a:t>1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-CARGA FISICA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551321" y="3203814"/>
            <a:ext cx="2588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3-CARGA MENTAL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96942" y="4462094"/>
            <a:ext cx="4109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4-ASPECTOS PSICOSOCIALES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459990" y="4448240"/>
            <a:ext cx="307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5-TIEMPOS DE TRABAJO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171594" y="3145528"/>
            <a:ext cx="95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Método</a:t>
            </a:r>
          </a:p>
          <a:p>
            <a:pPr algn="ctr"/>
            <a:r>
              <a:rPr lang="es-AR" dirty="0"/>
              <a:t>L</a:t>
            </a:r>
            <a:r>
              <a:rPr lang="es-AR" dirty="0" smtClean="0"/>
              <a:t>EST</a:t>
            </a:r>
            <a:endParaRPr lang="es-AR" dirty="0"/>
          </a:p>
        </p:txBody>
      </p:sp>
      <p:cxnSp>
        <p:nvCxnSpPr>
          <p:cNvPr id="20" name="19 Conector recto de flecha"/>
          <p:cNvCxnSpPr>
            <a:stCxn id="17" idx="2"/>
          </p:cNvCxnSpPr>
          <p:nvPr/>
        </p:nvCxnSpPr>
        <p:spPr>
          <a:xfrm flipH="1" flipV="1">
            <a:off x="3059832" y="3459911"/>
            <a:ext cx="1012753" cy="87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7" idx="0"/>
          </p:cNvCxnSpPr>
          <p:nvPr/>
        </p:nvCxnSpPr>
        <p:spPr>
          <a:xfrm flipV="1">
            <a:off x="4648649" y="2632839"/>
            <a:ext cx="0" cy="4063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7" idx="6"/>
          </p:cNvCxnSpPr>
          <p:nvPr/>
        </p:nvCxnSpPr>
        <p:spPr>
          <a:xfrm flipV="1">
            <a:off x="5224713" y="3459911"/>
            <a:ext cx="1003471" cy="87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5014563" y="3810092"/>
            <a:ext cx="711885" cy="4830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H="1">
            <a:off x="3566208" y="3783063"/>
            <a:ext cx="658778" cy="5100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nspección y diagnóstico – Servicios ambientales - OTRAPLA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r="9309" b="9104"/>
          <a:stretch/>
        </p:blipFill>
        <p:spPr bwMode="auto">
          <a:xfrm>
            <a:off x="6085656" y="-333860"/>
            <a:ext cx="2900101" cy="3214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3168"/>
            <a:ext cx="6750174" cy="625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364" y="50493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0" y="50493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Pagina:18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11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61402"/>
            <a:ext cx="6550900" cy="408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581128"/>
            <a:ext cx="6599491" cy="213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364" y="50493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0" y="50493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Pagina:19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78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6003"/>
            <a:ext cx="5760640" cy="391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4149080"/>
            <a:ext cx="5976664" cy="262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364" y="50493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0" y="50493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Pagina:19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782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30"/>
            <a:ext cx="9144000" cy="76045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Rectángulo"/>
          <p:cNvSpPr/>
          <p:nvPr/>
        </p:nvSpPr>
        <p:spPr>
          <a:xfrm>
            <a:off x="1259632" y="-8059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 smtClean="0">
                <a:latin typeface="Arial" pitchFamily="34" charset="0"/>
                <a:cs typeface="Arial" pitchFamily="34" charset="0"/>
              </a:rPr>
              <a:t>5-TIEMPOS </a:t>
            </a:r>
            <a:r>
              <a:rPr lang="es-AR" sz="4400" b="1" dirty="0" smtClean="0">
                <a:latin typeface="Arial" pitchFamily="34" charset="0"/>
                <a:cs typeface="Arial" pitchFamily="34" charset="0"/>
              </a:rPr>
              <a:t>DE TRABAJO</a:t>
            </a:r>
            <a:endParaRPr lang="es-A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364" y="50493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0" y="50493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Pagina:20</a:t>
            </a:r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6247"/>
            <a:ext cx="4320480" cy="423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46" y="3933056"/>
            <a:ext cx="4522854" cy="292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0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49" y="66695"/>
            <a:ext cx="6293871" cy="47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67" y="4886154"/>
            <a:ext cx="6534156" cy="19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364" y="50493"/>
            <a:ext cx="1259632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0" y="50493"/>
            <a:ext cx="127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Pagina:21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03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ufpol.org/hanImgNot.ashx?src=320x246_PRL-20170705120811.jpg&amp;fol=N&amp;Post=Sl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 bwMode="auto">
          <a:xfrm>
            <a:off x="997946" y="1212757"/>
            <a:ext cx="7148108" cy="4815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2292" name="Picture 4" descr="Hoy, Seguridad y Salud / Today, Health and Safety – GesProS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20" y="4674144"/>
            <a:ext cx="2174810" cy="2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332656"/>
            <a:ext cx="9144000" cy="105231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107504" y="474094"/>
            <a:ext cx="9226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 smtClean="0">
                <a:latin typeface="Rockwell Extra Bold" pitchFamily="18" charset="0"/>
              </a:rPr>
              <a:t>GRACIAS POR SU ATENCION </a:t>
            </a:r>
            <a:endParaRPr lang="es-AR" sz="4400" b="1" dirty="0"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51105" y="1884145"/>
            <a:ext cx="4824526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1434983" y="1097584"/>
            <a:ext cx="1519968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95536" y="150813"/>
            <a:ext cx="3946914" cy="620688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7" y="3943316"/>
            <a:ext cx="8640959" cy="22446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76437"/>
            <a:ext cx="3946914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s-AR" sz="4400" b="1" dirty="0" smtClean="0"/>
              <a:t>CONTENIDOS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03648" y="1070626"/>
            <a:ext cx="151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/>
              <a:t>DE LOS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7458" y="1813458"/>
            <a:ext cx="48245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6600" b="1" dirty="0"/>
              <a:t>ASPECTOS</a:t>
            </a:r>
          </a:p>
        </p:txBody>
      </p:sp>
      <p:pic>
        <p:nvPicPr>
          <p:cNvPr id="10244" name="Picture 4" descr="3d Personas - Hombres, Sacudida Manos Persona Con Una Gráfica D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3559" r="4923" b="8652"/>
          <a:stretch/>
        </p:blipFill>
        <p:spPr bwMode="auto">
          <a:xfrm>
            <a:off x="5377553" y="76437"/>
            <a:ext cx="3654865" cy="27044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7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404664"/>
            <a:ext cx="8126968" cy="7200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218" name="Picture 2" descr="Variables dependiente e independiente: concepto y ejemplos - Life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0399"/>
            <a:ext cx="7344816" cy="50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404664"/>
            <a:ext cx="8126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smtClean="0"/>
              <a:t>CONTENIDOS DE LAS VARIALBLES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36644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3629" y="408812"/>
            <a:ext cx="1988558" cy="12919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3"/>
          <a:stretch/>
        </p:blipFill>
        <p:spPr bwMode="auto">
          <a:xfrm>
            <a:off x="96061" y="4293096"/>
            <a:ext cx="9019484" cy="210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3305" y="2270003"/>
            <a:ext cx="228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CARGA ESTATICA:</a:t>
            </a:r>
            <a:endParaRPr lang="es-AR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9065" y="3769735"/>
            <a:ext cx="23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CARGA DINAMICA:</a:t>
            </a:r>
            <a:endParaRPr lang="es-AR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13629" y="408812"/>
            <a:ext cx="1988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600" b="1" dirty="0" smtClean="0"/>
              <a:t>CARGA </a:t>
            </a:r>
          </a:p>
          <a:p>
            <a:pPr algn="ctr"/>
            <a:r>
              <a:rPr lang="es-AR" sz="3600" b="1" dirty="0" smtClean="0"/>
              <a:t>FISICA</a:t>
            </a:r>
            <a:endParaRPr lang="es-AR" sz="3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 t="14415" r="3509" b="71171"/>
          <a:stretch/>
        </p:blipFill>
        <p:spPr bwMode="auto">
          <a:xfrm>
            <a:off x="95576" y="2780928"/>
            <a:ext cx="8609414" cy="7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METODO LEST by Alejandra Bonilla on Prez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0" r="16991"/>
          <a:stretch/>
        </p:blipFill>
        <p:spPr bwMode="auto">
          <a:xfrm>
            <a:off x="2366751" y="140859"/>
            <a:ext cx="6441629" cy="1736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59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915816" y="116632"/>
            <a:ext cx="2160240" cy="10801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CuadroTexto"/>
          <p:cNvSpPr txBox="1"/>
          <p:nvPr/>
        </p:nvSpPr>
        <p:spPr>
          <a:xfrm>
            <a:off x="3059832" y="260648"/>
            <a:ext cx="1717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b="1" dirty="0" smtClean="0"/>
              <a:t>ENTORNO</a:t>
            </a:r>
          </a:p>
          <a:p>
            <a:pPr algn="ctr"/>
            <a:r>
              <a:rPr lang="es-AR" sz="2400" b="1" dirty="0" smtClean="0"/>
              <a:t>FISICO</a:t>
            </a:r>
            <a:endParaRPr lang="es-AR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15352"/>
            <a:ext cx="2117918" cy="1848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"/>
          <a:stretch/>
        </p:blipFill>
        <p:spPr bwMode="auto">
          <a:xfrm>
            <a:off x="251520" y="1991205"/>
            <a:ext cx="6471899" cy="19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901" y="1352564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AMBIENTE TERMICO</a:t>
            </a:r>
            <a:endParaRPr lang="es-AR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1" y="4847665"/>
            <a:ext cx="64807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7543" y="438600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RUIDO</a:t>
            </a:r>
            <a:endParaRPr lang="es-AR" sz="2400" b="1" dirty="0"/>
          </a:p>
        </p:txBody>
      </p:sp>
      <p:pic>
        <p:nvPicPr>
          <p:cNvPr id="2055" name="Picture 7" descr="Pictograma en rollo ISO 7010 Peligro ruido fuerte repentino - W038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16832"/>
            <a:ext cx="1852016" cy="1622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954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5753"/>
            <a:ext cx="5248089" cy="283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54868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AMBIENTE LUMINOSO:</a:t>
            </a:r>
            <a:endParaRPr lang="es-AR" sz="2400" b="1" dirty="0"/>
          </a:p>
        </p:txBody>
      </p:sp>
      <p:pic>
        <p:nvPicPr>
          <p:cNvPr id="3076" name="Picture 4" descr="Cartel de Peligro vibracio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9" t="8839" r="19835" b="35901"/>
          <a:stretch/>
        </p:blipFill>
        <p:spPr bwMode="auto">
          <a:xfrm>
            <a:off x="6573923" y="4221088"/>
            <a:ext cx="217844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2 CuadroTexto"/>
          <p:cNvSpPr txBox="1"/>
          <p:nvPr/>
        </p:nvSpPr>
        <p:spPr>
          <a:xfrm>
            <a:off x="467544" y="4353952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/>
              <a:t>VIBRACIONES:</a:t>
            </a:r>
            <a:endParaRPr lang="es-AR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925856"/>
            <a:ext cx="5167639" cy="116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81" y="1155553"/>
            <a:ext cx="2669753" cy="1863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637</TotalTime>
  <Words>441</Words>
  <Application>Microsoft Office PowerPoint</Application>
  <PresentationFormat>Presentación en pantalla (4:3)</PresentationFormat>
  <Paragraphs>98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Técnico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184</cp:revision>
  <dcterms:created xsi:type="dcterms:W3CDTF">2020-05-06T23:15:39Z</dcterms:created>
  <dcterms:modified xsi:type="dcterms:W3CDTF">2020-05-11T16:19:35Z</dcterms:modified>
</cp:coreProperties>
</file>