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sldIdLst>
    <p:sldId id="256" r:id="rId2"/>
    <p:sldId id="257" r:id="rId3"/>
    <p:sldId id="260" r:id="rId4"/>
    <p:sldId id="261" r:id="rId5"/>
    <p:sldId id="294" r:id="rId6"/>
    <p:sldId id="304" r:id="rId7"/>
    <p:sldId id="296" r:id="rId8"/>
    <p:sldId id="297" r:id="rId9"/>
    <p:sldId id="298" r:id="rId10"/>
    <p:sldId id="299" r:id="rId11"/>
    <p:sldId id="300" r:id="rId12"/>
    <p:sldId id="301" r:id="rId13"/>
    <p:sldId id="302" r:id="rId14"/>
    <p:sldId id="303" r:id="rId15"/>
    <p:sldId id="295" r:id="rId16"/>
    <p:sldId id="305" r:id="rId17"/>
    <p:sldId id="306" r:id="rId18"/>
    <p:sldId id="268" r:id="rId19"/>
    <p:sldId id="269" r:id="rId20"/>
    <p:sldId id="264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62" r:id="rId30"/>
    <p:sldId id="280" r:id="rId31"/>
    <p:sldId id="281" r:id="rId32"/>
    <p:sldId id="282" r:id="rId33"/>
    <p:sldId id="283" r:id="rId34"/>
    <p:sldId id="284" r:id="rId35"/>
    <p:sldId id="266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67" r:id="rId44"/>
    <p:sldId id="263" r:id="rId45"/>
    <p:sldId id="292" r:id="rId46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0B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>
      <p:cViewPr>
        <p:scale>
          <a:sx n="70" d="100"/>
          <a:sy n="70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9D4FA8-B143-4E45-B810-361E35EF6F19}" type="datetimeFigureOut">
              <a:rPr lang="es-AR" smtClean="0"/>
              <a:t>11/5/2020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C6C59-F8BE-4B2C-A423-14E7C8CB224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42405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C6C59-F8BE-4B2C-A423-14E7C8CB2242}" type="slidenum">
              <a:rPr lang="es-AR" smtClean="0"/>
              <a:t>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06084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7B263-C075-4399-8F96-316131B00546}" type="datetimeFigureOut">
              <a:rPr lang="es-AR" smtClean="0"/>
              <a:t>11/5/2020</a:t>
            </a:fld>
            <a:endParaRPr lang="es-AR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E8D00-30E4-4095-81F2-BB80E05EE231}" type="slidenum">
              <a:rPr lang="es-AR" smtClean="0"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7B263-C075-4399-8F96-316131B00546}" type="datetimeFigureOut">
              <a:rPr lang="es-AR" smtClean="0"/>
              <a:t>11/5/2020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E8D00-30E4-4095-81F2-BB80E05EE231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7B263-C075-4399-8F96-316131B00546}" type="datetimeFigureOut">
              <a:rPr lang="es-AR" smtClean="0"/>
              <a:t>11/5/2020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E8D00-30E4-4095-81F2-BB80E05EE231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7B263-C075-4399-8F96-316131B00546}" type="datetimeFigureOut">
              <a:rPr lang="es-AR" smtClean="0"/>
              <a:t>11/5/2020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E8D00-30E4-4095-81F2-BB80E05EE231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7B263-C075-4399-8F96-316131B00546}" type="datetimeFigureOut">
              <a:rPr lang="es-AR" smtClean="0"/>
              <a:t>11/5/2020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E8D00-30E4-4095-81F2-BB80E05EE231}" type="slidenum">
              <a:rPr lang="es-AR" smtClean="0"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7B263-C075-4399-8F96-316131B00546}" type="datetimeFigureOut">
              <a:rPr lang="es-AR" smtClean="0"/>
              <a:t>11/5/2020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E8D00-30E4-4095-81F2-BB80E05EE231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7B263-C075-4399-8F96-316131B00546}" type="datetimeFigureOut">
              <a:rPr lang="es-AR" smtClean="0"/>
              <a:t>11/5/2020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E8D00-30E4-4095-81F2-BB80E05EE231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7B263-C075-4399-8F96-316131B00546}" type="datetimeFigureOut">
              <a:rPr lang="es-AR" smtClean="0"/>
              <a:t>11/5/2020</a:t>
            </a:fld>
            <a:endParaRPr lang="es-AR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8CE8D00-30E4-4095-81F2-BB80E05EE231}" type="slidenum">
              <a:rPr lang="es-AR" smtClean="0"/>
              <a:t>‹Nº›</a:t>
            </a:fld>
            <a:endParaRPr lang="es-AR"/>
          </a:p>
        </p:txBody>
      </p:sp>
      <p:sp>
        <p:nvSpPr>
          <p:cNvPr id="9" name="8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7B263-C075-4399-8F96-316131B00546}" type="datetimeFigureOut">
              <a:rPr lang="es-AR" smtClean="0"/>
              <a:t>11/5/2020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E8D00-30E4-4095-81F2-BB80E05EE231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7B263-C075-4399-8F96-316131B00546}" type="datetimeFigureOut">
              <a:rPr lang="es-AR" smtClean="0"/>
              <a:t>11/5/2020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A8CE8D00-30E4-4095-81F2-BB80E05EE231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6B97B263-C075-4399-8F96-316131B00546}" type="datetimeFigureOut">
              <a:rPr lang="es-AR" smtClean="0"/>
              <a:t>11/5/2020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E8D00-30E4-4095-81F2-BB80E05EE231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Forma libre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B97B263-C075-4399-8F96-316131B00546}" type="datetimeFigureOut">
              <a:rPr lang="es-AR" smtClean="0"/>
              <a:t>11/5/2020</a:t>
            </a:fld>
            <a:endParaRPr lang="es-AR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A8CE8D00-30E4-4095-81F2-BB80E05EE231}" type="slidenum">
              <a:rPr lang="es-AR" smtClean="0"/>
              <a:t>‹Nº›</a:t>
            </a:fld>
            <a:endParaRPr lang="es-A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gif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 redondeado"/>
          <p:cNvSpPr/>
          <p:nvPr/>
        </p:nvSpPr>
        <p:spPr>
          <a:xfrm>
            <a:off x="5371062" y="5998594"/>
            <a:ext cx="3719185" cy="46166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>
                <a:lumMod val="8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Rectángulo redondeado"/>
          <p:cNvSpPr/>
          <p:nvPr/>
        </p:nvSpPr>
        <p:spPr>
          <a:xfrm>
            <a:off x="195193" y="4582257"/>
            <a:ext cx="5872286" cy="48256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 w="28575"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3 CuadroTexto"/>
          <p:cNvSpPr txBox="1"/>
          <p:nvPr/>
        </p:nvSpPr>
        <p:spPr>
          <a:xfrm>
            <a:off x="467542" y="-171400"/>
            <a:ext cx="8000909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6600" dirty="0" smtClean="0">
                <a:latin typeface="Arial" pitchFamily="34" charset="0"/>
                <a:cs typeface="Arial" pitchFamily="34" charset="0"/>
              </a:rPr>
              <a:t>Método Ergonómico </a:t>
            </a:r>
          </a:p>
          <a:p>
            <a:pPr algn="ctr"/>
            <a:r>
              <a:rPr lang="es-AR" sz="6600" dirty="0" smtClean="0">
                <a:latin typeface="Arial" pitchFamily="34" charset="0"/>
                <a:cs typeface="Arial" pitchFamily="34" charset="0"/>
              </a:rPr>
              <a:t>LEST.</a:t>
            </a:r>
            <a:endParaRPr lang="es-AR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0" y="1952258"/>
            <a:ext cx="933877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latin typeface="Arial" pitchFamily="34" charset="0"/>
                <a:cs typeface="Arial" pitchFamily="34" charset="0"/>
              </a:rPr>
              <a:t>El método fue desarrollado por miembros del</a:t>
            </a:r>
          </a:p>
          <a:p>
            <a:r>
              <a:rPr lang="fr-FR" sz="3200" dirty="0">
                <a:latin typeface="Arial" pitchFamily="34" charset="0"/>
                <a:cs typeface="Arial" pitchFamily="34" charset="0"/>
              </a:rPr>
              <a:t> </a:t>
            </a:r>
            <a:endParaRPr lang="es-AR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4396" y="2852936"/>
            <a:ext cx="8807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000" b="1" dirty="0" smtClean="0">
                <a:latin typeface="Arial" pitchFamily="34" charset="0"/>
                <a:cs typeface="Arial" pitchFamily="34" charset="0"/>
              </a:rPr>
              <a:t>Laboratorio de </a:t>
            </a:r>
            <a:r>
              <a:rPr lang="fr-FR" sz="4000" b="1" dirty="0">
                <a:latin typeface="Arial" pitchFamily="34" charset="0"/>
                <a:cs typeface="Arial" pitchFamily="34" charset="0"/>
              </a:rPr>
              <a:t>E</a:t>
            </a:r>
            <a:r>
              <a:rPr lang="fr-FR" sz="4000" b="1" dirty="0" smtClean="0">
                <a:latin typeface="Arial" pitchFamily="34" charset="0"/>
                <a:cs typeface="Arial" pitchFamily="34" charset="0"/>
              </a:rPr>
              <a:t>conomia Social y del Trabajo.</a:t>
            </a:r>
            <a:r>
              <a:rPr lang="fr-FR" sz="4000" dirty="0" smtClean="0">
                <a:latin typeface="Arial" pitchFamily="34" charset="0"/>
                <a:cs typeface="Arial" pitchFamily="34" charset="0"/>
              </a:rPr>
              <a:t>(L.E.S.T.)</a:t>
            </a:r>
            <a:endParaRPr lang="es-AR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92814" y="4582256"/>
            <a:ext cx="5997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/>
              <a:t>Alumno: SERVIN IBAÑEZ, Claudio Adrian.</a:t>
            </a:r>
            <a:endParaRPr lang="es-AR" sz="2400" dirty="0"/>
          </a:p>
        </p:txBody>
      </p:sp>
      <p:sp>
        <p:nvSpPr>
          <p:cNvPr id="3" name="2 CuadroTexto"/>
          <p:cNvSpPr txBox="1"/>
          <p:nvPr/>
        </p:nvSpPr>
        <p:spPr>
          <a:xfrm>
            <a:off x="5317311" y="5998594"/>
            <a:ext cx="38266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/>
              <a:t>Asignatura: ERGONOMIA.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38386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539552" y="594582"/>
            <a:ext cx="4464496" cy="70788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571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1 CuadroTexto"/>
          <p:cNvSpPr txBox="1"/>
          <p:nvPr/>
        </p:nvSpPr>
        <p:spPr>
          <a:xfrm>
            <a:off x="611560" y="594582"/>
            <a:ext cx="42857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4000" b="1" dirty="0" smtClean="0"/>
              <a:t>CARGA MENTAL</a:t>
            </a:r>
            <a:endParaRPr lang="es-AR" sz="40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79" y="3284984"/>
            <a:ext cx="8837691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0" y="2581705"/>
            <a:ext cx="3397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smtClean="0"/>
              <a:t>APREMIO </a:t>
            </a:r>
            <a:r>
              <a:rPr lang="es-AR" sz="2400" b="1" dirty="0" smtClean="0"/>
              <a:t>DE TIEMPO</a:t>
            </a:r>
            <a:endParaRPr lang="es-AR" sz="2400" b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9080"/>
            <a:ext cx="2893149" cy="247984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486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6551712" y="27143"/>
            <a:ext cx="2592288" cy="557720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622003"/>
            <a:ext cx="5856585" cy="3477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287162" y="160338"/>
            <a:ext cx="1872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smtClean="0"/>
              <a:t>ATENCION:</a:t>
            </a:r>
            <a:endParaRPr lang="es-AR" sz="2400" b="1" dirty="0"/>
          </a:p>
        </p:txBody>
      </p:sp>
      <p:sp>
        <p:nvSpPr>
          <p:cNvPr id="3" name="AutoShape 4" descr="PrevenConsejo: Aprender a observar el trabajo | Prevencion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5157192"/>
            <a:ext cx="5496545" cy="1326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387423" y="4695527"/>
            <a:ext cx="2528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smtClean="0"/>
              <a:t>COMPLEJIDAD:</a:t>
            </a:r>
            <a:endParaRPr lang="es-AR" sz="2400" b="1" dirty="0"/>
          </a:p>
        </p:txBody>
      </p:sp>
    </p:spTree>
    <p:extLst>
      <p:ext uri="{BB962C8B-B14F-4D97-AF65-F5344CB8AC3E}">
        <p14:creationId xmlns:p14="http://schemas.microsoft.com/office/powerpoint/2010/main" val="2889515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33056" y="404664"/>
            <a:ext cx="3560590" cy="122413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571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6148" name="Picture 4" descr="Definiendo competencias: Iniciativa y proactividad – Casa U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35"/>
          <a:stretch/>
        </p:blipFill>
        <p:spPr bwMode="auto">
          <a:xfrm flipH="1">
            <a:off x="4206311" y="623750"/>
            <a:ext cx="4876800" cy="32795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81" y="2780928"/>
            <a:ext cx="6037058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33056" y="404664"/>
            <a:ext cx="356059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3200" b="1" dirty="0" smtClean="0"/>
              <a:t>ASPECTOS </a:t>
            </a:r>
          </a:p>
          <a:p>
            <a:pPr algn="ctr"/>
            <a:r>
              <a:rPr lang="es-AR" sz="3200" b="1" dirty="0" smtClean="0"/>
              <a:t>PSICOSOCIALES</a:t>
            </a:r>
            <a:endParaRPr lang="es-AR" sz="3200" b="1" dirty="0"/>
          </a:p>
        </p:txBody>
      </p:sp>
      <p:sp>
        <p:nvSpPr>
          <p:cNvPr id="3" name="2 CuadroTexto"/>
          <p:cNvSpPr txBox="1"/>
          <p:nvPr/>
        </p:nvSpPr>
        <p:spPr>
          <a:xfrm>
            <a:off x="341543" y="2263549"/>
            <a:ext cx="1865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smtClean="0"/>
              <a:t>INICIATIVA:</a:t>
            </a:r>
            <a:endParaRPr lang="es-AR" sz="2400" b="1" dirty="0"/>
          </a:p>
        </p:txBody>
      </p:sp>
    </p:spTree>
    <p:extLst>
      <p:ext uri="{BB962C8B-B14F-4D97-AF65-F5344CB8AC3E}">
        <p14:creationId xmlns:p14="http://schemas.microsoft.com/office/powerpoint/2010/main" val="333070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0" name="Picture 12" descr="Sociedad en nombre colectiv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" t="4208" r="10091" b="5433"/>
          <a:stretch/>
        </p:blipFill>
        <p:spPr bwMode="auto">
          <a:xfrm>
            <a:off x="4836190" y="3127212"/>
            <a:ext cx="4198504" cy="29066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58" y="519965"/>
            <a:ext cx="5972650" cy="2308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58" y="3617441"/>
            <a:ext cx="4716245" cy="1539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58" y="5912413"/>
            <a:ext cx="3956426" cy="814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0763" y="58300"/>
            <a:ext cx="84978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smtClean="0"/>
              <a:t>COMUNICACIONES CON LOS DEMAS TRABAJADORES:</a:t>
            </a:r>
            <a:endParaRPr lang="es-AR" sz="2400" b="1" dirty="0"/>
          </a:p>
        </p:txBody>
      </p:sp>
      <p:sp>
        <p:nvSpPr>
          <p:cNvPr id="3" name="2 CuadroTexto"/>
          <p:cNvSpPr txBox="1"/>
          <p:nvPr/>
        </p:nvSpPr>
        <p:spPr>
          <a:xfrm>
            <a:off x="179512" y="3155776"/>
            <a:ext cx="4795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smtClean="0"/>
              <a:t>RELACIONES CON EL MANDO:</a:t>
            </a:r>
            <a:endParaRPr lang="es-AR" sz="2400" b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179512" y="5450748"/>
            <a:ext cx="27198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smtClean="0"/>
              <a:t>STATUS SOCIAL:</a:t>
            </a:r>
            <a:endParaRPr lang="es-AR" sz="2400" b="1" dirty="0"/>
          </a:p>
        </p:txBody>
      </p:sp>
      <p:sp>
        <p:nvSpPr>
          <p:cNvPr id="5" name="AutoShape 6" descr="Estatus Clase Social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AutoShape 8" descr="Estatus Clase Social - Home | Faceboo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AutoShape 10" descr="Estatus Clase Social - Home | Facebook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0820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79512" y="188640"/>
            <a:ext cx="5391219" cy="72008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571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1 CuadroTexto"/>
          <p:cNvSpPr txBox="1"/>
          <p:nvPr/>
        </p:nvSpPr>
        <p:spPr>
          <a:xfrm>
            <a:off x="179512" y="188640"/>
            <a:ext cx="53912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600" b="1" dirty="0" smtClean="0"/>
              <a:t>TIEMPOS DE TRABAJO</a:t>
            </a:r>
            <a:endParaRPr lang="es-AR" sz="36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16832"/>
            <a:ext cx="5616624" cy="3979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1069" y="1268760"/>
            <a:ext cx="84939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smtClean="0"/>
              <a:t>CANTIDAD Y ORGANIZACIÓN DEL TIEMPO DE TRABJO:</a:t>
            </a:r>
            <a:endParaRPr lang="es-AR" sz="2400" b="1" dirty="0"/>
          </a:p>
        </p:txBody>
      </p:sp>
      <p:pic>
        <p:nvPicPr>
          <p:cNvPr id="8196" name="Picture 4" descr="Calaméo - 1 Pasos Para Realizar Metodos Y Tiempo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38" t="18035" b="9914"/>
          <a:stretch/>
        </p:blipFill>
        <p:spPr bwMode="auto">
          <a:xfrm>
            <a:off x="4709655" y="2746929"/>
            <a:ext cx="4278079" cy="33692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54431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467544" y="42834"/>
            <a:ext cx="7175786" cy="88486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571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1 CuadroTexto"/>
          <p:cNvSpPr txBox="1"/>
          <p:nvPr/>
        </p:nvSpPr>
        <p:spPr>
          <a:xfrm>
            <a:off x="611560" y="82851"/>
            <a:ext cx="71077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4800" dirty="0" smtClean="0"/>
              <a:t>PARA TOMA DE DATOS</a:t>
            </a:r>
            <a:endParaRPr lang="es-AR" sz="4800" dirty="0"/>
          </a:p>
        </p:txBody>
      </p:sp>
      <p:sp>
        <p:nvSpPr>
          <p:cNvPr id="9" name="8 Rectángulo"/>
          <p:cNvSpPr/>
          <p:nvPr/>
        </p:nvSpPr>
        <p:spPr>
          <a:xfrm>
            <a:off x="-1" y="1055432"/>
            <a:ext cx="75963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s-AR" sz="2400" dirty="0"/>
              <a:t>un </a:t>
            </a:r>
            <a:r>
              <a:rPr lang="es-AR" sz="2400" dirty="0" smtClean="0"/>
              <a:t>psicómetro </a:t>
            </a:r>
            <a:r>
              <a:rPr lang="es-AR" sz="2400" dirty="0"/>
              <a:t>para la medición de </a:t>
            </a:r>
            <a:r>
              <a:rPr lang="es-AR" sz="2400" dirty="0" smtClean="0"/>
              <a:t>temperaturas.</a:t>
            </a:r>
            <a:endParaRPr lang="es-AR" sz="2400" dirty="0"/>
          </a:p>
        </p:txBody>
      </p:sp>
      <p:sp>
        <p:nvSpPr>
          <p:cNvPr id="10" name="9 Rectángulo"/>
          <p:cNvSpPr/>
          <p:nvPr/>
        </p:nvSpPr>
        <p:spPr>
          <a:xfrm>
            <a:off x="0" y="2135987"/>
            <a:ext cx="62741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s-AR" sz="2400" dirty="0"/>
              <a:t>un luxómetro para la medición de la intensidad </a:t>
            </a:r>
            <a:r>
              <a:rPr lang="es-AR" sz="2400" dirty="0" smtClean="0"/>
              <a:t>luminosa.</a:t>
            </a:r>
            <a:endParaRPr lang="es-AR" sz="2400" dirty="0"/>
          </a:p>
        </p:txBody>
      </p:sp>
      <p:sp>
        <p:nvSpPr>
          <p:cNvPr id="11" name="10 Rectángulo"/>
          <p:cNvSpPr/>
          <p:nvPr/>
        </p:nvSpPr>
        <p:spPr>
          <a:xfrm>
            <a:off x="-95475" y="3315353"/>
            <a:ext cx="82449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s-AR" sz="2400" dirty="0"/>
              <a:t>un sonómetro para la medición de niveles de intensidad </a:t>
            </a:r>
            <a:r>
              <a:rPr lang="es-AR" sz="2400" dirty="0" smtClean="0"/>
              <a:t>sonora.</a:t>
            </a:r>
            <a:endParaRPr lang="es-AR" sz="2400" dirty="0"/>
          </a:p>
        </p:txBody>
      </p:sp>
      <p:sp>
        <p:nvSpPr>
          <p:cNvPr id="12" name="11 Rectángulo"/>
          <p:cNvSpPr/>
          <p:nvPr/>
        </p:nvSpPr>
        <p:spPr>
          <a:xfrm>
            <a:off x="0" y="4494295"/>
            <a:ext cx="49683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s-AR" sz="2400" dirty="0" smtClean="0"/>
              <a:t>un </a:t>
            </a:r>
            <a:r>
              <a:rPr lang="es-AR" sz="2400" dirty="0"/>
              <a:t>anemómetro para evaluar la velocidad del aire en el </a:t>
            </a:r>
            <a:r>
              <a:rPr lang="es-AR" sz="2400" dirty="0" smtClean="0"/>
              <a:t>puesto.</a:t>
            </a:r>
            <a:endParaRPr lang="es-AR" sz="2400" dirty="0"/>
          </a:p>
        </p:txBody>
      </p:sp>
      <p:sp>
        <p:nvSpPr>
          <p:cNvPr id="13" name="12 Rectángulo"/>
          <p:cNvSpPr/>
          <p:nvPr/>
        </p:nvSpPr>
        <p:spPr>
          <a:xfrm>
            <a:off x="-1" y="5837247"/>
            <a:ext cx="67095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s-AR" sz="2400" dirty="0" smtClean="0"/>
              <a:t>instrumentos </a:t>
            </a:r>
            <a:r>
              <a:rPr lang="es-AR" sz="2400" dirty="0"/>
              <a:t>para la medición de distancias y tiempos como cintas métricas y cronómetros.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4"/>
          <a:stretch/>
        </p:blipFill>
        <p:spPr bwMode="auto">
          <a:xfrm>
            <a:off x="5403439" y="1787616"/>
            <a:ext cx="870715" cy="152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 descr="Sonómetro, Mide Intensidad De Ruido, Sonido Decibelimetro ...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3" t="2254" r="6059" b="2524"/>
          <a:stretch/>
        </p:blipFill>
        <p:spPr bwMode="auto">
          <a:xfrm>
            <a:off x="7990404" y="3210816"/>
            <a:ext cx="1054624" cy="120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Anemómetro profesional AirFlow Test Master - 082.140A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02" r="20280"/>
          <a:stretch/>
        </p:blipFill>
        <p:spPr bwMode="auto">
          <a:xfrm>
            <a:off x="5184220" y="4146350"/>
            <a:ext cx="852050" cy="149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Rayuwen Medidor Distancia Laser Mini TeléMetro 45m PortáTil De ..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89" t="3731" r="27540" b="2685"/>
          <a:stretch/>
        </p:blipFill>
        <p:spPr bwMode="auto">
          <a:xfrm>
            <a:off x="8052294" y="4883640"/>
            <a:ext cx="930845" cy="1911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Amazon.com: Reloj inteligente con monitor de ritmo cardíaco ...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578" b="5260"/>
          <a:stretch/>
        </p:blipFill>
        <p:spPr bwMode="auto">
          <a:xfrm>
            <a:off x="6709512" y="5430014"/>
            <a:ext cx="1228697" cy="1400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FUYI Medidor de temperatura y humedad digital LCD Termohigrómetro ...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43" t="3575" r="32929"/>
          <a:stretch/>
        </p:blipFill>
        <p:spPr bwMode="auto">
          <a:xfrm>
            <a:off x="7293033" y="1122771"/>
            <a:ext cx="693256" cy="2030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178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 redondeado"/>
          <p:cNvSpPr/>
          <p:nvPr/>
        </p:nvSpPr>
        <p:spPr>
          <a:xfrm>
            <a:off x="244573" y="404664"/>
            <a:ext cx="8255210" cy="1368152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 w="571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74" y="2708920"/>
            <a:ext cx="8707643" cy="244827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244573" y="404664"/>
            <a:ext cx="82552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3600" b="1" dirty="0" smtClean="0"/>
              <a:t>PUNTUACION DE LAS VARIALBLES </a:t>
            </a:r>
          </a:p>
          <a:p>
            <a:pPr algn="ctr"/>
            <a:r>
              <a:rPr lang="es-AR" sz="3600" b="1" dirty="0" smtClean="0"/>
              <a:t>EN EL METODO DE LEST</a:t>
            </a:r>
            <a:endParaRPr lang="es-AR" sz="3600" b="1" dirty="0"/>
          </a:p>
        </p:txBody>
      </p:sp>
    </p:spTree>
    <p:extLst>
      <p:ext uri="{BB962C8B-B14F-4D97-AF65-F5344CB8AC3E}">
        <p14:creationId xmlns:p14="http://schemas.microsoft.com/office/powerpoint/2010/main" val="361101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287960" y="78323"/>
            <a:ext cx="8396790" cy="65953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571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1 Rectángulo"/>
          <p:cNvSpPr/>
          <p:nvPr/>
        </p:nvSpPr>
        <p:spPr>
          <a:xfrm>
            <a:off x="0" y="4402347"/>
            <a:ext cx="9396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es-AR" sz="2400" dirty="0" smtClean="0"/>
              <a:t>Esta </a:t>
            </a:r>
            <a:r>
              <a:rPr lang="es-AR" sz="2400" dirty="0"/>
              <a:t>representación gráfica permite tener una visión rápida de las condiciones de trabajo y establecer así un primer diagnóstico. </a:t>
            </a:r>
          </a:p>
        </p:txBody>
      </p:sp>
      <p:sp>
        <p:nvSpPr>
          <p:cNvPr id="3" name="2 Rectángulo"/>
          <p:cNvSpPr/>
          <p:nvPr/>
        </p:nvSpPr>
        <p:spPr>
          <a:xfrm>
            <a:off x="89755" y="714127"/>
            <a:ext cx="85949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400" dirty="0"/>
              <a:t>La valoración final se representa en forma de histograma. 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299536" y="115704"/>
            <a:ext cx="84682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b="1" dirty="0" smtClean="0"/>
              <a:t>HISTOGRAMA DEL PUESTO DE TRABAJO</a:t>
            </a:r>
            <a:endParaRPr lang="es-AR" sz="3200" b="1" dirty="0"/>
          </a:p>
        </p:txBody>
      </p:sp>
      <p:sp>
        <p:nvSpPr>
          <p:cNvPr id="5" name="4 Rectángulo"/>
          <p:cNvSpPr/>
          <p:nvPr/>
        </p:nvSpPr>
        <p:spPr>
          <a:xfrm>
            <a:off x="6554" y="5229670"/>
            <a:ext cx="90542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es-AR" sz="2400" dirty="0"/>
              <a:t>Se puede visualizar los elementos más desfavorables en las condiciones de trabajo. </a:t>
            </a:r>
          </a:p>
        </p:txBody>
      </p:sp>
      <p:sp>
        <p:nvSpPr>
          <p:cNvPr id="6" name="5 Rectángulo"/>
          <p:cNvSpPr/>
          <p:nvPr/>
        </p:nvSpPr>
        <p:spPr>
          <a:xfrm>
            <a:off x="6554" y="5934670"/>
            <a:ext cx="90299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s-AR" sz="2400" dirty="0"/>
              <a:t>Se pueden establecer prioridades a la hora de intervenir sobre los distintos factores evaluados.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163340"/>
            <a:ext cx="4916667" cy="3204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809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 redondeado"/>
          <p:cNvSpPr/>
          <p:nvPr/>
        </p:nvSpPr>
        <p:spPr>
          <a:xfrm>
            <a:off x="1210461" y="178263"/>
            <a:ext cx="6440663" cy="1242031"/>
          </a:xfrm>
          <a:prstGeom prst="roundRect">
            <a:avLst/>
          </a:prstGeom>
          <a:solidFill>
            <a:srgbClr val="450BE7"/>
          </a:solidFill>
          <a:ln w="762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1 CuadroTexto"/>
          <p:cNvSpPr txBox="1"/>
          <p:nvPr/>
        </p:nvSpPr>
        <p:spPr>
          <a:xfrm>
            <a:off x="1235045" y="178263"/>
            <a:ext cx="63914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7200" dirty="0" smtClean="0">
                <a:latin typeface="Arial" pitchFamily="34" charset="0"/>
                <a:cs typeface="Arial" pitchFamily="34" charset="0"/>
              </a:rPr>
              <a:t>Hoja de campo</a:t>
            </a:r>
            <a:endParaRPr lang="es-AR" sz="7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504" y="1750992"/>
            <a:ext cx="7721344" cy="4830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0" y="0"/>
            <a:ext cx="1023176" cy="3693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CuadroTexto"/>
          <p:cNvSpPr txBox="1"/>
          <p:nvPr/>
        </p:nvSpPr>
        <p:spPr>
          <a:xfrm>
            <a:off x="-17365" y="0"/>
            <a:ext cx="1469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Pagina:1.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39694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1023176" cy="3693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" r="1951"/>
          <a:stretch/>
        </p:blipFill>
        <p:spPr bwMode="auto">
          <a:xfrm>
            <a:off x="1452083" y="0"/>
            <a:ext cx="5433626" cy="240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-17365" y="0"/>
            <a:ext cx="1469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Pagina:2.</a:t>
            </a:r>
            <a:endParaRPr lang="es-A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9"/>
          <a:stretch/>
        </p:blipFill>
        <p:spPr bwMode="auto">
          <a:xfrm>
            <a:off x="1452083" y="2409825"/>
            <a:ext cx="5433626" cy="164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5"/>
          <a:stretch/>
        </p:blipFill>
        <p:spPr bwMode="auto">
          <a:xfrm>
            <a:off x="1452084" y="4057650"/>
            <a:ext cx="5433626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283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27529" y="53441"/>
            <a:ext cx="9116471" cy="962191"/>
          </a:xfrm>
          <a:prstGeom prst="rect">
            <a:avLst/>
          </a:prstGeom>
          <a:solidFill>
            <a:schemeClr val="accent1">
              <a:lumMod val="50000"/>
            </a:schemeClr>
          </a:solidFill>
          <a:ln w="57150"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3 CuadroTexto"/>
          <p:cNvSpPr txBox="1"/>
          <p:nvPr/>
        </p:nvSpPr>
        <p:spPr>
          <a:xfrm>
            <a:off x="2051720" y="-13886"/>
            <a:ext cx="407355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6000" b="1" dirty="0" smtClean="0">
                <a:latin typeface="Arial" pitchFamily="34" charset="0"/>
                <a:cs typeface="Arial" pitchFamily="34" charset="0"/>
              </a:rPr>
              <a:t>OBJETIVO</a:t>
            </a:r>
            <a:endParaRPr lang="es-AR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79512" y="2505828"/>
            <a:ext cx="568001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3200" dirty="0" smtClean="0"/>
              <a:t>estableciendo </a:t>
            </a:r>
            <a:r>
              <a:rPr lang="es-AR" sz="3200" dirty="0"/>
              <a:t>un diagnóstico final que indique si cada una de las situaciones consideradas en el puesto es satisfactoria, </a:t>
            </a:r>
            <a:r>
              <a:rPr lang="es-AR" sz="3200" dirty="0" smtClean="0"/>
              <a:t>molesta (</a:t>
            </a:r>
            <a:r>
              <a:rPr lang="es-AR" sz="3200" dirty="0" smtClean="0"/>
              <a:t>débil,  medias o fuertes) </a:t>
            </a:r>
            <a:r>
              <a:rPr lang="es-AR" sz="3200" dirty="0"/>
              <a:t>o nociva.</a:t>
            </a:r>
          </a:p>
        </p:txBody>
      </p:sp>
      <p:pic>
        <p:nvPicPr>
          <p:cNvPr id="1026" name="Picture 2" descr="Definición de Objetivo - Qué es y Concep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2" b="3279"/>
          <a:stretch/>
        </p:blipFill>
        <p:spPr bwMode="auto">
          <a:xfrm>
            <a:off x="5651660" y="2540286"/>
            <a:ext cx="3415378" cy="31209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1 Rectángulo"/>
          <p:cNvSpPr/>
          <p:nvPr/>
        </p:nvSpPr>
        <p:spPr>
          <a:xfrm>
            <a:off x="150137" y="1428610"/>
            <a:ext cx="86549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3200" dirty="0"/>
              <a:t>Evalúa las condiciones de trabajo de la forma más objetiva y global posible, </a:t>
            </a:r>
          </a:p>
        </p:txBody>
      </p:sp>
    </p:spTree>
    <p:extLst>
      <p:ext uri="{BB962C8B-B14F-4D97-AF65-F5344CB8AC3E}">
        <p14:creationId xmlns:p14="http://schemas.microsoft.com/office/powerpoint/2010/main" val="263054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Rectángulo"/>
          <p:cNvSpPr/>
          <p:nvPr/>
        </p:nvSpPr>
        <p:spPr>
          <a:xfrm>
            <a:off x="0" y="0"/>
            <a:ext cx="9144000" cy="692696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Rectángulo"/>
          <p:cNvSpPr/>
          <p:nvPr/>
        </p:nvSpPr>
        <p:spPr>
          <a:xfrm>
            <a:off x="0" y="0"/>
            <a:ext cx="1023176" cy="3693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CuadroTexto"/>
          <p:cNvSpPr txBox="1"/>
          <p:nvPr/>
        </p:nvSpPr>
        <p:spPr>
          <a:xfrm>
            <a:off x="-17365" y="0"/>
            <a:ext cx="1469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Pagina:3.</a:t>
            </a:r>
            <a:endParaRPr lang="es-A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" r="1764"/>
          <a:stretch/>
        </p:blipFill>
        <p:spPr bwMode="auto">
          <a:xfrm>
            <a:off x="1745905" y="692696"/>
            <a:ext cx="5453965" cy="3923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45905" y="4482608"/>
            <a:ext cx="5453965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12 Rectángulo"/>
          <p:cNvSpPr/>
          <p:nvPr/>
        </p:nvSpPr>
        <p:spPr>
          <a:xfrm>
            <a:off x="1403292" y="-171400"/>
            <a:ext cx="69127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6000" b="1" dirty="0">
                <a:latin typeface="Arial" pitchFamily="34" charset="0"/>
                <a:cs typeface="Arial" pitchFamily="34" charset="0"/>
              </a:rPr>
              <a:t>1</a:t>
            </a:r>
            <a:r>
              <a:rPr lang="es-AR" sz="6000" b="1" dirty="0" smtClean="0">
                <a:latin typeface="Arial" pitchFamily="34" charset="0"/>
                <a:cs typeface="Arial" pitchFamily="34" charset="0"/>
              </a:rPr>
              <a:t>-CARGA FISICA</a:t>
            </a:r>
            <a:endParaRPr lang="es-AR" sz="6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11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1023176" cy="3693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CuadroTexto"/>
          <p:cNvSpPr txBox="1"/>
          <p:nvPr/>
        </p:nvSpPr>
        <p:spPr>
          <a:xfrm>
            <a:off x="-17365" y="0"/>
            <a:ext cx="1469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Pagina:4.</a:t>
            </a:r>
            <a:endParaRPr lang="es-A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336" y="0"/>
            <a:ext cx="5721000" cy="4876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0" b="15887"/>
          <a:stretch/>
        </p:blipFill>
        <p:spPr bwMode="auto">
          <a:xfrm>
            <a:off x="1884076" y="4996035"/>
            <a:ext cx="5712260" cy="1855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325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42" y="692696"/>
            <a:ext cx="8048306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0" y="0"/>
            <a:ext cx="1023176" cy="3693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3 CuadroTexto"/>
          <p:cNvSpPr txBox="1"/>
          <p:nvPr/>
        </p:nvSpPr>
        <p:spPr>
          <a:xfrm>
            <a:off x="-17365" y="0"/>
            <a:ext cx="1469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Pagina:5.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52735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-1" y="1"/>
            <a:ext cx="9134742" cy="620688"/>
          </a:xfrm>
          <a:prstGeom prst="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8800"/>
          </a:p>
        </p:txBody>
      </p:sp>
      <p:sp>
        <p:nvSpPr>
          <p:cNvPr id="3" name="2 Rectángulo"/>
          <p:cNvSpPr/>
          <p:nvPr/>
        </p:nvSpPr>
        <p:spPr>
          <a:xfrm>
            <a:off x="845678" y="-171400"/>
            <a:ext cx="713560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AR" sz="5400" b="1" dirty="0" smtClean="0">
                <a:latin typeface="Arial" pitchFamily="34" charset="0"/>
                <a:cs typeface="Arial" pitchFamily="34" charset="0"/>
              </a:rPr>
              <a:t>2-ENTORNO </a:t>
            </a:r>
            <a:r>
              <a:rPr lang="es-AR" sz="5400" b="1" dirty="0" smtClean="0">
                <a:latin typeface="Arial" pitchFamily="34" charset="0"/>
                <a:cs typeface="Arial" pitchFamily="34" charset="0"/>
              </a:rPr>
              <a:t>FISÍCO </a:t>
            </a:r>
            <a:endParaRPr lang="es-AR"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0" y="0"/>
            <a:ext cx="1023176" cy="3693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CuadroTexto"/>
          <p:cNvSpPr txBox="1"/>
          <p:nvPr/>
        </p:nvSpPr>
        <p:spPr>
          <a:xfrm>
            <a:off x="-17365" y="0"/>
            <a:ext cx="1469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Pagina:5.</a:t>
            </a:r>
            <a:endParaRPr lang="es-A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032" y="627260"/>
            <a:ext cx="6115050" cy="456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83"/>
          <a:stretch/>
        </p:blipFill>
        <p:spPr bwMode="auto">
          <a:xfrm>
            <a:off x="1552412" y="5373216"/>
            <a:ext cx="6112671" cy="1405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5365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1023176" cy="3693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CuadroTexto"/>
          <p:cNvSpPr txBox="1"/>
          <p:nvPr/>
        </p:nvSpPr>
        <p:spPr>
          <a:xfrm>
            <a:off x="-17365" y="0"/>
            <a:ext cx="1469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Pagina:6.</a:t>
            </a:r>
            <a:endParaRPr lang="es-A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838" y="150030"/>
            <a:ext cx="6353175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606" y="5085184"/>
            <a:ext cx="6315075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489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1023176" cy="3693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CuadroTexto"/>
          <p:cNvSpPr txBox="1"/>
          <p:nvPr/>
        </p:nvSpPr>
        <p:spPr>
          <a:xfrm>
            <a:off x="-17365" y="0"/>
            <a:ext cx="1469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Pagina:7.</a:t>
            </a:r>
            <a:endParaRPr lang="es-A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97785"/>
            <a:ext cx="6812294" cy="5930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173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0178"/>
            <a:ext cx="6301955" cy="4174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0" y="0"/>
            <a:ext cx="1259632" cy="3693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3 CuadroTexto"/>
          <p:cNvSpPr txBox="1"/>
          <p:nvPr/>
        </p:nvSpPr>
        <p:spPr>
          <a:xfrm>
            <a:off x="-17364" y="-27384"/>
            <a:ext cx="1276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Pagina:8.</a:t>
            </a:r>
            <a:endParaRPr lang="es-AR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389" y="4437112"/>
            <a:ext cx="6937694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430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1259632" cy="3693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CuadroTexto"/>
          <p:cNvSpPr txBox="1"/>
          <p:nvPr/>
        </p:nvSpPr>
        <p:spPr>
          <a:xfrm>
            <a:off x="-17364" y="0"/>
            <a:ext cx="1276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Pagina:8.</a:t>
            </a:r>
            <a:endParaRPr lang="es-A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6" y="497632"/>
            <a:ext cx="7896224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041" y="3789040"/>
            <a:ext cx="6391275" cy="289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385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0728"/>
            <a:ext cx="8244408" cy="4084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0" y="0"/>
            <a:ext cx="1115616" cy="3693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3 CuadroTexto"/>
          <p:cNvSpPr txBox="1"/>
          <p:nvPr/>
        </p:nvSpPr>
        <p:spPr>
          <a:xfrm>
            <a:off x="-17364" y="0"/>
            <a:ext cx="1276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Pagina:9.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91999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-15164" y="6292"/>
            <a:ext cx="9159164" cy="686403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Rectángulo"/>
          <p:cNvSpPr/>
          <p:nvPr/>
        </p:nvSpPr>
        <p:spPr>
          <a:xfrm>
            <a:off x="1187624" y="-171400"/>
            <a:ext cx="70567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6000" b="1" dirty="0" smtClean="0">
                <a:latin typeface="Arial" pitchFamily="34" charset="0"/>
                <a:cs typeface="Arial" pitchFamily="34" charset="0"/>
              </a:rPr>
              <a:t>3-CARGA MENTAL</a:t>
            </a:r>
            <a:endParaRPr lang="es-AR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023176" cy="3693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CuadroTexto"/>
          <p:cNvSpPr txBox="1"/>
          <p:nvPr/>
        </p:nvSpPr>
        <p:spPr>
          <a:xfrm>
            <a:off x="-17365" y="0"/>
            <a:ext cx="1469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Pagina:9.</a:t>
            </a:r>
            <a:endParaRPr lang="es-A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096" y="728222"/>
            <a:ext cx="7560644" cy="3492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911" y="4365104"/>
            <a:ext cx="6545256" cy="237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566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7659" y="0"/>
            <a:ext cx="9126341" cy="92333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571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880399"/>
            <a:ext cx="2952328" cy="48971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1 CuadroTexto"/>
          <p:cNvSpPr txBox="1"/>
          <p:nvPr/>
        </p:nvSpPr>
        <p:spPr>
          <a:xfrm>
            <a:off x="434752" y="0"/>
            <a:ext cx="85333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5400" b="1" dirty="0" smtClean="0">
                <a:latin typeface="Arial" pitchFamily="34" charset="0"/>
                <a:cs typeface="Arial" pitchFamily="34" charset="0"/>
              </a:rPr>
              <a:t>AMBITO DE APLICACIÓN</a:t>
            </a:r>
            <a:endParaRPr lang="es-AR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7659" y="3805589"/>
            <a:ext cx="58326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es-AR" sz="2400" dirty="0" smtClean="0">
                <a:latin typeface="Arial" pitchFamily="34" charset="0"/>
                <a:cs typeface="Arial" pitchFamily="34" charset="0"/>
              </a:rPr>
              <a:t>Es aplicado al sector industrial poco o nada cualificado.</a:t>
            </a:r>
            <a:endParaRPr lang="es-A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40265" y="4869160"/>
            <a:ext cx="6012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es-AR" sz="2400" dirty="0" smtClean="0">
                <a:latin typeface="Arial" pitchFamily="34" charset="0"/>
                <a:cs typeface="Arial" pitchFamily="34" charset="0"/>
              </a:rPr>
              <a:t>No debe ser utilizado para evaluar aquellos puestos en los que  las condiciones físicas ambientales y el lugar de trabajo varían continuamente.</a:t>
            </a:r>
            <a:endParaRPr lang="es-A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0265" y="1412776"/>
            <a:ext cx="58326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es-AR" sz="2400" dirty="0">
                <a:latin typeface="Arial" pitchFamily="34" charset="0"/>
                <a:cs typeface="Arial" pitchFamily="34" charset="0"/>
              </a:rPr>
              <a:t>Antes de la aplicación del método deben haberse considerado y resuelto los riesgos laborales referentes a la Seguridad e Higiene en el Trabajo dado que no son contemplados por el método.</a:t>
            </a:r>
          </a:p>
        </p:txBody>
      </p:sp>
    </p:spTree>
    <p:extLst>
      <p:ext uri="{BB962C8B-B14F-4D97-AF65-F5344CB8AC3E}">
        <p14:creationId xmlns:p14="http://schemas.microsoft.com/office/powerpoint/2010/main" val="179961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1259632" cy="3693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CuadroTexto"/>
          <p:cNvSpPr txBox="1"/>
          <p:nvPr/>
        </p:nvSpPr>
        <p:spPr>
          <a:xfrm>
            <a:off x="-17364" y="0"/>
            <a:ext cx="1276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Pagina:10</a:t>
            </a:r>
            <a:endParaRPr lang="es-A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48680"/>
            <a:ext cx="7056784" cy="3685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420" b="1"/>
          <a:stretch/>
        </p:blipFill>
        <p:spPr bwMode="auto">
          <a:xfrm>
            <a:off x="858825" y="4509120"/>
            <a:ext cx="7858398" cy="2076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000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1259632" cy="3693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CuadroTexto"/>
          <p:cNvSpPr txBox="1"/>
          <p:nvPr/>
        </p:nvSpPr>
        <p:spPr>
          <a:xfrm>
            <a:off x="-17364" y="0"/>
            <a:ext cx="1276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Pagina:10</a:t>
            </a:r>
            <a:endParaRPr lang="es-AR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6172"/>
            <a:ext cx="5256584" cy="5336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5" y="5362574"/>
            <a:ext cx="5256585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695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1259632" cy="3693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CuadroTexto"/>
          <p:cNvSpPr txBox="1"/>
          <p:nvPr/>
        </p:nvSpPr>
        <p:spPr>
          <a:xfrm>
            <a:off x="-17364" y="-27384"/>
            <a:ext cx="1276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Pagina:11</a:t>
            </a:r>
            <a:endParaRPr lang="es-AR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57282"/>
            <a:ext cx="5780210" cy="2740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095537"/>
            <a:ext cx="5780210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667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895404" y="235343"/>
            <a:ext cx="1132980" cy="3693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CuadroTexto"/>
          <p:cNvSpPr txBox="1"/>
          <p:nvPr/>
        </p:nvSpPr>
        <p:spPr>
          <a:xfrm>
            <a:off x="6878040" y="235343"/>
            <a:ext cx="129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Pagina:12</a:t>
            </a:r>
            <a:endParaRPr lang="es-AR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14"/>
            <a:ext cx="5053583" cy="447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581128"/>
            <a:ext cx="5053582" cy="2219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483" y="2699778"/>
            <a:ext cx="3790950" cy="349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159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1259632" cy="3693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CuadroTexto"/>
          <p:cNvSpPr txBox="1"/>
          <p:nvPr/>
        </p:nvSpPr>
        <p:spPr>
          <a:xfrm>
            <a:off x="-17364" y="0"/>
            <a:ext cx="1276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Pagina:13</a:t>
            </a:r>
            <a:endParaRPr lang="es-AR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358" y="368588"/>
            <a:ext cx="5378725" cy="281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504" y="3429000"/>
            <a:ext cx="5389465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832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-27175" y="930"/>
            <a:ext cx="9171175" cy="61975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Rectángulo"/>
          <p:cNvSpPr/>
          <p:nvPr/>
        </p:nvSpPr>
        <p:spPr>
          <a:xfrm>
            <a:off x="611560" y="930"/>
            <a:ext cx="7848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40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s-AR" sz="3600" b="1" dirty="0" smtClean="0">
                <a:latin typeface="Arial" pitchFamily="34" charset="0"/>
                <a:cs typeface="Arial" pitchFamily="34" charset="0"/>
              </a:rPr>
              <a:t>4-ASPECTOS PSICOSOCIALES</a:t>
            </a:r>
            <a:endParaRPr lang="es-AR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0" y="0"/>
            <a:ext cx="1187624" cy="3693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CuadroTexto"/>
          <p:cNvSpPr txBox="1"/>
          <p:nvPr/>
        </p:nvSpPr>
        <p:spPr>
          <a:xfrm>
            <a:off x="-17364" y="0"/>
            <a:ext cx="1565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Pagina:14.</a:t>
            </a:r>
            <a:endParaRPr lang="es-AR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620688"/>
            <a:ext cx="6167273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509120"/>
            <a:ext cx="6226497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412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7364" y="50493"/>
            <a:ext cx="1259632" cy="3693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CuadroTexto"/>
          <p:cNvSpPr txBox="1"/>
          <p:nvPr/>
        </p:nvSpPr>
        <p:spPr>
          <a:xfrm>
            <a:off x="0" y="50493"/>
            <a:ext cx="1276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Pagina:15</a:t>
            </a:r>
            <a:endParaRPr lang="es-A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350" y="50493"/>
            <a:ext cx="6545727" cy="309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996" y="3429000"/>
            <a:ext cx="6503432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893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7364" y="50493"/>
            <a:ext cx="1259632" cy="3693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CuadroTexto"/>
          <p:cNvSpPr txBox="1"/>
          <p:nvPr/>
        </p:nvSpPr>
        <p:spPr>
          <a:xfrm>
            <a:off x="0" y="50493"/>
            <a:ext cx="1276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Pagina:15</a:t>
            </a:r>
            <a:endParaRPr lang="es-A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748" y="35349"/>
            <a:ext cx="4896544" cy="2443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593148"/>
            <a:ext cx="5112568" cy="4277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658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7364" y="50493"/>
            <a:ext cx="1259632" cy="3693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CuadroTexto"/>
          <p:cNvSpPr txBox="1"/>
          <p:nvPr/>
        </p:nvSpPr>
        <p:spPr>
          <a:xfrm>
            <a:off x="0" y="50493"/>
            <a:ext cx="1276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Pagina:16</a:t>
            </a:r>
            <a:endParaRPr lang="es-A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996" y="69787"/>
            <a:ext cx="7290368" cy="3018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251" y="3366120"/>
            <a:ext cx="6929857" cy="3336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897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50492"/>
            <a:ext cx="6524132" cy="3810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166383"/>
            <a:ext cx="6995148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7364" y="50493"/>
            <a:ext cx="1259632" cy="3693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CuadroTexto"/>
          <p:cNvSpPr txBox="1"/>
          <p:nvPr/>
        </p:nvSpPr>
        <p:spPr>
          <a:xfrm>
            <a:off x="0" y="50493"/>
            <a:ext cx="1276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Pagina:17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46095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0"/>
            <a:ext cx="5940152" cy="82810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16 Elipse"/>
          <p:cNvSpPr/>
          <p:nvPr/>
        </p:nvSpPr>
        <p:spPr>
          <a:xfrm>
            <a:off x="4072585" y="3039175"/>
            <a:ext cx="1152128" cy="85903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Rectángulo"/>
          <p:cNvSpPr/>
          <p:nvPr/>
        </p:nvSpPr>
        <p:spPr>
          <a:xfrm>
            <a:off x="5459990" y="4448240"/>
            <a:ext cx="3000442" cy="383186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Rectángulo"/>
          <p:cNvSpPr/>
          <p:nvPr/>
        </p:nvSpPr>
        <p:spPr>
          <a:xfrm>
            <a:off x="262096" y="4448240"/>
            <a:ext cx="3563713" cy="38318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Rectángulo"/>
          <p:cNvSpPr/>
          <p:nvPr/>
        </p:nvSpPr>
        <p:spPr>
          <a:xfrm>
            <a:off x="6551321" y="3173164"/>
            <a:ext cx="2201600" cy="383186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Rectángulo"/>
          <p:cNvSpPr/>
          <p:nvPr/>
        </p:nvSpPr>
        <p:spPr>
          <a:xfrm>
            <a:off x="3411609" y="2047899"/>
            <a:ext cx="2104690" cy="383186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251519" y="3237879"/>
            <a:ext cx="2520281" cy="38318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1 CuadroTexto"/>
          <p:cNvSpPr txBox="1"/>
          <p:nvPr/>
        </p:nvSpPr>
        <p:spPr>
          <a:xfrm>
            <a:off x="114014" y="-93780"/>
            <a:ext cx="56124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6000" b="1" dirty="0" smtClean="0">
                <a:latin typeface="Arial" pitchFamily="34" charset="0"/>
                <a:cs typeface="Arial" pitchFamily="34" charset="0"/>
              </a:rPr>
              <a:t>DIAGNOSTICO</a:t>
            </a:r>
            <a:endParaRPr lang="es-AR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44292" y="828104"/>
            <a:ext cx="61488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400" dirty="0">
                <a:latin typeface="Arial" pitchFamily="34" charset="0"/>
                <a:cs typeface="Arial" pitchFamily="34" charset="0"/>
              </a:rPr>
              <a:t>Para determinar el diagnóstico el método considera 16 variables agrupadas en 5 aspectos (dimensiones): </a:t>
            </a:r>
          </a:p>
        </p:txBody>
      </p:sp>
      <p:sp>
        <p:nvSpPr>
          <p:cNvPr id="5" name="4 Rectángulo"/>
          <p:cNvSpPr/>
          <p:nvPr/>
        </p:nvSpPr>
        <p:spPr>
          <a:xfrm>
            <a:off x="26043" y="5103674"/>
            <a:ext cx="92452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3600" dirty="0" smtClean="0">
                <a:latin typeface="Arial" pitchFamily="34" charset="0"/>
                <a:cs typeface="Arial" pitchFamily="34" charset="0"/>
              </a:rPr>
              <a:t>La evaluación se basa en las puntuaciones obtenidas para cada una de las 16 variables consideradas.</a:t>
            </a:r>
            <a:endParaRPr lang="es-AR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251519" y="3237879"/>
            <a:ext cx="24375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>
                <a:latin typeface="Arial" pitchFamily="34" charset="0"/>
                <a:cs typeface="Arial" pitchFamily="34" charset="0"/>
              </a:rPr>
              <a:t>2-ENTORNO </a:t>
            </a:r>
            <a:r>
              <a:rPr lang="es-AR" b="1" dirty="0" smtClean="0">
                <a:latin typeface="Arial" pitchFamily="34" charset="0"/>
                <a:cs typeface="Arial" pitchFamily="34" charset="0"/>
              </a:rPr>
              <a:t>FISÍCO </a:t>
            </a:r>
            <a:endParaRPr lang="es-A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3411609" y="2054826"/>
            <a:ext cx="2048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>
                <a:latin typeface="Arial" pitchFamily="34" charset="0"/>
                <a:cs typeface="Arial" pitchFamily="34" charset="0"/>
              </a:rPr>
              <a:t>1</a:t>
            </a:r>
            <a:r>
              <a:rPr lang="es-AR" b="1" dirty="0" smtClean="0">
                <a:latin typeface="Arial" pitchFamily="34" charset="0"/>
                <a:cs typeface="Arial" pitchFamily="34" charset="0"/>
              </a:rPr>
              <a:t>-CARGA FISICA</a:t>
            </a:r>
            <a:endParaRPr lang="es-A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6551321" y="3203814"/>
            <a:ext cx="2588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>
                <a:latin typeface="Arial" pitchFamily="34" charset="0"/>
                <a:cs typeface="Arial" pitchFamily="34" charset="0"/>
              </a:rPr>
              <a:t>3-CARGA MENTAL</a:t>
            </a:r>
            <a:endParaRPr lang="es-A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296942" y="4462094"/>
            <a:ext cx="41095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>
                <a:latin typeface="Arial" pitchFamily="34" charset="0"/>
                <a:cs typeface="Arial" pitchFamily="34" charset="0"/>
              </a:rPr>
              <a:t>4-ASPECTOS PSICOSOCIALES</a:t>
            </a:r>
            <a:endParaRPr lang="es-A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5459990" y="4448240"/>
            <a:ext cx="3072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>
                <a:latin typeface="Arial" pitchFamily="34" charset="0"/>
                <a:cs typeface="Arial" pitchFamily="34" charset="0"/>
              </a:rPr>
              <a:t>5-TIEMPOS DE TRABAJO</a:t>
            </a:r>
            <a:endParaRPr lang="es-A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4171594" y="3145528"/>
            <a:ext cx="9541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dirty="0" smtClean="0"/>
              <a:t>Método</a:t>
            </a:r>
          </a:p>
          <a:p>
            <a:pPr algn="ctr"/>
            <a:r>
              <a:rPr lang="es-AR" dirty="0"/>
              <a:t>L</a:t>
            </a:r>
            <a:r>
              <a:rPr lang="es-AR" dirty="0" smtClean="0"/>
              <a:t>EST</a:t>
            </a:r>
            <a:endParaRPr lang="es-AR" dirty="0"/>
          </a:p>
        </p:txBody>
      </p:sp>
      <p:cxnSp>
        <p:nvCxnSpPr>
          <p:cNvPr id="20" name="19 Conector recto de flecha"/>
          <p:cNvCxnSpPr>
            <a:stCxn id="17" idx="2"/>
          </p:cNvCxnSpPr>
          <p:nvPr/>
        </p:nvCxnSpPr>
        <p:spPr>
          <a:xfrm flipH="1" flipV="1">
            <a:off x="3059832" y="3459911"/>
            <a:ext cx="1012753" cy="878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 de flecha"/>
          <p:cNvCxnSpPr>
            <a:stCxn id="17" idx="0"/>
          </p:cNvCxnSpPr>
          <p:nvPr/>
        </p:nvCxnSpPr>
        <p:spPr>
          <a:xfrm flipV="1">
            <a:off x="4648649" y="2632839"/>
            <a:ext cx="0" cy="40633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 de flecha"/>
          <p:cNvCxnSpPr>
            <a:stCxn id="17" idx="6"/>
          </p:cNvCxnSpPr>
          <p:nvPr/>
        </p:nvCxnSpPr>
        <p:spPr>
          <a:xfrm flipV="1">
            <a:off x="5224713" y="3459911"/>
            <a:ext cx="1003471" cy="878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 de flecha"/>
          <p:cNvCxnSpPr/>
          <p:nvPr/>
        </p:nvCxnSpPr>
        <p:spPr>
          <a:xfrm>
            <a:off x="5014563" y="3810092"/>
            <a:ext cx="711885" cy="48300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36 Conector recto de flecha"/>
          <p:cNvCxnSpPr/>
          <p:nvPr/>
        </p:nvCxnSpPr>
        <p:spPr>
          <a:xfrm flipH="1">
            <a:off x="3566208" y="3783063"/>
            <a:ext cx="658778" cy="51003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Inspección y diagnóstico – Servicios ambientales - OTRAPLAS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2" r="9309" b="9104"/>
          <a:stretch/>
        </p:blipFill>
        <p:spPr bwMode="auto">
          <a:xfrm>
            <a:off x="6085656" y="-333860"/>
            <a:ext cx="2900101" cy="32145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644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33168"/>
            <a:ext cx="6750174" cy="6258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17364" y="50493"/>
            <a:ext cx="1259632" cy="3693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3 CuadroTexto"/>
          <p:cNvSpPr txBox="1"/>
          <p:nvPr/>
        </p:nvSpPr>
        <p:spPr>
          <a:xfrm>
            <a:off x="0" y="50493"/>
            <a:ext cx="1276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Pagina:18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65114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7" y="61402"/>
            <a:ext cx="6550900" cy="4087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7" y="4581128"/>
            <a:ext cx="6599491" cy="2138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7364" y="50493"/>
            <a:ext cx="1259632" cy="3693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CuadroTexto"/>
          <p:cNvSpPr txBox="1"/>
          <p:nvPr/>
        </p:nvSpPr>
        <p:spPr>
          <a:xfrm>
            <a:off x="0" y="50493"/>
            <a:ext cx="1276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Pagina:19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87824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66003"/>
            <a:ext cx="5760640" cy="3910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660" y="4149080"/>
            <a:ext cx="5976664" cy="2622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7364" y="50493"/>
            <a:ext cx="1259632" cy="3693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CuadroTexto"/>
          <p:cNvSpPr txBox="1"/>
          <p:nvPr/>
        </p:nvSpPr>
        <p:spPr>
          <a:xfrm>
            <a:off x="0" y="50493"/>
            <a:ext cx="1276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Pagina:19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47827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930"/>
            <a:ext cx="9144000" cy="76045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Rectángulo"/>
          <p:cNvSpPr/>
          <p:nvPr/>
        </p:nvSpPr>
        <p:spPr>
          <a:xfrm>
            <a:off x="1259632" y="-8059"/>
            <a:ext cx="71287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4400" b="1" dirty="0" smtClean="0">
                <a:latin typeface="Arial" pitchFamily="34" charset="0"/>
                <a:cs typeface="Arial" pitchFamily="34" charset="0"/>
              </a:rPr>
              <a:t>5-TIEMPOS </a:t>
            </a:r>
            <a:r>
              <a:rPr lang="es-AR" sz="4400" b="1" dirty="0" smtClean="0">
                <a:latin typeface="Arial" pitchFamily="34" charset="0"/>
                <a:cs typeface="Arial" pitchFamily="34" charset="0"/>
              </a:rPr>
              <a:t>DE TRABAJO</a:t>
            </a:r>
            <a:endParaRPr lang="es-AR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7364" y="50493"/>
            <a:ext cx="1259632" cy="3693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CuadroTexto"/>
          <p:cNvSpPr txBox="1"/>
          <p:nvPr/>
        </p:nvSpPr>
        <p:spPr>
          <a:xfrm>
            <a:off x="0" y="50493"/>
            <a:ext cx="1259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Pagina:20</a:t>
            </a:r>
            <a:endParaRPr lang="es-A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46247"/>
            <a:ext cx="4320480" cy="4233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146" y="3933056"/>
            <a:ext cx="4522854" cy="2922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602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849" y="66695"/>
            <a:ext cx="6293871" cy="4725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967" y="4886154"/>
            <a:ext cx="6534156" cy="1971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7364" y="50493"/>
            <a:ext cx="1259632" cy="3693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CuadroTexto"/>
          <p:cNvSpPr txBox="1"/>
          <p:nvPr/>
        </p:nvSpPr>
        <p:spPr>
          <a:xfrm>
            <a:off x="0" y="50493"/>
            <a:ext cx="1276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Pagina:21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55039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ufpol.org/hanImgNot.ashx?src=320x246_PRL-20170705120811.jpg&amp;fol=N&amp;Post=Sl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20"/>
          <a:stretch/>
        </p:blipFill>
        <p:spPr bwMode="auto">
          <a:xfrm>
            <a:off x="997946" y="1212757"/>
            <a:ext cx="7148108" cy="481594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12292" name="Picture 4" descr="Hoy, Seguridad y Salud / Today, Health and Safety – GesProS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620" y="4674144"/>
            <a:ext cx="2174810" cy="232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0" y="332656"/>
            <a:ext cx="9144000" cy="1052319"/>
          </a:xfrm>
          <a:prstGeom prst="rect">
            <a:avLst/>
          </a:prstGeom>
          <a:solidFill>
            <a:srgbClr val="00B050"/>
          </a:solidFill>
          <a:ln w="762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CuadroTexto"/>
          <p:cNvSpPr txBox="1"/>
          <p:nvPr/>
        </p:nvSpPr>
        <p:spPr>
          <a:xfrm>
            <a:off x="107504" y="474094"/>
            <a:ext cx="922630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4400" b="1" dirty="0" smtClean="0">
                <a:latin typeface="Rockwell Extra Bold" pitchFamily="18" charset="0"/>
              </a:rPr>
              <a:t>GRACIAS POR SU ATENCION </a:t>
            </a:r>
            <a:endParaRPr lang="es-AR" sz="4400" b="1" dirty="0">
              <a:latin typeface="Rockwell Extra Bol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151105" y="1884145"/>
            <a:ext cx="4824526" cy="100811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Rectángulo"/>
          <p:cNvSpPr/>
          <p:nvPr/>
        </p:nvSpPr>
        <p:spPr>
          <a:xfrm>
            <a:off x="1434983" y="1097584"/>
            <a:ext cx="1519968" cy="52322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395536" y="150813"/>
            <a:ext cx="3946914" cy="620688"/>
          </a:xfrm>
          <a:prstGeom prst="rect">
            <a:avLst/>
          </a:prstGeom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87" y="3943316"/>
            <a:ext cx="8640959" cy="224461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395536" y="76437"/>
            <a:ext cx="3946914" cy="769441"/>
          </a:xfrm>
          <a:prstGeom prst="rect">
            <a:avLst/>
          </a:prstGeom>
          <a:solidFill>
            <a:schemeClr val="accent1">
              <a:lumMod val="50000"/>
            </a:schemeClr>
          </a:solidFill>
          <a:ln w="571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rtlCol="0">
            <a:spAutoFit/>
          </a:bodyPr>
          <a:lstStyle/>
          <a:p>
            <a:r>
              <a:rPr lang="es-AR" sz="4400" b="1" dirty="0" smtClean="0"/>
              <a:t>CONTENIDOS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403648" y="1070626"/>
            <a:ext cx="15199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2800" b="1" dirty="0"/>
              <a:t>DE LOS</a:t>
            </a:r>
          </a:p>
        </p:txBody>
      </p:sp>
      <p:sp>
        <p:nvSpPr>
          <p:cNvPr id="5" name="4 Rectángulo"/>
          <p:cNvSpPr/>
          <p:nvPr/>
        </p:nvSpPr>
        <p:spPr>
          <a:xfrm>
            <a:off x="177458" y="1813458"/>
            <a:ext cx="482452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6600" b="1" dirty="0"/>
              <a:t>ASPECTOS</a:t>
            </a:r>
          </a:p>
        </p:txBody>
      </p:sp>
      <p:pic>
        <p:nvPicPr>
          <p:cNvPr id="10244" name="Picture 4" descr="3d Personas - Hombres, Sacudida Manos Persona Con Una Gráfica De 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6" t="3559" r="4923" b="8652"/>
          <a:stretch/>
        </p:blipFill>
        <p:spPr bwMode="auto">
          <a:xfrm>
            <a:off x="5377553" y="76437"/>
            <a:ext cx="3654865" cy="270449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14173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395536" y="404664"/>
            <a:ext cx="8126968" cy="72008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571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9218" name="Picture 2" descr="Variables dependiente e independiente: concepto y ejemplos - Life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20399"/>
            <a:ext cx="7344816" cy="5012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395536" y="404664"/>
            <a:ext cx="81269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600" b="1" dirty="0" smtClean="0"/>
              <a:t>CONTENIDOS DE LAS VARIALBLES</a:t>
            </a:r>
            <a:endParaRPr lang="es-AR" sz="3600" b="1" dirty="0"/>
          </a:p>
        </p:txBody>
      </p:sp>
    </p:spTree>
    <p:extLst>
      <p:ext uri="{BB962C8B-B14F-4D97-AF65-F5344CB8AC3E}">
        <p14:creationId xmlns:p14="http://schemas.microsoft.com/office/powerpoint/2010/main" val="366445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213629" y="408812"/>
            <a:ext cx="1988558" cy="129199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63"/>
          <a:stretch/>
        </p:blipFill>
        <p:spPr bwMode="auto">
          <a:xfrm>
            <a:off x="96061" y="4293096"/>
            <a:ext cx="9019484" cy="2105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83305" y="2270003"/>
            <a:ext cx="2283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/>
              <a:t>CARGA ESTATICA:</a:t>
            </a:r>
            <a:endParaRPr lang="es-AR" b="1" dirty="0"/>
          </a:p>
        </p:txBody>
      </p:sp>
      <p:sp>
        <p:nvSpPr>
          <p:cNvPr id="3" name="2 CuadroTexto"/>
          <p:cNvSpPr txBox="1"/>
          <p:nvPr/>
        </p:nvSpPr>
        <p:spPr>
          <a:xfrm>
            <a:off x="49065" y="3769735"/>
            <a:ext cx="2317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/>
              <a:t>CARGA DINAMICA:</a:t>
            </a:r>
            <a:endParaRPr lang="es-AR" b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213629" y="408812"/>
            <a:ext cx="198855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3600" b="1" dirty="0" smtClean="0"/>
              <a:t>CARGA </a:t>
            </a:r>
          </a:p>
          <a:p>
            <a:pPr algn="ctr"/>
            <a:r>
              <a:rPr lang="es-AR" sz="3600" b="1" dirty="0" smtClean="0"/>
              <a:t>FISICA</a:t>
            </a:r>
            <a:endParaRPr lang="es-AR" sz="3600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17" t="14415" r="3509" b="71171"/>
          <a:stretch/>
        </p:blipFill>
        <p:spPr bwMode="auto">
          <a:xfrm>
            <a:off x="95576" y="2780928"/>
            <a:ext cx="8609414" cy="75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METODO LEST by Alejandra Bonilla on Prezi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50" r="16991"/>
          <a:stretch/>
        </p:blipFill>
        <p:spPr bwMode="auto">
          <a:xfrm>
            <a:off x="2366751" y="140859"/>
            <a:ext cx="6441629" cy="17362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075998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2915816" y="116632"/>
            <a:ext cx="2160240" cy="108012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571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1 CuadroTexto"/>
          <p:cNvSpPr txBox="1"/>
          <p:nvPr/>
        </p:nvSpPr>
        <p:spPr>
          <a:xfrm>
            <a:off x="3059832" y="260648"/>
            <a:ext cx="17179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2400" b="1" dirty="0" smtClean="0"/>
              <a:t>ENTORNO</a:t>
            </a:r>
          </a:p>
          <a:p>
            <a:pPr algn="ctr"/>
            <a:r>
              <a:rPr lang="es-AR" sz="2400" b="1" dirty="0" smtClean="0"/>
              <a:t>FISICO</a:t>
            </a:r>
            <a:endParaRPr lang="es-AR" sz="2400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015352"/>
            <a:ext cx="2117918" cy="184869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43"/>
          <a:stretch/>
        </p:blipFill>
        <p:spPr bwMode="auto">
          <a:xfrm>
            <a:off x="251520" y="1991205"/>
            <a:ext cx="6471899" cy="1934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2901" y="1352564"/>
            <a:ext cx="32960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smtClean="0"/>
              <a:t>AMBIENTE TERMICO</a:t>
            </a:r>
            <a:endParaRPr lang="es-AR" sz="2400" b="1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71" y="4847665"/>
            <a:ext cx="6480720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467543" y="4386000"/>
            <a:ext cx="11769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smtClean="0"/>
              <a:t>RUIDO</a:t>
            </a:r>
            <a:endParaRPr lang="es-AR" sz="2400" b="1" dirty="0"/>
          </a:p>
        </p:txBody>
      </p:sp>
      <p:pic>
        <p:nvPicPr>
          <p:cNvPr id="2055" name="Picture 7" descr="Pictograma en rollo ISO 7010 Peligro ruido fuerte repentino - W038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616832"/>
            <a:ext cx="1852016" cy="16222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39548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95753"/>
            <a:ext cx="5248089" cy="2837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755576" y="548680"/>
            <a:ext cx="36375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smtClean="0"/>
              <a:t>AMBIENTE LUMINOSO:</a:t>
            </a:r>
            <a:endParaRPr lang="es-AR" sz="2400" b="1" dirty="0"/>
          </a:p>
        </p:txBody>
      </p:sp>
      <p:pic>
        <p:nvPicPr>
          <p:cNvPr id="3076" name="Picture 4" descr="Cartel de Peligro vibracione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59" t="8839" r="19835" b="35901"/>
          <a:stretch/>
        </p:blipFill>
        <p:spPr bwMode="auto">
          <a:xfrm>
            <a:off x="6573923" y="4221088"/>
            <a:ext cx="2178448" cy="20162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sp>
        <p:nvSpPr>
          <p:cNvPr id="3" name="2 CuadroTexto"/>
          <p:cNvSpPr txBox="1"/>
          <p:nvPr/>
        </p:nvSpPr>
        <p:spPr>
          <a:xfrm>
            <a:off x="467544" y="4353952"/>
            <a:ext cx="2425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smtClean="0"/>
              <a:t>VIBRACIONES:</a:t>
            </a:r>
            <a:endParaRPr lang="es-AR" sz="2400" b="1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4925856"/>
            <a:ext cx="5167639" cy="1167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881" y="1155553"/>
            <a:ext cx="2669753" cy="18634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888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écnico">
  <a:themeElements>
    <a:clrScheme name="Técnico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écnico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écnic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637</TotalTime>
  <Words>441</Words>
  <Application>Microsoft Office PowerPoint</Application>
  <PresentationFormat>Presentación en pantalla (4:3)</PresentationFormat>
  <Paragraphs>98</Paragraphs>
  <Slides>45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45</vt:i4>
      </vt:variant>
    </vt:vector>
  </HeadingPairs>
  <TitlesOfParts>
    <vt:vector size="46" baseType="lpstr">
      <vt:lpstr>Técnico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Windows</dc:creator>
  <cp:lastModifiedBy>Usuario de Windows</cp:lastModifiedBy>
  <cp:revision>184</cp:revision>
  <dcterms:created xsi:type="dcterms:W3CDTF">2020-05-06T23:15:39Z</dcterms:created>
  <dcterms:modified xsi:type="dcterms:W3CDTF">2020-05-11T16:19:35Z</dcterms:modified>
</cp:coreProperties>
</file>