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66194-F895-4FCA-A990-693E45E4C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51ECB4-AD8D-400E-ACFE-2B4D709A4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6A660C-35DD-4A9F-B1CD-D1CF02A3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8D1A-DEAC-48C3-9E3F-FB15812B63EB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51F74-2DEC-4213-8C2E-E4197444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102B7E-1539-4557-8721-A121D3C2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CDAF-207D-4F94-9178-80355F0FED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88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9A7EE-C007-47FE-AF44-1960542A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68573F-D8FE-4364-8FFD-5B7D58080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C45D3C-7A61-4B3E-A104-E4A7F0666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8D1A-DEAC-48C3-9E3F-FB15812B63EB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2D804-99CE-46A0-88FF-CF3C3434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31343B-4A2D-4803-A4DC-9C735287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CDAF-207D-4F94-9178-80355F0FED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091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8CC27F-F61A-409C-92B7-4F5E85C9F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9FF928-2C03-4A12-BC3A-121275E6C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2E0A84-DC3D-4996-BC08-C2A819CA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8D1A-DEAC-48C3-9E3F-FB15812B63EB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4F5C5A-F7AA-43E8-A6AE-284100F1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534C6-D146-4D97-8E59-366E4E0A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CDAF-207D-4F94-9178-80355F0FED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302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10E5C-5772-4ADC-A262-64AAC98B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44B56-4A87-4E03-81DE-9AA63CF84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1C6AD2-7F72-4542-AC28-FA5F588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8D1A-DEAC-48C3-9E3F-FB15812B63EB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A9C73B-D71F-44D0-B053-14765000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0C7AF5-BAAD-4C98-B5C8-1C39E553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CDAF-207D-4F94-9178-80355F0FED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095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31AED-159A-4F11-811A-534296F1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00DB71-CBAB-4C3A-9510-BE057ECD9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AD0111-659D-4BBA-BEAF-F4873812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8D1A-DEAC-48C3-9E3F-FB15812B63EB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C4FE5D-A07E-4509-A39A-4750B606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D6D16D-F9BD-4492-95D7-AB43EEA3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CDAF-207D-4F94-9178-80355F0FED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692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38016-6005-4EC9-87E5-8C80DD89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6DE9A2-8449-43B4-8820-DC6495ADC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1435F5-6FBD-4B87-869E-771EBC37D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C88A64-001F-4333-88BE-483FEE1E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8D1A-DEAC-48C3-9E3F-FB15812B63EB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F21242-1346-43D2-B9B8-5EBCFE2F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5F18D8-4CCA-457E-951A-E4B01CD1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CDAF-207D-4F94-9178-80355F0FED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201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CF163-67C1-4278-9850-4DBC641C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401F80-0E42-4526-A3A3-FC9E48EE1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B30EE2-22A9-4CE6-A38D-F288C8D28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532783-83A7-40F5-A379-A0B63F456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C15B8B-6184-494E-BE12-3852AE64F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2081A4-7163-4A4D-91B3-FEFCC913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8D1A-DEAC-48C3-9E3F-FB15812B63EB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C4F4E3-1185-419F-8EFF-86A4A21F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314AC0-0A5E-4FBC-B7A6-4F7AB288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CDAF-207D-4F94-9178-80355F0FED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387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C15AA-48B5-44A8-BD9C-3A805DE4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776F98-E417-4D92-8537-852B61FE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8D1A-DEAC-48C3-9E3F-FB15812B63EB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B6DD9D-B84A-4A68-BB43-9BC3DCAA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69815F-DAF0-4EB8-87DF-3003065E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CDAF-207D-4F94-9178-80355F0FED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158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61DC1F-C817-4123-99C3-49921E13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8D1A-DEAC-48C3-9E3F-FB15812B63EB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4D6D89-982E-4361-B814-3CD7A6A8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3740FD-FD0F-4537-A16F-B81EDF85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CDAF-207D-4F94-9178-80355F0FED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082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D03C8-04BA-4904-ADEA-8E6F6D49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8CDD1-7597-4376-BC23-C5E361F3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3B09AF-B13D-4031-B6EA-FFE1A77E8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D1BC36-AB4A-4E62-8F92-651D17C6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8D1A-DEAC-48C3-9E3F-FB15812B63EB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1A21C7-1AA7-4CEE-ABF4-81FE36A9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46B9-B393-40B1-9D48-A4073215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CDAF-207D-4F94-9178-80355F0FED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917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3CBFD-B152-4A32-A32B-D8F190217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9FC89C-31D3-488B-B2F7-8908913FB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463003-172A-41E6-9A51-96F5354D4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A23C59-4FE1-48C7-8D69-AB6C6BE38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8D1A-DEAC-48C3-9E3F-FB15812B63EB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C90EEB-394D-4FF9-BDE8-26FA6505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AFDE03-4775-4F6C-A989-D5EB3AE7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CDAF-207D-4F94-9178-80355F0FED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448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EC227E-F349-4715-80F5-6F12C9A2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83DC25-7E5B-4D51-8CA3-CDDBC091D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A24B11-66BE-4554-AB9E-09177D863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58D1A-DEAC-48C3-9E3F-FB15812B63EB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9B01C1-9291-41CC-89C2-BB9B44129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69BA25-A66F-481E-8778-663921CF2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DCDAF-207D-4F94-9178-80355F0FED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25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D2E95-B1E8-45E7-BF5E-67DB812B1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/>
              <a:t>Descripción de la posición de un cuerpo en el espacio</a:t>
            </a:r>
            <a:endParaRPr lang="es-AR" b="1" dirty="0"/>
          </a:p>
        </p:txBody>
      </p:sp>
      <p:pic>
        <p:nvPicPr>
          <p:cNvPr id="1026" name="Picture 2" descr="Robotic Arm Images – Browse 872,483 Stock Photos, Vectors, and Video |  Adobe Stock">
            <a:extLst>
              <a:ext uri="{FF2B5EF4-FFF2-40B4-BE49-F238E27FC236}">
                <a16:creationId xmlns:a16="http://schemas.microsoft.com/office/drawing/2014/main" id="{4B57DF2F-6003-4DE5-B9B8-67B9B873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22" y="3835812"/>
            <a:ext cx="5221856" cy="28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8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1A02E-A079-488E-BF31-F8C58B28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Ejemplo: Transformación en sistema girado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EE98148-95D2-4399-9CBA-1DFAD8992F74}"/>
              </a:ext>
            </a:extLst>
          </p:cNvPr>
          <p:cNvSpPr txBox="1"/>
          <p:nvPr/>
        </p:nvSpPr>
        <p:spPr>
          <a:xfrm>
            <a:off x="1849694" y="5934670"/>
            <a:ext cx="84926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Para transformar un sistema girado</a:t>
            </a:r>
            <a:r>
              <a:rPr lang="es-MX" sz="1800" b="1" i="0" dirty="0">
                <a:solidFill>
                  <a:srgbClr val="000000"/>
                </a:solidFill>
                <a:effectLst/>
                <a:latin typeface="Arial-BoldMT"/>
              </a:rPr>
              <a:t>,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los vectores unitarios del sistema girado se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convierten en vectores de fila de la matriz coseno direccional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5D707E7-EDED-4EB9-AD28-01275CFF7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44F265C-C182-452D-BE88-5FB0A9A03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398" y="1408095"/>
            <a:ext cx="8468907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FF0A4-B55C-47E7-95D2-E1C1388D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Ejemplo</a:t>
            </a: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E5F218-2FB5-40D2-9F6C-D48950CAE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534" y="1924571"/>
            <a:ext cx="5669874" cy="334752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3A27A4-DD0F-429D-B843-31914E312814}"/>
              </a:ext>
            </a:extLst>
          </p:cNvPr>
          <p:cNvSpPr txBox="1"/>
          <p:nvPr/>
        </p:nvSpPr>
        <p:spPr>
          <a:xfrm>
            <a:off x="2953471" y="5438299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Para transformar un sistema girado a la base, los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vectores unitarios del sistema girado se convierten en vectores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columnas de la matriz coseno de dirección.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5185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28171-3D1A-4553-BAF6-E5AC8405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Rotación de un vector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DEDF92-B4FA-4C0C-852B-6AC497124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266" y="1599134"/>
            <a:ext cx="5469466" cy="420529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595422B-4E17-447F-92F4-CD0ADBBBA32D}"/>
              </a:ext>
            </a:extLst>
          </p:cNvPr>
          <p:cNvSpPr txBox="1"/>
          <p:nvPr/>
        </p:nvSpPr>
        <p:spPr>
          <a:xfrm>
            <a:off x="2624666" y="5934670"/>
            <a:ext cx="79840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Si las coordenadas de un vector se giran en un ángulo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α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, se obtiene, desde el punto de vista del sistema original, un vector girado en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α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5983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F4919-B28D-456D-A726-243114AF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Rotación de un vector</a:t>
            </a:r>
            <a:endParaRPr lang="es-AR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836554F-ECD0-4EB5-B2AE-B0B41AD58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04" y="1546225"/>
            <a:ext cx="5109591" cy="4351338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FBA3BE1-3B4F-42A5-87B3-330A0B41FA21}"/>
              </a:ext>
            </a:extLst>
          </p:cNvPr>
          <p:cNvSpPr txBox="1"/>
          <p:nvPr/>
        </p:nvSpPr>
        <p:spPr>
          <a:xfrm>
            <a:off x="6589207" y="2009021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Al transformarlo de nuevo al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sistema base, se obtienen las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coordenadas del vector girado en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el sistema base</a:t>
            </a:r>
          </a:p>
          <a:p>
            <a:r>
              <a:rPr lang="es-MX" sz="2000" b="0" i="0" dirty="0">
                <a:solidFill>
                  <a:srgbClr val="000000"/>
                </a:solidFill>
                <a:effectLst/>
                <a:latin typeface="ArialMT"/>
              </a:rPr>
              <a:t>•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De este modo, la transformación: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22957E1-0F82-4C23-BB94-108426F2B057}"/>
              </a:ext>
            </a:extLst>
          </p:cNvPr>
          <p:cNvSpPr txBox="1"/>
          <p:nvPr/>
        </p:nvSpPr>
        <p:spPr>
          <a:xfrm>
            <a:off x="6760634" y="4112458"/>
            <a:ext cx="634153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también puede considerarse como la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rotación de un vector en el sistema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de coordenadas base.</a:t>
            </a:r>
          </a:p>
          <a:p>
            <a:r>
              <a:rPr lang="es-MX" sz="2000" b="0" i="0" dirty="0">
                <a:solidFill>
                  <a:srgbClr val="000000"/>
                </a:solidFill>
                <a:effectLst/>
                <a:latin typeface="ArialMT"/>
              </a:rPr>
              <a:t>•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Para diferenciarlos, escribimos</a:t>
            </a:r>
            <a:endParaRPr lang="es-MX" sz="2500" b="0" i="0" dirty="0">
              <a:solidFill>
                <a:srgbClr val="000000"/>
              </a:solidFill>
              <a:effectLst/>
              <a:latin typeface="TimesNewRomanPSMT"/>
            </a:endParaRP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escribimos: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11A5673-97FD-4D7B-9E15-71CFD16DC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812" y="6036588"/>
            <a:ext cx="2924583" cy="8002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89D52B8-72A5-420D-9913-C84DAB22C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812" y="3429000"/>
            <a:ext cx="2655818" cy="7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3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EB42B-CA68-43AF-B810-E6B63272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Bibliografía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706659-4ACF-46AC-B46B-D070A9871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Modern </a:t>
            </a:r>
            <a:r>
              <a:rPr lang="es-MX" dirty="0" err="1"/>
              <a:t>robotics</a:t>
            </a:r>
            <a:r>
              <a:rPr lang="es-MX" dirty="0"/>
              <a:t>, </a:t>
            </a:r>
            <a:r>
              <a:rPr lang="es-MX" dirty="0" err="1"/>
              <a:t>Mechanics</a:t>
            </a:r>
            <a:r>
              <a:rPr lang="es-MX" dirty="0"/>
              <a:t>, </a:t>
            </a:r>
            <a:r>
              <a:rPr lang="es-MX" dirty="0" err="1"/>
              <a:t>planning</a:t>
            </a:r>
            <a:r>
              <a:rPr lang="es-MX" dirty="0"/>
              <a:t> and control </a:t>
            </a:r>
            <a:r>
              <a:rPr lang="en-US" dirty="0"/>
              <a:t>Lynch and Park, Cambridge U </a:t>
            </a:r>
          </a:p>
          <a:p>
            <a:r>
              <a:rPr lang="es-MX" dirty="0"/>
              <a:t>Apuntes de catedra de </a:t>
            </a:r>
            <a:r>
              <a:rPr lang="es-MX" dirty="0" err="1"/>
              <a:t>robotica</a:t>
            </a:r>
            <a:r>
              <a:rPr lang="es-MX" dirty="0"/>
              <a:t> universidad de ciencias aplicadas Karlsruhe</a:t>
            </a:r>
          </a:p>
          <a:p>
            <a:r>
              <a:rPr lang="es-MX" dirty="0" err="1"/>
              <a:t>Shabana</a:t>
            </a:r>
            <a:r>
              <a:rPr lang="es-MX" dirty="0"/>
              <a:t>, A. A.: </a:t>
            </a:r>
            <a:r>
              <a:rPr lang="es-MX" dirty="0" err="1"/>
              <a:t>Computational</a:t>
            </a:r>
            <a:r>
              <a:rPr lang="es-MX" dirty="0"/>
              <a:t> Dynamics, 2.ª edición, John Wiley &amp; </a:t>
            </a:r>
            <a:r>
              <a:rPr lang="es-MX" dirty="0" err="1"/>
              <a:t>Sons,Nueva</a:t>
            </a:r>
            <a:r>
              <a:rPr lang="es-MX" dirty="0"/>
              <a:t> York 2003.</a:t>
            </a:r>
          </a:p>
          <a:p>
            <a:r>
              <a:rPr lang="es-MX" dirty="0" err="1"/>
              <a:t>Shabana</a:t>
            </a:r>
            <a:r>
              <a:rPr lang="es-MX" dirty="0"/>
              <a:t>, A. A.: Dynamics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Multibody</a:t>
            </a:r>
            <a:r>
              <a:rPr lang="es-MX" dirty="0"/>
              <a:t> </a:t>
            </a:r>
            <a:r>
              <a:rPr lang="es-MX" dirty="0" err="1"/>
              <a:t>Systems</a:t>
            </a:r>
            <a:r>
              <a:rPr lang="es-MX" dirty="0"/>
              <a:t>, 3.ª edición, John Wiley &amp;</a:t>
            </a:r>
            <a:r>
              <a:rPr lang="es-MX" dirty="0" err="1"/>
              <a:t>Sons</a:t>
            </a:r>
            <a:r>
              <a:rPr lang="es-MX" dirty="0"/>
              <a:t>, Nueva York 2005.</a:t>
            </a:r>
          </a:p>
          <a:p>
            <a:r>
              <a:rPr lang="es-MX" dirty="0" err="1"/>
              <a:t>Sciavicco</a:t>
            </a:r>
            <a:r>
              <a:rPr lang="es-MX" dirty="0"/>
              <a:t>, L. , Siciliano, B. : </a:t>
            </a:r>
            <a:r>
              <a:rPr lang="es-MX" dirty="0" err="1"/>
              <a:t>Modelling</a:t>
            </a:r>
            <a:r>
              <a:rPr lang="es-MX" dirty="0"/>
              <a:t> and Control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RobotManipulators</a:t>
            </a:r>
            <a:r>
              <a:rPr lang="es-MX" dirty="0"/>
              <a:t>, McGraw Hill, 1996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2014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A3F17-356C-4B28-8FE8-D32189FA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i="0" dirty="0">
                <a:solidFill>
                  <a:srgbClr val="000000"/>
                </a:solidFill>
                <a:effectLst/>
                <a:latin typeface="ArialMT"/>
              </a:rPr>
              <a:t>Posición de un cuerpo en el espacio</a:t>
            </a:r>
            <a:r>
              <a:rPr lang="es-MX" sz="3600" b="1" dirty="0"/>
              <a:t> </a:t>
            </a:r>
            <a:br>
              <a:rPr lang="es-MX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82905A-1CC0-4059-804F-8A4A1802F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Se conoce la descripción de la posición con coordenadas (x, y, z) o vectores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La descripción de la orientación/posición angular es un nuevo reto al iniciarse en 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ArialMT"/>
              </a:rPr>
              <a:t>larobótica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9664D0-F73A-4896-895C-30F0FC667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543" y="2976385"/>
            <a:ext cx="4945812" cy="37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8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6B73D-788B-48EB-95A8-B1527EBB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Determinación de la orientación</a:t>
            </a:r>
            <a:endParaRPr lang="es-AR" sz="3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AAF93-442E-4276-AAEA-BEEFCC298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846" y="5973152"/>
            <a:ext cx="7607060" cy="519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Las operaciones con matrices no son conmutativas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45F556-42B4-4114-823F-7A90B0EC7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77" y="1400756"/>
            <a:ext cx="9754445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1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49E5A-CD83-466E-80EA-7A5AA2C4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Multiplicación escalar</a:t>
            </a:r>
            <a:endParaRPr lang="es-AR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DE9DA25-02F7-43A9-BA3F-318E5E953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7852" y="4550434"/>
            <a:ext cx="5173158" cy="1853554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6975E5-4219-43EA-B0D2-725905DF7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448" y="1710114"/>
            <a:ext cx="5871716" cy="17188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D103CBA-D780-422B-9A81-EA4B9161F855}"/>
              </a:ext>
            </a:extLst>
          </p:cNvPr>
          <p:cNvSpPr txBox="1"/>
          <p:nvPr/>
        </p:nvSpPr>
        <p:spPr>
          <a:xfrm>
            <a:off x="1446362" y="3786368"/>
            <a:ext cx="9299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Si se trata de vectores unitarios (longitud uno), el producto escalar permite determinar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directamente el ángulo entre dos vectores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059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47AB7-E977-4122-950D-2C2372CF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Proyección de vectores unitarios sobre ejes de coordenadas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10EF7BB-95A7-4C72-997E-D5FE35E65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478" y="1899428"/>
            <a:ext cx="6751610" cy="3306584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375E5D2-8F3B-4C3E-A2E0-5396F996CC28}"/>
              </a:ext>
            </a:extLst>
          </p:cNvPr>
          <p:cNvSpPr txBox="1"/>
          <p:nvPr/>
        </p:nvSpPr>
        <p:spPr>
          <a:xfrm>
            <a:off x="1710187" y="5292546"/>
            <a:ext cx="8408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Un vector unitario de un sistema girado se compone de la suma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de sus componentes en las direcciones de las coordenadas del sistema original.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Estos se pueden calcular muy fácilmente con el producto escalar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3798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83837-8FE3-4629-A484-49DFB4C4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Matriz de transformación de coordenadas</a:t>
            </a:r>
            <a:endParaRPr lang="es-AR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0AF34B4-A861-460A-8B60-998B80F9A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6933" y="4289628"/>
            <a:ext cx="4775200" cy="1322362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2648ABC-FC24-4E8D-9125-3D901AD8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67" y="1310014"/>
            <a:ext cx="8805334" cy="297961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EDA7A0C-8734-43AA-9C0B-0062151C25D7}"/>
              </a:ext>
            </a:extLst>
          </p:cNvPr>
          <p:cNvSpPr txBox="1"/>
          <p:nvPr/>
        </p:nvSpPr>
        <p:spPr>
          <a:xfrm>
            <a:off x="1244600" y="5749907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En los sistemas ortogonales, la matriz coseno direccional y su inversa están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estrechamente relacionadas (transpuesta = inversa) porque se calculan los mismos </a:t>
            </a:r>
            <a:r>
              <a:rPr lang="es-MX" dirty="0">
                <a:solidFill>
                  <a:srgbClr val="000000"/>
                </a:solidFill>
                <a:latin typeface="ArialMT"/>
              </a:rPr>
              <a:t>á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ngulos y estos solo se utilizan para otras proyecciones.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7057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B19B7F1-7143-48D1-B417-FBA6CAB0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176"/>
            <a:ext cx="12192000" cy="41707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E83A1B-A9EF-4DE5-95F2-C201E470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Transformación de vectores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3B9E92-2797-4AAC-9B05-C74999A38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468" y="5494073"/>
            <a:ext cx="10515600" cy="4351338"/>
          </a:xfrm>
        </p:spPr>
        <p:txBody>
          <a:bodyPr/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Las matrices de transformación para bases vectoriales (Sistemas de coordenadas) también se pueden utilizar para vectores definidos en estas bases.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Motivo: los componentes del vector apuntan en las mismas direcciones que los vectores unitarios, solo que su longitud es diferente</a:t>
            </a:r>
            <a:r>
              <a:rPr lang="es-MX" sz="1200" dirty="0"/>
              <a:t> </a:t>
            </a:r>
            <a:br>
              <a:rPr lang="es-MX" sz="1200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3326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474C2-FFEA-4AC2-999E-39541D08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Ejemplo: Transformación en un sistema girado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133275-533E-4025-8A6D-8963309D5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0A350F-FB01-4EA4-AF4F-8A3D11DD0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257" y="1180786"/>
            <a:ext cx="8135485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42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473</Words>
  <Application>Microsoft Office PowerPoint</Application>
  <PresentationFormat>Panorámica</PresentationFormat>
  <Paragraphs>46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Arial-BoldMT</vt:lpstr>
      <vt:lpstr>ArialMT</vt:lpstr>
      <vt:lpstr>Calibri</vt:lpstr>
      <vt:lpstr>Calibri Light</vt:lpstr>
      <vt:lpstr>TimesNewRomanPSMT</vt:lpstr>
      <vt:lpstr>Tema de Office</vt:lpstr>
      <vt:lpstr>Descripción de la posición de un cuerpo en el espacio</vt:lpstr>
      <vt:lpstr>Bibliografía</vt:lpstr>
      <vt:lpstr>Posición de un cuerpo en el espacio  </vt:lpstr>
      <vt:lpstr>Determinación de la orientación</vt:lpstr>
      <vt:lpstr>Multiplicación escalar</vt:lpstr>
      <vt:lpstr>Proyección de vectores unitarios sobre ejes de coordenadas  </vt:lpstr>
      <vt:lpstr>Matriz de transformación de coordenadas</vt:lpstr>
      <vt:lpstr>Transformación de vectores</vt:lpstr>
      <vt:lpstr>Ejemplo: Transformación en un sistema girado</vt:lpstr>
      <vt:lpstr>Ejemplo: Transformación en sistema girado</vt:lpstr>
      <vt:lpstr>Ejemplo</vt:lpstr>
      <vt:lpstr>Rotación de un vector</vt:lpstr>
      <vt:lpstr>Rotación de un vector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Descripción de la posición de un cuerpo en el espacio</dc:title>
  <dc:creator>becario</dc:creator>
  <cp:lastModifiedBy>becario</cp:lastModifiedBy>
  <cp:revision>13</cp:revision>
  <dcterms:created xsi:type="dcterms:W3CDTF">2026-01-16T17:29:36Z</dcterms:created>
  <dcterms:modified xsi:type="dcterms:W3CDTF">2026-03-09T17:14:27Z</dcterms:modified>
</cp:coreProperties>
</file>