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A90D6BD-7408-424F-91F3-2E5D9DCE053B}" type="datetimeFigureOut">
              <a:rPr lang="es-ES" smtClean="0"/>
              <a:t>29/04/2022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332569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A90D6BD-7408-424F-91F3-2E5D9DCE053B}" type="datetimeFigureOut">
              <a:rPr lang="es-ES" smtClean="0"/>
              <a:t>29/04/2022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240392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A90D6BD-7408-424F-91F3-2E5D9DCE053B}" type="datetimeFigureOut">
              <a:rPr lang="es-ES" smtClean="0"/>
              <a:t>29/04/2022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11162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A90D6BD-7408-424F-91F3-2E5D9DCE053B}" type="datetimeFigureOut">
              <a:rPr lang="es-ES" smtClean="0"/>
              <a:t>29/04/2022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282746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A90D6BD-7408-424F-91F3-2E5D9DCE053B}" type="datetimeFigureOut">
              <a:rPr lang="es-ES" smtClean="0"/>
              <a:t>29/04/2022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418406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A90D6BD-7408-424F-91F3-2E5D9DCE053B}" type="datetimeFigureOut">
              <a:rPr lang="es-ES" smtClean="0"/>
              <a:t>29/04/2022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135861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A90D6BD-7408-424F-91F3-2E5D9DCE053B}" type="datetimeFigureOut">
              <a:rPr lang="es-ES" smtClean="0"/>
              <a:t>29/04/2022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128107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A90D6BD-7408-424F-91F3-2E5D9DCE053B}" type="datetimeFigureOut">
              <a:rPr lang="es-ES" smtClean="0"/>
              <a:t>29/04/2022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409840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90D6BD-7408-424F-91F3-2E5D9DCE053B}" type="datetimeFigureOut">
              <a:rPr lang="es-ES" smtClean="0"/>
              <a:t>29/04/2022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144097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90D6BD-7408-424F-91F3-2E5D9DCE053B}" type="datetimeFigureOut">
              <a:rPr lang="es-ES" smtClean="0"/>
              <a:t>29/04/2022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245819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90D6BD-7408-424F-91F3-2E5D9DCE053B}" type="datetimeFigureOut">
              <a:rPr lang="es-ES" smtClean="0"/>
              <a:t>29/04/2022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ADD473-4476-4030-9BA1-0E47CB029E7B}" type="slidenum">
              <a:rPr lang="es-ES" smtClean="0"/>
              <a:t>‹Nº›</a:t>
            </a:fld>
            <a:endParaRPr lang="es-ES"/>
          </a:p>
        </p:txBody>
      </p:sp>
    </p:spTree>
    <p:extLst>
      <p:ext uri="{BB962C8B-B14F-4D97-AF65-F5344CB8AC3E}">
        <p14:creationId xmlns:p14="http://schemas.microsoft.com/office/powerpoint/2010/main" val="1945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0D6BD-7408-424F-91F3-2E5D9DCE053B}" type="datetimeFigureOut">
              <a:rPr lang="es-ES" smtClean="0"/>
              <a:t>29/04/2022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DD473-4476-4030-9BA1-0E47CB029E7B}" type="slidenum">
              <a:rPr lang="es-ES" smtClean="0"/>
              <a:t>‹Nº›</a:t>
            </a:fld>
            <a:endParaRPr lang="es-ES"/>
          </a:p>
        </p:txBody>
      </p:sp>
    </p:spTree>
    <p:extLst>
      <p:ext uri="{BB962C8B-B14F-4D97-AF65-F5344CB8AC3E}">
        <p14:creationId xmlns:p14="http://schemas.microsoft.com/office/powerpoint/2010/main" val="81083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1223" y="767243"/>
            <a:ext cx="9144000" cy="1074436"/>
          </a:xfrm>
        </p:spPr>
        <p:txBody>
          <a:bodyPr>
            <a:normAutofit/>
          </a:bodyPr>
          <a:lstStyle/>
          <a:p>
            <a:r>
              <a:rPr lang="es-419" sz="3200" b="1" u="sng" dirty="0"/>
              <a:t>Estructura del Acero</a:t>
            </a:r>
            <a:r>
              <a:rPr lang="es-ES" sz="3200" b="1" dirty="0"/>
              <a:t/>
            </a:r>
            <a:br>
              <a:rPr lang="es-ES" sz="3200" b="1" dirty="0"/>
            </a:br>
            <a:endParaRPr lang="es-ES" sz="3200" b="1" dirty="0"/>
          </a:p>
        </p:txBody>
      </p:sp>
      <p:sp>
        <p:nvSpPr>
          <p:cNvPr id="3" name="Subtítulo 2"/>
          <p:cNvSpPr>
            <a:spLocks noGrp="1"/>
          </p:cNvSpPr>
          <p:nvPr>
            <p:ph type="subTitle" idx="1"/>
          </p:nvPr>
        </p:nvSpPr>
        <p:spPr>
          <a:xfrm>
            <a:off x="1571223" y="1938040"/>
            <a:ext cx="9144000" cy="3844573"/>
          </a:xfrm>
        </p:spPr>
        <p:txBody>
          <a:bodyPr/>
          <a:lstStyle/>
          <a:p>
            <a:pPr algn="just">
              <a:lnSpc>
                <a:spcPct val="150000"/>
              </a:lnSpc>
            </a:pPr>
            <a:r>
              <a:rPr lang="es-419" sz="2800" dirty="0">
                <a:effectLst>
                  <a:outerShdw blurRad="38100" dist="38100" dir="2700000" algn="tl">
                    <a:srgbClr val="000000">
                      <a:alpha val="43137"/>
                    </a:srgbClr>
                  </a:outerShdw>
                </a:effectLst>
              </a:rPr>
              <a:t>Son pocos los minerales utilizados comercialmente como fuente de hierro, los que se utilizan son aquellos que poseen </a:t>
            </a:r>
            <a:r>
              <a:rPr lang="es-419" sz="2800" dirty="0" smtClean="0">
                <a:effectLst>
                  <a:outerShdw blurRad="38100" dist="38100" dir="2700000" algn="tl">
                    <a:srgbClr val="000000">
                      <a:alpha val="43137"/>
                    </a:srgbClr>
                  </a:outerShdw>
                </a:effectLst>
              </a:rPr>
              <a:t>hasta el </a:t>
            </a:r>
            <a:r>
              <a:rPr lang="es-419" sz="2800" dirty="0">
                <a:effectLst>
                  <a:outerShdw blurRad="38100" dist="38100" dir="2700000" algn="tl">
                    <a:srgbClr val="000000">
                      <a:alpha val="43137"/>
                    </a:srgbClr>
                  </a:outerShdw>
                </a:effectLst>
              </a:rPr>
              <a:t>40% de este mineral, los más utilizados son la </a:t>
            </a:r>
            <a:r>
              <a:rPr lang="es-419" sz="2800" b="1" dirty="0">
                <a:effectLst>
                  <a:outerShdw blurRad="38100" dist="38100" dir="2700000" algn="tl">
                    <a:srgbClr val="000000">
                      <a:alpha val="43137"/>
                    </a:srgbClr>
                  </a:outerShdw>
                </a:effectLst>
              </a:rPr>
              <a:t>Magnetita</a:t>
            </a:r>
            <a:r>
              <a:rPr lang="es-419" sz="2800" dirty="0">
                <a:effectLst>
                  <a:outerShdw blurRad="38100" dist="38100" dir="2700000" algn="tl">
                    <a:srgbClr val="000000">
                      <a:alpha val="43137"/>
                    </a:srgbClr>
                  </a:outerShdw>
                </a:effectLst>
              </a:rPr>
              <a:t> que posee un 72% de Fe, </a:t>
            </a:r>
            <a:r>
              <a:rPr lang="es-419" sz="2800" b="1" dirty="0">
                <a:effectLst>
                  <a:outerShdw blurRad="38100" dist="38100" dir="2700000" algn="tl">
                    <a:srgbClr val="000000">
                      <a:alpha val="43137"/>
                    </a:srgbClr>
                  </a:outerShdw>
                </a:effectLst>
              </a:rPr>
              <a:t>Hematita</a:t>
            </a:r>
            <a:r>
              <a:rPr lang="es-419" sz="2800" dirty="0">
                <a:effectLst>
                  <a:outerShdw blurRad="38100" dist="38100" dir="2700000" algn="tl">
                    <a:srgbClr val="000000">
                      <a:alpha val="43137"/>
                    </a:srgbClr>
                  </a:outerShdw>
                </a:effectLst>
              </a:rPr>
              <a:t> un 70% y la </a:t>
            </a:r>
            <a:r>
              <a:rPr lang="es-419" sz="2800" b="1" dirty="0">
                <a:effectLst>
                  <a:outerShdw blurRad="38100" dist="38100" dir="2700000" algn="tl">
                    <a:srgbClr val="000000">
                      <a:alpha val="43137"/>
                    </a:srgbClr>
                  </a:outerShdw>
                </a:effectLst>
              </a:rPr>
              <a:t>Pirita</a:t>
            </a:r>
            <a:r>
              <a:rPr lang="es-419" sz="2800" dirty="0">
                <a:effectLst>
                  <a:outerShdw blurRad="38100" dist="38100" dir="2700000" algn="tl">
                    <a:srgbClr val="000000">
                      <a:alpha val="43137"/>
                    </a:srgbClr>
                  </a:outerShdw>
                </a:effectLst>
              </a:rPr>
              <a:t> un 47% de Fe.</a:t>
            </a:r>
            <a:endParaRPr lang="es-ES" sz="2800" dirty="0">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3827224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3610"/>
            <a:ext cx="10515600" cy="1399280"/>
          </a:xfrm>
        </p:spPr>
        <p:txBody>
          <a:bodyPr>
            <a:normAutofit fontScale="90000"/>
          </a:bodyPr>
          <a:lstStyle/>
          <a:p>
            <a:pPr>
              <a:lnSpc>
                <a:spcPct val="150000"/>
              </a:lnSpc>
            </a:pPr>
            <a:r>
              <a:rPr lang="es-419" sz="2400" dirty="0">
                <a:effectLst>
                  <a:outerShdw blurRad="38100" dist="38100" dir="2700000" algn="tl">
                    <a:srgbClr val="000000">
                      <a:alpha val="43137"/>
                    </a:srgbClr>
                  </a:outerShdw>
                </a:effectLst>
              </a:rPr>
              <a:t>No hay un metal perfecto, por eso hay que buscar el mejor, según el trabajo, el ideal es 0.77%C, ya que es fácil de trabajar mecánicamente. </a:t>
            </a:r>
            <a:r>
              <a:rPr lang="es-ES" sz="2400" dirty="0">
                <a:effectLst>
                  <a:outerShdw blurRad="38100" dist="38100" dir="2700000" algn="tl">
                    <a:srgbClr val="000000">
                      <a:alpha val="43137"/>
                    </a:srgbClr>
                  </a:outerShdw>
                </a:effectLst>
              </a:rPr>
              <a:t/>
            </a:r>
            <a:br>
              <a:rPr lang="es-ES" sz="2400" dirty="0">
                <a:effectLst>
                  <a:outerShdw blurRad="38100" dist="38100" dir="2700000" algn="tl">
                    <a:srgbClr val="000000">
                      <a:alpha val="43137"/>
                    </a:srgbClr>
                  </a:outerShdw>
                </a:effectLst>
              </a:rPr>
            </a:br>
            <a:endParaRPr lang="es-ES" sz="24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1326665"/>
            <a:ext cx="10515600" cy="5101647"/>
          </a:xfrm>
        </p:spPr>
        <p:txBody>
          <a:bodyPr>
            <a:normAutofit fontScale="62500" lnSpcReduction="20000"/>
          </a:bodyPr>
          <a:lstStyle/>
          <a:p>
            <a:pPr algn="just">
              <a:lnSpc>
                <a:spcPct val="170000"/>
              </a:lnSpc>
            </a:pPr>
            <a:r>
              <a:rPr lang="es-419" sz="3200" b="1" dirty="0">
                <a:effectLst>
                  <a:outerShdw blurRad="38100" dist="38100" dir="2700000" algn="tl">
                    <a:srgbClr val="000000">
                      <a:alpha val="43137"/>
                    </a:srgbClr>
                  </a:outerShdw>
                </a:effectLst>
              </a:rPr>
              <a:t>¿Cómo podemos lograr un grano fino? </a:t>
            </a:r>
            <a:endParaRPr lang="es-ES" sz="3200" dirty="0">
              <a:effectLst>
                <a:outerShdw blurRad="38100" dist="38100" dir="2700000" algn="tl">
                  <a:srgbClr val="000000">
                    <a:alpha val="43137"/>
                  </a:srgbClr>
                </a:outerShdw>
              </a:effectLst>
            </a:endParaRPr>
          </a:p>
          <a:p>
            <a:pPr algn="just">
              <a:lnSpc>
                <a:spcPct val="170000"/>
              </a:lnSpc>
            </a:pPr>
            <a:r>
              <a:rPr lang="es-419" sz="3200" dirty="0">
                <a:effectLst>
                  <a:outerShdw blurRad="38100" dist="38100" dir="2700000" algn="tl">
                    <a:srgbClr val="000000">
                      <a:alpha val="43137"/>
                    </a:srgbClr>
                  </a:outerShdw>
                </a:effectLst>
              </a:rPr>
              <a:t>No tenemos que calentar mucho el material, si lo hacemos el grano crece, lo ideal es calentar el material unos grados por encima del punto </a:t>
            </a:r>
            <a:r>
              <a:rPr lang="es-419" sz="3200" b="1" dirty="0">
                <a:effectLst>
                  <a:outerShdw blurRad="38100" dist="38100" dir="2700000" algn="tl">
                    <a:srgbClr val="000000">
                      <a:alpha val="43137"/>
                    </a:srgbClr>
                  </a:outerShdw>
                </a:effectLst>
              </a:rPr>
              <a:t>eutectoide</a:t>
            </a:r>
            <a:r>
              <a:rPr lang="es-419" sz="3200" dirty="0">
                <a:effectLst>
                  <a:outerShdw blurRad="38100" dist="38100" dir="2700000" algn="tl">
                    <a:srgbClr val="000000">
                      <a:alpha val="43137"/>
                    </a:srgbClr>
                  </a:outerShdw>
                </a:effectLst>
              </a:rPr>
              <a:t> que es a los 730°C. También cuando soldamos una pieza lo ideal es no sobrecalentar mucho la pieza ya que este sobrecalentamiento genera fisuras y agrandamiento de los granos; lo ideal es no hacer pasadas lentas para no generar excesos de temperatura.</a:t>
            </a:r>
            <a:endParaRPr lang="es-ES" sz="3200" dirty="0">
              <a:effectLst>
                <a:outerShdw blurRad="38100" dist="38100" dir="2700000" algn="tl">
                  <a:srgbClr val="000000">
                    <a:alpha val="43137"/>
                  </a:srgbClr>
                </a:outerShdw>
              </a:effectLst>
            </a:endParaRPr>
          </a:p>
          <a:p>
            <a:pPr algn="just">
              <a:lnSpc>
                <a:spcPct val="170000"/>
              </a:lnSpc>
            </a:pPr>
            <a:r>
              <a:rPr lang="es-419" sz="3200" dirty="0" smtClean="0">
                <a:effectLst>
                  <a:outerShdw blurRad="38100" dist="38100" dir="2700000" algn="tl">
                    <a:srgbClr val="000000">
                      <a:alpha val="43137"/>
                    </a:srgbClr>
                  </a:outerShdw>
                </a:effectLst>
              </a:rPr>
              <a:t>¿</a:t>
            </a:r>
            <a:r>
              <a:rPr lang="es-419" sz="3200" dirty="0">
                <a:effectLst>
                  <a:outerShdw blurRad="38100" dist="38100" dir="2700000" algn="tl">
                    <a:srgbClr val="000000">
                      <a:alpha val="43137"/>
                    </a:srgbClr>
                  </a:outerShdw>
                </a:effectLst>
              </a:rPr>
              <a:t>Porque en el diagrama FeC no aparece la martensita? </a:t>
            </a:r>
            <a:endParaRPr lang="es-ES" sz="3200" dirty="0">
              <a:effectLst>
                <a:outerShdw blurRad="38100" dist="38100" dir="2700000" algn="tl">
                  <a:srgbClr val="000000">
                    <a:alpha val="43137"/>
                  </a:srgbClr>
                </a:outerShdw>
              </a:effectLst>
            </a:endParaRPr>
          </a:p>
          <a:p>
            <a:pPr algn="just">
              <a:lnSpc>
                <a:spcPct val="170000"/>
              </a:lnSpc>
            </a:pPr>
            <a:r>
              <a:rPr lang="es-419" sz="3200" dirty="0">
                <a:effectLst>
                  <a:outerShdw blurRad="38100" dist="38100" dir="2700000" algn="tl">
                    <a:srgbClr val="000000">
                      <a:alpha val="43137"/>
                    </a:srgbClr>
                  </a:outerShdw>
                </a:effectLst>
              </a:rPr>
              <a:t>Sabemos que este constituyente es muy importante para el acero, la </a:t>
            </a:r>
            <a:r>
              <a:rPr lang="es-419" sz="3200" b="1" dirty="0">
                <a:effectLst>
                  <a:outerShdw blurRad="38100" dist="38100" dir="2700000" algn="tl">
                    <a:srgbClr val="000000">
                      <a:alpha val="43137"/>
                    </a:srgbClr>
                  </a:outerShdw>
                </a:effectLst>
              </a:rPr>
              <a:t>Martensita</a:t>
            </a:r>
            <a:r>
              <a:rPr lang="es-419" sz="3200" dirty="0">
                <a:effectLst>
                  <a:outerShdw blurRad="38100" dist="38100" dir="2700000" algn="tl">
                    <a:srgbClr val="000000">
                      <a:alpha val="43137"/>
                    </a:srgbClr>
                  </a:outerShdw>
                </a:effectLst>
              </a:rPr>
              <a:t> es un componente muy duro es después de la </a:t>
            </a:r>
            <a:r>
              <a:rPr lang="es-419" sz="3200" b="1" dirty="0">
                <a:effectLst>
                  <a:outerShdw blurRad="38100" dist="38100" dir="2700000" algn="tl">
                    <a:srgbClr val="000000">
                      <a:alpha val="43137"/>
                    </a:srgbClr>
                  </a:outerShdw>
                </a:effectLst>
              </a:rPr>
              <a:t>Cementita</a:t>
            </a:r>
            <a:r>
              <a:rPr lang="es-419" sz="3200" dirty="0">
                <a:effectLst>
                  <a:outerShdw blurRad="38100" dist="38100" dir="2700000" algn="tl">
                    <a:srgbClr val="000000">
                      <a:alpha val="43137"/>
                    </a:srgbClr>
                  </a:outerShdw>
                </a:effectLst>
              </a:rPr>
              <a:t> el componente más duro que hay; obtenemos la martensita en el temple al calentar y enfriar bruscamente el material.</a:t>
            </a:r>
            <a:endParaRPr lang="es-ES" sz="3200" dirty="0">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170557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58368"/>
          </a:xfrm>
        </p:spPr>
        <p:txBody>
          <a:bodyPr>
            <a:normAutofit/>
          </a:bodyPr>
          <a:lstStyle/>
          <a:p>
            <a:pPr algn="ctr"/>
            <a:r>
              <a:rPr lang="es-419" sz="3600" b="1" u="sng" dirty="0"/>
              <a:t>Tratamientos </a:t>
            </a:r>
            <a:r>
              <a:rPr lang="es-419" sz="3600" b="1" u="sng" dirty="0" smtClean="0"/>
              <a:t>Térmicos</a:t>
            </a:r>
            <a:endParaRPr lang="es-ES" sz="3600" dirty="0"/>
          </a:p>
        </p:txBody>
      </p:sp>
      <p:sp>
        <p:nvSpPr>
          <p:cNvPr id="3" name="Marcador de contenido 2"/>
          <p:cNvSpPr>
            <a:spLocks noGrp="1"/>
          </p:cNvSpPr>
          <p:nvPr>
            <p:ph idx="1"/>
          </p:nvPr>
        </p:nvSpPr>
        <p:spPr>
          <a:xfrm>
            <a:off x="838200" y="1223494"/>
            <a:ext cx="10515600" cy="5306095"/>
          </a:xfrm>
        </p:spPr>
        <p:txBody>
          <a:bodyPr>
            <a:normAutofit/>
          </a:bodyPr>
          <a:lstStyle/>
          <a:p>
            <a:pPr algn="just"/>
            <a:r>
              <a:rPr lang="es-419" dirty="0" smtClean="0"/>
              <a:t>Para </a:t>
            </a:r>
            <a:r>
              <a:rPr lang="es-419" dirty="0"/>
              <a:t>aplicar un tratamiento térmico es importante conocer la relación que existe entre las propiedades del material y su estructura, ya que los tratamientos térmicos son parte de la metalografía.</a:t>
            </a:r>
            <a:endParaRPr lang="es-ES" dirty="0"/>
          </a:p>
          <a:p>
            <a:pPr algn="just"/>
            <a:r>
              <a:rPr lang="es-419" dirty="0"/>
              <a:t>La </a:t>
            </a:r>
            <a:r>
              <a:rPr lang="es-419" b="1" dirty="0"/>
              <a:t>metalografía</a:t>
            </a:r>
            <a:r>
              <a:rPr lang="es-419" dirty="0"/>
              <a:t> es la ciencia que estudia las relaciones que existen entre la composición estructural y las propiedades de los metales y sus aleaciones. La ciencia descubrió que en el acero a determinadas temperaturas de calentamiento se producen transformaciones internas, cambia su estructura y sus propiedades; tiene temperaturas críticas superiores (900° y 1150°C) y temperaturas criticas inferiores (723°C) que es el punto eutéctico; este varía según el porcentaje de carbono que tenga la aleación y se representó en el diagrama hierro </a:t>
            </a:r>
            <a:r>
              <a:rPr lang="es-419" dirty="0" smtClean="0"/>
              <a:t>carbono.</a:t>
            </a:r>
            <a:endParaRPr lang="es-ES" dirty="0"/>
          </a:p>
        </p:txBody>
      </p:sp>
    </p:spTree>
    <p:extLst>
      <p:ext uri="{BB962C8B-B14F-4D97-AF65-F5344CB8AC3E}">
        <p14:creationId xmlns:p14="http://schemas.microsoft.com/office/powerpoint/2010/main" val="278693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73344"/>
            <a:ext cx="10515600" cy="5772910"/>
          </a:xfrm>
        </p:spPr>
        <p:txBody>
          <a:bodyPr>
            <a:normAutofit/>
          </a:bodyPr>
          <a:lstStyle/>
          <a:p>
            <a:pPr algn="just"/>
            <a:r>
              <a:rPr lang="es-419" dirty="0"/>
              <a:t>El grado de temperatura alcanzado y la rapidez del enfriamiento distinguen a los variados tratamientos térmicos, los más importantes son: Temple, Revenido, recocido; también existen tratamientos térmicos especiales, como la cementación, Nitruración y Cianuración, estos últimos son para aceros que tienen bajo contenido de carbono, quiere decir que aportan carbono al material.</a:t>
            </a:r>
            <a:endParaRPr lang="es-ES" dirty="0"/>
          </a:p>
          <a:p>
            <a:pPr algn="just"/>
            <a:r>
              <a:rPr lang="es-419" dirty="0"/>
              <a:t>Los metales en estado sólido presentan una estructura cristalina, sus átomos se colocan unos juntos al otro  de forma organizada ocupando los vértices de una pared cubica a determinadas temperaturas. Cuando el acero se encuentra a temperatura ambiente los átomos forman una pared cubica centrada, este tipo de estructura se mantiene hasta los 910°C de temperatura las aristas están ocupadas por 8 átomos de Fe y el centro por un solo átomo; este hierro es de estructura ferrifica y se lo conoce como hierro alfa. </a:t>
            </a:r>
            <a:endParaRPr lang="es-ES" dirty="0"/>
          </a:p>
          <a:p>
            <a:endParaRPr lang="es-ES" dirty="0"/>
          </a:p>
        </p:txBody>
      </p:sp>
    </p:spTree>
    <p:extLst>
      <p:ext uri="{BB962C8B-B14F-4D97-AF65-F5344CB8AC3E}">
        <p14:creationId xmlns:p14="http://schemas.microsoft.com/office/powerpoint/2010/main" val="4169424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89397"/>
            <a:ext cx="10515600" cy="5687566"/>
          </a:xfrm>
        </p:spPr>
        <p:txBody>
          <a:bodyPr/>
          <a:lstStyle/>
          <a:p>
            <a:pPr algn="just"/>
            <a:r>
              <a:rPr lang="es-419" dirty="0"/>
              <a:t>Después de los 910°C los átomos adquieren cierta movilidad se rompen los cristales de hierro alfa y desaparece el átomo del centro, a esta temperatura se forman otros átomos nuevos y distintos que pasan a ubicarse en las caras, esta propiedad que tienen algunos metales en cambiar su estructura se la llama alotrópica, a este tipo de acero se lo conoce como hierro gama</a:t>
            </a:r>
            <a:r>
              <a:rPr lang="es-419" dirty="0" smtClean="0"/>
              <a:t>.</a:t>
            </a:r>
          </a:p>
          <a:p>
            <a:pPr marL="0" indent="0" algn="just">
              <a:buNone/>
            </a:pPr>
            <a:endParaRPr lang="es-ES" dirty="0"/>
          </a:p>
          <a:p>
            <a:pPr algn="just"/>
            <a:r>
              <a:rPr lang="es-419" dirty="0"/>
              <a:t>Desde los 1400°C hasta los 1500°C el hierro puro vuelve a formar una estructura cristalina cubica centrada  en el cuerpo, en esta temperatura se lo denomina hierro delta; a partir de los 1539°C el hierro se vuelve liquido ya que ha llegado a su punto de fusión.</a:t>
            </a:r>
            <a:endParaRPr lang="es-ES" dirty="0"/>
          </a:p>
          <a:p>
            <a:endParaRPr lang="es-ES" dirty="0"/>
          </a:p>
        </p:txBody>
      </p:sp>
    </p:spTree>
    <p:extLst>
      <p:ext uri="{BB962C8B-B14F-4D97-AF65-F5344CB8AC3E}">
        <p14:creationId xmlns:p14="http://schemas.microsoft.com/office/powerpoint/2010/main" val="129714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6996" t="36216" r="47729" b="32985"/>
          <a:stretch/>
        </p:blipFill>
        <p:spPr bwMode="auto">
          <a:xfrm>
            <a:off x="2511381" y="1493949"/>
            <a:ext cx="7057622" cy="4997003"/>
          </a:xfrm>
          <a:prstGeom prst="rect">
            <a:avLst/>
          </a:prstGeom>
          <a:solidFill>
            <a:schemeClr val="bg1"/>
          </a:solidFill>
          <a:ln>
            <a:noFill/>
          </a:ln>
          <a:extLst>
            <a:ext uri="{53640926-AAD7-44D8-BBD7-CCE9431645EC}">
              <a14:shadowObscured xmlns:a14="http://schemas.microsoft.com/office/drawing/2010/main"/>
            </a:ext>
          </a:extLst>
        </p:spPr>
      </p:pic>
      <p:sp>
        <p:nvSpPr>
          <p:cNvPr id="5" name="CuadroTexto 4"/>
          <p:cNvSpPr txBox="1"/>
          <p:nvPr/>
        </p:nvSpPr>
        <p:spPr>
          <a:xfrm>
            <a:off x="9086045" y="2137893"/>
            <a:ext cx="965915" cy="461665"/>
          </a:xfrm>
          <a:prstGeom prst="rect">
            <a:avLst/>
          </a:prstGeom>
          <a:noFill/>
        </p:spPr>
        <p:txBody>
          <a:bodyPr wrap="square" rtlCol="0">
            <a:spAutoFit/>
          </a:bodyPr>
          <a:lstStyle/>
          <a:p>
            <a:r>
              <a:rPr lang="es-419" sz="2400" b="1" dirty="0" smtClean="0"/>
              <a:t>723°C</a:t>
            </a:r>
            <a:endParaRPr lang="es-ES" sz="2400" b="1" dirty="0"/>
          </a:p>
        </p:txBody>
      </p:sp>
      <p:sp>
        <p:nvSpPr>
          <p:cNvPr id="8" name="CuadroTexto 7"/>
          <p:cNvSpPr txBox="1"/>
          <p:nvPr/>
        </p:nvSpPr>
        <p:spPr>
          <a:xfrm>
            <a:off x="3364606" y="579548"/>
            <a:ext cx="4929388" cy="523220"/>
          </a:xfrm>
          <a:prstGeom prst="rect">
            <a:avLst/>
          </a:prstGeom>
          <a:noFill/>
        </p:spPr>
        <p:txBody>
          <a:bodyPr wrap="square" rtlCol="0">
            <a:spAutoFit/>
          </a:bodyPr>
          <a:lstStyle/>
          <a:p>
            <a:r>
              <a:rPr lang="es-419" sz="2800" b="1" u="sng" dirty="0" smtClean="0"/>
              <a:t>Tipos de Tratamientos Térmicos</a:t>
            </a:r>
            <a:endParaRPr lang="es-ES" sz="2800" b="1" u="sng" dirty="0"/>
          </a:p>
        </p:txBody>
      </p:sp>
    </p:spTree>
    <p:extLst>
      <p:ext uri="{BB962C8B-B14F-4D97-AF65-F5344CB8AC3E}">
        <p14:creationId xmlns:p14="http://schemas.microsoft.com/office/powerpoint/2010/main" val="1707211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107619"/>
          </a:xfrm>
        </p:spPr>
        <p:txBody>
          <a:bodyPr>
            <a:normAutofit fontScale="90000"/>
          </a:bodyPr>
          <a:lstStyle/>
          <a:p>
            <a:pPr algn="just"/>
            <a:r>
              <a:rPr lang="es-419" b="1" u="sng" dirty="0"/>
              <a:t>Temple</a:t>
            </a:r>
            <a:r>
              <a:rPr lang="es-ES" dirty="0"/>
              <a:t/>
            </a:r>
            <a:br>
              <a:rPr lang="es-ES" dirty="0"/>
            </a:br>
            <a:r>
              <a:rPr lang="es-419" dirty="0"/>
              <a:t> Por medio del temple se consiguen durezas que dependen del contenido de carbono de acero.</a:t>
            </a:r>
            <a:r>
              <a:rPr lang="es-ES" dirty="0"/>
              <a:t/>
            </a:r>
            <a:br>
              <a:rPr lang="es-ES" dirty="0"/>
            </a:br>
            <a:endParaRPr lang="es-ES" dirty="0"/>
          </a:p>
        </p:txBody>
      </p:sp>
      <p:pic>
        <p:nvPicPr>
          <p:cNvPr id="5" name="Marcador de contenido 4"/>
          <p:cNvPicPr>
            <a:picLocks noGrp="1"/>
          </p:cNvPicPr>
          <p:nvPr>
            <p:ph idx="1"/>
          </p:nvPr>
        </p:nvPicPr>
        <p:blipFill rotWithShape="1">
          <a:blip r:embed="rId2"/>
          <a:srcRect l="23933" t="8839" r="23057" b="9289"/>
          <a:stretch/>
        </p:blipFill>
        <p:spPr bwMode="auto">
          <a:xfrm>
            <a:off x="3590441" y="2134718"/>
            <a:ext cx="5011118"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90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77309"/>
          </a:xfrm>
        </p:spPr>
        <p:txBody>
          <a:bodyPr>
            <a:normAutofit fontScale="90000"/>
          </a:bodyPr>
          <a:lstStyle/>
          <a:p>
            <a:pPr algn="ctr"/>
            <a:r>
              <a:rPr lang="es-419" sz="3600" b="1" i="1" u="sng" dirty="0" smtClean="0"/>
              <a:t/>
            </a:r>
            <a:br>
              <a:rPr lang="es-419" sz="3600" b="1" i="1" u="sng" dirty="0" smtClean="0"/>
            </a:br>
            <a:r>
              <a:rPr lang="es-419" sz="3600" b="1" i="1" u="sng" dirty="0" smtClean="0"/>
              <a:t>El </a:t>
            </a:r>
            <a:r>
              <a:rPr lang="es-419" sz="3600" b="1" i="1" u="sng" dirty="0"/>
              <a:t>proceso se divide en 3 </a:t>
            </a:r>
            <a:r>
              <a:rPr lang="es-419" sz="3600" b="1" i="1" u="sng" dirty="0" smtClean="0"/>
              <a:t>etapas (ciclo térmico controlado)</a:t>
            </a:r>
            <a:r>
              <a:rPr lang="es-ES" dirty="0"/>
              <a:t/>
            </a:r>
            <a:br>
              <a:rPr lang="es-ES" dirty="0"/>
            </a:br>
            <a:endParaRPr lang="es-ES" dirty="0"/>
          </a:p>
        </p:txBody>
      </p:sp>
      <p:sp>
        <p:nvSpPr>
          <p:cNvPr id="3" name="Marcador de contenido 2"/>
          <p:cNvSpPr>
            <a:spLocks noGrp="1"/>
          </p:cNvSpPr>
          <p:nvPr>
            <p:ph idx="1"/>
          </p:nvPr>
        </p:nvSpPr>
        <p:spPr>
          <a:xfrm>
            <a:off x="838200" y="1323348"/>
            <a:ext cx="10515600" cy="5219119"/>
          </a:xfrm>
        </p:spPr>
        <p:txBody>
          <a:bodyPr>
            <a:normAutofit lnSpcReduction="10000"/>
          </a:bodyPr>
          <a:lstStyle/>
          <a:p>
            <a:pPr lvl="0"/>
            <a:r>
              <a:rPr lang="es-419" b="1" u="sng" dirty="0" smtClean="0"/>
              <a:t>Fase </a:t>
            </a:r>
            <a:r>
              <a:rPr lang="es-419" b="1" u="sng" dirty="0"/>
              <a:t>de calentamiento:</a:t>
            </a:r>
            <a:r>
              <a:rPr lang="es-419" dirty="0"/>
              <a:t> </a:t>
            </a:r>
            <a:endParaRPr lang="es-419" dirty="0" smtClean="0"/>
          </a:p>
          <a:p>
            <a:pPr marL="0" lvl="0" indent="0" algn="just">
              <a:buNone/>
            </a:pPr>
            <a:r>
              <a:rPr lang="es-419" dirty="0" smtClean="0"/>
              <a:t>la </a:t>
            </a:r>
            <a:r>
              <a:rPr lang="es-419" dirty="0"/>
              <a:t>temperatura máxima a ser alcanzada es 1139°C (esto varía de acuerdo a la cantidad de C que tenga el acero) a partir de 0.89%C, la temperatura de temple deber 50°C por encima de la línea BD, unos 960°C para lograr obtener la Austenita. Para aceros con más porcentaje de C hasta 1.76%C es suficiente superar la temperatura BC unos 50 a 70°C por encima de esta línea, unos 800°C.</a:t>
            </a:r>
            <a:endParaRPr lang="es-ES" dirty="0"/>
          </a:p>
          <a:p>
            <a:pPr marL="0" indent="0" algn="just">
              <a:buNone/>
            </a:pPr>
            <a:r>
              <a:rPr lang="es-419" dirty="0"/>
              <a:t>Es importante mantener una velocidad de calentamiento no menor a 25°C por minuto.</a:t>
            </a:r>
            <a:endParaRPr lang="es-ES" dirty="0"/>
          </a:p>
          <a:p>
            <a:pPr marL="0" indent="0" algn="just">
              <a:buNone/>
            </a:pPr>
            <a:r>
              <a:rPr lang="es-419" dirty="0"/>
              <a:t>Los medios de calentamiento aconsejables son los hornos controlados que puedan medir y graduar la temperatura deseada, estos hornos pueden marcar hasta 1200°C, la temperatura debe ser de manera uniforme en toda la pieza en el menor tiempo posible.</a:t>
            </a:r>
            <a:endParaRPr lang="es-ES" dirty="0"/>
          </a:p>
          <a:p>
            <a:endParaRPr lang="es-ES" dirty="0"/>
          </a:p>
        </p:txBody>
      </p:sp>
    </p:spTree>
    <p:extLst>
      <p:ext uri="{BB962C8B-B14F-4D97-AF65-F5344CB8AC3E}">
        <p14:creationId xmlns:p14="http://schemas.microsoft.com/office/powerpoint/2010/main" val="3152536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rotWithShape="1">
          <a:blip r:embed="rId2"/>
          <a:srcRect l="19880" t="11459" r="18092" b="9948"/>
          <a:stretch/>
        </p:blipFill>
        <p:spPr bwMode="auto">
          <a:xfrm>
            <a:off x="2668392" y="1091528"/>
            <a:ext cx="6720307" cy="4781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955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489397"/>
            <a:ext cx="10515600" cy="2021982"/>
          </a:xfrm>
        </p:spPr>
        <p:txBody>
          <a:bodyPr>
            <a:noAutofit/>
          </a:bodyPr>
          <a:lstStyle/>
          <a:p>
            <a:r>
              <a:rPr lang="es-419" sz="3200" b="1" u="sng" dirty="0"/>
              <a:t>Fase de Permanencia:</a:t>
            </a:r>
            <a:r>
              <a:rPr lang="es-419" sz="3200" dirty="0"/>
              <a:t> </a:t>
            </a:r>
            <a:r>
              <a:rPr lang="es-419" sz="3200" dirty="0" smtClean="0"/>
              <a:t/>
            </a:r>
            <a:br>
              <a:rPr lang="es-419" sz="3200" dirty="0" smtClean="0"/>
            </a:br>
            <a:r>
              <a:rPr lang="es-419" sz="2800" dirty="0" smtClean="0"/>
              <a:t>Es </a:t>
            </a:r>
            <a:r>
              <a:rPr lang="es-419" sz="2800" dirty="0"/>
              <a:t>bueno mantener la temperatura de calentamiento para que se produzca el proceso de transformación de fase y estructura en toda la pieza</a:t>
            </a:r>
            <a:r>
              <a:rPr lang="es-419" sz="2800" dirty="0" smtClean="0"/>
              <a:t>. Aproximadamente 1h cada 25mm de espesor.</a:t>
            </a:r>
            <a:r>
              <a:rPr lang="es-ES" sz="3200" dirty="0"/>
              <a:t/>
            </a:r>
            <a:br>
              <a:rPr lang="es-ES" sz="3200" dirty="0"/>
            </a:br>
            <a:endParaRPr lang="es-ES" sz="3200" dirty="0"/>
          </a:p>
        </p:txBody>
      </p:sp>
      <p:pic>
        <p:nvPicPr>
          <p:cNvPr id="4" name="Imagen 3"/>
          <p:cNvPicPr/>
          <p:nvPr/>
        </p:nvPicPr>
        <p:blipFill rotWithShape="1">
          <a:blip r:embed="rId2"/>
          <a:srcRect l="22087" t="12201" r="23687" b="12495"/>
          <a:stretch/>
        </p:blipFill>
        <p:spPr bwMode="auto">
          <a:xfrm>
            <a:off x="3651227" y="2305317"/>
            <a:ext cx="4889545" cy="3729477"/>
          </a:xfrm>
          <a:prstGeom prst="rect">
            <a:avLst/>
          </a:prstGeom>
          <a:ln>
            <a:noFill/>
          </a:ln>
          <a:extLst>
            <a:ext uri="{53640926-AAD7-44D8-BBD7-CCE9431645EC}">
              <a14:shadowObscured xmlns:a14="http://schemas.microsoft.com/office/drawing/2010/main"/>
            </a:ext>
          </a:extLst>
        </p:spPr>
      </p:pic>
      <p:pic>
        <p:nvPicPr>
          <p:cNvPr id="5" name="Marcador de contenido 4"/>
          <p:cNvPicPr>
            <a:picLocks noGrp="1"/>
          </p:cNvPicPr>
          <p:nvPr>
            <p:ph idx="1"/>
          </p:nvPr>
        </p:nvPicPr>
        <p:blipFill rotWithShape="1">
          <a:blip r:embed="rId2"/>
          <a:srcRect l="22087" t="12201" r="23687" b="12495"/>
          <a:stretch/>
        </p:blipFill>
        <p:spPr bwMode="auto">
          <a:xfrm>
            <a:off x="3616440" y="2305050"/>
            <a:ext cx="4959119" cy="3871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299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1374" y="500062"/>
            <a:ext cx="10515600" cy="1325563"/>
          </a:xfrm>
        </p:spPr>
        <p:txBody>
          <a:bodyPr>
            <a:noAutofit/>
          </a:bodyPr>
          <a:lstStyle/>
          <a:p>
            <a:pPr algn="just"/>
            <a:r>
              <a:rPr lang="es-419" sz="3200" dirty="0"/>
              <a:t>Si el enfriamiento es rápido partiendo de la Austenita se obtiene estructuras como la martensita</a:t>
            </a:r>
            <a:r>
              <a:rPr lang="es-419" sz="3200" dirty="0" smtClean="0"/>
              <a:t>.</a:t>
            </a:r>
            <a:endParaRPr lang="es-ES" sz="3200" dirty="0"/>
          </a:p>
        </p:txBody>
      </p:sp>
      <p:pic>
        <p:nvPicPr>
          <p:cNvPr id="4" name="Marcador de contenido 3"/>
          <p:cNvPicPr>
            <a:picLocks noGrp="1"/>
          </p:cNvPicPr>
          <p:nvPr>
            <p:ph idx="1"/>
          </p:nvPr>
        </p:nvPicPr>
        <p:blipFill rotWithShape="1">
          <a:blip r:embed="rId2"/>
          <a:srcRect l="27119" t="15177" r="26370" b="12789"/>
          <a:stretch/>
        </p:blipFill>
        <p:spPr bwMode="auto">
          <a:xfrm>
            <a:off x="3597379" y="1825625"/>
            <a:ext cx="5443590" cy="465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56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079" y="334851"/>
            <a:ext cx="10515600" cy="5615188"/>
          </a:xfrm>
        </p:spPr>
        <p:txBody>
          <a:bodyPr>
            <a:noAutofit/>
          </a:bodyPr>
          <a:lstStyle/>
          <a:p>
            <a:pPr>
              <a:lnSpc>
                <a:spcPct val="150000"/>
              </a:lnSpc>
            </a:pPr>
            <a:r>
              <a:rPr lang="es-419" sz="2800" dirty="0" smtClean="0">
                <a:effectLst>
                  <a:outerShdw blurRad="38100" dist="38100" dir="2700000" algn="tl">
                    <a:srgbClr val="000000">
                      <a:alpha val="43137"/>
                    </a:srgbClr>
                  </a:outerShdw>
                </a:effectLst>
              </a:rPr>
              <a:t/>
            </a:r>
            <a:br>
              <a:rPr lang="es-419" sz="2800" dirty="0" smtClean="0">
                <a:effectLst>
                  <a:outerShdw blurRad="38100" dist="38100" dir="2700000" algn="tl">
                    <a:srgbClr val="000000">
                      <a:alpha val="43137"/>
                    </a:srgbClr>
                  </a:outerShdw>
                </a:effectLst>
              </a:rPr>
            </a:br>
            <a:r>
              <a:rPr lang="es-419" sz="2800" dirty="0" smtClean="0">
                <a:effectLst>
                  <a:outerShdw blurRad="38100" dist="38100" dir="2700000" algn="tl">
                    <a:srgbClr val="000000">
                      <a:alpha val="43137"/>
                    </a:srgbClr>
                  </a:outerShdw>
                </a:effectLst>
              </a:rPr>
              <a:t>Si </a:t>
            </a:r>
            <a:r>
              <a:rPr lang="es-419" sz="2800" dirty="0">
                <a:effectLst>
                  <a:outerShdw blurRad="38100" dist="38100" dir="2700000" algn="tl">
                    <a:srgbClr val="000000">
                      <a:alpha val="43137"/>
                    </a:srgbClr>
                  </a:outerShdw>
                </a:effectLst>
              </a:rPr>
              <a:t>miramos un acero microscópicamente nos daremos cuenta que el acero está compuesto por granos, estos granos </a:t>
            </a:r>
            <a:r>
              <a:rPr lang="es-419" sz="2800" dirty="0" smtClean="0">
                <a:effectLst>
                  <a:outerShdw blurRad="38100" dist="38100" dir="2700000" algn="tl">
                    <a:srgbClr val="000000">
                      <a:alpha val="43137"/>
                    </a:srgbClr>
                  </a:outerShdw>
                </a:effectLst>
              </a:rPr>
              <a:t>forman una </a:t>
            </a:r>
            <a:r>
              <a:rPr lang="es-419" sz="2800" dirty="0">
                <a:effectLst>
                  <a:outerShdw blurRad="38100" dist="38100" dir="2700000" algn="tl">
                    <a:srgbClr val="000000">
                      <a:alpha val="43137"/>
                    </a:srgbClr>
                  </a:outerShdw>
                </a:effectLst>
              </a:rPr>
              <a:t>estructura </a:t>
            </a:r>
            <a:r>
              <a:rPr lang="es-419" sz="2800" dirty="0" smtClean="0">
                <a:effectLst>
                  <a:outerShdw blurRad="38100" dist="38100" dir="2700000" algn="tl">
                    <a:srgbClr val="000000">
                      <a:alpha val="43137"/>
                    </a:srgbClr>
                  </a:outerShdw>
                </a:effectLst>
              </a:rPr>
              <a:t>cristalina, vemos </a:t>
            </a:r>
            <a:r>
              <a:rPr lang="es-419" sz="2800" dirty="0">
                <a:effectLst>
                  <a:outerShdw blurRad="38100" dist="38100" dir="2700000" algn="tl">
                    <a:srgbClr val="000000">
                      <a:alpha val="43137"/>
                    </a:srgbClr>
                  </a:outerShdw>
                </a:effectLst>
              </a:rPr>
              <a:t>en esta estructura cristalina átomos de </a:t>
            </a:r>
            <a:r>
              <a:rPr lang="es-419" sz="2800" b="1" dirty="0">
                <a:effectLst>
                  <a:outerShdw blurRad="38100" dist="38100" dir="2700000" algn="tl">
                    <a:srgbClr val="000000">
                      <a:alpha val="43137"/>
                    </a:srgbClr>
                  </a:outerShdw>
                </a:effectLst>
              </a:rPr>
              <a:t>hierro y carbono</a:t>
            </a:r>
            <a:r>
              <a:rPr lang="es-419" sz="2800" dirty="0">
                <a:effectLst>
                  <a:outerShdw blurRad="38100" dist="38100" dir="2700000" algn="tl">
                    <a:srgbClr val="000000">
                      <a:alpha val="43137"/>
                    </a:srgbClr>
                  </a:outerShdw>
                </a:effectLst>
              </a:rPr>
              <a:t>, ambos elementos están en la tabla periódica en los metales. Juntos estos átomos forman el acero, que es una aleación. Los átomos se juntan formando una estructura en función a la temperatura que cristalice. </a:t>
            </a:r>
            <a:r>
              <a:rPr lang="es-ES" sz="2800" dirty="0">
                <a:effectLst>
                  <a:outerShdw blurRad="38100" dist="38100" dir="2700000" algn="tl">
                    <a:srgbClr val="000000">
                      <a:alpha val="43137"/>
                    </a:srgbClr>
                  </a:outerShdw>
                </a:effectLst>
              </a:rPr>
              <a:t/>
            </a:r>
            <a:br>
              <a:rPr lang="es-ES" sz="2800" dirty="0">
                <a:effectLst>
                  <a:outerShdw blurRad="38100" dist="38100" dir="2700000" algn="tl">
                    <a:srgbClr val="000000">
                      <a:alpha val="43137"/>
                    </a:srgbClr>
                  </a:outerShdw>
                </a:effectLst>
              </a:rPr>
            </a:br>
            <a:endParaRPr lang="es-E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6550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597016"/>
          </a:xfrm>
        </p:spPr>
        <p:txBody>
          <a:bodyPr>
            <a:normAutofit fontScale="90000"/>
          </a:bodyPr>
          <a:lstStyle/>
          <a:p>
            <a:r>
              <a:rPr lang="es-419" sz="3100" b="1" i="1" u="sng" dirty="0"/>
              <a:t>Tipos de enfriamientos: </a:t>
            </a:r>
            <a:r>
              <a:rPr lang="es-419" sz="3100" b="1" i="1" u="sng" dirty="0" smtClean="0"/>
              <a:t/>
            </a:r>
            <a:br>
              <a:rPr lang="es-419" sz="3100" b="1" i="1" u="sng" dirty="0" smtClean="0"/>
            </a:br>
            <a:r>
              <a:rPr lang="es-419" sz="3100" b="1" dirty="0">
                <a:latin typeface="+mn-lt"/>
                <a:ea typeface="+mn-ea"/>
                <a:cs typeface="+mn-cs"/>
              </a:rPr>
              <a:t>los </a:t>
            </a:r>
            <a:r>
              <a:rPr lang="es-419" sz="3100" b="1" dirty="0">
                <a:latin typeface="+mn-lt"/>
                <a:ea typeface="+mn-ea"/>
                <a:cs typeface="+mn-cs"/>
              </a:rPr>
              <a:t>enfriamientos pueden ser: </a:t>
            </a:r>
            <a:r>
              <a:rPr lang="es-419" sz="3100" dirty="0">
                <a:latin typeface="+mn-lt"/>
                <a:ea typeface="+mn-ea"/>
                <a:cs typeface="+mn-cs"/>
              </a:rPr>
              <a:t>agua, </a:t>
            </a:r>
            <a:r>
              <a:rPr lang="es-419" sz="3100" dirty="0">
                <a:latin typeface="+mn-lt"/>
                <a:ea typeface="+mn-ea"/>
                <a:cs typeface="+mn-cs"/>
              </a:rPr>
              <a:t>aceite o al aire; el agua es el medio con el que se consigue el enfriamiento más rápido y una mayor resistencia de la pieza. La cantidad de líquido es importante ya que debe absorber el calor de la pieza.</a:t>
            </a:r>
            <a:r>
              <a:rPr lang="es-ES" sz="3100" dirty="0">
                <a:latin typeface="+mn-lt"/>
                <a:ea typeface="+mn-ea"/>
                <a:cs typeface="+mn-cs"/>
              </a:rPr>
              <a:t/>
            </a:r>
            <a:br>
              <a:rPr lang="es-ES" sz="3100" dirty="0">
                <a:latin typeface="+mn-lt"/>
                <a:ea typeface="+mn-ea"/>
                <a:cs typeface="+mn-cs"/>
              </a:rPr>
            </a:br>
            <a:endParaRPr lang="es-ES" sz="3100" dirty="0">
              <a:latin typeface="+mn-lt"/>
              <a:ea typeface="+mn-ea"/>
              <a:cs typeface="+mn-cs"/>
            </a:endParaRPr>
          </a:p>
        </p:txBody>
      </p:sp>
      <p:sp>
        <p:nvSpPr>
          <p:cNvPr id="3" name="Marcador de contenido 2"/>
          <p:cNvSpPr>
            <a:spLocks noGrp="1"/>
          </p:cNvSpPr>
          <p:nvPr>
            <p:ph idx="1"/>
          </p:nvPr>
        </p:nvSpPr>
        <p:spPr>
          <a:xfrm>
            <a:off x="838200" y="2624115"/>
            <a:ext cx="10515600" cy="3364561"/>
          </a:xfrm>
        </p:spPr>
        <p:txBody>
          <a:bodyPr/>
          <a:lstStyle/>
          <a:p>
            <a:pPr marL="0" indent="0" algn="just">
              <a:buNone/>
            </a:pPr>
            <a:r>
              <a:rPr lang="es-419" dirty="0" smtClean="0"/>
              <a:t>Como </a:t>
            </a:r>
            <a:r>
              <a:rPr lang="es-419" dirty="0"/>
              <a:t>el medio ideal de enfriamiento no existe, se han empleado tradicionalmente numerosos productos enfriantes en cuyo poder templante influyen entre otros los factores siguientes</a:t>
            </a:r>
            <a:r>
              <a:rPr lang="es-419" dirty="0" smtClean="0"/>
              <a:t>:</a:t>
            </a:r>
            <a:endParaRPr lang="es-ES" dirty="0"/>
          </a:p>
          <a:p>
            <a:pPr algn="just"/>
            <a:r>
              <a:rPr lang="es-419" b="1" u="sng" dirty="0"/>
              <a:t>Agua</a:t>
            </a:r>
            <a:r>
              <a:rPr lang="es-419" b="1" dirty="0"/>
              <a:t>: </a:t>
            </a:r>
            <a:r>
              <a:rPr lang="es-419" dirty="0"/>
              <a:t>Debe evitarse que el agua se caliente durante el temple, debido a que puede prolongarse la primera etapa del enfriamiento. El agua enfría muy rápidamente la superficie, con lo que se forma una corteza muy dura y se crean tensiones internas peligrosas que pueden deformar o romper las piezas. </a:t>
            </a:r>
            <a:endParaRPr lang="es-ES" dirty="0"/>
          </a:p>
          <a:p>
            <a:endParaRPr lang="es-ES" dirty="0"/>
          </a:p>
        </p:txBody>
      </p:sp>
    </p:spTree>
    <p:extLst>
      <p:ext uri="{BB962C8B-B14F-4D97-AF65-F5344CB8AC3E}">
        <p14:creationId xmlns:p14="http://schemas.microsoft.com/office/powerpoint/2010/main" val="215982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2442" y="412124"/>
            <a:ext cx="10515600" cy="6078827"/>
          </a:xfrm>
        </p:spPr>
        <p:txBody>
          <a:bodyPr>
            <a:normAutofit fontScale="92500"/>
          </a:bodyPr>
          <a:lstStyle/>
          <a:p>
            <a:pPr algn="just"/>
            <a:r>
              <a:rPr lang="es-419" b="1" u="sng" dirty="0"/>
              <a:t>Soluciones salinas</a:t>
            </a:r>
            <a:r>
              <a:rPr lang="es-419" b="1" dirty="0"/>
              <a:t>: </a:t>
            </a:r>
            <a:r>
              <a:rPr lang="es-419" dirty="0"/>
              <a:t>Añadiendo al agua una determinada cantidad de sales de temple (austenitización), el enfriamiento es más rápido y por lo tanto más enérgico, debido no solo al mayor calor específico de las soluciones respecto al agua pura, sino también porque debido a la evaporación, las soluciones salinas cristalizan y sus cristales, dada las altas temperaturas estallan rompiendo el velo de vapor que circunda la pieza.</a:t>
            </a:r>
            <a:endParaRPr lang="es-ES" dirty="0"/>
          </a:p>
          <a:p>
            <a:pPr algn="just"/>
            <a:r>
              <a:rPr lang="es-419" b="1" u="sng" dirty="0"/>
              <a:t>Sales fundidas:</a:t>
            </a:r>
            <a:r>
              <a:rPr lang="es-419" b="1" dirty="0"/>
              <a:t> </a:t>
            </a:r>
            <a:r>
              <a:rPr lang="es-419" dirty="0"/>
              <a:t>Están constituidas por cantidades variables de sodio, potasio, bario, </a:t>
            </a:r>
            <a:r>
              <a:rPr lang="es-419" dirty="0" err="1" smtClean="0"/>
              <a:t>etc</a:t>
            </a:r>
            <a:r>
              <a:rPr lang="es-419" dirty="0" smtClean="0"/>
              <a:t>, </a:t>
            </a:r>
            <a:r>
              <a:rPr lang="es-419" dirty="0"/>
              <a:t>en forma de cianuros y sus componentes. Son utilizados como medios de enfriamiento y sustituyen con ventaja al aceite y al plomo fundido. Las sales se emplean en un intervalo de temperaturas entre 150 – 600ºC. Se utilizan para enfriar las piezas durante el temple y para calentar durante el revenido. Algunos se utilizan para el calentamiento y fundamentalmente para el tratamiento termoquímico. Las sales fundidas presentan muy alta temperatura de transición. Con respecto a la severidad de temple, se comportan muy semejante al aceite pudiendo considerarse los efectos equivalentes.</a:t>
            </a:r>
            <a:endParaRPr lang="es-ES" dirty="0"/>
          </a:p>
          <a:p>
            <a:endParaRPr lang="es-ES" dirty="0"/>
          </a:p>
        </p:txBody>
      </p:sp>
    </p:spTree>
    <p:extLst>
      <p:ext uri="{BB962C8B-B14F-4D97-AF65-F5344CB8AC3E}">
        <p14:creationId xmlns:p14="http://schemas.microsoft.com/office/powerpoint/2010/main" val="290148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18041"/>
            <a:ext cx="10515600" cy="5541091"/>
          </a:xfrm>
        </p:spPr>
        <p:txBody>
          <a:bodyPr/>
          <a:lstStyle/>
          <a:p>
            <a:r>
              <a:rPr lang="es-419" b="1" u="sng" dirty="0"/>
              <a:t>Aceites</a:t>
            </a:r>
            <a:r>
              <a:rPr lang="es-419" b="1" dirty="0" smtClean="0"/>
              <a:t>:</a:t>
            </a:r>
          </a:p>
          <a:p>
            <a:pPr marL="0" indent="0" algn="just">
              <a:buNone/>
            </a:pPr>
            <a:r>
              <a:rPr lang="es-419" dirty="0" smtClean="0"/>
              <a:t>Los </a:t>
            </a:r>
            <a:r>
              <a:rPr lang="es-419" dirty="0"/>
              <a:t>aceites animales y vegetales con el uso continuo a determinada temperatura se descomponen, espesan y se vuelven gomosos dando temples bastante irregulares. Además son caros y de olor desagradable. Los mejores aceites para el temple son los minerales obtenidos por destilación fraccionada del petróleo. El aceite caliente tiene más poder refrigerante (30 – 40°C) que el frío, por ser más fluido. Este tipo de temple produce deformaciones y tensiones internas notablemente inferiores a los del agua y soluciones salinas. Un buen aceite de temple debe poseer las propiedades siguientes: Volatilidad no muy elevada. Temperatura de inflamación y combustión lo más elevada posible. Gran resistencia a la oxidación.</a:t>
            </a:r>
            <a:endParaRPr lang="es-ES" dirty="0"/>
          </a:p>
          <a:p>
            <a:endParaRPr lang="es-ES" dirty="0"/>
          </a:p>
        </p:txBody>
      </p:sp>
    </p:spTree>
    <p:extLst>
      <p:ext uri="{BB962C8B-B14F-4D97-AF65-F5344CB8AC3E}">
        <p14:creationId xmlns:p14="http://schemas.microsoft.com/office/powerpoint/2010/main" val="2471808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486034"/>
          </a:xfrm>
        </p:spPr>
        <p:txBody>
          <a:bodyPr>
            <a:noAutofit/>
          </a:bodyPr>
          <a:lstStyle/>
          <a:p>
            <a:pPr algn="just">
              <a:lnSpc>
                <a:spcPct val="100000"/>
              </a:lnSpc>
            </a:pPr>
            <a:r>
              <a:rPr lang="es-419" sz="2800" dirty="0" smtClean="0">
                <a:effectLst>
                  <a:outerShdw blurRad="38100" dist="38100" dir="2700000" algn="tl">
                    <a:srgbClr val="000000">
                      <a:alpha val="43137"/>
                    </a:srgbClr>
                  </a:outerShdw>
                </a:effectLst>
              </a:rPr>
              <a:t/>
            </a:r>
            <a:br>
              <a:rPr lang="es-419" sz="2800" dirty="0" smtClean="0">
                <a:effectLst>
                  <a:outerShdw blurRad="38100" dist="38100" dir="2700000" algn="tl">
                    <a:srgbClr val="000000">
                      <a:alpha val="43137"/>
                    </a:srgbClr>
                  </a:outerShdw>
                </a:effectLst>
              </a:rPr>
            </a:br>
            <a:r>
              <a:rPr lang="es-419" sz="2800" dirty="0" smtClean="0">
                <a:effectLst>
                  <a:outerShdw blurRad="38100" dist="38100" dir="2700000" algn="tl">
                    <a:srgbClr val="000000">
                      <a:alpha val="43137"/>
                    </a:srgbClr>
                  </a:outerShdw>
                </a:effectLst>
              </a:rPr>
              <a:t>Cuando </a:t>
            </a:r>
            <a:r>
              <a:rPr lang="es-419" sz="2800" dirty="0">
                <a:effectLst>
                  <a:outerShdw blurRad="38100" dist="38100" dir="2700000" algn="tl">
                    <a:srgbClr val="000000">
                      <a:alpha val="43137"/>
                    </a:srgbClr>
                  </a:outerShdw>
                </a:effectLst>
              </a:rPr>
              <a:t>tomamos un acero y lo calentamos hasta los 780°C se producen cambios es en este momento donde el acero cambia su estructura cubica centrada en el cuerpo a </a:t>
            </a:r>
            <a:r>
              <a:rPr lang="es-419" sz="2800" dirty="0" smtClean="0">
                <a:effectLst>
                  <a:outerShdw blurRad="38100" dist="38100" dir="2700000" algn="tl">
                    <a:srgbClr val="000000">
                      <a:alpha val="43137"/>
                    </a:srgbClr>
                  </a:outerShdw>
                </a:effectLst>
              </a:rPr>
              <a:t>cúbica </a:t>
            </a:r>
            <a:r>
              <a:rPr lang="es-419" sz="2800" dirty="0">
                <a:effectLst>
                  <a:outerShdw blurRad="38100" dist="38100" dir="2700000" algn="tl">
                    <a:srgbClr val="000000">
                      <a:alpha val="43137"/>
                    </a:srgbClr>
                  </a:outerShdw>
                </a:effectLst>
              </a:rPr>
              <a:t>centrada en las caras, esta propiedad se la llama </a:t>
            </a:r>
            <a:r>
              <a:rPr lang="es-419" sz="2800" b="1" dirty="0">
                <a:effectLst>
                  <a:outerShdw blurRad="38100" dist="38100" dir="2700000" algn="tl">
                    <a:srgbClr val="000000">
                      <a:alpha val="43137"/>
                    </a:srgbClr>
                  </a:outerShdw>
                </a:effectLst>
              </a:rPr>
              <a:t>alotrópica</a:t>
            </a:r>
            <a:r>
              <a:rPr lang="es-419" sz="2800" dirty="0">
                <a:effectLst>
                  <a:outerShdw blurRad="38100" dist="38100" dir="2700000" algn="tl">
                    <a:srgbClr val="000000">
                      <a:alpha val="43137"/>
                    </a:srgbClr>
                  </a:outerShdw>
                </a:effectLst>
              </a:rPr>
              <a:t> que es la capacidad de algunos elementos de cambiar su estructura, </a:t>
            </a:r>
            <a:r>
              <a:rPr lang="es-419" sz="2800" dirty="0" smtClean="0">
                <a:effectLst>
                  <a:outerShdw blurRad="38100" dist="38100" dir="2700000" algn="tl">
                    <a:srgbClr val="000000">
                      <a:alpha val="43137"/>
                    </a:srgbClr>
                  </a:outerShdw>
                </a:effectLst>
              </a:rPr>
              <a:t>en esta temperatura el acero pierde sus propiedades magnéticas, y si </a:t>
            </a:r>
            <a:r>
              <a:rPr lang="es-419" sz="2800" dirty="0">
                <a:effectLst>
                  <a:outerShdw blurRad="38100" dist="38100" dir="2700000" algn="tl">
                    <a:srgbClr val="000000">
                      <a:alpha val="43137"/>
                    </a:srgbClr>
                  </a:outerShdw>
                </a:effectLst>
              </a:rPr>
              <a:t>seguimos calentando hasta llegar a los 1400°C esta estructura vuelve a cubica centrada en el cuerpo.</a:t>
            </a:r>
            <a:r>
              <a:rPr lang="es-ES" sz="2800" dirty="0">
                <a:effectLst>
                  <a:outerShdw blurRad="38100" dist="38100" dir="2700000" algn="tl">
                    <a:srgbClr val="000000">
                      <a:alpha val="43137"/>
                    </a:srgbClr>
                  </a:outerShdw>
                </a:effectLst>
              </a:rPr>
              <a:t/>
            </a:r>
            <a:br>
              <a:rPr lang="es-ES" sz="2800" dirty="0">
                <a:effectLst>
                  <a:outerShdw blurRad="38100" dist="38100" dir="2700000" algn="tl">
                    <a:srgbClr val="000000">
                      <a:alpha val="43137"/>
                    </a:srgbClr>
                  </a:outerShdw>
                </a:effectLst>
              </a:rPr>
            </a:br>
            <a:endParaRPr lang="es-ES" sz="28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4070061"/>
            <a:ext cx="10515600" cy="1762702"/>
          </a:xfrm>
        </p:spPr>
        <p:txBody>
          <a:bodyPr/>
          <a:lstStyle/>
          <a:p>
            <a:endParaRPr lang="es-419" dirty="0" smtClean="0"/>
          </a:p>
          <a:p>
            <a:endParaRPr lang="es-ES" dirty="0"/>
          </a:p>
        </p:txBody>
      </p:sp>
      <p:pic>
        <p:nvPicPr>
          <p:cNvPr id="8" name="Imagen 7" descr="BC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2637" y="4153188"/>
            <a:ext cx="1945351" cy="1596448"/>
          </a:xfrm>
          <a:prstGeom prst="rect">
            <a:avLst/>
          </a:prstGeom>
          <a:noFill/>
          <a:ln>
            <a:noFill/>
          </a:ln>
        </p:spPr>
      </p:pic>
      <p:pic>
        <p:nvPicPr>
          <p:cNvPr id="9" name="Imagen 8" descr="FCC"/>
          <p:cNvPicPr/>
          <p:nvPr/>
        </p:nvPicPr>
        <p:blipFill>
          <a:blip r:embed="rId3">
            <a:extLst>
              <a:ext uri="{28A0092B-C50C-407E-A947-70E740481C1C}">
                <a14:useLocalDpi xmlns:a14="http://schemas.microsoft.com/office/drawing/2010/main" val="0"/>
              </a:ext>
            </a:extLst>
          </a:blip>
          <a:srcRect/>
          <a:stretch>
            <a:fillRect/>
          </a:stretch>
        </p:blipFill>
        <p:spPr bwMode="auto">
          <a:xfrm>
            <a:off x="6754379" y="4152615"/>
            <a:ext cx="2089699" cy="1543800"/>
          </a:xfrm>
          <a:prstGeom prst="rect">
            <a:avLst/>
          </a:prstGeom>
          <a:noFill/>
          <a:ln>
            <a:noFill/>
          </a:ln>
        </p:spPr>
      </p:pic>
      <p:sp>
        <p:nvSpPr>
          <p:cNvPr id="4" name="CuadroTexto 3"/>
          <p:cNvSpPr txBox="1"/>
          <p:nvPr/>
        </p:nvSpPr>
        <p:spPr>
          <a:xfrm>
            <a:off x="3922773" y="4924515"/>
            <a:ext cx="1803339" cy="923330"/>
          </a:xfrm>
          <a:prstGeom prst="rect">
            <a:avLst/>
          </a:prstGeom>
          <a:noFill/>
        </p:spPr>
        <p:txBody>
          <a:bodyPr wrap="square" rtlCol="0">
            <a:spAutoFit/>
          </a:bodyPr>
          <a:lstStyle/>
          <a:p>
            <a:pPr algn="ctr"/>
            <a:r>
              <a:rPr lang="es-419" dirty="0" smtClean="0"/>
              <a:t>Estructura cúbica centrada en el cuerpo</a:t>
            </a:r>
            <a:endParaRPr lang="es-ES" dirty="0"/>
          </a:p>
        </p:txBody>
      </p:sp>
      <p:sp>
        <p:nvSpPr>
          <p:cNvPr id="5" name="CuadroTexto 4"/>
          <p:cNvSpPr txBox="1"/>
          <p:nvPr/>
        </p:nvSpPr>
        <p:spPr>
          <a:xfrm>
            <a:off x="8804716" y="4951412"/>
            <a:ext cx="2196921" cy="646331"/>
          </a:xfrm>
          <a:prstGeom prst="rect">
            <a:avLst/>
          </a:prstGeom>
          <a:noFill/>
        </p:spPr>
        <p:txBody>
          <a:bodyPr wrap="square" rtlCol="0">
            <a:spAutoFit/>
          </a:bodyPr>
          <a:lstStyle/>
          <a:p>
            <a:pPr algn="ctr"/>
            <a:r>
              <a:rPr lang="es-419" dirty="0" smtClean="0"/>
              <a:t>Estructura cúbica centrada en las caras</a:t>
            </a:r>
            <a:endParaRPr lang="es-ES" dirty="0"/>
          </a:p>
        </p:txBody>
      </p:sp>
    </p:spTree>
    <p:extLst>
      <p:ext uri="{BB962C8B-B14F-4D97-AF65-F5344CB8AC3E}">
        <p14:creationId xmlns:p14="http://schemas.microsoft.com/office/powerpoint/2010/main" val="3949920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97130"/>
          </a:xfrm>
        </p:spPr>
        <p:txBody>
          <a:bodyPr>
            <a:noAutofit/>
          </a:bodyPr>
          <a:lstStyle/>
          <a:p>
            <a:pPr algn="just">
              <a:lnSpc>
                <a:spcPct val="150000"/>
              </a:lnSpc>
            </a:pPr>
            <a:r>
              <a:rPr lang="es-419" sz="2800" dirty="0" smtClean="0">
                <a:effectLst>
                  <a:outerShdw blurRad="38100" dist="38100" dir="2700000" algn="tl">
                    <a:srgbClr val="000000">
                      <a:alpha val="43137"/>
                    </a:srgbClr>
                  </a:outerShdw>
                </a:effectLst>
              </a:rPr>
              <a:t>Cuando se juntan muchas de estas estructuras cristalinas iguales, en el metal se forman granos irregulares que pueden ser finos o gruesos, dependiendo a la temperatura en que este el material y del micro constituyente que contengan; en el acero </a:t>
            </a:r>
            <a:r>
              <a:rPr lang="es-419" sz="2800" dirty="0" smtClean="0">
                <a:effectLst>
                  <a:outerShdw blurRad="38100" dist="38100" dir="2700000" algn="tl">
                    <a:srgbClr val="000000">
                      <a:alpha val="43137"/>
                    </a:srgbClr>
                  </a:outerShdw>
                </a:effectLst>
              </a:rPr>
              <a:t>estos granos pueden </a:t>
            </a:r>
            <a:r>
              <a:rPr lang="es-419" sz="2800" dirty="0" smtClean="0">
                <a:effectLst>
                  <a:outerShdw blurRad="38100" dist="38100" dir="2700000" algn="tl">
                    <a:srgbClr val="000000">
                      <a:alpha val="43137"/>
                    </a:srgbClr>
                  </a:outerShdw>
                </a:effectLst>
              </a:rPr>
              <a:t>ser: </a:t>
            </a:r>
            <a:r>
              <a:rPr lang="es-419" sz="2800" b="1" dirty="0" smtClean="0">
                <a:effectLst>
                  <a:outerShdw blurRad="38100" dist="38100" dir="2700000" algn="tl">
                    <a:srgbClr val="000000">
                      <a:alpha val="43137"/>
                    </a:srgbClr>
                  </a:outerShdw>
                </a:effectLst>
              </a:rPr>
              <a:t>Ferrita, Austenita, Perlita, Cementita, Ledeburita, </a:t>
            </a:r>
            <a:r>
              <a:rPr lang="es-419" sz="2800" dirty="0" smtClean="0">
                <a:effectLst>
                  <a:outerShdw blurRad="38100" dist="38100" dir="2700000" algn="tl">
                    <a:srgbClr val="000000">
                      <a:alpha val="43137"/>
                    </a:srgbClr>
                  </a:outerShdw>
                </a:effectLst>
              </a:rPr>
              <a:t>y otras más. </a:t>
            </a:r>
            <a:r>
              <a:rPr lang="es-419" sz="2800" dirty="0" smtClean="0">
                <a:effectLst>
                  <a:outerShdw blurRad="38100" dist="38100" dir="2700000" algn="tl">
                    <a:srgbClr val="000000">
                      <a:alpha val="43137"/>
                    </a:srgbClr>
                  </a:outerShdw>
                </a:effectLst>
              </a:rPr>
              <a:t/>
            </a:r>
            <a:br>
              <a:rPr lang="es-419" sz="2800" dirty="0" smtClean="0">
                <a:effectLst>
                  <a:outerShdw blurRad="38100" dist="38100" dir="2700000" algn="tl">
                    <a:srgbClr val="000000">
                      <a:alpha val="43137"/>
                    </a:srgbClr>
                  </a:outerShdw>
                </a:effectLst>
              </a:rPr>
            </a:br>
            <a:r>
              <a:rPr lang="es-419" sz="2800" dirty="0" smtClean="0">
                <a:effectLst>
                  <a:outerShdw blurRad="38100" dist="38100" dir="2700000" algn="tl">
                    <a:srgbClr val="000000">
                      <a:alpha val="43137"/>
                    </a:srgbClr>
                  </a:outerShdw>
                </a:effectLst>
              </a:rPr>
              <a:t>También </a:t>
            </a:r>
            <a:r>
              <a:rPr lang="es-419" sz="2800" dirty="0" smtClean="0">
                <a:effectLst>
                  <a:outerShdw blurRad="38100" dist="38100" dir="2700000" algn="tl">
                    <a:srgbClr val="000000">
                      <a:alpha val="43137"/>
                    </a:srgbClr>
                  </a:outerShdw>
                </a:effectLst>
              </a:rPr>
              <a:t>en el acero existen impurezas como el azufre y el Fosforo (no metales) esto es no deseable porque debilitan la resistencia mecánica del acero.</a:t>
            </a:r>
            <a:r>
              <a:rPr lang="es-ES" sz="2800" dirty="0" smtClean="0">
                <a:effectLst>
                  <a:outerShdw blurRad="38100" dist="38100" dir="2700000" algn="tl">
                    <a:srgbClr val="000000">
                      <a:alpha val="43137"/>
                    </a:srgbClr>
                  </a:outerShdw>
                </a:effectLst>
              </a:rPr>
              <a:t/>
            </a:r>
            <a:br>
              <a:rPr lang="es-ES" sz="2800" dirty="0" smtClean="0">
                <a:effectLst>
                  <a:outerShdw blurRad="38100" dist="38100" dir="2700000" algn="tl">
                    <a:srgbClr val="000000">
                      <a:alpha val="43137"/>
                    </a:srgbClr>
                  </a:outerShdw>
                </a:effectLst>
              </a:rPr>
            </a:br>
            <a:endParaRPr lang="es-E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870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837" y="387927"/>
            <a:ext cx="10965872" cy="6179127"/>
          </a:xfrm>
        </p:spPr>
        <p:txBody>
          <a:bodyPr>
            <a:noAutofit/>
          </a:bodyPr>
          <a:lstStyle/>
          <a:p>
            <a:pPr algn="just">
              <a:lnSpc>
                <a:spcPct val="150000"/>
              </a:lnSpc>
            </a:pPr>
            <a:r>
              <a:rPr lang="es-419" sz="2400" b="1" u="sng" dirty="0">
                <a:effectLst>
                  <a:outerShdw blurRad="38100" dist="38100" dir="2700000" algn="tl">
                    <a:srgbClr val="000000">
                      <a:alpha val="43137"/>
                    </a:srgbClr>
                  </a:outerShdw>
                </a:effectLst>
              </a:rPr>
              <a:t>Ferrita</a:t>
            </a:r>
            <a:r>
              <a:rPr lang="es-419" sz="2400" u="sng" dirty="0">
                <a:effectLst>
                  <a:outerShdw blurRad="38100" dist="38100" dir="2700000" algn="tl">
                    <a:srgbClr val="000000">
                      <a:alpha val="43137"/>
                    </a:srgbClr>
                  </a:outerShdw>
                </a:effectLst>
              </a:rPr>
              <a:t>: </a:t>
            </a:r>
            <a:r>
              <a:rPr lang="es-419" sz="2400" dirty="0">
                <a:effectLst>
                  <a:outerShdw blurRad="38100" dist="38100" dir="2700000" algn="tl">
                    <a:srgbClr val="000000">
                      <a:alpha val="43137"/>
                    </a:srgbClr>
                  </a:outerShdw>
                </a:effectLst>
              </a:rPr>
              <a:t>Es una solución solida de carbono también conocida como hierro alfa, cuyo máximo porcentaje de carbono es de 0.025%C a 723°C y 0.007%C a temperatura ambiente.</a:t>
            </a:r>
            <a:r>
              <a:rPr lang="es-ES" sz="2400" dirty="0">
                <a:effectLst>
                  <a:outerShdw blurRad="38100" dist="38100" dir="2700000" algn="tl">
                    <a:srgbClr val="000000">
                      <a:alpha val="43137"/>
                    </a:srgbClr>
                  </a:outerShdw>
                </a:effectLst>
              </a:rPr>
              <a:t/>
            </a:r>
            <a:br>
              <a:rPr lang="es-ES" sz="2400" dirty="0">
                <a:effectLst>
                  <a:outerShdw blurRad="38100" dist="38100" dir="2700000" algn="tl">
                    <a:srgbClr val="000000">
                      <a:alpha val="43137"/>
                    </a:srgbClr>
                  </a:outerShdw>
                </a:effectLst>
              </a:rPr>
            </a:br>
            <a:r>
              <a:rPr lang="es-419" sz="2400" b="1" u="sng" dirty="0">
                <a:effectLst>
                  <a:outerShdw blurRad="38100" dist="38100" dir="2700000" algn="tl">
                    <a:srgbClr val="000000">
                      <a:alpha val="43137"/>
                    </a:srgbClr>
                  </a:outerShdw>
                </a:effectLst>
              </a:rPr>
              <a:t>Austenita</a:t>
            </a:r>
            <a:r>
              <a:rPr lang="es-419" sz="2400" u="sng" dirty="0">
                <a:effectLst>
                  <a:outerShdw blurRad="38100" dist="38100" dir="2700000" algn="tl">
                    <a:srgbClr val="000000">
                      <a:alpha val="43137"/>
                    </a:srgbClr>
                  </a:outerShdw>
                </a:effectLst>
              </a:rPr>
              <a:t>: </a:t>
            </a:r>
            <a:r>
              <a:rPr lang="es-419" sz="2400" dirty="0">
                <a:effectLst>
                  <a:outerShdw blurRad="38100" dist="38100" dir="2700000" algn="tl">
                    <a:srgbClr val="000000">
                      <a:alpha val="43137"/>
                    </a:srgbClr>
                  </a:outerShdw>
                </a:effectLst>
              </a:rPr>
              <a:t>También conocida como hierro gama, se encuentra en los aceros calentados por encima de la temperatura A3. 800°C aprox. Es no magnética, pero muy dúctil y tenaz y  de gran resistencia al desgaste. Por debajo de los 723°C se descompone en Ferrita y Cementita.</a:t>
            </a:r>
            <a:r>
              <a:rPr lang="es-ES" sz="2400" dirty="0">
                <a:effectLst>
                  <a:outerShdw blurRad="38100" dist="38100" dir="2700000" algn="tl">
                    <a:srgbClr val="000000">
                      <a:alpha val="43137"/>
                    </a:srgbClr>
                  </a:outerShdw>
                </a:effectLst>
              </a:rPr>
              <a:t/>
            </a:r>
            <a:br>
              <a:rPr lang="es-ES" sz="2400" dirty="0">
                <a:effectLst>
                  <a:outerShdw blurRad="38100" dist="38100" dir="2700000" algn="tl">
                    <a:srgbClr val="000000">
                      <a:alpha val="43137"/>
                    </a:srgbClr>
                  </a:outerShdw>
                </a:effectLst>
              </a:rPr>
            </a:br>
            <a:r>
              <a:rPr lang="es-419" sz="2400" b="1" u="sng" dirty="0">
                <a:effectLst>
                  <a:outerShdw blurRad="38100" dist="38100" dir="2700000" algn="tl">
                    <a:srgbClr val="000000">
                      <a:alpha val="43137"/>
                    </a:srgbClr>
                  </a:outerShdw>
                </a:effectLst>
              </a:rPr>
              <a:t>Cementita: </a:t>
            </a:r>
            <a:r>
              <a:rPr lang="es-419" sz="2400" dirty="0">
                <a:effectLst>
                  <a:outerShdw blurRad="38100" dist="38100" dir="2700000" algn="tl">
                    <a:srgbClr val="000000">
                      <a:alpha val="43137"/>
                    </a:srgbClr>
                  </a:outerShdw>
                </a:effectLst>
              </a:rPr>
              <a:t>Es un carburo de hierro (Fe3C) que contiene 6.67%C y 93.33% de Fe. Es el constituyente más duro y frágil de los aceros al carbono. Es </a:t>
            </a:r>
            <a:r>
              <a:rPr lang="es-419" sz="2400" dirty="0" smtClean="0">
                <a:effectLst>
                  <a:outerShdw blurRad="38100" dist="38100" dir="2700000" algn="tl">
                    <a:srgbClr val="000000">
                      <a:alpha val="43137"/>
                    </a:srgbClr>
                  </a:outerShdw>
                </a:effectLst>
              </a:rPr>
              <a:t>magnética </a:t>
            </a:r>
            <a:r>
              <a:rPr lang="es-419" sz="2400" dirty="0">
                <a:effectLst>
                  <a:outerShdw blurRad="38100" dist="38100" dir="2700000" algn="tl">
                    <a:srgbClr val="000000">
                      <a:alpha val="43137"/>
                    </a:srgbClr>
                  </a:outerShdw>
                </a:effectLst>
              </a:rPr>
              <a:t>a temperatura ambiente pero pierde su magnetismo a los 218°C. </a:t>
            </a:r>
            <a:r>
              <a:rPr lang="es-ES" sz="2000" dirty="0">
                <a:effectLst>
                  <a:outerShdw blurRad="38100" dist="38100" dir="2700000" algn="tl">
                    <a:srgbClr val="000000">
                      <a:alpha val="43137"/>
                    </a:srgbClr>
                  </a:outerShdw>
                </a:effectLst>
              </a:rPr>
              <a:t/>
            </a:r>
            <a:br>
              <a:rPr lang="es-ES" sz="2000" dirty="0">
                <a:effectLst>
                  <a:outerShdw blurRad="38100" dist="38100" dir="2700000" algn="tl">
                    <a:srgbClr val="000000">
                      <a:alpha val="43137"/>
                    </a:srgbClr>
                  </a:outerShdw>
                </a:effectLst>
              </a:rPr>
            </a:br>
            <a:endParaRPr lang="es-E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96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8036" y="682580"/>
            <a:ext cx="10515600" cy="6067688"/>
          </a:xfrm>
        </p:spPr>
        <p:txBody>
          <a:bodyPr>
            <a:noAutofit/>
          </a:bodyPr>
          <a:lstStyle/>
          <a:p>
            <a:pPr>
              <a:lnSpc>
                <a:spcPct val="100000"/>
              </a:lnSpc>
            </a:pPr>
            <a:r>
              <a:rPr lang="es-419" b="1" u="sng" dirty="0" smtClean="0">
                <a:effectLst>
                  <a:outerShdw blurRad="38100" dist="38100" dir="2700000" algn="tl">
                    <a:srgbClr val="000000">
                      <a:alpha val="43137"/>
                    </a:srgbClr>
                  </a:outerShdw>
                </a:effectLst>
              </a:rPr>
              <a:t>Perlita</a:t>
            </a:r>
            <a:r>
              <a:rPr lang="es-419" b="1" dirty="0">
                <a:effectLst>
                  <a:outerShdw blurRad="38100" dist="38100" dir="2700000" algn="tl">
                    <a:srgbClr val="000000">
                      <a:alpha val="43137"/>
                    </a:srgbClr>
                  </a:outerShdw>
                </a:effectLst>
              </a:rPr>
              <a:t>:</a:t>
            </a:r>
            <a:r>
              <a:rPr lang="es-419" dirty="0" smtClean="0">
                <a:effectLst>
                  <a:outerShdw blurRad="38100" dist="38100" dir="2700000" algn="tl">
                    <a:srgbClr val="000000">
                      <a:alpha val="43137"/>
                    </a:srgbClr>
                  </a:outerShdw>
                </a:effectLst>
              </a:rPr>
              <a:t> Formada por láminas de hierro alfa y Cementita, proviene de la descomposición de la Austenita en enfriamiento lento al pasar los </a:t>
            </a:r>
            <a:r>
              <a:rPr lang="es-419" dirty="0" smtClean="0">
                <a:effectLst>
                  <a:outerShdw blurRad="38100" dist="38100" dir="2700000" algn="tl">
                    <a:srgbClr val="000000">
                      <a:alpha val="43137"/>
                    </a:srgbClr>
                  </a:outerShdw>
                </a:effectLst>
              </a:rPr>
              <a:t>721°C.</a:t>
            </a:r>
          </a:p>
          <a:p>
            <a:pPr marL="0" indent="0">
              <a:lnSpc>
                <a:spcPct val="100000"/>
              </a:lnSpc>
              <a:buNone/>
            </a:pPr>
            <a:endParaRPr lang="es-419" dirty="0" smtClean="0">
              <a:effectLst>
                <a:outerShdw blurRad="38100" dist="38100" dir="2700000" algn="tl">
                  <a:srgbClr val="000000">
                    <a:alpha val="43137"/>
                  </a:srgbClr>
                </a:outerShdw>
              </a:effectLst>
            </a:endParaRPr>
          </a:p>
          <a:p>
            <a:pPr>
              <a:lnSpc>
                <a:spcPct val="100000"/>
              </a:lnSpc>
            </a:pPr>
            <a:r>
              <a:rPr lang="es-419" b="1" u="sng" dirty="0" smtClean="0">
                <a:effectLst>
                  <a:outerShdw blurRad="38100" dist="38100" dir="2700000" algn="tl">
                    <a:srgbClr val="000000">
                      <a:alpha val="43137"/>
                    </a:srgbClr>
                  </a:outerShdw>
                </a:effectLst>
              </a:rPr>
              <a:t>Ledeburita</a:t>
            </a:r>
            <a:r>
              <a:rPr lang="es-419" dirty="0" smtClean="0">
                <a:effectLst>
                  <a:outerShdw blurRad="38100" dist="38100" dir="2700000" algn="tl">
                    <a:srgbClr val="000000">
                      <a:alpha val="43137"/>
                    </a:srgbClr>
                  </a:outerShdw>
                </a:effectLst>
              </a:rPr>
              <a:t>: Es una mezcla de fases de Austenita y Cementita. Su contenido de carbono es de 4.3</a:t>
            </a:r>
            <a:r>
              <a:rPr lang="es-419" dirty="0" smtClean="0">
                <a:effectLst>
                  <a:outerShdw blurRad="38100" dist="38100" dir="2700000" algn="tl">
                    <a:srgbClr val="000000">
                      <a:alpha val="43137"/>
                    </a:srgbClr>
                  </a:outerShdw>
                </a:effectLst>
              </a:rPr>
              <a:t>%.</a:t>
            </a:r>
          </a:p>
          <a:p>
            <a:pPr marL="0" indent="0">
              <a:lnSpc>
                <a:spcPct val="100000"/>
              </a:lnSpc>
              <a:buNone/>
            </a:pPr>
            <a:endParaRPr lang="es-419" b="1" u="sng" dirty="0" smtClean="0">
              <a:effectLst>
                <a:outerShdw blurRad="38100" dist="38100" dir="2700000" algn="tl">
                  <a:srgbClr val="000000">
                    <a:alpha val="43137"/>
                  </a:srgbClr>
                </a:outerShdw>
              </a:effectLst>
            </a:endParaRPr>
          </a:p>
          <a:p>
            <a:pPr>
              <a:lnSpc>
                <a:spcPct val="100000"/>
              </a:lnSpc>
            </a:pPr>
            <a:r>
              <a:rPr lang="es-419" b="1" u="sng" dirty="0" smtClean="0">
                <a:effectLst>
                  <a:outerShdw blurRad="38100" dist="38100" dir="2700000" algn="tl">
                    <a:srgbClr val="000000">
                      <a:alpha val="43137"/>
                    </a:srgbClr>
                  </a:outerShdw>
                </a:effectLst>
              </a:rPr>
              <a:t>Martensita</a:t>
            </a:r>
            <a:r>
              <a:rPr lang="es-419" b="1" dirty="0" smtClean="0">
                <a:effectLst>
                  <a:outerShdw blurRad="38100" dist="38100" dir="2700000" algn="tl">
                    <a:srgbClr val="000000">
                      <a:alpha val="43137"/>
                    </a:srgbClr>
                  </a:outerShdw>
                </a:effectLst>
              </a:rPr>
              <a:t>:</a:t>
            </a:r>
            <a:r>
              <a:rPr lang="es-419" dirty="0" smtClean="0">
                <a:effectLst>
                  <a:outerShdw blurRad="38100" dist="38100" dir="2700000" algn="tl">
                    <a:srgbClr val="000000">
                      <a:alpha val="43137"/>
                    </a:srgbClr>
                  </a:outerShdw>
                </a:effectLst>
              </a:rPr>
              <a:t> Es una solución solida sobresaturada de carbono en hierro alfa. Después de la Cementita, es el constituyente más duro de los aceros templados. Se obtiene por enfriamiento muy rápido de los aceros, una vez elevada su temperatura lo suficiente para conseguir su constitución austenitica.</a:t>
            </a:r>
            <a:r>
              <a:rPr lang="es-ES" dirty="0" smtClean="0">
                <a:effectLst>
                  <a:outerShdw blurRad="38100" dist="38100" dir="2700000" algn="tl">
                    <a:srgbClr val="000000">
                      <a:alpha val="43137"/>
                    </a:srgbClr>
                  </a:outerShdw>
                </a:effectLst>
              </a:rPr>
              <a:t/>
            </a:r>
            <a:br>
              <a:rPr lang="es-ES" dirty="0" smtClean="0">
                <a:effectLst>
                  <a:outerShdw blurRad="38100" dist="38100" dir="2700000" algn="tl">
                    <a:srgbClr val="000000">
                      <a:alpha val="43137"/>
                    </a:srgbClr>
                  </a:outerShdw>
                </a:effectLst>
              </a:rPr>
            </a:br>
            <a:endParaRPr lang="es-ES" dirty="0"/>
          </a:p>
        </p:txBody>
      </p:sp>
    </p:spTree>
    <p:extLst>
      <p:ext uri="{BB962C8B-B14F-4D97-AF65-F5344CB8AC3E}">
        <p14:creationId xmlns:p14="http://schemas.microsoft.com/office/powerpoint/2010/main" val="159987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Austenita"/>
          <p:cNvPicPr/>
          <p:nvPr/>
        </p:nvPicPr>
        <p:blipFill>
          <a:blip r:embed="rId2">
            <a:extLst>
              <a:ext uri="{28A0092B-C50C-407E-A947-70E740481C1C}">
                <a14:useLocalDpi xmlns:a14="http://schemas.microsoft.com/office/drawing/2010/main" val="0"/>
              </a:ext>
            </a:extLst>
          </a:blip>
          <a:srcRect/>
          <a:stretch>
            <a:fillRect/>
          </a:stretch>
        </p:blipFill>
        <p:spPr bwMode="auto">
          <a:xfrm>
            <a:off x="4991887" y="2016483"/>
            <a:ext cx="2028901" cy="1932824"/>
          </a:xfrm>
          <a:prstGeom prst="rect">
            <a:avLst/>
          </a:prstGeom>
          <a:noFill/>
          <a:ln>
            <a:noFill/>
          </a:ln>
        </p:spPr>
      </p:pic>
      <p:pic>
        <p:nvPicPr>
          <p:cNvPr id="14" name="Marcador de contenido 13" descr="Ferrit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1877" y="2044582"/>
            <a:ext cx="2057400" cy="1828800"/>
          </a:xfrm>
          <a:prstGeom prst="rect">
            <a:avLst/>
          </a:prstGeom>
          <a:noFill/>
          <a:ln>
            <a:noFill/>
          </a:ln>
        </p:spPr>
      </p:pic>
      <p:pic>
        <p:nvPicPr>
          <p:cNvPr id="15" name="Imagen 14" descr="Hipoeutectoide"/>
          <p:cNvPicPr/>
          <p:nvPr/>
        </p:nvPicPr>
        <p:blipFill>
          <a:blip r:embed="rId4">
            <a:extLst>
              <a:ext uri="{28A0092B-C50C-407E-A947-70E740481C1C}">
                <a14:useLocalDpi xmlns:a14="http://schemas.microsoft.com/office/drawing/2010/main" val="0"/>
              </a:ext>
            </a:extLst>
          </a:blip>
          <a:srcRect/>
          <a:stretch>
            <a:fillRect/>
          </a:stretch>
        </p:blipFill>
        <p:spPr bwMode="auto">
          <a:xfrm>
            <a:off x="8816184" y="1992570"/>
            <a:ext cx="1911927" cy="1880812"/>
          </a:xfrm>
          <a:prstGeom prst="rect">
            <a:avLst/>
          </a:prstGeom>
          <a:noFill/>
          <a:ln>
            <a:noFill/>
          </a:ln>
        </p:spPr>
      </p:pic>
      <p:pic>
        <p:nvPicPr>
          <p:cNvPr id="16" name="Imagen 15" descr="Perlita"/>
          <p:cNvPicPr/>
          <p:nvPr/>
        </p:nvPicPr>
        <p:blipFill>
          <a:blip r:embed="rId5">
            <a:extLst>
              <a:ext uri="{28A0092B-C50C-407E-A947-70E740481C1C}">
                <a14:useLocalDpi xmlns:a14="http://schemas.microsoft.com/office/drawing/2010/main" val="0"/>
              </a:ext>
            </a:extLst>
          </a:blip>
          <a:srcRect/>
          <a:stretch>
            <a:fillRect/>
          </a:stretch>
        </p:blipFill>
        <p:spPr bwMode="auto">
          <a:xfrm>
            <a:off x="2795153" y="4441969"/>
            <a:ext cx="2112818" cy="1986540"/>
          </a:xfrm>
          <a:prstGeom prst="rect">
            <a:avLst/>
          </a:prstGeom>
          <a:noFill/>
          <a:ln>
            <a:noFill/>
          </a:ln>
        </p:spPr>
      </p:pic>
      <p:pic>
        <p:nvPicPr>
          <p:cNvPr id="17" name="Imagen 16" descr="Hipereutectoide"/>
          <p:cNvPicPr/>
          <p:nvPr/>
        </p:nvPicPr>
        <p:blipFill>
          <a:blip r:embed="rId6">
            <a:extLst>
              <a:ext uri="{28A0092B-C50C-407E-A947-70E740481C1C}">
                <a14:useLocalDpi xmlns:a14="http://schemas.microsoft.com/office/drawing/2010/main" val="0"/>
              </a:ext>
            </a:extLst>
          </a:blip>
          <a:srcRect/>
          <a:stretch>
            <a:fillRect/>
          </a:stretch>
        </p:blipFill>
        <p:spPr bwMode="auto">
          <a:xfrm>
            <a:off x="6909952" y="4441969"/>
            <a:ext cx="2161309" cy="1986540"/>
          </a:xfrm>
          <a:prstGeom prst="rect">
            <a:avLst/>
          </a:prstGeom>
          <a:noFill/>
          <a:ln>
            <a:noFill/>
          </a:ln>
        </p:spPr>
      </p:pic>
      <p:sp>
        <p:nvSpPr>
          <p:cNvPr id="12" name="CuadroTexto 11"/>
          <p:cNvSpPr txBox="1"/>
          <p:nvPr/>
        </p:nvSpPr>
        <p:spPr>
          <a:xfrm>
            <a:off x="5377288" y="1566261"/>
            <a:ext cx="1104899" cy="369332"/>
          </a:xfrm>
          <a:prstGeom prst="rect">
            <a:avLst/>
          </a:prstGeom>
          <a:noFill/>
        </p:spPr>
        <p:txBody>
          <a:bodyPr wrap="square" rtlCol="0">
            <a:spAutoFit/>
          </a:bodyPr>
          <a:lstStyle/>
          <a:p>
            <a:r>
              <a:rPr lang="es-419" dirty="0" smtClean="0"/>
              <a:t>Austenita</a:t>
            </a:r>
            <a:endParaRPr lang="es-ES" dirty="0"/>
          </a:p>
        </p:txBody>
      </p:sp>
      <p:sp>
        <p:nvSpPr>
          <p:cNvPr id="19" name="CuadroTexto 18"/>
          <p:cNvSpPr txBox="1"/>
          <p:nvPr/>
        </p:nvSpPr>
        <p:spPr>
          <a:xfrm>
            <a:off x="1690249" y="1566261"/>
            <a:ext cx="886691" cy="369332"/>
          </a:xfrm>
          <a:prstGeom prst="rect">
            <a:avLst/>
          </a:prstGeom>
          <a:noFill/>
        </p:spPr>
        <p:txBody>
          <a:bodyPr wrap="square" rtlCol="0">
            <a:spAutoFit/>
          </a:bodyPr>
          <a:lstStyle/>
          <a:p>
            <a:r>
              <a:rPr lang="es-419" dirty="0" smtClean="0"/>
              <a:t>Ferrita</a:t>
            </a:r>
            <a:endParaRPr lang="es-ES" dirty="0"/>
          </a:p>
        </p:txBody>
      </p:sp>
      <p:sp>
        <p:nvSpPr>
          <p:cNvPr id="20" name="CuadroTexto 19"/>
          <p:cNvSpPr txBox="1"/>
          <p:nvPr/>
        </p:nvSpPr>
        <p:spPr>
          <a:xfrm>
            <a:off x="8950025" y="1562896"/>
            <a:ext cx="1644243" cy="369332"/>
          </a:xfrm>
          <a:prstGeom prst="rect">
            <a:avLst/>
          </a:prstGeom>
          <a:noFill/>
        </p:spPr>
        <p:txBody>
          <a:bodyPr wrap="square" rtlCol="0">
            <a:spAutoFit/>
          </a:bodyPr>
          <a:lstStyle/>
          <a:p>
            <a:r>
              <a:rPr lang="es-419" dirty="0" smtClean="0"/>
              <a:t>Ferrita + Perlita</a:t>
            </a:r>
            <a:endParaRPr lang="es-ES" dirty="0"/>
          </a:p>
        </p:txBody>
      </p:sp>
      <p:sp>
        <p:nvSpPr>
          <p:cNvPr id="21" name="CuadroTexto 20"/>
          <p:cNvSpPr txBox="1"/>
          <p:nvPr/>
        </p:nvSpPr>
        <p:spPr>
          <a:xfrm>
            <a:off x="3428999" y="3994067"/>
            <a:ext cx="845125" cy="369332"/>
          </a:xfrm>
          <a:prstGeom prst="rect">
            <a:avLst/>
          </a:prstGeom>
          <a:noFill/>
        </p:spPr>
        <p:txBody>
          <a:bodyPr wrap="square" rtlCol="0">
            <a:spAutoFit/>
          </a:bodyPr>
          <a:lstStyle/>
          <a:p>
            <a:r>
              <a:rPr lang="es-419" dirty="0" smtClean="0"/>
              <a:t>Perlita</a:t>
            </a:r>
            <a:endParaRPr lang="es-ES" dirty="0"/>
          </a:p>
        </p:txBody>
      </p:sp>
      <p:sp>
        <p:nvSpPr>
          <p:cNvPr id="22" name="CuadroTexto 21"/>
          <p:cNvSpPr txBox="1"/>
          <p:nvPr/>
        </p:nvSpPr>
        <p:spPr>
          <a:xfrm>
            <a:off x="7020788" y="3994067"/>
            <a:ext cx="2050473" cy="369332"/>
          </a:xfrm>
          <a:prstGeom prst="rect">
            <a:avLst/>
          </a:prstGeom>
          <a:noFill/>
        </p:spPr>
        <p:txBody>
          <a:bodyPr wrap="square" rtlCol="0">
            <a:spAutoFit/>
          </a:bodyPr>
          <a:lstStyle/>
          <a:p>
            <a:r>
              <a:rPr lang="es-419" dirty="0" smtClean="0"/>
              <a:t>Perlita + Cementita</a:t>
            </a:r>
            <a:endParaRPr lang="es-ES" dirty="0"/>
          </a:p>
        </p:txBody>
      </p:sp>
      <p:sp>
        <p:nvSpPr>
          <p:cNvPr id="23" name="Rectángulo 22"/>
          <p:cNvSpPr/>
          <p:nvPr/>
        </p:nvSpPr>
        <p:spPr>
          <a:xfrm>
            <a:off x="429491" y="323992"/>
            <a:ext cx="11236036" cy="1292662"/>
          </a:xfrm>
          <a:prstGeom prst="rect">
            <a:avLst/>
          </a:prstGeom>
        </p:spPr>
        <p:txBody>
          <a:bodyPr wrap="square">
            <a:spAutoFit/>
          </a:bodyPr>
          <a:lstStyle/>
          <a:p>
            <a:pPr algn="just">
              <a:lnSpc>
                <a:spcPct val="150000"/>
              </a:lnSpc>
              <a:spcAft>
                <a:spcPts val="800"/>
              </a:spcAft>
            </a:pPr>
            <a:r>
              <a:rPr lang="es-419" dirty="0" smtClean="0">
                <a:effectLst/>
                <a:latin typeface="Calibri" panose="020F0502020204030204" pitchFamily="34" charset="0"/>
                <a:ea typeface="Calibri" panose="020F0502020204030204" pitchFamily="34" charset="0"/>
                <a:cs typeface="Times New Roman" panose="02020603050405020304" pitchFamily="18" charset="0"/>
              </a:rPr>
              <a:t>Cuando se hace un estudio de la microestructura de un metal, se pule la superficie y se la ataca con sustancias ácidas que resaltan los límites de grano. A continuación se fotografía el aspecto, y se obtiene la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micrografía</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del metal. Para los aceros tenemos esta muestra de micrografías: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8878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138" y="536648"/>
            <a:ext cx="10515600" cy="2039127"/>
          </a:xfrm>
        </p:spPr>
        <p:txBody>
          <a:bodyPr>
            <a:normAutofit fontScale="90000"/>
          </a:bodyPr>
          <a:lstStyle/>
          <a:p>
            <a:pPr algn="ctr">
              <a:lnSpc>
                <a:spcPct val="100000"/>
              </a:lnSpc>
            </a:pPr>
            <a:r>
              <a:rPr lang="es-419" sz="3100" u="sng" dirty="0" smtClean="0">
                <a:effectLst>
                  <a:outerShdw blurRad="38100" dist="38100" dir="2700000" algn="tl">
                    <a:srgbClr val="000000">
                      <a:alpha val="43137"/>
                    </a:srgbClr>
                  </a:outerShdw>
                </a:effectLst>
              </a:rPr>
              <a:t>Diagrama </a:t>
            </a:r>
            <a:r>
              <a:rPr lang="es-419" sz="3100" u="sng" dirty="0">
                <a:effectLst>
                  <a:outerShdw blurRad="38100" dist="38100" dir="2700000" algn="tl">
                    <a:srgbClr val="000000">
                      <a:alpha val="43137"/>
                    </a:srgbClr>
                  </a:outerShdw>
                </a:effectLst>
              </a:rPr>
              <a:t>meta estable Hierro Carbono</a:t>
            </a:r>
            <a:r>
              <a:rPr lang="es-ES" sz="2700" dirty="0">
                <a:effectLst>
                  <a:outerShdw blurRad="38100" dist="38100" dir="2700000" algn="tl">
                    <a:srgbClr val="000000">
                      <a:alpha val="43137"/>
                    </a:srgbClr>
                  </a:outerShdw>
                </a:effectLst>
              </a:rPr>
              <a:t/>
            </a:r>
            <a:br>
              <a:rPr lang="es-ES" sz="2700" dirty="0">
                <a:effectLst>
                  <a:outerShdw blurRad="38100" dist="38100" dir="2700000" algn="tl">
                    <a:srgbClr val="000000">
                      <a:alpha val="43137"/>
                    </a:srgbClr>
                  </a:outerShdw>
                </a:effectLst>
              </a:rPr>
            </a:br>
            <a:r>
              <a:rPr lang="es-419" sz="2700" dirty="0">
                <a:effectLst>
                  <a:outerShdw blurRad="38100" dist="38100" dir="2700000" algn="tl">
                    <a:srgbClr val="000000">
                      <a:alpha val="43137"/>
                    </a:srgbClr>
                  </a:outerShdw>
                </a:effectLst>
              </a:rPr>
              <a:t>En el diagrama meta estable FeC se representan las transformaciones que sufren los aceros al carbono con la temperatura, admitiendo que el calentamiento de la mezcla se produzca en forma lenta, para que </a:t>
            </a:r>
            <a:r>
              <a:rPr lang="es-419" sz="2700" dirty="0">
                <a:effectLst>
                  <a:outerShdw blurRad="38100" dist="38100" dir="2700000" algn="tl">
                    <a:srgbClr val="000000">
                      <a:alpha val="43137"/>
                    </a:srgbClr>
                  </a:outerShdw>
                </a:effectLst>
              </a:rPr>
              <a:t>tengan tiempo </a:t>
            </a:r>
            <a:r>
              <a:rPr lang="es-419" sz="2700" dirty="0" smtClean="0">
                <a:effectLst>
                  <a:outerShdw blurRad="38100" dist="38100" dir="2700000" algn="tl">
                    <a:srgbClr val="000000">
                      <a:alpha val="43137"/>
                    </a:srgbClr>
                  </a:outerShdw>
                </a:effectLst>
              </a:rPr>
              <a:t>de completarse</a:t>
            </a:r>
            <a:r>
              <a:rPr lang="es-419" sz="2700" dirty="0" smtClean="0">
                <a:effectLst>
                  <a:outerShdw blurRad="38100" dist="38100" dir="2700000" algn="tl">
                    <a:srgbClr val="000000">
                      <a:alpha val="43137"/>
                    </a:srgbClr>
                  </a:outerShdw>
                </a:effectLst>
              </a:rPr>
              <a:t> </a:t>
            </a:r>
            <a:r>
              <a:rPr lang="es-419" sz="2700" dirty="0">
                <a:effectLst>
                  <a:outerShdw blurRad="38100" dist="38100" dir="2700000" algn="tl">
                    <a:srgbClr val="000000">
                      <a:alpha val="43137"/>
                    </a:srgbClr>
                  </a:outerShdw>
                </a:effectLst>
              </a:rPr>
              <a:t>los procesos de difusión y </a:t>
            </a:r>
            <a:r>
              <a:rPr lang="es-419" sz="2700" dirty="0" smtClean="0">
                <a:effectLst>
                  <a:outerShdw blurRad="38100" dist="38100" dir="2700000" algn="tl">
                    <a:srgbClr val="000000">
                      <a:alpha val="43137"/>
                    </a:srgbClr>
                  </a:outerShdw>
                </a:effectLst>
              </a:rPr>
              <a:t>transformación</a:t>
            </a:r>
            <a:r>
              <a:rPr lang="es-419" sz="2700" dirty="0" smtClean="0"/>
              <a:t>.</a:t>
            </a:r>
            <a:r>
              <a:rPr lang="es-ES" sz="2700" dirty="0"/>
              <a:t/>
            </a:r>
            <a:br>
              <a:rPr lang="es-ES" sz="2700" dirty="0"/>
            </a:br>
            <a:endParaRPr lang="es-ES" sz="2700" dirty="0"/>
          </a:p>
        </p:txBody>
      </p:sp>
      <p:pic>
        <p:nvPicPr>
          <p:cNvPr id="4" name="Marcador de contenido 3" descr="Diagrama hierro-carbono"/>
          <p:cNvPicPr>
            <a:picLocks noGrp="1"/>
          </p:cNvPicPr>
          <p:nvPr>
            <p:ph idx="1"/>
          </p:nvPr>
        </p:nvPicPr>
        <p:blipFill rotWithShape="1">
          <a:blip r:embed="rId2">
            <a:extLst>
              <a:ext uri="{28A0092B-C50C-407E-A947-70E740481C1C}">
                <a14:useLocalDpi xmlns:a14="http://schemas.microsoft.com/office/drawing/2010/main" val="0"/>
              </a:ext>
            </a:extLst>
          </a:blip>
          <a:srcRect t="4515" b="5016"/>
          <a:stretch/>
        </p:blipFill>
        <p:spPr bwMode="auto">
          <a:xfrm>
            <a:off x="3367142" y="2279561"/>
            <a:ext cx="6369286" cy="4391695"/>
          </a:xfrm>
          <a:prstGeom prst="rect">
            <a:avLst/>
          </a:prstGeom>
          <a:noFill/>
          <a:ln>
            <a:noFill/>
          </a:ln>
        </p:spPr>
      </p:pic>
    </p:spTree>
    <p:extLst>
      <p:ext uri="{BB962C8B-B14F-4D97-AF65-F5344CB8AC3E}">
        <p14:creationId xmlns:p14="http://schemas.microsoft.com/office/powerpoint/2010/main" val="2012087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Acer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5265" y="463639"/>
            <a:ext cx="8283901" cy="5821251"/>
          </a:xfrm>
          <a:prstGeom prst="rect">
            <a:avLst/>
          </a:prstGeom>
          <a:noFill/>
          <a:ln>
            <a:noFill/>
          </a:ln>
        </p:spPr>
      </p:pic>
      <p:cxnSp>
        <p:nvCxnSpPr>
          <p:cNvPr id="6" name="Conector recto de flecha 5"/>
          <p:cNvCxnSpPr/>
          <p:nvPr/>
        </p:nvCxnSpPr>
        <p:spPr>
          <a:xfrm flipH="1">
            <a:off x="3075265" y="3709115"/>
            <a:ext cx="736881" cy="154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67425" y="3465525"/>
            <a:ext cx="3039415" cy="646331"/>
          </a:xfrm>
          <a:prstGeom prst="rect">
            <a:avLst/>
          </a:prstGeom>
          <a:noFill/>
        </p:spPr>
        <p:txBody>
          <a:bodyPr wrap="square" rtlCol="0">
            <a:spAutoFit/>
          </a:bodyPr>
          <a:lstStyle/>
          <a:p>
            <a:r>
              <a:rPr lang="es-419" dirty="0" smtClean="0"/>
              <a:t>Línea de Curie temp. donde el acero pierde el magnetismo</a:t>
            </a:r>
            <a:endParaRPr lang="es-ES" dirty="0"/>
          </a:p>
        </p:txBody>
      </p:sp>
      <p:sp>
        <p:nvSpPr>
          <p:cNvPr id="8" name="CuadroTexto 7"/>
          <p:cNvSpPr txBox="1"/>
          <p:nvPr/>
        </p:nvSpPr>
        <p:spPr>
          <a:xfrm>
            <a:off x="7830356" y="2923504"/>
            <a:ext cx="1828800" cy="369332"/>
          </a:xfrm>
          <a:prstGeom prst="rect">
            <a:avLst/>
          </a:prstGeom>
          <a:noFill/>
        </p:spPr>
        <p:txBody>
          <a:bodyPr wrap="square" rtlCol="0">
            <a:spAutoFit/>
          </a:bodyPr>
          <a:lstStyle/>
          <a:p>
            <a:r>
              <a:rPr lang="es-419" dirty="0" smtClean="0"/>
              <a:t>Punto Eutectoide</a:t>
            </a:r>
            <a:endParaRPr lang="es-ES" dirty="0"/>
          </a:p>
        </p:txBody>
      </p:sp>
      <p:cxnSp>
        <p:nvCxnSpPr>
          <p:cNvPr id="10" name="Conector recto de flecha 9"/>
          <p:cNvCxnSpPr>
            <a:endCxn id="8" idx="1"/>
          </p:cNvCxnSpPr>
          <p:nvPr/>
        </p:nvCxnSpPr>
        <p:spPr>
          <a:xfrm flipV="1">
            <a:off x="5805586" y="3108170"/>
            <a:ext cx="2024770" cy="600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94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16117</TotalTime>
  <Words>1417</Words>
  <Application>Microsoft Office PowerPoint</Application>
  <PresentationFormat>Panorámica</PresentationFormat>
  <Paragraphs>52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Estructura del Acero </vt:lpstr>
      <vt:lpstr> Si miramos un acero microscópicamente nos daremos cuenta que el acero está compuesto por granos, estos granos forman una estructura cristalina, vemos en esta estructura cristalina átomos de hierro y carbono, ambos elementos están en la tabla periódica en los metales. Juntos estos átomos forman el acero, que es una aleación. Los átomos se juntan formando una estructura en función a la temperatura que cristalice.  </vt:lpstr>
      <vt:lpstr> Cuando tomamos un acero y lo calentamos hasta los 780°C se producen cambios es en este momento donde el acero cambia su estructura cubica centrada en el cuerpo a cúbica centrada en las caras, esta propiedad se la llama alotrópica que es la capacidad de algunos elementos de cambiar su estructura, en esta temperatura el acero pierde sus propiedades magnéticas, y si seguimos calentando hasta llegar a los 1400°C esta estructura vuelve a cubica centrada en el cuerpo. </vt:lpstr>
      <vt:lpstr>Cuando se juntan muchas de estas estructuras cristalinas iguales, en el metal se forman granos irregulares que pueden ser finos o gruesos, dependiendo a la temperatura en que este el material y del micro constituyente que contengan; en el acero estos granos pueden ser: Ferrita, Austenita, Perlita, Cementita, Ledeburita, y otras más.  También en el acero existen impurezas como el azufre y el Fosforo (no metales) esto es no deseable porque debilitan la resistencia mecánica del acero. </vt:lpstr>
      <vt:lpstr>Ferrita: Es una solución solida de carbono también conocida como hierro alfa, cuyo máximo porcentaje de carbono es de 0.025%C a 723°C y 0.007%C a temperatura ambiente. Austenita: También conocida como hierro gama, se encuentra en los aceros calentados por encima de la temperatura A3. 800°C aprox. Es no magnética, pero muy dúctil y tenaz y  de gran resistencia al desgaste. Por debajo de los 723°C se descompone en Ferrita y Cementita. Cementita: Es un carburo de hierro (Fe3C) que contiene 6.67%C y 93.33% de Fe. Es el constituyente más duro y frágil de los aceros al carbono. Es magnética a temperatura ambiente pero pierde su magnetismo a los 218°C.  </vt:lpstr>
      <vt:lpstr>Presentación de PowerPoint</vt:lpstr>
      <vt:lpstr>Presentación de PowerPoint</vt:lpstr>
      <vt:lpstr>Diagrama meta estable Hierro Carbono En el diagrama meta estable FeC se representan las transformaciones que sufren los aceros al carbono con la temperatura, admitiendo que el calentamiento de la mezcla se produzca en forma lenta, para que tengan tiempo de completarse los procesos de difusión y transformación. </vt:lpstr>
      <vt:lpstr>Presentación de PowerPoint</vt:lpstr>
      <vt:lpstr>No hay un metal perfecto, por eso hay que buscar el mejor, según el trabajo, el ideal es 0.77%C, ya que es fácil de trabajar mecánicamente.  </vt:lpstr>
      <vt:lpstr>Tratamientos Térmicos</vt:lpstr>
      <vt:lpstr>Presentación de PowerPoint</vt:lpstr>
      <vt:lpstr>Presentación de PowerPoint</vt:lpstr>
      <vt:lpstr>Presentación de PowerPoint</vt:lpstr>
      <vt:lpstr>Temple  Por medio del temple se consiguen durezas que dependen del contenido de carbono de acero. </vt:lpstr>
      <vt:lpstr> El proceso se divide en 3 etapas (ciclo térmico controlado) </vt:lpstr>
      <vt:lpstr>Presentación de PowerPoint</vt:lpstr>
      <vt:lpstr>Fase de Permanencia:  Es bueno mantener la temperatura de calentamiento para que se produzca el proceso de transformación de fase y estructura en toda la pieza. Aproximadamente 1h cada 25mm de espesor. </vt:lpstr>
      <vt:lpstr>Si el enfriamiento es rápido partiendo de la Austenita se obtiene estructuras como la martensita.</vt:lpstr>
      <vt:lpstr>Tipos de enfriamientos:  los enfriamientos pueden ser: agua, aceite o al aire; el agua es el medio con el que se consigue el enfriamiento más rápido y una mayor resistencia de la pieza. La cantidad de líquido es importante ya que debe absorber el calor de la pieza.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Estructura del Acero</dc:title>
  <dc:creator>Cuenta Microsoft</dc:creator>
  <cp:lastModifiedBy>Cuenta Microsoft</cp:lastModifiedBy>
  <cp:revision>20</cp:revision>
  <dcterms:created xsi:type="dcterms:W3CDTF">2022-04-21T14:05:18Z</dcterms:created>
  <dcterms:modified xsi:type="dcterms:W3CDTF">2022-05-10T19:28:39Z</dcterms:modified>
</cp:coreProperties>
</file>