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Jauchuk" initials="MJ" lastIdx="1" clrIdx="0">
    <p:extLst>
      <p:ext uri="{19B8F6BF-5375-455C-9EA6-DF929625EA0E}">
        <p15:presenceInfo xmlns:p15="http://schemas.microsoft.com/office/powerpoint/2012/main" userId="6eaff6b9ca77d8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52EA-4EAE-411A-87D8-A7A984F36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990" y="1013821"/>
            <a:ext cx="8825658" cy="1252301"/>
          </a:xfrm>
        </p:spPr>
        <p:txBody>
          <a:bodyPr/>
          <a:lstStyle/>
          <a:p>
            <a:pPr algn="ctr"/>
            <a:r>
              <a:rPr lang="es-AR" sz="4400" dirty="0"/>
              <a:t>ERGONOMIA LABORAL</a:t>
            </a:r>
            <a:br>
              <a:rPr lang="es-AR" sz="4400" dirty="0"/>
            </a:br>
            <a:endParaRPr lang="es-A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E8FAE9-71A0-489B-9BE0-23BA1FA00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60516"/>
            <a:ext cx="8825658" cy="1583663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Alumno: </a:t>
            </a:r>
          </a:p>
          <a:p>
            <a:r>
              <a:rPr lang="es-AR" dirty="0"/>
              <a:t>                 Jauchuk, marcos Adrián.</a:t>
            </a:r>
          </a:p>
          <a:p>
            <a:r>
              <a:rPr lang="es-AR" dirty="0"/>
              <a:t>Docente:</a:t>
            </a:r>
          </a:p>
          <a:p>
            <a:r>
              <a:rPr lang="es-AR" dirty="0"/>
              <a:t>                 </a:t>
            </a:r>
            <a:r>
              <a:rPr lang="es-AR" dirty="0" err="1"/>
              <a:t>fores</a:t>
            </a:r>
            <a:r>
              <a:rPr lang="es-AR" dirty="0"/>
              <a:t>, Cecilio alerto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83EB4C2-3928-4774-8645-19AFC00F7A5C}"/>
              </a:ext>
            </a:extLst>
          </p:cNvPr>
          <p:cNvSpPr txBox="1">
            <a:spLocks/>
          </p:cNvSpPr>
          <p:nvPr/>
        </p:nvSpPr>
        <p:spPr>
          <a:xfrm>
            <a:off x="1366990" y="1964663"/>
            <a:ext cx="8825658" cy="1464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3200" dirty="0"/>
              <a:t>BOLILLA 5:PSICOLOGIA DEL TRABAJO </a:t>
            </a:r>
          </a:p>
          <a:p>
            <a:pPr algn="ctr"/>
            <a:endParaRPr lang="es-AR" sz="3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8B6732E-73A6-43BF-A35F-2719EA339B24}"/>
              </a:ext>
            </a:extLst>
          </p:cNvPr>
          <p:cNvSpPr txBox="1">
            <a:spLocks/>
          </p:cNvSpPr>
          <p:nvPr/>
        </p:nvSpPr>
        <p:spPr>
          <a:xfrm>
            <a:off x="1497496" y="2796179"/>
            <a:ext cx="9433532" cy="1464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3200" dirty="0"/>
              <a:t>BOLILLA 6:FUNCIONES PSICOSENSORIALES</a:t>
            </a:r>
          </a:p>
          <a:p>
            <a:pPr algn="ctr"/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401647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29E9-1D4C-43CC-9415-EC52D7F4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LA PERSONALIDAD EN EL AJUSTE PROFESIONAL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CC882-725B-487C-BE83-61A642D4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3068766"/>
            <a:ext cx="8946541" cy="333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Con una intención más práctica y objetiva, se pueden clasificar los individuos teniendo en cuenta su inteligencia, su carácter y su temperamento.</a:t>
            </a:r>
          </a:p>
          <a:p>
            <a:r>
              <a:rPr lang="es-ES" sz="2400" dirty="0"/>
              <a:t>Tipos de personalidad según la inteligencia.</a:t>
            </a:r>
          </a:p>
          <a:p>
            <a:r>
              <a:rPr lang="es-ES" sz="2400" dirty="0"/>
              <a:t> Tipos de personalidad según el carácter.</a:t>
            </a:r>
          </a:p>
          <a:p>
            <a:r>
              <a:rPr lang="es-ES" sz="2400" dirty="0"/>
              <a:t>Tipos de personalidad según temperamento.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504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B8AF-94BF-43D5-B5FF-3BAFDED4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TIPO DE PERSONALIDAD SEGÚN LA INTELIGENCIA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E2DD3-D9AC-42E8-8E89-5D7F8727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3060083"/>
            <a:ext cx="8946541" cy="1803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La observación y la experiencia demuestran que existen dos tipos de inteligencia:</a:t>
            </a:r>
          </a:p>
          <a:p>
            <a:r>
              <a:rPr lang="es-ES" sz="2400" dirty="0"/>
              <a:t>     la abstracta.</a:t>
            </a:r>
          </a:p>
          <a:p>
            <a:r>
              <a:rPr lang="es-ES" sz="2400" dirty="0"/>
              <a:t>     la práctica o concreta.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775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AECE0-54B4-414C-92EB-6244CEB1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PERSONALIDAD SEGÚN EL CARÁCTER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52909-2B59-46E8-9D12-52D1BD2FB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565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El carácter consiste en una voluntad firme que ajusta su conducta a normas invariables. Además, depende la experiencia y la educación.</a:t>
            </a:r>
            <a:r>
              <a:rPr lang="es-AR" sz="2400" dirty="0"/>
              <a:t> Se clasifican en tres grupos:</a:t>
            </a:r>
          </a:p>
          <a:p>
            <a:r>
              <a:rPr lang="es-AR" sz="2400" dirty="0"/>
              <a:t>Sensitivos.</a:t>
            </a:r>
          </a:p>
          <a:p>
            <a:r>
              <a:rPr lang="es-AR" sz="2400" dirty="0"/>
              <a:t>Activos.</a:t>
            </a:r>
          </a:p>
          <a:p>
            <a:r>
              <a:rPr lang="es-AR" sz="2400" dirty="0"/>
              <a:t>Apáticos.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59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A3F056-353D-4B48-9CEE-8FBE9631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63" y="4784862"/>
            <a:ext cx="1976437" cy="20030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965BE2-58E6-4CEF-80F7-2BE1A274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PERSONALIDAD SEGÚN TEMPERAMENTO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3089A-5A18-4DB9-AC2E-C81D9603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/>
              <a:t>El temperamento responde a las predisposiciones naturales y se halla en relación con los procesos biológicos del organismo. Se reconoce tres tipos de temperamentos.</a:t>
            </a:r>
          </a:p>
          <a:p>
            <a:r>
              <a:rPr lang="es-AR" sz="2400" dirty="0"/>
              <a:t>Ciclotímicos. (Ciclo: círculo, timos: emoción): </a:t>
            </a:r>
            <a:r>
              <a:rPr lang="es-ES" sz="2400" dirty="0"/>
              <a:t>La tonalidad afectiva de su psiquismo oscila entre los dos polos opuestos de la alegría y la tristeza, en forma periódica o cíclica y siempre en forma proporcionada.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686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964AB-8510-410B-BAC4-EF494887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TIPOS DE PERSONALIDAD SEGÚN TEMPERAMENTO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61333-6362-4D41-8D17-FDF26C5D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56501"/>
            <a:ext cx="8946541" cy="4195481"/>
          </a:xfrm>
        </p:spPr>
        <p:txBody>
          <a:bodyPr>
            <a:normAutofit/>
          </a:bodyPr>
          <a:lstStyle/>
          <a:p>
            <a:r>
              <a:rPr lang="es-ES" sz="2400" dirty="0"/>
              <a:t>Temperamento esquizotípico: (</a:t>
            </a:r>
            <a:r>
              <a:rPr lang="es-ES" sz="2400" dirty="0" err="1"/>
              <a:t>esquiso</a:t>
            </a:r>
            <a:r>
              <a:rPr lang="es-ES" sz="2400" dirty="0"/>
              <a:t>: dividir) se distingue por una manifiesta excitabilidad. Oscila entre los dos polos opuestos de la hipo sensibilidad o frialdad y la hipersensibilidad</a:t>
            </a:r>
          </a:p>
          <a:p>
            <a:r>
              <a:rPr lang="es-ES" sz="2400" dirty="0"/>
              <a:t>Temperamento viscoso: son individuos mesurados en la opinión, en los ademanes y en la marcha. Sus reacciones ante los estímulos son lentas. Son perseverantes y de atención constante.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51776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82EA7-3CD8-4307-BFEC-0B34BFC1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EL OIDO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957CBA-A503-4E26-8812-BAE7D219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853248"/>
            <a:ext cx="5533634" cy="500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Es un órgano que tiene la capacidad de captar, transmitir y convertir el sonido en impulsos eléctricos que se dirigen al cerebro donde son codificados. Otra función importante es la de mantener nuestro sentido del equilibrio.</a:t>
            </a:r>
          </a:p>
          <a:p>
            <a:pPr marL="0" indent="0">
              <a:buNone/>
            </a:pPr>
            <a:r>
              <a:rPr lang="es-AR" sz="2400" dirty="0"/>
              <a:t>El oído esta dividido en tres partes:</a:t>
            </a:r>
          </a:p>
          <a:p>
            <a:r>
              <a:rPr lang="es-AR" sz="2400" dirty="0"/>
              <a:t>Oído externo.</a:t>
            </a:r>
          </a:p>
          <a:p>
            <a:r>
              <a:rPr lang="es-AR" sz="2400" dirty="0"/>
              <a:t>Oído medio.</a:t>
            </a:r>
          </a:p>
          <a:p>
            <a:r>
              <a:rPr lang="es-AR" sz="2400" dirty="0"/>
              <a:t>Oído interno.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70FC88-1B6D-436A-ACBE-423CB497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38" y="1853248"/>
            <a:ext cx="5533634" cy="47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B8AC-F050-414B-A959-1A98774F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UMBRAL AUDITIVO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A9925-D4A5-41A8-8894-550CD786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8665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 frecuencia de un sonido expresa el número de vibraciones por segundo y su unidad es el Hertz. Se considera que el margen audible por el ser humano es el comprendido entre 20 Hz y 20000 Hz.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CBD15F-4FEF-484B-A5A9-34F4AE3B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25" y="3548268"/>
            <a:ext cx="7009319" cy="32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17554-5565-44B4-95C6-47DEDBB3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RUIDO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FB146-AC2D-450F-B095-519524E2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026358" cy="463943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Sonido no deseado.</a:t>
            </a:r>
          </a:p>
          <a:p>
            <a:r>
              <a:rPr lang="es-ES" dirty="0"/>
              <a:t>Combinación de sonidos no coordinados que producen una sensación desagradable </a:t>
            </a:r>
          </a:p>
          <a:p>
            <a:r>
              <a:rPr lang="es-ES" dirty="0"/>
              <a:t>Cualquier sonido que interfiera o impida alguna actividad humana.</a:t>
            </a:r>
          </a:p>
          <a:p>
            <a:pPr marL="0" indent="0">
              <a:buNone/>
            </a:pPr>
            <a:r>
              <a:rPr lang="es-ES" dirty="0"/>
              <a:t>Para identificar la intensidad del ruido se utiliza una medida llamada decibel (dB).</a:t>
            </a:r>
          </a:p>
          <a:p>
            <a:pPr marL="0" indent="0">
              <a:buNone/>
            </a:pPr>
            <a:r>
              <a:rPr lang="es-ES" dirty="0"/>
              <a:t>El efecto más perjudicial del ruido es la pérdida de audición.</a:t>
            </a:r>
          </a:p>
          <a:p>
            <a:pPr marL="0" indent="0">
              <a:buNone/>
            </a:pPr>
            <a:r>
              <a:rPr lang="es-AR" dirty="0"/>
              <a:t>El ruido también</a:t>
            </a:r>
            <a:r>
              <a:rPr lang="es-ES" dirty="0"/>
              <a:t>produce efectos emocionales: cansancio e imposibilidad de concentrarse y también aparecen los síntomas de</a:t>
            </a:r>
          </a:p>
          <a:p>
            <a:pPr marL="0" indent="0">
              <a:buNone/>
            </a:pPr>
            <a:r>
              <a:rPr lang="es-ES" dirty="0"/>
              <a:t>“estrés”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1EF46F-E099-4593-94EB-3EF3D7A1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4" y="2276061"/>
            <a:ext cx="3458816" cy="2305877"/>
          </a:xfrm>
          <a:prstGeom prst="rect">
            <a:avLst/>
          </a:prstGeom>
        </p:spPr>
      </p:pic>
      <p:pic>
        <p:nvPicPr>
          <p:cNvPr id="6" name="Picture 7" descr="Pictograma en rollo ISO 7010 Peligro ruido fuerte repentino - W038 ...">
            <a:extLst>
              <a:ext uri="{FF2B5EF4-FFF2-40B4-BE49-F238E27FC236}">
                <a16:creationId xmlns:a16="http://schemas.microsoft.com/office/drawing/2014/main" id="{28F58076-5FE3-4CCF-B3D5-F89890A7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0" y="29905"/>
            <a:ext cx="1852016" cy="1622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BD9584-70E6-4079-9C4B-F190322B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88" y="4710183"/>
            <a:ext cx="1614104" cy="19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D350C-08A2-47AB-87E4-CBF29A4C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OJO Y LA VISION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C04E6-F9DF-4899-B167-6CE2546B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ojo es receptor de luz y tiene la facultad de convertir la energía luminosa que recibe en una corriente eléctrica que trasmite al cerebro en forma de impulso nervioso.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FD57EA-B7E3-498F-9C54-130AA50B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7" y="3232073"/>
            <a:ext cx="5582790" cy="36213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F20B62-1ACA-4125-A2DD-515BC57A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70" y="3648606"/>
            <a:ext cx="4307307" cy="27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5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22D8B-145E-4579-82BF-D1B78137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FOTORRECEPTORES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FBBC90-7DB6-4BE4-9FD6-D0757CF79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52" y="2836085"/>
            <a:ext cx="5314121" cy="3933696"/>
          </a:xfr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987F1BD-06B9-499A-92F5-624A6D9B7DB2}"/>
              </a:ext>
            </a:extLst>
          </p:cNvPr>
          <p:cNvSpPr txBox="1">
            <a:spLocks/>
          </p:cNvSpPr>
          <p:nvPr/>
        </p:nvSpPr>
        <p:spPr>
          <a:xfrm>
            <a:off x="646111" y="1836336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ES" dirty="0"/>
              <a:t>En general, un </a:t>
            </a:r>
            <a:r>
              <a:rPr lang="es-ES" b="1" dirty="0"/>
              <a:t>fotorreceptor</a:t>
            </a:r>
            <a:r>
              <a:rPr lang="es-ES" dirty="0"/>
              <a:t> es un mecanismo capaz de convertir la energía óptica de la luz que incide sobre una superficie </a:t>
            </a:r>
            <a:r>
              <a:rPr lang="es-ES" dirty="0" err="1"/>
              <a:t>sensora</a:t>
            </a:r>
            <a:r>
              <a:rPr lang="es-ES" dirty="0"/>
              <a:t> en energía eléctrica , mediante un proceso que se denomina transducción.</a:t>
            </a:r>
            <a:endParaRPr lang="es-AR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9E124E3-A7A3-4061-AE81-245D23D8A314}"/>
              </a:ext>
            </a:extLst>
          </p:cNvPr>
          <p:cNvSpPr txBox="1">
            <a:spLocks/>
          </p:cNvSpPr>
          <p:nvPr/>
        </p:nvSpPr>
        <p:spPr>
          <a:xfrm>
            <a:off x="588250" y="3248840"/>
            <a:ext cx="676333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2C9C57C-D1B5-4763-93DF-C693A848C94F}"/>
              </a:ext>
            </a:extLst>
          </p:cNvPr>
          <p:cNvSpPr txBox="1">
            <a:spLocks/>
          </p:cNvSpPr>
          <p:nvPr/>
        </p:nvSpPr>
        <p:spPr>
          <a:xfrm>
            <a:off x="1255712" y="22053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916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1521-1A34-47A2-9B90-D7BED21F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PSICOLOGIA DEL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25D91-C1A5-4060-B91B-DCB6F519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32" y="2867841"/>
            <a:ext cx="8946541" cy="21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/>
              <a:t>Se puede decir que la psicología del trabajo es:</a:t>
            </a:r>
          </a:p>
          <a:p>
            <a:r>
              <a:rPr lang="es-AR" sz="2400" dirty="0"/>
              <a:t>La ciencia que estudia la conducta humana.</a:t>
            </a:r>
          </a:p>
          <a:p>
            <a:r>
              <a:rPr lang="es-AR" sz="2400" dirty="0"/>
              <a:t>Nos permite descubrir en breve tiempo el carácter del trabajador.</a:t>
            </a:r>
          </a:p>
        </p:txBody>
      </p:sp>
    </p:spTree>
    <p:extLst>
      <p:ext uri="{BB962C8B-B14F-4D97-AF65-F5344CB8AC3E}">
        <p14:creationId xmlns:p14="http://schemas.microsoft.com/office/powerpoint/2010/main" val="282352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B411-CD38-420B-BE6E-5BA98304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FOTORRECEPTORES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5A2E1-3D4E-4425-960E-96A227F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03966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/>
              <a:t>Funciones de los </a:t>
            </a:r>
            <a:r>
              <a:rPr lang="es-ES" sz="2400" dirty="0"/>
              <a:t>conos</a:t>
            </a:r>
            <a:r>
              <a:rPr lang="es-ES" sz="2400" b="1" dirty="0"/>
              <a:t>:</a:t>
            </a:r>
            <a:endParaRPr lang="es-ES" sz="2400" dirty="0"/>
          </a:p>
          <a:p>
            <a:r>
              <a:rPr lang="es-ES" sz="2400" dirty="0"/>
              <a:t>Proporcionan información de color.</a:t>
            </a:r>
          </a:p>
          <a:p>
            <a:r>
              <a:rPr lang="es-ES" sz="2400" dirty="0"/>
              <a:t>Los hay sensibles al rojo, al verde y al azul (RGB).</a:t>
            </a:r>
          </a:p>
          <a:p>
            <a:r>
              <a:rPr lang="es-ES" sz="2400" dirty="0"/>
              <a:t>Aportan la versión espacial, es decir, cada cono tiene una conexión directa al cerebro.</a:t>
            </a:r>
          </a:p>
          <a:p>
            <a:r>
              <a:rPr lang="es-ES" sz="2400" dirty="0"/>
              <a:t>Son solo sensibles con altos niveles de iluminación (fenómeno conocido con el nombre de visión fotópica). Con baja iluminación no se distinguen los colores.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2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83BCF-2B88-4596-9B8A-1B27E217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FOTORRECEPTORES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CA20F-19EB-49E2-BA36-98CB00EA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40" y="2146853"/>
            <a:ext cx="8490793" cy="4048538"/>
          </a:xfrm>
        </p:spPr>
        <p:txBody>
          <a:bodyPr/>
          <a:lstStyle/>
          <a:p>
            <a:r>
              <a:rPr lang="es-ES" sz="2400" b="1" dirty="0"/>
              <a:t>Funciones de los </a:t>
            </a:r>
            <a:r>
              <a:rPr lang="es-ES" sz="2400" dirty="0"/>
              <a:t>bastones</a:t>
            </a:r>
            <a:r>
              <a:rPr lang="es-ES" sz="2400" b="1" dirty="0"/>
              <a:t>:</a:t>
            </a:r>
            <a:endParaRPr lang="es-ES" sz="2400" dirty="0"/>
          </a:p>
          <a:p>
            <a:r>
              <a:rPr lang="es-ES" sz="2400" dirty="0"/>
              <a:t>Proporcionan información del brillo.</a:t>
            </a:r>
          </a:p>
          <a:p>
            <a:r>
              <a:rPr lang="es-ES" sz="2400" dirty="0"/>
              <a:t>Aportan la visión cuando hay bajos niveles de iluminación (Visión escotópica).</a:t>
            </a:r>
          </a:p>
          <a:p>
            <a:r>
              <a:rPr lang="es-ES" sz="2400" dirty="0"/>
              <a:t>No aportan información espacial.</a:t>
            </a:r>
          </a:p>
          <a:p>
            <a:r>
              <a:rPr lang="es-ES" sz="2400" dirty="0"/>
              <a:t>Varios bastones comparten la misma fibra en el nervio óptico. Efecto de “inhibición lateral”.</a:t>
            </a:r>
          </a:p>
          <a:p>
            <a:r>
              <a:rPr lang="es-ES" sz="2400" dirty="0"/>
              <a:t>Hay aproximadamente unos 100 millones en la retina.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618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71DC-0150-473C-9DD4-F486A8D2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89" y="996057"/>
            <a:ext cx="9404723" cy="1400530"/>
          </a:xfrm>
        </p:spPr>
        <p:txBody>
          <a:bodyPr/>
          <a:lstStyle/>
          <a:p>
            <a:r>
              <a:rPr lang="es-AR" dirty="0"/>
              <a:t>FIN DE LA PRESENTACION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D3862-D76A-4AC8-B2B3-905E904C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111" y="3429000"/>
            <a:ext cx="4939678" cy="14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¡MUCHAS 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A1A64C-BE47-4162-A0E5-B9342AC4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11" y="1477341"/>
            <a:ext cx="2984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01870-0345-42F5-8EEA-17A454EF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CONCEPTO DEL TRABAJO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1104C-4FE2-45B1-A0C8-A58E1C69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52" y="2980572"/>
            <a:ext cx="8809314" cy="2227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/>
              <a:t>La psicología considera al trabajo </a:t>
            </a:r>
            <a:r>
              <a:rPr lang="es-ES" sz="2400" dirty="0"/>
              <a:t>como una manifestación de la actividad humana encaminada a conseguir un fin ajeno a sí misma. Interpreta el trabajo en el adulto como una continuación de los juegos infantiles.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13787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B60B6-0F0D-4E83-9537-B1B75B1C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FORMAS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344E03-668A-47F4-B908-63B3CF23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45683"/>
            <a:ext cx="8946541" cy="5036995"/>
          </a:xfrm>
        </p:spPr>
        <p:txBody>
          <a:bodyPr>
            <a:normAutofit/>
          </a:bodyPr>
          <a:lstStyle/>
          <a:p>
            <a:r>
              <a:rPr lang="es-ES" sz="2400" dirty="0"/>
              <a:t>Trabajo superior:  corresponde este tipo de trabajo al que realiza el artista o el hombre de ciencia.</a:t>
            </a:r>
          </a:p>
          <a:p>
            <a:r>
              <a:rPr lang="es-ES" sz="2400" dirty="0"/>
              <a:t>Trabajo de móviles intrínsecos: Este trabajo está desprovisto del interés que tiene el trabajo superior. Pero la representación del fin deseado a que los medios tengan una fuerza impulsora sobré la actividad.</a:t>
            </a:r>
          </a:p>
          <a:p>
            <a:r>
              <a:rPr lang="es-ES" sz="2400" dirty="0"/>
              <a:t>Trabajo de móviles extrínsecos: Es el tipo de trabajo profesional y el más frecuente. La finalidad es lejana como ahorrar para la vejez, entregarse a una causa.</a:t>
            </a:r>
          </a:p>
        </p:txBody>
      </p:sp>
    </p:spTree>
    <p:extLst>
      <p:ext uri="{BB962C8B-B14F-4D97-AF65-F5344CB8AC3E}">
        <p14:creationId xmlns:p14="http://schemas.microsoft.com/office/powerpoint/2010/main" val="42098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2DF7E-9649-4CB4-9F77-92DDF707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FORMAS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C4CC0-174F-4A3F-9362-0A646E30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/>
          <a:lstStyle/>
          <a:p>
            <a:r>
              <a:rPr lang="es-AR" sz="2400" dirty="0"/>
              <a:t>Corvee: </a:t>
            </a:r>
            <a:r>
              <a:rPr lang="es-ES" sz="2400" dirty="0"/>
              <a:t>este trabajo sólo causa desaliento y no responde a ninguna finalidad del individuo y el trabajador no encuentra nada que pueda infundirle interés.</a:t>
            </a:r>
          </a:p>
          <a:p>
            <a:r>
              <a:rPr lang="es-ES" sz="2400" dirty="0"/>
              <a:t>Forzado: es el trabajo por la actividad misma sin percibir finalidad alguna.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716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3E354-17C9-49A8-94E2-905FBC26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RENDIMIENTO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8BD41-DBF0-4FF9-9788-42DDFE87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195481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Es la capacidad de producir de un individuo, en condiciones fisiológicas normales.</a:t>
            </a:r>
          </a:p>
          <a:p>
            <a:pPr marL="0" indent="0">
              <a:buNone/>
            </a:pPr>
            <a:r>
              <a:rPr lang="es-ES" sz="2400" dirty="0"/>
              <a:t>Rendimiento del trabajo en dos gráficas: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Curva de trabajo.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Curvas de rendimiento.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85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B74D1-1EF3-430D-BA5F-C06BAA23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CURVA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D93595-0D0C-4E1F-923F-18837A861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8848"/>
            <a:ext cx="8946541" cy="4626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El ergógrafo mide el trabajo muscular, lo cual obtiene distintos gráficos:</a:t>
            </a:r>
          </a:p>
          <a:p>
            <a:r>
              <a:rPr lang="es-ES" sz="2400" dirty="0"/>
              <a:t>Gráfico en forma de curva que demuestra que al comienzo de la prueba los movimientos son amplios y poco a poco comienzan a descender hasta que la fatiga obligue al reposo muscular.</a:t>
            </a:r>
          </a:p>
          <a:p>
            <a:r>
              <a:rPr lang="es-ES" sz="2400" dirty="0"/>
              <a:t>Otros gráficos muestran un trabajo inicial intenso y luego una caída brusca de la amplitud.</a:t>
            </a:r>
          </a:p>
          <a:p>
            <a:r>
              <a:rPr lang="es-ES" sz="2400" dirty="0"/>
              <a:t>Por último, otros gráficos muestran la amplitud de comienzo, la curva desciende y vuelve a ascender después y así se repite, hasta la detención total.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45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FFBC6-3871-46C1-99D8-621AC9BB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CURVAS DE RENDIMIETNO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6AC31-DF50-4731-902A-7B79C78F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52" y="1853248"/>
            <a:ext cx="9524931" cy="479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Cuando se estudian las curvas de rendimiento se observa la influencia de diversos factores.</a:t>
            </a:r>
          </a:p>
          <a:p>
            <a:r>
              <a:rPr lang="es-ES" sz="2400" dirty="0"/>
              <a:t>Un factor importante es el entrenamiento que aumenta el rendimiento.</a:t>
            </a:r>
          </a:p>
          <a:p>
            <a:r>
              <a:rPr lang="es-ES" sz="2400" dirty="0"/>
              <a:t>Otro factor importante es la variación horaria. Es bajo al principio de jornada, aumenta paulatinamente y luego desciende. Después de la pausa de descanso, comienza a aumentar progresivamente hasta un óptimo y luego cae a un nivel mayor que en el primer periodo de la jornada.</a:t>
            </a:r>
          </a:p>
          <a:p>
            <a:r>
              <a:rPr lang="es-AR" sz="2400" dirty="0"/>
              <a:t>La edad también es un factor que influye en el rendimiento. </a:t>
            </a:r>
            <a:r>
              <a:rPr lang="es-ES" sz="2400" dirty="0"/>
              <a:t>El rendimiento del joven es superior cuantitativamente al del hombre maduro que es mejor cualitativamente.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0483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34607-C14A-44F3-875E-9485CAA2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RITMO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5B2B2-0AA9-40A1-8EE0-FDAC360F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833" y="2636015"/>
            <a:ext cx="8946541" cy="2757620"/>
          </a:xfrm>
        </p:spPr>
        <p:txBody>
          <a:bodyPr>
            <a:noAutofit/>
          </a:bodyPr>
          <a:lstStyle/>
          <a:p>
            <a:r>
              <a:rPr lang="es-ES" sz="2400" dirty="0"/>
              <a:t>El ritmo de trabajo es la periodicidad en tiempo e intensidad con que un individuo exterioriza su energía productora.</a:t>
            </a:r>
          </a:p>
          <a:p>
            <a:r>
              <a:rPr lang="es-ES" sz="2400" dirty="0"/>
              <a:t>El trabajo se desarrolla con una diferente continuidad derivada de los impulsos propios del individuo o de los impuestos por motivos exteriores (ajenos al individuo).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4927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675</TotalTime>
  <Words>1154</Words>
  <Application>Microsoft Office PowerPoint</Application>
  <PresentationFormat>Panorámica</PresentationFormat>
  <Paragraphs>95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Ion</vt:lpstr>
      <vt:lpstr>ERGONOMIA LABORAL </vt:lpstr>
      <vt:lpstr>PSICOLOGIA DEL TRABAJO</vt:lpstr>
      <vt:lpstr>EL CONCEPTO DEL TRABAJO</vt:lpstr>
      <vt:lpstr>FORMAS DE TRABAJO</vt:lpstr>
      <vt:lpstr>FORMAS DE TRABAJO</vt:lpstr>
      <vt:lpstr>RENDIMIENTO</vt:lpstr>
      <vt:lpstr>CURVA DE TRABAJO</vt:lpstr>
      <vt:lpstr>CURVAS DE RENDIMIETNO</vt:lpstr>
      <vt:lpstr>RITMO DE TRABAJO</vt:lpstr>
      <vt:lpstr>LA PERSONALIDAD EN EL AJUSTE PROFESIONAL </vt:lpstr>
      <vt:lpstr>TIPO DE PERSONALIDAD SEGÚN LA INTELIGENCIA</vt:lpstr>
      <vt:lpstr>TIPOS DE PERSONALIDAD SEGÚN EL CARÁCTER </vt:lpstr>
      <vt:lpstr>TIPOS DE PERSONALIDAD SEGÚN TEMPERAMENTO </vt:lpstr>
      <vt:lpstr>TIPOS DE PERSONALIDAD SEGÚN TEMPERAMENTO </vt:lpstr>
      <vt:lpstr>EL OIDO</vt:lpstr>
      <vt:lpstr>UMBRAL AUDITIVO</vt:lpstr>
      <vt:lpstr>RUIDO</vt:lpstr>
      <vt:lpstr>EL OJO Y LA VISION</vt:lpstr>
      <vt:lpstr>FOTORRECEPTORES</vt:lpstr>
      <vt:lpstr>FOTORRECEPTORES</vt:lpstr>
      <vt:lpstr>FOTORRECEPTORES</vt:lpstr>
      <vt:lpstr>FIN DE LA PRESENTACION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ERGONOMIA LABORAL</dc:title>
  <dc:creator>Marcos Jauchuk</dc:creator>
  <cp:lastModifiedBy>Marcos Jauchuk</cp:lastModifiedBy>
  <cp:revision>34</cp:revision>
  <dcterms:created xsi:type="dcterms:W3CDTF">2020-05-28T04:52:16Z</dcterms:created>
  <dcterms:modified xsi:type="dcterms:W3CDTF">2020-06-01T16:06:52Z</dcterms:modified>
</cp:coreProperties>
</file>