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1" r:id="rId4"/>
    <p:sldId id="296" r:id="rId5"/>
    <p:sldId id="298" r:id="rId6"/>
    <p:sldId id="300" r:id="rId7"/>
    <p:sldId id="301" r:id="rId8"/>
    <p:sldId id="302" r:id="rId9"/>
    <p:sldId id="303" r:id="rId10"/>
    <p:sldId id="305" r:id="rId11"/>
    <p:sldId id="304" r:id="rId12"/>
    <p:sldId id="306" r:id="rId13"/>
    <p:sldId id="307" r:id="rId14"/>
    <p:sldId id="310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3" r:id="rId23"/>
    <p:sldId id="286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ep.worldbank.org/" TargetMode="External"/><Relationship Id="rId4" Type="http://schemas.openxmlformats.org/officeDocument/2006/relationships/hyperlink" Target="http://www.iniciativasepa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3"/>
              </a:rPr>
              <a:t>Imagen Blog </a:t>
            </a:r>
            <a:r>
              <a:rPr lang="es-MX" dirty="0">
                <a:hlinkClick r:id="rId3"/>
              </a:rPr>
              <a:t>de educación | UNITEC Universidad Tecnológica de México</a:t>
            </a:r>
            <a:endParaRPr lang="es-MX" dirty="0"/>
          </a:p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B050"/>
                </a:solidFill>
              </a:rPr>
              <a:t>ASIGNATURA: CI </a:t>
            </a:r>
            <a:r>
              <a:rPr lang="es-AR" sz="2800" b="1" u="sng" dirty="0" smtClean="0">
                <a:solidFill>
                  <a:srgbClr val="00B050"/>
                </a:solidFill>
              </a:rPr>
              <a:t>558</a:t>
            </a:r>
          </a:p>
          <a:p>
            <a:pPr algn="ctr"/>
            <a:endParaRPr lang="es-AR" sz="2800" b="1" u="sng" dirty="0" smtClean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B050"/>
                </a:solidFill>
              </a:rPr>
              <a:t> </a:t>
            </a:r>
            <a:r>
              <a:rPr lang="es-AR" sz="3600" b="1" u="sng" dirty="0">
                <a:solidFill>
                  <a:srgbClr val="00B050"/>
                </a:solidFill>
              </a:rPr>
              <a:t>PROYECTO DE INGENIERÍA </a:t>
            </a:r>
            <a:endParaRPr lang="es-MX" sz="3600" dirty="0">
              <a:solidFill>
                <a:srgbClr val="00B050"/>
              </a:solidFill>
            </a:endParaRPr>
          </a:p>
          <a:p>
            <a:pPr algn="ctr"/>
            <a:endParaRPr lang="es-AR" sz="2800" b="1" u="sng" dirty="0" smtClean="0">
              <a:solidFill>
                <a:srgbClr val="00B050"/>
              </a:solidFill>
            </a:endParaRPr>
          </a:p>
          <a:p>
            <a:pPr algn="ctr"/>
            <a:endParaRPr lang="es-AR" sz="2800" b="1" u="sng" dirty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B050"/>
                </a:solidFill>
              </a:rPr>
              <a:t>AÑO </a:t>
            </a:r>
            <a:r>
              <a:rPr lang="es-AR" sz="2800" b="1" u="sng" dirty="0">
                <a:solidFill>
                  <a:srgbClr val="00B050"/>
                </a:solidFill>
              </a:rPr>
              <a:t>ACADÉMICO: </a:t>
            </a:r>
            <a:r>
              <a:rPr lang="es-AR" sz="2800" b="1" u="sng" dirty="0" smtClean="0">
                <a:solidFill>
                  <a:srgbClr val="00B050"/>
                </a:solidFill>
              </a:rPr>
              <a:t>2023</a:t>
            </a:r>
            <a:endParaRPr lang="es-MX" sz="2800" dirty="0">
              <a:solidFill>
                <a:srgbClr val="00B05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2667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-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Qué</a:t>
            </a:r>
            <a:r>
              <a:rPr lang="es-MX" sz="4400" b="1" spc="1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debe</a:t>
            </a:r>
            <a:r>
              <a:rPr lang="es-MX" sz="4400" b="1" spc="3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20" dirty="0">
                <a:solidFill>
                  <a:srgbClr val="000000"/>
                </a:solidFill>
                <a:cs typeface="Calibri"/>
              </a:rPr>
              <a:t>reflejar</a:t>
            </a:r>
            <a:r>
              <a:rPr lang="es-MX" sz="4400" b="1" spc="10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el</a:t>
            </a:r>
            <a:r>
              <a:rPr lang="es-MX" sz="4400" b="1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Plan</a:t>
            </a:r>
            <a:r>
              <a:rPr lang="es-MX" sz="4400" b="1" spc="2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5" dirty="0">
                <a:solidFill>
                  <a:srgbClr val="000000"/>
                </a:solidFill>
                <a:cs typeface="Calibri"/>
              </a:rPr>
              <a:t>de</a:t>
            </a:r>
            <a:r>
              <a:rPr lang="es-MX" sz="4400" b="1" spc="30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Adquisiciones</a:t>
            </a:r>
            <a:r>
              <a:rPr lang="es-MX" sz="4400" b="1" spc="10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5" dirty="0">
                <a:solidFill>
                  <a:srgbClr val="000000"/>
                </a:solidFill>
                <a:cs typeface="Calibri"/>
              </a:rPr>
              <a:t>y</a:t>
            </a:r>
            <a:r>
              <a:rPr lang="es-MX" sz="4400" b="1" spc="2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30" dirty="0">
                <a:solidFill>
                  <a:srgbClr val="000000"/>
                </a:solidFill>
                <a:cs typeface="Calibri"/>
              </a:rPr>
              <a:t>Contrataciones</a:t>
            </a:r>
            <a:endParaRPr lang="es-MX" sz="4400" b="1" spc="5" dirty="0">
              <a:latin typeface="Tahoma"/>
              <a:cs typeface="Tahoma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1099452" y="5677443"/>
            <a:ext cx="2632012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0670">
              <a:lnSpc>
                <a:spcPct val="100000"/>
              </a:lnSpc>
              <a:spcBef>
                <a:spcPts val="105"/>
              </a:spcBef>
            </a:pP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MONTO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TIMADO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0" y="2896184"/>
            <a:ext cx="12039600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MX" sz="5400" b="1" i="1" spc="5" dirty="0" smtClean="0">
                <a:solidFill>
                  <a:srgbClr val="00B050"/>
                </a:solidFill>
                <a:cs typeface="Calibri"/>
              </a:rPr>
              <a:t>DEBE </a:t>
            </a:r>
            <a:r>
              <a:rPr sz="5400" b="1" i="1" spc="5" dirty="0" smtClean="0">
                <a:solidFill>
                  <a:srgbClr val="00B050"/>
                </a:solidFill>
                <a:cs typeface="Calibri"/>
              </a:rPr>
              <a:t>INCLUIR </a:t>
            </a:r>
            <a:r>
              <a:rPr sz="5400" b="1" i="1" spc="5" dirty="0">
                <a:solidFill>
                  <a:srgbClr val="00B050"/>
                </a:solidFill>
                <a:cs typeface="Calibri"/>
              </a:rPr>
              <a:t>TIPO DE REVISIÓN POR PARTE DEL ORGANISMO INTERNACIONAL: EX </a:t>
            </a:r>
            <a:r>
              <a:rPr sz="5400" b="1" i="1" spc="5" dirty="0" smtClean="0">
                <a:solidFill>
                  <a:srgbClr val="00B050"/>
                </a:solidFill>
                <a:cs typeface="Calibri"/>
              </a:rPr>
              <a:t>ANTE/EX</a:t>
            </a:r>
            <a:r>
              <a:rPr lang="es-MX" sz="5400" b="1" i="1" spc="5" dirty="0" smtClean="0">
                <a:solidFill>
                  <a:srgbClr val="00B050"/>
                </a:solidFill>
                <a:cs typeface="Calibri"/>
              </a:rPr>
              <a:t> </a:t>
            </a:r>
            <a:r>
              <a:rPr sz="5400" b="1" i="1" spc="5" dirty="0" smtClean="0">
                <a:solidFill>
                  <a:srgbClr val="00B050"/>
                </a:solidFill>
                <a:cs typeface="Calibri"/>
              </a:rPr>
              <a:t>POST</a:t>
            </a:r>
            <a:endParaRPr lang="es-MX" sz="5400" b="1" i="1" spc="5" dirty="0" smtClean="0">
              <a:solidFill>
                <a:srgbClr val="00B050"/>
              </a:solidFill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5400" b="1" i="1" spc="5" dirty="0" smtClean="0">
                <a:solidFill>
                  <a:srgbClr val="00B050"/>
                </a:solidFill>
                <a:cs typeface="Calibri"/>
              </a:rPr>
              <a:t> </a:t>
            </a:r>
            <a:r>
              <a:rPr sz="5400" b="1" i="1" spc="5" dirty="0">
                <a:solidFill>
                  <a:srgbClr val="00B050"/>
                </a:solidFill>
                <a:cs typeface="Calibri"/>
              </a:rPr>
              <a:t>según el Contrato de Préstamo</a:t>
            </a:r>
          </a:p>
        </p:txBody>
      </p:sp>
    </p:spTree>
    <p:extLst>
      <p:ext uri="{BB962C8B-B14F-4D97-AF65-F5344CB8AC3E}">
        <p14:creationId xmlns:p14="http://schemas.microsoft.com/office/powerpoint/2010/main" val="30603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2647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-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Hitos </a:t>
            </a:r>
            <a:r>
              <a:rPr lang="es-MX" sz="4400" b="1" spc="5" dirty="0">
                <a:latin typeface="Tahoma"/>
                <a:cs typeface="Tahoma"/>
              </a:rPr>
              <a:t>Importantes de cada proceso de </a:t>
            </a:r>
            <a:r>
              <a:rPr lang="es-MX" sz="4400" b="1" spc="5" dirty="0" smtClean="0">
                <a:latin typeface="Tahoma"/>
                <a:cs typeface="Tahoma"/>
              </a:rPr>
              <a:t>adquisición</a:t>
            </a:r>
            <a:endParaRPr lang="es-ES_tradnl" sz="4400" b="1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  <p:sp>
        <p:nvSpPr>
          <p:cNvPr id="6" name="object 3"/>
          <p:cNvSpPr txBox="1"/>
          <p:nvPr/>
        </p:nvSpPr>
        <p:spPr>
          <a:xfrm>
            <a:off x="135890" y="2790571"/>
            <a:ext cx="73755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Bienes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Obras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 servicios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consultoría:</a:t>
            </a:r>
            <a:endParaRPr sz="3200" dirty="0">
              <a:latin typeface="Calibri"/>
              <a:cs typeface="Calibri"/>
            </a:endParaRPr>
          </a:p>
        </p:txBody>
      </p:sp>
      <p:graphicFrame>
        <p:nvGraphicFramePr>
          <p:cNvPr id="7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77513"/>
              </p:ext>
            </p:extLst>
          </p:nvPr>
        </p:nvGraphicFramePr>
        <p:xfrm>
          <a:off x="2276359" y="3556000"/>
          <a:ext cx="8480425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229235" marR="222250" indent="-317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Recepción de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Especificaciones </a:t>
                      </a:r>
                      <a:r>
                        <a:rPr sz="20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técnicas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Preparación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Pliego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Objeción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Documentos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Invitación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/Publicación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Apertura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80099"/>
              </p:ext>
            </p:extLst>
          </p:nvPr>
        </p:nvGraphicFramePr>
        <p:xfrm>
          <a:off x="2276359" y="5278818"/>
          <a:ext cx="838200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0800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Evaluación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Objeción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Evaluación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74295" indent="63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Disposición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de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ó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Notificación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Firma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Contrato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2647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-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Hitos </a:t>
            </a:r>
            <a:r>
              <a:rPr lang="es-MX" sz="4400" b="1" spc="5" dirty="0">
                <a:latin typeface="Tahoma"/>
                <a:cs typeface="Tahoma"/>
              </a:rPr>
              <a:t>Importantes de cada proceso de </a:t>
            </a:r>
            <a:r>
              <a:rPr lang="es-MX" sz="4400" b="1" spc="5" dirty="0" smtClean="0">
                <a:latin typeface="Tahoma"/>
                <a:cs typeface="Tahoma"/>
              </a:rPr>
              <a:t>adquisición</a:t>
            </a:r>
            <a:endParaRPr lang="es-ES_tradnl" sz="4400" b="1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  <p:sp>
        <p:nvSpPr>
          <p:cNvPr id="6" name="object 3"/>
          <p:cNvSpPr txBox="1"/>
          <p:nvPr/>
        </p:nvSpPr>
        <p:spPr>
          <a:xfrm>
            <a:off x="135890" y="2790571"/>
            <a:ext cx="737552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spcBef>
                <a:spcPts val="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es-MX" sz="3200" spc="-5" dirty="0">
                <a:cs typeface="Calibri"/>
              </a:rPr>
              <a:t>Servicios</a:t>
            </a:r>
            <a:r>
              <a:rPr lang="es-MX" sz="3200" spc="15" dirty="0">
                <a:cs typeface="Calibri"/>
              </a:rPr>
              <a:t> </a:t>
            </a:r>
            <a:r>
              <a:rPr lang="es-MX" sz="3200" spc="-10" dirty="0">
                <a:cs typeface="Calibri"/>
              </a:rPr>
              <a:t>de</a:t>
            </a:r>
            <a:r>
              <a:rPr lang="es-MX" sz="3200" spc="-15" dirty="0">
                <a:cs typeface="Calibri"/>
              </a:rPr>
              <a:t> </a:t>
            </a:r>
            <a:r>
              <a:rPr lang="es-MX" sz="3200" spc="-10" dirty="0">
                <a:cs typeface="Calibri"/>
              </a:rPr>
              <a:t>Consultoría</a:t>
            </a:r>
            <a:r>
              <a:rPr lang="es-MX" sz="3200" spc="-10" dirty="0" smtClean="0"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</p:txBody>
      </p:sp>
      <p:graphicFrame>
        <p:nvGraphicFramePr>
          <p:cNvPr id="9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39986"/>
              </p:ext>
            </p:extLst>
          </p:nvPr>
        </p:nvGraphicFramePr>
        <p:xfrm>
          <a:off x="2428760" y="5784723"/>
          <a:ext cx="6934200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marL="1270" algn="ctr">
                        <a:lnSpc>
                          <a:spcPts val="236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objeción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79400" marR="270510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Lista </a:t>
                      </a:r>
                      <a:r>
                        <a:rPr sz="20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Corta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Invitación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SP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Apertura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Sobres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Técnica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34482"/>
              </p:ext>
            </p:extLst>
          </p:nvPr>
        </p:nvGraphicFramePr>
        <p:xfrm>
          <a:off x="931430" y="4077676"/>
          <a:ext cx="992885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marL="198755" indent="-58419">
                        <a:lnSpc>
                          <a:spcPts val="236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Recepción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83845" marR="192405" indent="-85725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Términos</a:t>
                      </a:r>
                      <a:r>
                        <a:rPr sz="20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b="1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Referencia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Publicación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3820" marR="82550" algn="ctr">
                        <a:lnSpc>
                          <a:spcPct val="100000"/>
                        </a:lnSpc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Aviso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Expresión </a:t>
                      </a:r>
                      <a:r>
                        <a:rPr sz="20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Interés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Cierre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6360" marR="78740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Expresión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Interes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Informe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Lista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Corta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Elaboración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la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41605" marR="13525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Solicitud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Propuestas </a:t>
                      </a:r>
                      <a:r>
                        <a:rPr sz="20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(SP)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3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2647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-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Hitos </a:t>
            </a:r>
            <a:r>
              <a:rPr lang="es-MX" sz="4400" b="1" spc="5" dirty="0">
                <a:latin typeface="Tahoma"/>
                <a:cs typeface="Tahoma"/>
              </a:rPr>
              <a:t>Importantes de cada proceso de </a:t>
            </a:r>
            <a:r>
              <a:rPr lang="es-MX" sz="4400" b="1" spc="5" dirty="0" smtClean="0">
                <a:latin typeface="Tahoma"/>
                <a:cs typeface="Tahoma"/>
              </a:rPr>
              <a:t>adquisición</a:t>
            </a:r>
            <a:endParaRPr lang="es-ES_tradnl" sz="4400" b="1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  <p:sp>
        <p:nvSpPr>
          <p:cNvPr id="6" name="object 3"/>
          <p:cNvSpPr txBox="1"/>
          <p:nvPr/>
        </p:nvSpPr>
        <p:spPr>
          <a:xfrm>
            <a:off x="135890" y="2790571"/>
            <a:ext cx="737552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spcBef>
                <a:spcPts val="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es-MX" sz="3200" spc="-5" dirty="0">
                <a:cs typeface="Calibri"/>
              </a:rPr>
              <a:t>Servicios</a:t>
            </a:r>
            <a:r>
              <a:rPr lang="es-MX" sz="3200" spc="15" dirty="0">
                <a:cs typeface="Calibri"/>
              </a:rPr>
              <a:t> </a:t>
            </a:r>
            <a:r>
              <a:rPr lang="es-MX" sz="3200" spc="-10" dirty="0">
                <a:cs typeface="Calibri"/>
              </a:rPr>
              <a:t>de</a:t>
            </a:r>
            <a:r>
              <a:rPr lang="es-MX" sz="3200" spc="-15" dirty="0">
                <a:cs typeface="Calibri"/>
              </a:rPr>
              <a:t> </a:t>
            </a:r>
            <a:r>
              <a:rPr lang="es-MX" sz="3200" spc="-10" dirty="0">
                <a:cs typeface="Calibri"/>
              </a:rPr>
              <a:t>Consultoría</a:t>
            </a:r>
            <a:r>
              <a:rPr lang="es-MX" sz="3200" spc="-10" dirty="0" smtClean="0"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</p:txBody>
      </p:sp>
      <p:graphicFrame>
        <p:nvGraphicFramePr>
          <p:cNvPr id="7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97113"/>
              </p:ext>
            </p:extLst>
          </p:nvPr>
        </p:nvGraphicFramePr>
        <p:xfrm>
          <a:off x="1678940" y="5411224"/>
          <a:ext cx="8469629" cy="1228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9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algn="ctr">
                        <a:lnSpc>
                          <a:spcPts val="2365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Objeción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3970" marR="7620" algn="ctr">
                        <a:lnSpc>
                          <a:spcPct val="100000"/>
                        </a:lnSpc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combinada, </a:t>
                      </a:r>
                      <a:r>
                        <a:rPr sz="2000" b="1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Negociación</a:t>
                      </a:r>
                      <a:r>
                        <a:rPr sz="2000" b="1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borrador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contrato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Disposición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Adjudicación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Notificación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Firma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Contrato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19341"/>
              </p:ext>
            </p:extLst>
          </p:nvPr>
        </p:nvGraphicFramePr>
        <p:xfrm>
          <a:off x="1677671" y="3651249"/>
          <a:ext cx="8470898" cy="1228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marL="177165" marR="174625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Objeción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b="1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Evaluación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Técnica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05435" marR="299085" indent="24130" algn="just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Invitación </a:t>
                      </a:r>
                      <a:r>
                        <a:rPr sz="2000" b="1" spc="-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Apertura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Apertura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0543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Financiera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Informe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Combinado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10922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Negociación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b="1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Borrador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Contrato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0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–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Sistemas </a:t>
            </a:r>
            <a:r>
              <a:rPr lang="es-MX" sz="4400" b="1" spc="5" dirty="0">
                <a:latin typeface="Tahoma"/>
                <a:cs typeface="Tahoma"/>
              </a:rPr>
              <a:t>de monitoreo del Plan de Adquisiciones y Contrataciones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2000" b="1" spc="5" dirty="0" smtClean="0">
              <a:latin typeface="Tahoma"/>
              <a:cs typeface="Tahoma"/>
            </a:endParaRPr>
          </a:p>
          <a:p>
            <a:pPr marL="97790" marR="5080" indent="0">
              <a:lnSpc>
                <a:spcPct val="100000"/>
              </a:lnSpc>
              <a:spcBef>
                <a:spcPts val="90"/>
              </a:spcBef>
              <a:buNone/>
            </a:pPr>
            <a:r>
              <a:rPr lang="es-MX" spc="-10" dirty="0">
                <a:cs typeface="Calibri"/>
              </a:rPr>
              <a:t>Cada</a:t>
            </a:r>
            <a:r>
              <a:rPr lang="es-MX" spc="30" dirty="0">
                <a:cs typeface="Calibri"/>
              </a:rPr>
              <a:t> </a:t>
            </a:r>
            <a:r>
              <a:rPr lang="es-MX" spc="-20" dirty="0">
                <a:cs typeface="Calibri"/>
              </a:rPr>
              <a:t>Organismo</a:t>
            </a:r>
            <a:r>
              <a:rPr lang="es-MX" spc="4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internacional</a:t>
            </a:r>
            <a:r>
              <a:rPr lang="es-MX" spc="3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tiene</a:t>
            </a:r>
            <a:r>
              <a:rPr lang="es-MX" spc="1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su</a:t>
            </a:r>
            <a:r>
              <a:rPr lang="es-MX" spc="1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mecanismo</a:t>
            </a:r>
            <a:r>
              <a:rPr lang="es-MX" spc="4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y</a:t>
            </a:r>
            <a:r>
              <a:rPr lang="es-MX" spc="20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sistema</a:t>
            </a:r>
            <a:r>
              <a:rPr lang="es-MX" spc="30" dirty="0">
                <a:cs typeface="Calibri"/>
              </a:rPr>
              <a:t> </a:t>
            </a:r>
            <a:r>
              <a:rPr lang="es-MX" spc="-25" dirty="0">
                <a:cs typeface="Calibri"/>
              </a:rPr>
              <a:t>para</a:t>
            </a:r>
            <a:r>
              <a:rPr lang="es-MX" spc="25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monitorear</a:t>
            </a:r>
            <a:r>
              <a:rPr lang="es-MX" spc="4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el</a:t>
            </a:r>
            <a:r>
              <a:rPr lang="es-MX" spc="10" dirty="0">
                <a:cs typeface="Calibri"/>
              </a:rPr>
              <a:t> </a:t>
            </a:r>
            <a:r>
              <a:rPr lang="es-MX" dirty="0">
                <a:cs typeface="Calibri"/>
              </a:rPr>
              <a:t>Plan</a:t>
            </a:r>
            <a:r>
              <a:rPr lang="es-MX" spc="1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de</a:t>
            </a:r>
            <a:r>
              <a:rPr lang="es-MX" spc="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adquisiciones </a:t>
            </a:r>
            <a:r>
              <a:rPr lang="es-MX" spc="-70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y</a:t>
            </a:r>
            <a:r>
              <a:rPr lang="es-MX" spc="5" dirty="0">
                <a:cs typeface="Calibri"/>
              </a:rPr>
              <a:t> </a:t>
            </a:r>
            <a:r>
              <a:rPr lang="es-MX" spc="-20" dirty="0">
                <a:cs typeface="Calibri"/>
              </a:rPr>
              <a:t>contrataciones.</a:t>
            </a:r>
            <a:endParaRPr lang="es-MX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s-MX" spc="-15" dirty="0">
                <a:cs typeface="Calibri"/>
              </a:rPr>
              <a:t>Existen</a:t>
            </a:r>
            <a:r>
              <a:rPr lang="es-MX" spc="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dos</a:t>
            </a:r>
            <a:r>
              <a:rPr lang="es-MX" spc="10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sistemas</a:t>
            </a:r>
            <a:r>
              <a:rPr lang="es-MX" spc="2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en</a:t>
            </a:r>
            <a:r>
              <a:rPr lang="es-MX" spc="2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donde</a:t>
            </a:r>
            <a:r>
              <a:rPr lang="es-MX" spc="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se</a:t>
            </a:r>
            <a:r>
              <a:rPr lang="es-MX" spc="10" dirty="0">
                <a:cs typeface="Calibri"/>
              </a:rPr>
              <a:t> </a:t>
            </a:r>
            <a:r>
              <a:rPr lang="es-MX" spc="-25" dirty="0">
                <a:cs typeface="Calibri"/>
              </a:rPr>
              <a:t>registran</a:t>
            </a:r>
            <a:r>
              <a:rPr lang="es-MX" spc="5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y</a:t>
            </a:r>
            <a:r>
              <a:rPr lang="es-MX" spc="15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monitorean</a:t>
            </a:r>
            <a:r>
              <a:rPr lang="es-MX" spc="5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los</a:t>
            </a:r>
            <a:r>
              <a:rPr lang="es-MX" spc="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planes</a:t>
            </a:r>
            <a:r>
              <a:rPr lang="es-MX" spc="2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de</a:t>
            </a:r>
            <a:r>
              <a:rPr lang="es-MX" spc="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adquisiciones:</a:t>
            </a:r>
            <a:endParaRPr lang="es-MX" dirty="0">
              <a:cs typeface="Calibri"/>
            </a:endParaRPr>
          </a:p>
          <a:p>
            <a:pPr marL="356870" marR="337185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es-MX" b="1" spc="-45" dirty="0">
                <a:cs typeface="Calibri"/>
              </a:rPr>
              <a:t>SEPA:</a:t>
            </a:r>
            <a:r>
              <a:rPr lang="es-MX" b="1" spc="15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Sistema</a:t>
            </a:r>
            <a:r>
              <a:rPr lang="es-MX" spc="3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de</a:t>
            </a:r>
            <a:r>
              <a:rPr lang="es-MX" spc="2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Ejecución</a:t>
            </a:r>
            <a:r>
              <a:rPr lang="es-MX" spc="3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de</a:t>
            </a:r>
            <a:r>
              <a:rPr lang="es-MX" spc="20" dirty="0">
                <a:cs typeface="Calibri"/>
              </a:rPr>
              <a:t> </a:t>
            </a:r>
            <a:r>
              <a:rPr lang="es-MX" dirty="0">
                <a:cs typeface="Calibri"/>
              </a:rPr>
              <a:t>Planes</a:t>
            </a:r>
            <a:r>
              <a:rPr lang="es-MX" spc="1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de</a:t>
            </a:r>
            <a:r>
              <a:rPr lang="es-MX" spc="20" dirty="0">
                <a:cs typeface="Calibri"/>
              </a:rPr>
              <a:t> </a:t>
            </a:r>
            <a:r>
              <a:rPr lang="es-MX" spc="-5" dirty="0" smtClean="0">
                <a:cs typeface="Calibri"/>
              </a:rPr>
              <a:t>Adquisiciones,</a:t>
            </a:r>
            <a:r>
              <a:rPr lang="es-MX" spc="40" dirty="0" smtClean="0">
                <a:cs typeface="Calibri"/>
              </a:rPr>
              <a:t> </a:t>
            </a:r>
            <a:r>
              <a:rPr lang="es-MX" spc="-15" dirty="0" smtClean="0">
                <a:cs typeface="Calibri"/>
              </a:rPr>
              <a:t>hoy</a:t>
            </a:r>
            <a:r>
              <a:rPr lang="es-MX" spc="25" dirty="0" smtClean="0">
                <a:cs typeface="Calibri"/>
              </a:rPr>
              <a:t> </a:t>
            </a:r>
            <a:r>
              <a:rPr lang="es-MX" spc="-5" dirty="0">
                <a:cs typeface="Calibri"/>
              </a:rPr>
              <a:t>utilizado</a:t>
            </a:r>
            <a:r>
              <a:rPr lang="es-MX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por</a:t>
            </a:r>
            <a:r>
              <a:rPr lang="es-MX" spc="2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el</a:t>
            </a:r>
            <a:r>
              <a:rPr lang="es-MX" spc="5" dirty="0">
                <a:cs typeface="Calibri"/>
              </a:rPr>
              <a:t> </a:t>
            </a:r>
            <a:r>
              <a:rPr lang="es-MX" spc="-20" dirty="0">
                <a:cs typeface="Calibri"/>
              </a:rPr>
              <a:t>BID. </a:t>
            </a:r>
            <a:r>
              <a:rPr lang="es-MX" spc="-710" dirty="0">
                <a:solidFill>
                  <a:srgbClr val="0000FF"/>
                </a:solidFill>
                <a:cs typeface="Calibri"/>
              </a:rPr>
              <a:t> </a:t>
            </a:r>
            <a:r>
              <a:rPr lang="es-MX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4"/>
              </a:rPr>
              <a:t>http://www.iniciativasepa.org/</a:t>
            </a:r>
            <a:endParaRPr lang="es-MX" dirty="0">
              <a:cs typeface="Calibri"/>
            </a:endParaRPr>
          </a:p>
          <a:p>
            <a:pPr marL="356870" marR="2861945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es-MX" b="1" spc="-10" dirty="0">
                <a:cs typeface="Calibri"/>
              </a:rPr>
              <a:t>STEP</a:t>
            </a:r>
            <a:r>
              <a:rPr lang="es-MX" spc="-10" dirty="0">
                <a:cs typeface="Calibri"/>
              </a:rPr>
              <a:t>:</a:t>
            </a:r>
            <a:r>
              <a:rPr lang="es-MX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Sistema</a:t>
            </a:r>
            <a:r>
              <a:rPr lang="es-MX" spc="2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de</a:t>
            </a:r>
            <a:r>
              <a:rPr lang="es-MX" spc="1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seguimiento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en</a:t>
            </a:r>
            <a:r>
              <a:rPr lang="es-MX" spc="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adquisiciones,</a:t>
            </a:r>
            <a:r>
              <a:rPr lang="es-MX" spc="40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hoy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utilizado </a:t>
            </a:r>
            <a:r>
              <a:rPr lang="es-MX" spc="-10" dirty="0">
                <a:cs typeface="Calibri"/>
              </a:rPr>
              <a:t>por</a:t>
            </a:r>
            <a:r>
              <a:rPr lang="es-MX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el</a:t>
            </a:r>
            <a:r>
              <a:rPr lang="es-MX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Banco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Mundial </a:t>
            </a:r>
            <a:r>
              <a:rPr lang="es-MX" spc="-705" dirty="0">
                <a:solidFill>
                  <a:srgbClr val="0000FF"/>
                </a:solidFill>
                <a:cs typeface="Calibri"/>
              </a:rPr>
              <a:t> </a:t>
            </a:r>
            <a:r>
              <a:rPr lang="es-MX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https://step.worldbank.org/</a:t>
            </a:r>
            <a:endParaRPr lang="es-MX" dirty="0">
              <a:cs typeface="Calibri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9572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-206480"/>
            <a:ext cx="12173856" cy="72594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–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¿</a:t>
            </a:r>
            <a:r>
              <a:rPr lang="es-MX" sz="4400" b="1" spc="5" dirty="0">
                <a:latin typeface="Tahoma"/>
                <a:cs typeface="Tahoma"/>
              </a:rPr>
              <a:t>Qué hacen los Organismos Internacionales de crédito durante la  implementación de los procesos?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2000" b="1" spc="5" dirty="0" smtClean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7505" algn="l"/>
              </a:tabLst>
            </a:pPr>
            <a:r>
              <a:rPr lang="es-MX" spc="-20" dirty="0">
                <a:cs typeface="Calibri"/>
              </a:rPr>
              <a:t>Evalúa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si</a:t>
            </a:r>
            <a:r>
              <a:rPr lang="es-MX" spc="10" dirty="0">
                <a:cs typeface="Calibri"/>
              </a:rPr>
              <a:t> </a:t>
            </a:r>
            <a:r>
              <a:rPr lang="es-MX" dirty="0">
                <a:cs typeface="Calibri"/>
              </a:rPr>
              <a:t>las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acciones de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adquisiciones</a:t>
            </a:r>
            <a:r>
              <a:rPr lang="es-MX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del</a:t>
            </a:r>
            <a:r>
              <a:rPr lang="es-MX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Prestatario</a:t>
            </a:r>
            <a:r>
              <a:rPr lang="es-MX" spc="-45" dirty="0">
                <a:cs typeface="Calibri"/>
              </a:rPr>
              <a:t> </a:t>
            </a:r>
            <a:r>
              <a:rPr lang="es-MX" dirty="0">
                <a:cs typeface="Calibri"/>
              </a:rPr>
              <a:t>se</a:t>
            </a:r>
            <a:r>
              <a:rPr lang="es-MX" spc="-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realizan</a:t>
            </a:r>
            <a:r>
              <a:rPr lang="es-MX" spc="-20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conforme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al </a:t>
            </a:r>
            <a:r>
              <a:rPr lang="es-MX" spc="-10" dirty="0">
                <a:cs typeface="Calibri"/>
              </a:rPr>
              <a:t>Acuerdo</a:t>
            </a:r>
            <a:r>
              <a:rPr lang="es-MX" spc="2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</a:t>
            </a:r>
            <a:r>
              <a:rPr lang="es-MX" spc="5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Préstamo</a:t>
            </a:r>
            <a:endParaRPr lang="es-MX" dirty="0"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lang="es-MX" spc="-5" dirty="0">
                <a:cs typeface="Calibri"/>
              </a:rPr>
              <a:t>Monitorea</a:t>
            </a:r>
            <a:r>
              <a:rPr lang="es-MX" spc="-50" dirty="0">
                <a:cs typeface="Calibri"/>
              </a:rPr>
              <a:t> </a:t>
            </a:r>
            <a:r>
              <a:rPr lang="es-MX" dirty="0">
                <a:cs typeface="Calibri"/>
              </a:rPr>
              <a:t>la</a:t>
            </a:r>
            <a:r>
              <a:rPr lang="es-MX" spc="-10" dirty="0">
                <a:cs typeface="Calibri"/>
              </a:rPr>
              <a:t> correspondencia</a:t>
            </a:r>
            <a:r>
              <a:rPr lang="es-MX" spc="1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con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el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Plan</a:t>
            </a:r>
            <a:r>
              <a:rPr lang="es-MX" spc="-2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 </a:t>
            </a:r>
            <a:r>
              <a:rPr lang="es-MX" dirty="0">
                <a:cs typeface="Calibri"/>
              </a:rPr>
              <a:t>Adquisiciones</a:t>
            </a:r>
          </a:p>
          <a:p>
            <a:pPr marL="579755">
              <a:lnSpc>
                <a:spcPct val="100000"/>
              </a:lnSpc>
            </a:pPr>
            <a:r>
              <a:rPr lang="es-MX" b="1" dirty="0">
                <a:cs typeface="Calibri"/>
              </a:rPr>
              <a:t>¿Cómo</a:t>
            </a:r>
            <a:r>
              <a:rPr lang="es-MX" b="1" spc="-60" dirty="0">
                <a:cs typeface="Calibri"/>
              </a:rPr>
              <a:t> </a:t>
            </a:r>
            <a:r>
              <a:rPr lang="es-MX" b="1" dirty="0">
                <a:cs typeface="Calibri"/>
              </a:rPr>
              <a:t>lo</a:t>
            </a:r>
            <a:r>
              <a:rPr lang="es-MX" b="1" spc="-25" dirty="0">
                <a:cs typeface="Calibri"/>
              </a:rPr>
              <a:t> </a:t>
            </a:r>
            <a:r>
              <a:rPr lang="es-MX" b="1" spc="5" dirty="0">
                <a:cs typeface="Calibri"/>
              </a:rPr>
              <a:t>hace?</a:t>
            </a:r>
            <a:endParaRPr lang="es-MX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"/>
              <a:tabLst>
                <a:tab pos="756920" algn="l"/>
              </a:tabLst>
            </a:pPr>
            <a:r>
              <a:rPr lang="es-MX" sz="2800" spc="-5" dirty="0">
                <a:cs typeface="Calibri"/>
              </a:rPr>
              <a:t>Revisión</a:t>
            </a:r>
            <a:r>
              <a:rPr lang="es-MX" sz="2800" spc="-75" dirty="0">
                <a:cs typeface="Calibri"/>
              </a:rPr>
              <a:t> </a:t>
            </a:r>
            <a:r>
              <a:rPr lang="es-MX" sz="2800" spc="-15" dirty="0" smtClean="0">
                <a:cs typeface="Calibri"/>
              </a:rPr>
              <a:t>previa.</a:t>
            </a:r>
            <a:endParaRPr lang="es-MX" sz="2800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buSzPct val="96428"/>
              <a:buFont typeface="Wingdings"/>
              <a:buChar char=""/>
              <a:tabLst>
                <a:tab pos="756920" algn="l"/>
              </a:tabLst>
            </a:pPr>
            <a:r>
              <a:rPr lang="es-MX" sz="2800" spc="-5" dirty="0">
                <a:cs typeface="Calibri"/>
              </a:rPr>
              <a:t>Revisión</a:t>
            </a:r>
            <a:r>
              <a:rPr lang="es-MX" sz="2800" spc="-80" dirty="0">
                <a:cs typeface="Calibri"/>
              </a:rPr>
              <a:t> </a:t>
            </a:r>
            <a:r>
              <a:rPr lang="es-MX" sz="2800" spc="-10" dirty="0" smtClean="0">
                <a:cs typeface="Calibri"/>
              </a:rPr>
              <a:t>Posterior.</a:t>
            </a:r>
            <a:endParaRPr lang="es-MX" sz="2800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buSzPct val="96428"/>
              <a:buFont typeface="Wingdings"/>
              <a:buChar char=""/>
              <a:tabLst>
                <a:tab pos="756920" algn="l"/>
              </a:tabLst>
            </a:pPr>
            <a:r>
              <a:rPr lang="es-MX" sz="2800" spc="-10" dirty="0">
                <a:cs typeface="Calibri"/>
              </a:rPr>
              <a:t>Seguimiento</a:t>
            </a:r>
            <a:r>
              <a:rPr lang="es-MX" sz="2800" spc="-3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del</a:t>
            </a:r>
            <a:r>
              <a:rPr lang="es-MX" sz="2800" spc="-10" dirty="0">
                <a:cs typeface="Calibri"/>
              </a:rPr>
              <a:t> </a:t>
            </a:r>
            <a:r>
              <a:rPr lang="es-MX" sz="2800" dirty="0">
                <a:cs typeface="Calibri"/>
              </a:rPr>
              <a:t>Plan</a:t>
            </a:r>
            <a:r>
              <a:rPr lang="es-MX" sz="2800" spc="5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</a:t>
            </a:r>
            <a:r>
              <a:rPr lang="es-MX" sz="2800" dirty="0">
                <a:cs typeface="Calibri"/>
              </a:rPr>
              <a:t> Adquisiciones</a:t>
            </a:r>
            <a:r>
              <a:rPr lang="es-MX" sz="2800" spc="5" dirty="0">
                <a:cs typeface="Calibri"/>
              </a:rPr>
              <a:t> a </a:t>
            </a:r>
            <a:r>
              <a:rPr lang="es-MX" sz="2800" spc="-20" dirty="0">
                <a:cs typeface="Calibri"/>
              </a:rPr>
              <a:t>través</a:t>
            </a:r>
            <a:r>
              <a:rPr lang="es-MX" sz="2800" spc="-55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</a:t>
            </a:r>
            <a:r>
              <a:rPr lang="es-MX" sz="2800" dirty="0">
                <a:cs typeface="Calibri"/>
              </a:rPr>
              <a:t> </a:t>
            </a:r>
            <a:r>
              <a:rPr lang="es-MX" sz="2800" spc="5" dirty="0">
                <a:cs typeface="Calibri"/>
              </a:rPr>
              <a:t>los </a:t>
            </a:r>
            <a:r>
              <a:rPr lang="es-MX" sz="2800" spc="-10" dirty="0">
                <a:cs typeface="Calibri"/>
              </a:rPr>
              <a:t>sistemas</a:t>
            </a:r>
            <a:r>
              <a:rPr lang="es-MX" sz="2800" spc="-5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</a:t>
            </a:r>
            <a:r>
              <a:rPr lang="es-MX" sz="2800" spc="5" dirty="0">
                <a:cs typeface="Calibri"/>
              </a:rPr>
              <a:t> </a:t>
            </a:r>
            <a:r>
              <a:rPr lang="es-MX" sz="2800" dirty="0" smtClean="0">
                <a:cs typeface="Calibri"/>
              </a:rPr>
              <a:t>adquisiciones.</a:t>
            </a:r>
            <a:endParaRPr lang="es-MX" sz="2800" dirty="0">
              <a:cs typeface="Calibri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5430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648926"/>
            <a:ext cx="12173856" cy="72594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–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Revisión </a:t>
            </a:r>
            <a:r>
              <a:rPr lang="es-MX" sz="4400" b="1" spc="5" dirty="0">
                <a:latin typeface="Tahoma"/>
                <a:cs typeface="Tahoma"/>
              </a:rPr>
              <a:t>de los procesos – Revisión Previa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2000" b="1" spc="5" dirty="0" smtClean="0">
              <a:latin typeface="Tahoma"/>
              <a:cs typeface="Tahoma"/>
            </a:endParaRPr>
          </a:p>
          <a:p>
            <a:pPr marL="583565" indent="-5715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357505" algn="l"/>
              </a:tabLst>
            </a:pPr>
            <a:r>
              <a:rPr lang="es-MX" sz="3600" spc="-5" dirty="0">
                <a:cs typeface="Calibri"/>
              </a:rPr>
              <a:t>Revisión</a:t>
            </a:r>
            <a:r>
              <a:rPr lang="es-MX" sz="3600" spc="-45" dirty="0">
                <a:cs typeface="Calibri"/>
              </a:rPr>
              <a:t> </a:t>
            </a:r>
            <a:r>
              <a:rPr lang="es-MX" sz="3600" dirty="0">
                <a:cs typeface="Calibri"/>
              </a:rPr>
              <a:t>y</a:t>
            </a:r>
            <a:r>
              <a:rPr lang="es-MX" sz="3600" spc="-10" dirty="0">
                <a:cs typeface="Calibri"/>
              </a:rPr>
              <a:t> </a:t>
            </a:r>
            <a:r>
              <a:rPr lang="es-MX" sz="3600" spc="5" dirty="0">
                <a:cs typeface="Calibri"/>
              </a:rPr>
              <a:t>No</a:t>
            </a:r>
            <a:r>
              <a:rPr lang="es-MX" sz="3600" spc="-5" dirty="0">
                <a:cs typeface="Calibri"/>
              </a:rPr>
              <a:t> Objeción</a:t>
            </a:r>
            <a:r>
              <a:rPr lang="es-MX" sz="3600" dirty="0">
                <a:cs typeface="Calibri"/>
              </a:rPr>
              <a:t> </a:t>
            </a:r>
            <a:r>
              <a:rPr lang="es-MX" sz="3600" spc="-15" dirty="0">
                <a:cs typeface="Calibri"/>
              </a:rPr>
              <a:t>para</a:t>
            </a:r>
            <a:r>
              <a:rPr lang="es-MX" sz="3600" spc="-30" dirty="0">
                <a:cs typeface="Calibri"/>
              </a:rPr>
              <a:t> </a:t>
            </a:r>
            <a:r>
              <a:rPr lang="es-MX" sz="3600" spc="-20" dirty="0">
                <a:cs typeface="Calibri"/>
              </a:rPr>
              <a:t>avanzar</a:t>
            </a:r>
            <a:r>
              <a:rPr lang="es-MX" sz="3600" dirty="0">
                <a:cs typeface="Calibri"/>
              </a:rPr>
              <a:t> </a:t>
            </a:r>
            <a:r>
              <a:rPr lang="es-MX" sz="3600" spc="-15" dirty="0">
                <a:cs typeface="Calibri"/>
              </a:rPr>
              <a:t>con</a:t>
            </a:r>
            <a:r>
              <a:rPr lang="es-MX" sz="3600" spc="5" dirty="0">
                <a:cs typeface="Calibri"/>
              </a:rPr>
              <a:t> </a:t>
            </a:r>
            <a:r>
              <a:rPr lang="es-MX" sz="3600" dirty="0">
                <a:cs typeface="Calibri"/>
              </a:rPr>
              <a:t>el</a:t>
            </a:r>
            <a:r>
              <a:rPr lang="es-MX" sz="3600" spc="-10" dirty="0">
                <a:cs typeface="Calibri"/>
              </a:rPr>
              <a:t> siguiente</a:t>
            </a:r>
            <a:r>
              <a:rPr lang="es-MX" sz="3600" spc="-35" dirty="0">
                <a:cs typeface="Calibri"/>
              </a:rPr>
              <a:t> </a:t>
            </a:r>
            <a:r>
              <a:rPr lang="es-MX" sz="3600" dirty="0">
                <a:cs typeface="Calibri"/>
              </a:rPr>
              <a:t>paso </a:t>
            </a:r>
            <a:r>
              <a:rPr lang="es-MX" sz="3600" spc="-5" dirty="0">
                <a:cs typeface="Calibri"/>
              </a:rPr>
              <a:t>del</a:t>
            </a:r>
            <a:r>
              <a:rPr lang="es-MX" sz="3600" spc="5" dirty="0">
                <a:cs typeface="Calibri"/>
              </a:rPr>
              <a:t> </a:t>
            </a:r>
            <a:r>
              <a:rPr lang="es-MX" sz="3600" spc="-10" dirty="0">
                <a:cs typeface="Calibri"/>
              </a:rPr>
              <a:t>proceso.</a:t>
            </a:r>
            <a:endParaRPr lang="es-MX" sz="3600" dirty="0">
              <a:cs typeface="Calibri"/>
            </a:endParaRPr>
          </a:p>
          <a:p>
            <a:pPr marL="583565" marR="5080" indent="-5715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357505" algn="l"/>
              </a:tabLst>
            </a:pPr>
            <a:r>
              <a:rPr lang="es-MX" sz="3600" dirty="0" smtClean="0">
                <a:cs typeface="Calibri"/>
              </a:rPr>
              <a:t>El</a:t>
            </a:r>
            <a:r>
              <a:rPr lang="es-MX" sz="3600" spc="-10" dirty="0" smtClean="0">
                <a:cs typeface="Calibri"/>
              </a:rPr>
              <a:t> </a:t>
            </a:r>
            <a:r>
              <a:rPr lang="es-MX" sz="3600" spc="-5" dirty="0">
                <a:cs typeface="Calibri"/>
              </a:rPr>
              <a:t>Plan</a:t>
            </a:r>
            <a:r>
              <a:rPr lang="es-MX" sz="3600" spc="15" dirty="0">
                <a:cs typeface="Calibri"/>
              </a:rPr>
              <a:t> </a:t>
            </a:r>
            <a:r>
              <a:rPr lang="es-MX" sz="3600" spc="-5" dirty="0">
                <a:cs typeface="Calibri"/>
              </a:rPr>
              <a:t>de Adquisiciones</a:t>
            </a:r>
            <a:r>
              <a:rPr lang="es-MX" sz="3600" spc="25" dirty="0">
                <a:cs typeface="Calibri"/>
              </a:rPr>
              <a:t> </a:t>
            </a:r>
            <a:r>
              <a:rPr lang="es-MX" sz="3600" spc="-10" dirty="0">
                <a:cs typeface="Calibri"/>
              </a:rPr>
              <a:t>detalla</a:t>
            </a:r>
            <a:r>
              <a:rPr lang="es-MX" sz="3600" spc="-30" dirty="0">
                <a:cs typeface="Calibri"/>
              </a:rPr>
              <a:t> </a:t>
            </a:r>
            <a:r>
              <a:rPr lang="es-MX" sz="3600" dirty="0">
                <a:cs typeface="Calibri"/>
              </a:rPr>
              <a:t>los</a:t>
            </a:r>
            <a:r>
              <a:rPr lang="es-MX" sz="3600" spc="10" dirty="0">
                <a:cs typeface="Calibri"/>
              </a:rPr>
              <a:t> </a:t>
            </a:r>
            <a:r>
              <a:rPr lang="es-MX" sz="3600" spc="-10" dirty="0">
                <a:cs typeface="Calibri"/>
              </a:rPr>
              <a:t>procesos</a:t>
            </a:r>
            <a:r>
              <a:rPr lang="es-MX" sz="3600" spc="-20" dirty="0">
                <a:cs typeface="Calibri"/>
              </a:rPr>
              <a:t> </a:t>
            </a:r>
            <a:r>
              <a:rPr lang="es-MX" sz="3600" spc="-10" dirty="0">
                <a:cs typeface="Calibri"/>
              </a:rPr>
              <a:t>sujetos</a:t>
            </a:r>
            <a:r>
              <a:rPr lang="es-MX" sz="3600" spc="30" dirty="0">
                <a:cs typeface="Calibri"/>
              </a:rPr>
              <a:t> </a:t>
            </a:r>
            <a:r>
              <a:rPr lang="es-MX" sz="3600" dirty="0">
                <a:cs typeface="Calibri"/>
              </a:rPr>
              <a:t>a </a:t>
            </a:r>
            <a:r>
              <a:rPr lang="es-MX" sz="3600" spc="-5" dirty="0">
                <a:cs typeface="Calibri"/>
              </a:rPr>
              <a:t>revisión</a:t>
            </a:r>
            <a:r>
              <a:rPr lang="es-MX" sz="3600" spc="-40" dirty="0">
                <a:cs typeface="Calibri"/>
              </a:rPr>
              <a:t> </a:t>
            </a:r>
            <a:r>
              <a:rPr lang="es-MX" sz="3600" spc="-15" dirty="0">
                <a:cs typeface="Calibri"/>
              </a:rPr>
              <a:t>previa</a:t>
            </a:r>
            <a:r>
              <a:rPr lang="es-MX" sz="3600" spc="10" dirty="0">
                <a:cs typeface="Calibri"/>
              </a:rPr>
              <a:t> </a:t>
            </a:r>
            <a:r>
              <a:rPr lang="es-MX" sz="3600" spc="-10" dirty="0">
                <a:cs typeface="Calibri"/>
              </a:rPr>
              <a:t>determinados</a:t>
            </a:r>
            <a:r>
              <a:rPr lang="es-MX" sz="3600" spc="30" dirty="0">
                <a:cs typeface="Calibri"/>
              </a:rPr>
              <a:t> </a:t>
            </a:r>
            <a:r>
              <a:rPr lang="es-MX" sz="3600" dirty="0">
                <a:cs typeface="Calibri"/>
              </a:rPr>
              <a:t>a partir</a:t>
            </a:r>
            <a:r>
              <a:rPr lang="es-MX" sz="3600" spc="10" dirty="0">
                <a:cs typeface="Calibri"/>
              </a:rPr>
              <a:t> </a:t>
            </a:r>
            <a:r>
              <a:rPr lang="es-MX" sz="3600" spc="-5" dirty="0">
                <a:cs typeface="Calibri"/>
              </a:rPr>
              <a:t>del </a:t>
            </a:r>
            <a:r>
              <a:rPr lang="es-MX" sz="3600" spc="-10" dirty="0">
                <a:cs typeface="Calibri"/>
              </a:rPr>
              <a:t>Documento</a:t>
            </a:r>
            <a:r>
              <a:rPr lang="es-MX" sz="3600" spc="25" dirty="0">
                <a:cs typeface="Calibri"/>
              </a:rPr>
              <a:t> </a:t>
            </a:r>
            <a:r>
              <a:rPr lang="es-MX" sz="3600" spc="-5" dirty="0">
                <a:cs typeface="Calibri"/>
              </a:rPr>
              <a:t>del </a:t>
            </a:r>
            <a:r>
              <a:rPr lang="es-MX" sz="3600" spc="-615" dirty="0">
                <a:cs typeface="Calibri"/>
              </a:rPr>
              <a:t> </a:t>
            </a:r>
            <a:r>
              <a:rPr lang="es-MX" sz="3600" spc="-15" dirty="0">
                <a:cs typeface="Calibri"/>
              </a:rPr>
              <a:t>proyecto.</a:t>
            </a:r>
            <a:endParaRPr lang="es-MX" sz="3600" dirty="0">
              <a:cs typeface="Calibri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943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1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–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Revisión </a:t>
            </a:r>
            <a:r>
              <a:rPr lang="es-MX" sz="4400" b="1" spc="5" dirty="0">
                <a:latin typeface="Tahoma"/>
                <a:cs typeface="Tahoma"/>
              </a:rPr>
              <a:t>de los procesos – Revisión Previa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2000" b="1" spc="5" dirty="0" smtClean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lang="es-MX" spc="-10" dirty="0" smtClean="0">
                <a:cs typeface="Calibri"/>
              </a:rPr>
              <a:t>Documentos</a:t>
            </a:r>
            <a:r>
              <a:rPr lang="es-MX" spc="-15" dirty="0" smtClean="0">
                <a:cs typeface="Calibri"/>
              </a:rPr>
              <a:t> </a:t>
            </a:r>
            <a:r>
              <a:rPr lang="es-MX" spc="-10" dirty="0">
                <a:cs typeface="Calibri"/>
              </a:rPr>
              <a:t>sujetos</a:t>
            </a:r>
            <a:r>
              <a:rPr lang="es-MX" spc="10" dirty="0">
                <a:cs typeface="Calibri"/>
              </a:rPr>
              <a:t> </a:t>
            </a:r>
            <a:r>
              <a:rPr lang="es-MX" dirty="0">
                <a:cs typeface="Calibri"/>
              </a:rPr>
              <a:t>a</a:t>
            </a:r>
            <a:r>
              <a:rPr lang="es-MX" spc="-2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revisión</a:t>
            </a:r>
            <a:r>
              <a:rPr lang="es-MX" spc="-3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previa:</a:t>
            </a:r>
            <a:endParaRPr lang="es-MX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s-MX" sz="2800" spc="-5" dirty="0" smtClean="0">
                <a:cs typeface="Calibri"/>
              </a:rPr>
              <a:t>Plan </a:t>
            </a:r>
            <a:r>
              <a:rPr lang="es-MX" sz="2800" spc="-5" dirty="0">
                <a:cs typeface="Calibri"/>
              </a:rPr>
              <a:t>de Adquisiciones</a:t>
            </a:r>
            <a:endParaRPr lang="es-MX" sz="2800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s-MX" sz="2800" spc="-10" dirty="0">
                <a:cs typeface="Calibri"/>
              </a:rPr>
              <a:t>Documento</a:t>
            </a:r>
            <a:r>
              <a:rPr lang="es-MX" sz="2800" spc="5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</a:t>
            </a:r>
            <a:r>
              <a:rPr lang="es-MX" sz="2800" spc="-20" dirty="0">
                <a:cs typeface="Calibri"/>
              </a:rPr>
              <a:t> </a:t>
            </a:r>
            <a:r>
              <a:rPr lang="es-MX" sz="2800" spc="-10" dirty="0">
                <a:cs typeface="Calibri"/>
              </a:rPr>
              <a:t>precalificación</a:t>
            </a:r>
            <a:endParaRPr lang="es-MX" sz="2800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s-MX" sz="2800" spc="-10" dirty="0">
                <a:cs typeface="Calibri"/>
              </a:rPr>
              <a:t>Documento</a:t>
            </a:r>
            <a:r>
              <a:rPr lang="es-MX" sz="2800" spc="5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</a:t>
            </a:r>
            <a:r>
              <a:rPr lang="es-MX" sz="2800" spc="-2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Licitación</a:t>
            </a:r>
            <a:r>
              <a:rPr lang="es-MX" sz="2800" spc="-35" dirty="0">
                <a:cs typeface="Calibri"/>
              </a:rPr>
              <a:t> </a:t>
            </a:r>
            <a:r>
              <a:rPr lang="es-MX" sz="2800" dirty="0">
                <a:cs typeface="Calibri"/>
              </a:rPr>
              <a:t>/ </a:t>
            </a:r>
            <a:r>
              <a:rPr lang="es-MX" sz="2800" spc="-10" dirty="0">
                <a:cs typeface="Calibri"/>
              </a:rPr>
              <a:t>Pedido</a:t>
            </a:r>
            <a:r>
              <a:rPr lang="es-MX" sz="2800" spc="-2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 </a:t>
            </a:r>
            <a:r>
              <a:rPr lang="es-MX" sz="2800" spc="-10" dirty="0">
                <a:cs typeface="Calibri"/>
              </a:rPr>
              <a:t>Propuestas</a:t>
            </a:r>
            <a:endParaRPr lang="es-MX" sz="2800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s-MX" sz="2800" spc="-15" dirty="0">
                <a:cs typeface="Calibri"/>
              </a:rPr>
              <a:t>Informe</a:t>
            </a:r>
            <a:r>
              <a:rPr lang="es-MX" sz="2800" spc="-2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</a:t>
            </a:r>
            <a:r>
              <a:rPr lang="es-MX" sz="2800" spc="-15" dirty="0">
                <a:cs typeface="Calibri"/>
              </a:rPr>
              <a:t> </a:t>
            </a:r>
            <a:r>
              <a:rPr lang="es-MX" sz="2800" spc="-10" dirty="0">
                <a:cs typeface="Calibri"/>
              </a:rPr>
              <a:t>evaluación</a:t>
            </a:r>
            <a:r>
              <a:rPr lang="es-MX" sz="2800" spc="-5" dirty="0">
                <a:cs typeface="Calibri"/>
              </a:rPr>
              <a:t> de</a:t>
            </a:r>
            <a:r>
              <a:rPr lang="es-MX" sz="2800" spc="-15" dirty="0">
                <a:cs typeface="Calibri"/>
              </a:rPr>
              <a:t> </a:t>
            </a:r>
            <a:r>
              <a:rPr lang="es-MX" sz="2800" spc="-10" dirty="0">
                <a:cs typeface="Calibri"/>
              </a:rPr>
              <a:t>ofertas</a:t>
            </a:r>
            <a:r>
              <a:rPr lang="es-MX" sz="2800" spc="-30" dirty="0">
                <a:cs typeface="Calibri"/>
              </a:rPr>
              <a:t> </a:t>
            </a:r>
            <a:r>
              <a:rPr lang="es-MX" sz="2800" dirty="0">
                <a:cs typeface="Calibri"/>
              </a:rPr>
              <a:t>/</a:t>
            </a:r>
            <a:r>
              <a:rPr lang="es-MX" sz="2800" spc="-25" dirty="0">
                <a:cs typeface="Calibri"/>
              </a:rPr>
              <a:t> </a:t>
            </a:r>
            <a:r>
              <a:rPr lang="es-MX" sz="2800" spc="-10" dirty="0">
                <a:cs typeface="Calibri"/>
              </a:rPr>
              <a:t>propuestas</a:t>
            </a:r>
            <a:endParaRPr lang="es-MX" sz="2800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s-MX" sz="2800" dirty="0">
                <a:cs typeface="Calibri"/>
              </a:rPr>
              <a:t>Solicitud</a:t>
            </a:r>
            <a:r>
              <a:rPr lang="es-MX" sz="2800" spc="-3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 </a:t>
            </a:r>
            <a:r>
              <a:rPr lang="es-MX" sz="2800" spc="-10" dirty="0">
                <a:cs typeface="Calibri"/>
              </a:rPr>
              <a:t>extensión</a:t>
            </a:r>
            <a:r>
              <a:rPr lang="es-MX" sz="2800" spc="-3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</a:t>
            </a:r>
            <a:r>
              <a:rPr lang="es-MX" sz="2800" spc="-15" dirty="0">
                <a:cs typeface="Calibri"/>
              </a:rPr>
              <a:t> </a:t>
            </a:r>
            <a:r>
              <a:rPr lang="es-MX" sz="2800" dirty="0">
                <a:cs typeface="Calibri"/>
              </a:rPr>
              <a:t>la</a:t>
            </a:r>
            <a:r>
              <a:rPr lang="es-MX" sz="2800" spc="-10" dirty="0">
                <a:cs typeface="Calibri"/>
              </a:rPr>
              <a:t> validez</a:t>
            </a:r>
            <a:r>
              <a:rPr lang="es-MX" sz="2800" spc="-45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</a:t>
            </a:r>
            <a:r>
              <a:rPr lang="es-MX" sz="2800" dirty="0">
                <a:cs typeface="Calibri"/>
              </a:rPr>
              <a:t> </a:t>
            </a:r>
            <a:r>
              <a:rPr lang="es-MX" sz="2800" spc="-10" dirty="0">
                <a:cs typeface="Calibri"/>
              </a:rPr>
              <a:t>ofertas/propuestas</a:t>
            </a:r>
            <a:endParaRPr lang="es-MX" sz="2800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s-MX" sz="2800" spc="-5" dirty="0">
                <a:cs typeface="Calibri"/>
              </a:rPr>
              <a:t>Cambios</a:t>
            </a:r>
            <a:r>
              <a:rPr lang="es-MX" sz="280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en</a:t>
            </a:r>
            <a:r>
              <a:rPr lang="es-MX" sz="2800" dirty="0">
                <a:cs typeface="Calibri"/>
              </a:rPr>
              <a:t> la</a:t>
            </a:r>
            <a:r>
              <a:rPr lang="es-MX" sz="2800" spc="-1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adjudicación</a:t>
            </a:r>
            <a:r>
              <a:rPr lang="es-MX" sz="280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del</a:t>
            </a:r>
            <a:r>
              <a:rPr lang="es-MX" sz="2800" spc="-15" dirty="0">
                <a:cs typeface="Calibri"/>
              </a:rPr>
              <a:t> </a:t>
            </a:r>
            <a:r>
              <a:rPr lang="es-MX" sz="2800" spc="-20" dirty="0">
                <a:cs typeface="Calibri"/>
              </a:rPr>
              <a:t>contrato</a:t>
            </a:r>
            <a:r>
              <a:rPr lang="es-MX" sz="2800" spc="5" dirty="0">
                <a:cs typeface="Calibri"/>
              </a:rPr>
              <a:t> o</a:t>
            </a:r>
            <a:r>
              <a:rPr lang="es-MX" sz="2800" spc="-10" dirty="0">
                <a:cs typeface="Calibri"/>
              </a:rPr>
              <a:t> </a:t>
            </a:r>
            <a:r>
              <a:rPr lang="es-MX" sz="2800" spc="5" dirty="0">
                <a:cs typeface="Calibri"/>
              </a:rPr>
              <a:t>en</a:t>
            </a:r>
            <a:r>
              <a:rPr lang="es-MX" sz="2800" spc="-5" dirty="0">
                <a:cs typeface="Calibri"/>
              </a:rPr>
              <a:t> </a:t>
            </a:r>
            <a:r>
              <a:rPr lang="es-MX" sz="2800" spc="5" dirty="0">
                <a:cs typeface="Calibri"/>
              </a:rPr>
              <a:t>los</a:t>
            </a:r>
            <a:r>
              <a:rPr lang="es-MX" sz="2800" spc="-3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términos</a:t>
            </a:r>
            <a:r>
              <a:rPr lang="es-MX" sz="2800" spc="-3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del</a:t>
            </a:r>
            <a:r>
              <a:rPr lang="es-MX" sz="2800" spc="5" dirty="0">
                <a:cs typeface="Calibri"/>
              </a:rPr>
              <a:t> </a:t>
            </a:r>
            <a:r>
              <a:rPr lang="es-MX" sz="2800" spc="-20" dirty="0">
                <a:cs typeface="Calibri"/>
              </a:rPr>
              <a:t>contrato</a:t>
            </a:r>
            <a:endParaRPr lang="es-MX" sz="2800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s-MX" sz="2800" spc="-5" dirty="0">
                <a:cs typeface="Calibri"/>
              </a:rPr>
              <a:t>Modificaciones</a:t>
            </a:r>
            <a:r>
              <a:rPr lang="es-MX" sz="2800" spc="-35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de </a:t>
            </a:r>
            <a:r>
              <a:rPr lang="es-MX" sz="2800" spc="-20" dirty="0">
                <a:cs typeface="Calibri"/>
              </a:rPr>
              <a:t>contrato</a:t>
            </a:r>
            <a:r>
              <a:rPr lang="es-MX" sz="2800" spc="-35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sustanciales</a:t>
            </a:r>
            <a:endParaRPr lang="es-MX" sz="2800" dirty="0"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lang="es-MX" sz="2800" spc="-20" dirty="0">
                <a:cs typeface="Calibri"/>
              </a:rPr>
              <a:t>Contrato</a:t>
            </a:r>
            <a:r>
              <a:rPr lang="es-MX" sz="2800" spc="-50" dirty="0">
                <a:cs typeface="Calibri"/>
              </a:rPr>
              <a:t> </a:t>
            </a:r>
            <a:r>
              <a:rPr lang="es-MX" sz="2800" spc="-10" dirty="0">
                <a:cs typeface="Calibri"/>
              </a:rPr>
              <a:t>borrador</a:t>
            </a:r>
            <a:endParaRPr lang="es-MX" sz="2800" dirty="0">
              <a:cs typeface="Calibri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1252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1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–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Revisión </a:t>
            </a:r>
            <a:r>
              <a:rPr lang="es-MX" sz="4400" b="1" spc="5" dirty="0">
                <a:latin typeface="Tahoma"/>
                <a:cs typeface="Tahoma"/>
              </a:rPr>
              <a:t>de los procesos – Revisión </a:t>
            </a:r>
            <a:r>
              <a:rPr lang="es-MX" sz="4400" b="1" spc="5" dirty="0" smtClean="0">
                <a:latin typeface="Tahoma"/>
                <a:cs typeface="Tahoma"/>
              </a:rPr>
              <a:t>posterior</a:t>
            </a:r>
            <a:r>
              <a:rPr lang="es-ES_tradnl" sz="4400" b="1" spc="5" dirty="0">
                <a:latin typeface="Tahoma"/>
                <a:cs typeface="Tahoma"/>
              </a:rPr>
              <a:t>.</a:t>
            </a:r>
          </a:p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7505" algn="l"/>
              </a:tabLst>
            </a:pPr>
            <a:r>
              <a:rPr lang="es-MX" spc="-50" dirty="0">
                <a:cs typeface="Calibri"/>
              </a:rPr>
              <a:t>Todos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los </a:t>
            </a:r>
            <a:r>
              <a:rPr lang="es-MX" spc="-20" dirty="0">
                <a:cs typeface="Calibri"/>
              </a:rPr>
              <a:t>contratos</a:t>
            </a:r>
            <a:r>
              <a:rPr lang="es-MX" spc="-2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que</a:t>
            </a:r>
            <a:r>
              <a:rPr lang="es-MX" dirty="0">
                <a:cs typeface="Calibri"/>
              </a:rPr>
              <a:t> no</a:t>
            </a:r>
            <a:r>
              <a:rPr lang="es-MX" spc="-10" dirty="0">
                <a:cs typeface="Calibri"/>
              </a:rPr>
              <a:t> están</a:t>
            </a:r>
            <a:r>
              <a:rPr lang="es-MX" spc="-2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sujetos</a:t>
            </a:r>
            <a:r>
              <a:rPr lang="es-MX" spc="20" dirty="0">
                <a:cs typeface="Calibri"/>
              </a:rPr>
              <a:t> </a:t>
            </a:r>
            <a:r>
              <a:rPr lang="es-MX" dirty="0">
                <a:cs typeface="Calibri"/>
              </a:rPr>
              <a:t>a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revisión</a:t>
            </a:r>
            <a:r>
              <a:rPr lang="es-MX" spc="-4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previa.</a:t>
            </a:r>
            <a:endParaRPr lang="es-MX" dirty="0">
              <a:cs typeface="Calibri"/>
            </a:endParaRPr>
          </a:p>
          <a:p>
            <a:pPr marL="356870" marR="5080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lang="es-MX" dirty="0">
                <a:cs typeface="Calibri"/>
              </a:rPr>
              <a:t>El</a:t>
            </a:r>
            <a:r>
              <a:rPr lang="es-MX" spc="-10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Prestatario</a:t>
            </a:r>
            <a:r>
              <a:rPr lang="es-MX" spc="-4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debe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conservar</a:t>
            </a:r>
            <a:r>
              <a:rPr lang="es-MX" spc="-20" dirty="0">
                <a:cs typeface="Calibri"/>
              </a:rPr>
              <a:t> </a:t>
            </a:r>
            <a:r>
              <a:rPr lang="es-MX" dirty="0">
                <a:cs typeface="Calibri"/>
              </a:rPr>
              <a:t>la</a:t>
            </a:r>
            <a:r>
              <a:rPr lang="es-MX" spc="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documentación</a:t>
            </a:r>
            <a:r>
              <a:rPr lang="es-MX" spc="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hasta</a:t>
            </a:r>
            <a:r>
              <a:rPr lang="es-MX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dos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años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después</a:t>
            </a:r>
            <a:r>
              <a:rPr lang="es-MX" spc="4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 </a:t>
            </a:r>
            <a:r>
              <a:rPr lang="es-MX" dirty="0">
                <a:cs typeface="Calibri"/>
              </a:rPr>
              <a:t>la</a:t>
            </a:r>
            <a:r>
              <a:rPr lang="es-MX" spc="5" dirty="0">
                <a:cs typeface="Calibri"/>
              </a:rPr>
              <a:t> </a:t>
            </a:r>
            <a:r>
              <a:rPr lang="es-MX" spc="-20" dirty="0">
                <a:cs typeface="Calibri"/>
              </a:rPr>
              <a:t>fecha</a:t>
            </a:r>
            <a:r>
              <a:rPr lang="es-MX" spc="2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</a:t>
            </a:r>
            <a:r>
              <a:rPr lang="es-MX" spc="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cierre</a:t>
            </a:r>
            <a:r>
              <a:rPr lang="es-MX" spc="-5" dirty="0">
                <a:cs typeface="Calibri"/>
              </a:rPr>
              <a:t> del</a:t>
            </a:r>
            <a:r>
              <a:rPr lang="es-MX" dirty="0">
                <a:cs typeface="Calibri"/>
              </a:rPr>
              <a:t> </a:t>
            </a:r>
            <a:r>
              <a:rPr lang="es-MX" spc="-20" dirty="0">
                <a:cs typeface="Calibri"/>
              </a:rPr>
              <a:t>proyecto </a:t>
            </a:r>
            <a:r>
              <a:rPr lang="es-MX" dirty="0">
                <a:cs typeface="Calibri"/>
              </a:rPr>
              <a:t>y</a:t>
            </a:r>
            <a:r>
              <a:rPr lang="es-MX" spc="2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facilitarla </a:t>
            </a:r>
            <a:r>
              <a:rPr lang="es-MX" spc="-620" dirty="0">
                <a:cs typeface="Calibri"/>
              </a:rPr>
              <a:t> </a:t>
            </a:r>
            <a:r>
              <a:rPr lang="es-MX" dirty="0">
                <a:cs typeface="Calibri"/>
              </a:rPr>
              <a:t>al</a:t>
            </a:r>
            <a:r>
              <a:rPr lang="es-MX" spc="-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Banco</a:t>
            </a:r>
            <a:r>
              <a:rPr lang="es-MX" dirty="0">
                <a:cs typeface="Calibri"/>
              </a:rPr>
              <a:t> en </a:t>
            </a:r>
            <a:r>
              <a:rPr lang="es-MX" spc="-10" dirty="0">
                <a:cs typeface="Calibri"/>
              </a:rPr>
              <a:t>caso</a:t>
            </a:r>
            <a:r>
              <a:rPr lang="es-MX" spc="-5" dirty="0">
                <a:cs typeface="Calibri"/>
              </a:rPr>
              <a:t> de</a:t>
            </a:r>
            <a:r>
              <a:rPr lang="es-MX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requerirla,</a:t>
            </a:r>
            <a:endParaRPr lang="es-MX" dirty="0"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lang="es-MX" spc="-10" dirty="0">
                <a:cs typeface="Calibri"/>
              </a:rPr>
              <a:t>Frecuencia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</a:t>
            </a:r>
            <a:r>
              <a:rPr lang="es-MX" dirty="0">
                <a:cs typeface="Calibri"/>
              </a:rPr>
              <a:t> la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revisión</a:t>
            </a:r>
            <a:r>
              <a:rPr lang="es-MX" spc="-5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posterior:</a:t>
            </a:r>
            <a:r>
              <a:rPr lang="es-MX" spc="-60" dirty="0">
                <a:cs typeface="Calibri"/>
              </a:rPr>
              <a:t> </a:t>
            </a:r>
            <a:r>
              <a:rPr lang="es-MX" dirty="0">
                <a:cs typeface="Calibri"/>
              </a:rPr>
              <a:t>De</a:t>
            </a:r>
            <a:r>
              <a:rPr lang="es-MX" spc="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acuerdo</a:t>
            </a:r>
            <a:r>
              <a:rPr lang="es-MX" spc="15" dirty="0">
                <a:cs typeface="Calibri"/>
              </a:rPr>
              <a:t> </a:t>
            </a:r>
            <a:r>
              <a:rPr lang="es-MX" dirty="0">
                <a:cs typeface="Calibri"/>
              </a:rPr>
              <a:t>al</a:t>
            </a:r>
            <a:r>
              <a:rPr lang="es-MX" spc="-30" dirty="0">
                <a:cs typeface="Calibri"/>
              </a:rPr>
              <a:t> </a:t>
            </a:r>
            <a:r>
              <a:rPr lang="es-MX" spc="-75" dirty="0">
                <a:cs typeface="Calibri"/>
              </a:rPr>
              <a:t>PAD</a:t>
            </a:r>
            <a:r>
              <a:rPr lang="es-MX" spc="1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(generalmente</a:t>
            </a:r>
            <a:r>
              <a:rPr lang="es-MX" spc="-30" dirty="0">
                <a:cs typeface="Calibri"/>
              </a:rPr>
              <a:t> </a:t>
            </a:r>
            <a:r>
              <a:rPr lang="es-MX" spc="5" dirty="0">
                <a:cs typeface="Calibri"/>
              </a:rPr>
              <a:t>1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por año)</a:t>
            </a:r>
            <a:endParaRPr lang="es-MX" dirty="0"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lang="es-MX" dirty="0">
                <a:cs typeface="Calibri"/>
              </a:rPr>
              <a:t>Se</a:t>
            </a:r>
            <a:r>
              <a:rPr lang="es-MX" spc="-10" dirty="0">
                <a:cs typeface="Calibri"/>
              </a:rPr>
              <a:t> revisa </a:t>
            </a:r>
            <a:r>
              <a:rPr lang="es-MX" spc="-5" dirty="0">
                <a:cs typeface="Calibri"/>
              </a:rPr>
              <a:t>una</a:t>
            </a:r>
            <a:r>
              <a:rPr lang="es-MX" spc="15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muestra</a:t>
            </a:r>
            <a:r>
              <a:rPr lang="es-MX" spc="-25" dirty="0">
                <a:cs typeface="Calibri"/>
              </a:rPr>
              <a:t> </a:t>
            </a:r>
            <a:r>
              <a:rPr lang="es-MX" spc="-20" dirty="0">
                <a:cs typeface="Calibri"/>
              </a:rPr>
              <a:t>representativa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</a:t>
            </a:r>
            <a:r>
              <a:rPr lang="es-MX" spc="5" dirty="0">
                <a:cs typeface="Calibri"/>
              </a:rPr>
              <a:t> </a:t>
            </a:r>
            <a:r>
              <a:rPr lang="es-MX" spc="-20" dirty="0">
                <a:cs typeface="Calibri"/>
              </a:rPr>
              <a:t>contratos</a:t>
            </a:r>
            <a:endParaRPr lang="es-MX" dirty="0">
              <a:cs typeface="Calibri"/>
            </a:endParaRPr>
          </a:p>
          <a:p>
            <a:pPr marL="356870" marR="90805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lang="es-MX" dirty="0">
                <a:cs typeface="Calibri"/>
              </a:rPr>
              <a:t>El </a:t>
            </a:r>
            <a:r>
              <a:rPr lang="es-MX" spc="-10" dirty="0">
                <a:cs typeface="Calibri"/>
              </a:rPr>
              <a:t>informe </a:t>
            </a:r>
            <a:r>
              <a:rPr lang="es-MX" spc="-5" dirty="0">
                <a:cs typeface="Calibri"/>
              </a:rPr>
              <a:t>de </a:t>
            </a:r>
            <a:r>
              <a:rPr lang="es-MX" dirty="0">
                <a:cs typeface="Calibri"/>
              </a:rPr>
              <a:t>la </a:t>
            </a:r>
            <a:r>
              <a:rPr lang="es-MX" spc="-5" dirty="0">
                <a:cs typeface="Calibri"/>
              </a:rPr>
              <a:t>revisión </a:t>
            </a:r>
            <a:r>
              <a:rPr lang="es-MX" dirty="0">
                <a:cs typeface="Calibri"/>
              </a:rPr>
              <a:t>lo </a:t>
            </a:r>
            <a:r>
              <a:rPr lang="es-MX" spc="-10" dirty="0">
                <a:cs typeface="Calibri"/>
              </a:rPr>
              <a:t>envía </a:t>
            </a:r>
            <a:r>
              <a:rPr lang="es-MX" dirty="0">
                <a:cs typeface="Calibri"/>
              </a:rPr>
              <a:t>el </a:t>
            </a:r>
            <a:r>
              <a:rPr lang="es-MX" spc="-10" dirty="0">
                <a:cs typeface="Calibri"/>
              </a:rPr>
              <a:t>Organismo </a:t>
            </a:r>
            <a:r>
              <a:rPr lang="es-MX" spc="-5" dirty="0">
                <a:cs typeface="Calibri"/>
              </a:rPr>
              <a:t>financiador </a:t>
            </a:r>
            <a:r>
              <a:rPr lang="es-MX" dirty="0">
                <a:cs typeface="Calibri"/>
              </a:rPr>
              <a:t>al </a:t>
            </a:r>
            <a:r>
              <a:rPr lang="es-MX" spc="-15" dirty="0">
                <a:cs typeface="Calibri"/>
              </a:rPr>
              <a:t>Prestatario para </a:t>
            </a:r>
            <a:r>
              <a:rPr lang="es-MX" dirty="0">
                <a:cs typeface="Calibri"/>
              </a:rPr>
              <a:t>su </a:t>
            </a:r>
            <a:r>
              <a:rPr lang="es-MX" spc="-5" dirty="0">
                <a:cs typeface="Calibri"/>
              </a:rPr>
              <a:t>revisión, </a:t>
            </a:r>
            <a:r>
              <a:rPr lang="es-MX" spc="-10" dirty="0">
                <a:cs typeface="Calibri"/>
              </a:rPr>
              <a:t>respuesta </a:t>
            </a:r>
            <a:r>
              <a:rPr lang="es-MX" dirty="0">
                <a:cs typeface="Calibri"/>
              </a:rPr>
              <a:t>y </a:t>
            </a:r>
            <a:r>
              <a:rPr lang="es-MX" spc="-10" dirty="0">
                <a:cs typeface="Calibri"/>
              </a:rPr>
              <a:t>seguimiento </a:t>
            </a:r>
            <a:r>
              <a:rPr lang="es-MX" spc="-5" dirty="0">
                <a:cs typeface="Calibri"/>
              </a:rPr>
              <a:t>de </a:t>
            </a:r>
            <a:r>
              <a:rPr lang="es-MX" spc="-620" dirty="0">
                <a:cs typeface="Calibri"/>
              </a:rPr>
              <a:t> </a:t>
            </a:r>
            <a:r>
              <a:rPr lang="es-MX" dirty="0">
                <a:cs typeface="Calibri"/>
              </a:rPr>
              <a:t>las</a:t>
            </a:r>
            <a:r>
              <a:rPr lang="es-MX" spc="-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recomendaciones.</a:t>
            </a:r>
            <a:endParaRPr lang="es-MX" dirty="0"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7505" algn="l"/>
              </a:tabLst>
            </a:pPr>
            <a:r>
              <a:rPr lang="es-MX" spc="-10" dirty="0">
                <a:cs typeface="Calibri"/>
              </a:rPr>
              <a:t>Puede</a:t>
            </a:r>
            <a:r>
              <a:rPr lang="es-MX" spc="25" dirty="0">
                <a:cs typeface="Calibri"/>
              </a:rPr>
              <a:t> </a:t>
            </a:r>
            <a:r>
              <a:rPr lang="es-MX" dirty="0">
                <a:cs typeface="Calibri"/>
              </a:rPr>
              <a:t>incluir</a:t>
            </a:r>
            <a:r>
              <a:rPr lang="es-MX" spc="-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inspecciones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físicas</a:t>
            </a:r>
            <a:endParaRPr lang="es-MX" dirty="0">
              <a:cs typeface="Calibri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2516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7111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–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Planificación </a:t>
            </a:r>
            <a:r>
              <a:rPr lang="es-MX" sz="4400" b="1" spc="5" dirty="0">
                <a:latin typeface="Tahoma"/>
                <a:cs typeface="Tahoma"/>
              </a:rPr>
              <a:t>de Adquisiciones y Contrataciones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2000" b="1" spc="5" dirty="0" smtClean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Wingdings"/>
              <a:buChar char=""/>
              <a:tabLst>
                <a:tab pos="357505" algn="l"/>
              </a:tabLst>
            </a:pPr>
            <a:r>
              <a:rPr lang="es-MX" dirty="0">
                <a:cs typeface="Calibri"/>
              </a:rPr>
              <a:t>Plan</a:t>
            </a:r>
            <a:r>
              <a:rPr lang="es-MX" spc="-5" dirty="0">
                <a:cs typeface="Calibri"/>
              </a:rPr>
              <a:t> de </a:t>
            </a:r>
            <a:r>
              <a:rPr lang="es-MX" dirty="0">
                <a:cs typeface="Calibri"/>
              </a:rPr>
              <a:t>Adquisiciones</a:t>
            </a:r>
            <a:r>
              <a:rPr lang="es-MX" spc="-5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para</a:t>
            </a:r>
            <a:r>
              <a:rPr lang="es-MX" spc="-35" dirty="0">
                <a:cs typeface="Calibri"/>
              </a:rPr>
              <a:t> </a:t>
            </a:r>
            <a:r>
              <a:rPr lang="es-MX" spc="5" dirty="0">
                <a:cs typeface="Calibri"/>
              </a:rPr>
              <a:t>los</a:t>
            </a:r>
            <a:r>
              <a:rPr lang="es-MX" spc="-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primeros</a:t>
            </a:r>
            <a:r>
              <a:rPr lang="es-MX" spc="-35" dirty="0">
                <a:cs typeface="Calibri"/>
              </a:rPr>
              <a:t> </a:t>
            </a:r>
            <a:r>
              <a:rPr lang="es-MX" dirty="0" smtClean="0">
                <a:cs typeface="Calibri"/>
              </a:rPr>
              <a:t>xx</a:t>
            </a:r>
            <a:r>
              <a:rPr lang="es-MX" spc="25" dirty="0" smtClean="0">
                <a:cs typeface="Calibri"/>
              </a:rPr>
              <a:t> </a:t>
            </a:r>
            <a:r>
              <a:rPr lang="es-MX" dirty="0">
                <a:cs typeface="Calibri"/>
              </a:rPr>
              <a:t>meses</a:t>
            </a:r>
            <a:r>
              <a:rPr lang="es-MX" spc="-5" dirty="0">
                <a:cs typeface="Calibri"/>
              </a:rPr>
              <a:t> de</a:t>
            </a:r>
            <a:r>
              <a:rPr lang="es-MX" spc="-20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proyecto:</a:t>
            </a:r>
            <a:endParaRPr lang="es-MX" dirty="0">
              <a:cs typeface="Calibri"/>
            </a:endParaRPr>
          </a:p>
          <a:p>
            <a:pPr marL="469900" marR="5775325" lvl="1">
              <a:lnSpc>
                <a:spcPct val="100000"/>
              </a:lnSpc>
              <a:spcBef>
                <a:spcPts val="0"/>
              </a:spcBef>
              <a:buSzPct val="96428"/>
              <a:buAutoNum type="arabicPeriod"/>
              <a:tabLst>
                <a:tab pos="741680" algn="l"/>
              </a:tabLst>
            </a:pPr>
            <a:r>
              <a:rPr lang="es-MX" sz="2800" spc="-5" dirty="0">
                <a:cs typeface="Calibri"/>
              </a:rPr>
              <a:t>Determinar</a:t>
            </a:r>
            <a:r>
              <a:rPr lang="es-MX" sz="2800" spc="5" dirty="0">
                <a:cs typeface="Calibri"/>
              </a:rPr>
              <a:t> </a:t>
            </a:r>
            <a:r>
              <a:rPr lang="es-MX" sz="2800" dirty="0">
                <a:cs typeface="Calibri"/>
              </a:rPr>
              <a:t>los</a:t>
            </a:r>
            <a:r>
              <a:rPr lang="es-MX" sz="2800" spc="-20" dirty="0">
                <a:cs typeface="Calibri"/>
              </a:rPr>
              <a:t> </a:t>
            </a:r>
            <a:r>
              <a:rPr lang="es-MX" sz="2800" spc="-10" dirty="0">
                <a:cs typeface="Calibri"/>
              </a:rPr>
              <a:t>ítems/paquetes</a:t>
            </a:r>
            <a:r>
              <a:rPr lang="es-MX" sz="2800" spc="25" dirty="0">
                <a:cs typeface="Calibri"/>
              </a:rPr>
              <a:t> </a:t>
            </a:r>
            <a:r>
              <a:rPr lang="es-MX" sz="2800" dirty="0">
                <a:cs typeface="Calibri"/>
              </a:rPr>
              <a:t>a </a:t>
            </a:r>
            <a:r>
              <a:rPr lang="es-MX" sz="2800" dirty="0" smtClean="0">
                <a:cs typeface="Calibri"/>
              </a:rPr>
              <a:t>ser</a:t>
            </a:r>
            <a:r>
              <a:rPr lang="es-MX" sz="2800" spc="10" dirty="0">
                <a:cs typeface="Calibri"/>
              </a:rPr>
              <a:t> </a:t>
            </a:r>
            <a:r>
              <a:rPr lang="es-MX" sz="2800" spc="-15" dirty="0" smtClean="0">
                <a:cs typeface="Calibri"/>
              </a:rPr>
              <a:t>adquiridos/contratados.</a:t>
            </a:r>
          </a:p>
          <a:p>
            <a:pPr marL="469900" marR="5775325" lvl="1">
              <a:lnSpc>
                <a:spcPct val="100000"/>
              </a:lnSpc>
              <a:spcBef>
                <a:spcPts val="0"/>
              </a:spcBef>
              <a:buSzPct val="96428"/>
              <a:buAutoNum type="arabicPeriod"/>
              <a:tabLst>
                <a:tab pos="741680" algn="l"/>
              </a:tabLst>
            </a:pPr>
            <a:r>
              <a:rPr lang="es-MX" sz="2800" spc="-5" dirty="0" smtClean="0">
                <a:cs typeface="Calibri"/>
              </a:rPr>
              <a:t>Determinar </a:t>
            </a:r>
            <a:r>
              <a:rPr lang="es-MX" sz="2800" spc="-5" dirty="0">
                <a:cs typeface="Calibri"/>
              </a:rPr>
              <a:t>el </a:t>
            </a:r>
            <a:r>
              <a:rPr lang="es-MX" sz="2800" spc="-15" dirty="0">
                <a:cs typeface="Calibri"/>
              </a:rPr>
              <a:t>costo </a:t>
            </a:r>
            <a:r>
              <a:rPr lang="es-MX" sz="2800" spc="-5" dirty="0">
                <a:cs typeface="Calibri"/>
              </a:rPr>
              <a:t>estimado de </a:t>
            </a:r>
            <a:r>
              <a:rPr lang="es-MX" sz="2800" spc="-10" dirty="0" smtClean="0">
                <a:cs typeface="Calibri"/>
              </a:rPr>
              <a:t>cada ítem/paquete</a:t>
            </a:r>
          </a:p>
          <a:p>
            <a:pPr marL="469900" marR="5775325" lvl="1">
              <a:lnSpc>
                <a:spcPct val="100000"/>
              </a:lnSpc>
              <a:spcBef>
                <a:spcPts val="0"/>
              </a:spcBef>
              <a:buSzPct val="96428"/>
              <a:buAutoNum type="arabicPeriod"/>
              <a:tabLst>
                <a:tab pos="741680" algn="l"/>
              </a:tabLst>
            </a:pPr>
            <a:r>
              <a:rPr lang="es-MX" sz="2800" spc="-5" dirty="0" smtClean="0">
                <a:cs typeface="Calibri"/>
              </a:rPr>
              <a:t>Determinar</a:t>
            </a:r>
            <a:r>
              <a:rPr lang="es-MX" sz="2800" dirty="0" smtClean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el</a:t>
            </a:r>
            <a:r>
              <a:rPr lang="es-MX" sz="2800" spc="-30" dirty="0">
                <a:cs typeface="Calibri"/>
              </a:rPr>
              <a:t> </a:t>
            </a:r>
            <a:r>
              <a:rPr lang="es-MX" sz="2800" spc="-15" dirty="0">
                <a:cs typeface="Calibri"/>
              </a:rPr>
              <a:t>procedimiento</a:t>
            </a:r>
            <a:r>
              <a:rPr lang="es-MX" sz="2800" spc="-5" dirty="0">
                <a:cs typeface="Calibri"/>
              </a:rPr>
              <a:t> </a:t>
            </a:r>
            <a:r>
              <a:rPr lang="es-MX" sz="2800" dirty="0">
                <a:cs typeface="Calibri"/>
              </a:rPr>
              <a:t>a</a:t>
            </a:r>
            <a:r>
              <a:rPr lang="es-MX" sz="2800" spc="10" dirty="0">
                <a:cs typeface="Calibri"/>
              </a:rPr>
              <a:t> </a:t>
            </a:r>
            <a:r>
              <a:rPr lang="es-MX" sz="2800" spc="-5" dirty="0">
                <a:cs typeface="Calibri"/>
              </a:rPr>
              <a:t>seguir:</a:t>
            </a:r>
            <a:endParaRPr lang="es-MX" sz="2800" dirty="0">
              <a:cs typeface="Calibri"/>
            </a:endParaRPr>
          </a:p>
          <a:p>
            <a:pPr marL="1155700" indent="0">
              <a:lnSpc>
                <a:spcPct val="100000"/>
              </a:lnSpc>
              <a:spcBef>
                <a:spcPts val="335"/>
              </a:spcBef>
              <a:buNone/>
            </a:pPr>
            <a:r>
              <a:rPr lang="es-MX" spc="-10" dirty="0">
                <a:cs typeface="Calibri"/>
              </a:rPr>
              <a:t>•Métodos</a:t>
            </a:r>
            <a:r>
              <a:rPr lang="es-MX" spc="-5" dirty="0">
                <a:cs typeface="Calibri"/>
              </a:rPr>
              <a:t> de</a:t>
            </a:r>
            <a:r>
              <a:rPr lang="es-MX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contratación</a:t>
            </a:r>
            <a:r>
              <a:rPr lang="es-MX" spc="-50" dirty="0">
                <a:cs typeface="Calibri"/>
              </a:rPr>
              <a:t> </a:t>
            </a:r>
            <a:r>
              <a:rPr lang="es-MX" spc="5" dirty="0">
                <a:cs typeface="Calibri"/>
              </a:rPr>
              <a:t>o</a:t>
            </a:r>
            <a:r>
              <a:rPr lang="es-MX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selección</a:t>
            </a:r>
            <a:endParaRPr lang="es-MX" dirty="0">
              <a:cs typeface="Calibri"/>
            </a:endParaRPr>
          </a:p>
          <a:p>
            <a:pPr marL="1155700" indent="0">
              <a:lnSpc>
                <a:spcPct val="100000"/>
              </a:lnSpc>
              <a:spcBef>
                <a:spcPts val="340"/>
              </a:spcBef>
              <a:buNone/>
            </a:pPr>
            <a:r>
              <a:rPr lang="es-MX" spc="-10" dirty="0">
                <a:cs typeface="Calibri"/>
              </a:rPr>
              <a:t>•Examen</a:t>
            </a:r>
            <a:r>
              <a:rPr lang="es-MX" spc="-3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por </a:t>
            </a:r>
            <a:r>
              <a:rPr lang="es-MX" spc="-10" dirty="0">
                <a:cs typeface="Calibri"/>
              </a:rPr>
              <a:t>parte</a:t>
            </a:r>
            <a:r>
              <a:rPr lang="es-MX" spc="-2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del</a:t>
            </a:r>
            <a:r>
              <a:rPr lang="es-MX" spc="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Banco</a:t>
            </a:r>
            <a:endParaRPr lang="es-MX" dirty="0">
              <a:cs typeface="Calibri"/>
            </a:endParaRPr>
          </a:p>
          <a:p>
            <a:pPr marL="24130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s-MX" spc="-5" dirty="0">
                <a:cs typeface="Calibri"/>
              </a:rPr>
              <a:t>4.Determinar</a:t>
            </a:r>
            <a:r>
              <a:rPr lang="es-MX" dirty="0">
                <a:cs typeface="Calibri"/>
              </a:rPr>
              <a:t> la</a:t>
            </a:r>
            <a:r>
              <a:rPr lang="es-MX" spc="-3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programación</a:t>
            </a:r>
            <a:r>
              <a:rPr lang="es-MX" spc="-4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</a:t>
            </a:r>
            <a:r>
              <a:rPr lang="es-MX" spc="5" dirty="0">
                <a:cs typeface="Calibri"/>
              </a:rPr>
              <a:t> </a:t>
            </a:r>
            <a:r>
              <a:rPr lang="es-MX" dirty="0">
                <a:cs typeface="Calibri"/>
              </a:rPr>
              <a:t>las </a:t>
            </a:r>
            <a:r>
              <a:rPr lang="es-MX" spc="-5" dirty="0" smtClean="0">
                <a:cs typeface="Calibri"/>
              </a:rPr>
              <a:t>adquisiciones</a:t>
            </a:r>
            <a:endParaRPr lang="es-MX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6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MX" sz="7200" b="1" spc="-50" dirty="0" smtClean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Planificación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de Proyectos con Organismos  Internacionales de Crédito </a:t>
            </a: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(PP-OIC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)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MX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6771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1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–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Planificación </a:t>
            </a:r>
            <a:r>
              <a:rPr lang="es-MX" sz="4400" b="1" spc="5" dirty="0">
                <a:latin typeface="Tahoma"/>
                <a:cs typeface="Tahoma"/>
              </a:rPr>
              <a:t>de Adquisiciones y Contrataciones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2000" b="1" spc="5" dirty="0" smtClean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lang="es-MX" spc="-5" dirty="0" smtClean="0">
                <a:cs typeface="Calibri"/>
              </a:rPr>
              <a:t>Actualización </a:t>
            </a:r>
            <a:r>
              <a:rPr lang="es-MX" spc="-15" dirty="0">
                <a:cs typeface="Calibri"/>
              </a:rPr>
              <a:t>trimestral/semestral/anual.</a:t>
            </a:r>
            <a:endParaRPr lang="es-MX" dirty="0"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r>
              <a:rPr lang="es-MX" spc="-5" dirty="0">
                <a:cs typeface="Calibri"/>
              </a:rPr>
              <a:t>Actualización</a:t>
            </a:r>
            <a:r>
              <a:rPr lang="es-MX" spc="-2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del </a:t>
            </a:r>
            <a:r>
              <a:rPr lang="es-MX" spc="-10" dirty="0">
                <a:cs typeface="Calibri"/>
              </a:rPr>
              <a:t>sistema</a:t>
            </a:r>
            <a:r>
              <a:rPr lang="es-MX" spc="-2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</a:t>
            </a:r>
            <a:r>
              <a:rPr lang="es-MX" spc="10" dirty="0">
                <a:cs typeface="Calibri"/>
              </a:rPr>
              <a:t> </a:t>
            </a:r>
            <a:r>
              <a:rPr lang="es-MX" dirty="0">
                <a:cs typeface="Calibri"/>
              </a:rPr>
              <a:t>adquisiciones</a:t>
            </a:r>
            <a:r>
              <a:rPr lang="es-MX" spc="1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que</a:t>
            </a:r>
            <a:r>
              <a:rPr lang="es-MX" spc="3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adopte </a:t>
            </a:r>
            <a:r>
              <a:rPr lang="es-MX" dirty="0">
                <a:cs typeface="Calibri"/>
              </a:rPr>
              <a:t>el</a:t>
            </a:r>
            <a:r>
              <a:rPr lang="es-MX" spc="-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organismo</a:t>
            </a:r>
            <a:r>
              <a:rPr lang="es-MX" spc="-2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financiador</a:t>
            </a:r>
            <a:r>
              <a:rPr lang="es-MX" spc="5" dirty="0">
                <a:cs typeface="Calibri"/>
              </a:rPr>
              <a:t> </a:t>
            </a:r>
            <a:r>
              <a:rPr lang="es-MX" spc="-35" dirty="0">
                <a:cs typeface="Calibri"/>
              </a:rPr>
              <a:t>(SEPA,</a:t>
            </a:r>
            <a:r>
              <a:rPr lang="es-MX" spc="10" dirty="0">
                <a:cs typeface="Calibri"/>
              </a:rPr>
              <a:t> </a:t>
            </a:r>
            <a:r>
              <a:rPr lang="es-MX" spc="-75" dirty="0">
                <a:cs typeface="Calibri"/>
              </a:rPr>
              <a:t>STEP,</a:t>
            </a:r>
            <a:r>
              <a:rPr lang="es-MX" spc="-10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Excel, </a:t>
            </a:r>
            <a:r>
              <a:rPr lang="es-MX" spc="-15" dirty="0" err="1">
                <a:cs typeface="Calibri"/>
              </a:rPr>
              <a:t>etc</a:t>
            </a:r>
            <a:r>
              <a:rPr lang="es-MX" spc="-15" dirty="0" smtClean="0">
                <a:cs typeface="Calibri"/>
              </a:rPr>
              <a:t>).</a:t>
            </a:r>
          </a:p>
          <a:p>
            <a:pPr marL="12700" marR="1403350">
              <a:lnSpc>
                <a:spcPct val="100000"/>
              </a:lnSpc>
              <a:spcBef>
                <a:spcPts val="100"/>
              </a:spcBef>
            </a:pPr>
            <a:r>
              <a:rPr lang="es-MX" spc="-5" dirty="0">
                <a:cs typeface="Calibri"/>
              </a:rPr>
              <a:t>El</a:t>
            </a:r>
            <a:r>
              <a:rPr lang="es-MX" spc="-1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Prestatario</a:t>
            </a:r>
            <a:r>
              <a:rPr lang="es-MX" spc="-75" dirty="0">
                <a:cs typeface="Calibri"/>
              </a:rPr>
              <a:t> </a:t>
            </a:r>
            <a:r>
              <a:rPr lang="es-MX" spc="5" dirty="0">
                <a:cs typeface="Calibri"/>
              </a:rPr>
              <a:t>debe</a:t>
            </a:r>
            <a:r>
              <a:rPr lang="es-MX" spc="-5" dirty="0">
                <a:cs typeface="Calibri"/>
              </a:rPr>
              <a:t> actualizar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el</a:t>
            </a:r>
            <a:r>
              <a:rPr lang="es-MX" spc="-5" dirty="0">
                <a:cs typeface="Calibri"/>
              </a:rPr>
              <a:t> </a:t>
            </a:r>
            <a:r>
              <a:rPr lang="es-MX" spc="-80" dirty="0">
                <a:cs typeface="Calibri"/>
              </a:rPr>
              <a:t>PA</a:t>
            </a:r>
            <a:r>
              <a:rPr lang="es-MX" spc="-10" dirty="0">
                <a:cs typeface="Calibri"/>
              </a:rPr>
              <a:t> </a:t>
            </a:r>
            <a:r>
              <a:rPr lang="es-MX" dirty="0">
                <a:cs typeface="Calibri"/>
              </a:rPr>
              <a:t>a</a:t>
            </a:r>
            <a:r>
              <a:rPr lang="es-MX" spc="-15" dirty="0">
                <a:cs typeface="Calibri"/>
              </a:rPr>
              <a:t> </a:t>
            </a:r>
            <a:r>
              <a:rPr lang="es-MX" dirty="0">
                <a:cs typeface="Calibri"/>
              </a:rPr>
              <a:t>lo </a:t>
            </a:r>
            <a:r>
              <a:rPr lang="es-MX" spc="-10" dirty="0">
                <a:cs typeface="Calibri"/>
              </a:rPr>
              <a:t>largo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del</a:t>
            </a:r>
            <a:r>
              <a:rPr lang="es-MX" spc="-5" dirty="0">
                <a:cs typeface="Calibri"/>
              </a:rPr>
              <a:t> </a:t>
            </a:r>
            <a:r>
              <a:rPr lang="es-MX" spc="-20" dirty="0">
                <a:cs typeface="Calibri"/>
              </a:rPr>
              <a:t>proyecto,</a:t>
            </a:r>
            <a:r>
              <a:rPr lang="es-MX" spc="-10" dirty="0">
                <a:cs typeface="Calibri"/>
              </a:rPr>
              <a:t> </a:t>
            </a:r>
            <a:r>
              <a:rPr lang="es-MX" dirty="0">
                <a:cs typeface="Calibri"/>
              </a:rPr>
              <a:t>al</a:t>
            </a:r>
            <a:r>
              <a:rPr lang="es-MX" spc="-10" dirty="0">
                <a:cs typeface="Calibri"/>
              </a:rPr>
              <a:t> </a:t>
            </a:r>
            <a:r>
              <a:rPr lang="es-MX" dirty="0">
                <a:cs typeface="Calibri"/>
              </a:rPr>
              <a:t>menos</a:t>
            </a:r>
            <a:r>
              <a:rPr lang="es-MX" spc="-10" dirty="0">
                <a:cs typeface="Calibri"/>
              </a:rPr>
              <a:t> </a:t>
            </a:r>
            <a:r>
              <a:rPr lang="es-MX" dirty="0">
                <a:cs typeface="Calibri"/>
              </a:rPr>
              <a:t>una</a:t>
            </a:r>
            <a:r>
              <a:rPr lang="es-MX" spc="-40" dirty="0">
                <a:cs typeface="Calibri"/>
              </a:rPr>
              <a:t> </a:t>
            </a:r>
            <a:r>
              <a:rPr lang="es-MX" spc="-20" dirty="0">
                <a:cs typeface="Calibri"/>
              </a:rPr>
              <a:t>vez</a:t>
            </a:r>
            <a:r>
              <a:rPr lang="es-MX" dirty="0">
                <a:cs typeface="Calibri"/>
              </a:rPr>
              <a:t> al</a:t>
            </a:r>
            <a:r>
              <a:rPr lang="es-MX" spc="10" dirty="0">
                <a:cs typeface="Calibri"/>
              </a:rPr>
              <a:t> </a:t>
            </a:r>
            <a:r>
              <a:rPr lang="es-MX" dirty="0">
                <a:cs typeface="Calibri"/>
              </a:rPr>
              <a:t>año.</a:t>
            </a:r>
            <a:r>
              <a:rPr lang="es-MX" spc="-3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La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actualización</a:t>
            </a:r>
            <a:r>
              <a:rPr lang="es-MX" spc="-5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deberá</a:t>
            </a:r>
            <a:r>
              <a:rPr lang="es-MX" spc="-40" dirty="0">
                <a:cs typeface="Calibri"/>
              </a:rPr>
              <a:t> </a:t>
            </a:r>
            <a:r>
              <a:rPr lang="es-MX" dirty="0">
                <a:cs typeface="Calibri"/>
              </a:rPr>
              <a:t>incluir</a:t>
            </a:r>
            <a:r>
              <a:rPr lang="es-MX" spc="-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contratos</a:t>
            </a:r>
            <a:r>
              <a:rPr lang="es-MX" spc="-55" dirty="0">
                <a:cs typeface="Calibri"/>
              </a:rPr>
              <a:t> </a:t>
            </a:r>
            <a:r>
              <a:rPr lang="es-MX" spc="-30" dirty="0">
                <a:cs typeface="Calibri"/>
              </a:rPr>
              <a:t>ya </a:t>
            </a:r>
            <a:r>
              <a:rPr lang="es-MX" spc="-52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adjudicados</a:t>
            </a:r>
            <a:r>
              <a:rPr lang="es-MX" spc="-40" dirty="0">
                <a:cs typeface="Calibri"/>
              </a:rPr>
              <a:t> </a:t>
            </a:r>
            <a:r>
              <a:rPr lang="es-MX" dirty="0">
                <a:cs typeface="Calibri"/>
              </a:rPr>
              <a:t>y</a:t>
            </a:r>
            <a:r>
              <a:rPr lang="es-MX" spc="-20" dirty="0">
                <a:cs typeface="Calibri"/>
              </a:rPr>
              <a:t> </a:t>
            </a:r>
            <a:r>
              <a:rPr lang="es-MX" dirty="0">
                <a:cs typeface="Calibri"/>
              </a:rPr>
              <a:t>por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adjudicar</a:t>
            </a:r>
            <a:r>
              <a:rPr lang="es-MX" spc="-35" dirty="0">
                <a:cs typeface="Calibri"/>
              </a:rPr>
              <a:t> </a:t>
            </a:r>
            <a:r>
              <a:rPr lang="es-MX" dirty="0">
                <a:cs typeface="Calibri"/>
              </a:rPr>
              <a:t>en los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siguientes</a:t>
            </a:r>
            <a:r>
              <a:rPr lang="es-MX" spc="-15" dirty="0">
                <a:cs typeface="Calibri"/>
              </a:rPr>
              <a:t> </a:t>
            </a:r>
            <a:r>
              <a:rPr lang="es-MX" dirty="0">
                <a:cs typeface="Calibri"/>
              </a:rPr>
              <a:t>12</a:t>
            </a:r>
            <a:r>
              <a:rPr lang="es-MX" spc="-3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(doce)</a:t>
            </a:r>
            <a:r>
              <a:rPr lang="es-MX" spc="-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meses.</a:t>
            </a:r>
            <a:endParaRPr lang="es-MX" dirty="0"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s-MX" spc="-45" dirty="0">
                <a:cs typeface="Calibri"/>
              </a:rPr>
              <a:t>Todos</a:t>
            </a:r>
            <a:r>
              <a:rPr lang="es-MX" spc="-35" dirty="0">
                <a:cs typeface="Calibri"/>
              </a:rPr>
              <a:t> </a:t>
            </a:r>
            <a:r>
              <a:rPr lang="es-MX" dirty="0">
                <a:cs typeface="Calibri"/>
              </a:rPr>
              <a:t>los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planes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de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adquisiciones</a:t>
            </a:r>
            <a:r>
              <a:rPr lang="es-MX" spc="-55" dirty="0">
                <a:cs typeface="Calibri"/>
              </a:rPr>
              <a:t> </a:t>
            </a:r>
            <a:r>
              <a:rPr lang="es-MX" dirty="0">
                <a:cs typeface="Calibri"/>
              </a:rPr>
              <a:t>y</a:t>
            </a:r>
            <a:r>
              <a:rPr lang="es-MX" spc="10" dirty="0">
                <a:cs typeface="Calibri"/>
              </a:rPr>
              <a:t> </a:t>
            </a:r>
            <a:r>
              <a:rPr lang="es-MX" dirty="0">
                <a:cs typeface="Calibri"/>
              </a:rPr>
              <a:t>sus</a:t>
            </a:r>
            <a:r>
              <a:rPr lang="es-MX" spc="-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actualizaciones</a:t>
            </a:r>
            <a:r>
              <a:rPr lang="es-MX" spc="-55" dirty="0">
                <a:cs typeface="Calibri"/>
              </a:rPr>
              <a:t> </a:t>
            </a:r>
            <a:r>
              <a:rPr lang="es-MX" dirty="0">
                <a:cs typeface="Calibri"/>
              </a:rPr>
              <a:t>o modificaciones</a:t>
            </a:r>
            <a:r>
              <a:rPr lang="es-MX" spc="-3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deberán</a:t>
            </a:r>
            <a:r>
              <a:rPr lang="es-MX" spc="-2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estar</a:t>
            </a:r>
            <a:r>
              <a:rPr lang="es-MX" spc="-2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sujetos </a:t>
            </a:r>
            <a:r>
              <a:rPr lang="es-MX" dirty="0">
                <a:cs typeface="Calibri"/>
              </a:rPr>
              <a:t>a</a:t>
            </a:r>
            <a:r>
              <a:rPr lang="es-MX" spc="-5" dirty="0">
                <a:cs typeface="Calibri"/>
              </a:rPr>
              <a:t> previa</a:t>
            </a:r>
            <a:r>
              <a:rPr lang="es-MX" spc="-3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revisión</a:t>
            </a:r>
            <a:r>
              <a:rPr lang="es-MX" spc="-20" dirty="0">
                <a:cs typeface="Calibri"/>
              </a:rPr>
              <a:t> </a:t>
            </a:r>
            <a:r>
              <a:rPr lang="es-MX" dirty="0">
                <a:cs typeface="Calibri"/>
              </a:rPr>
              <a:t>y</a:t>
            </a:r>
            <a:r>
              <a:rPr lang="es-MX" spc="40" dirty="0">
                <a:cs typeface="Calibri"/>
              </a:rPr>
              <a:t> </a:t>
            </a:r>
            <a:r>
              <a:rPr lang="es-MX" dirty="0">
                <a:cs typeface="Calibri"/>
              </a:rPr>
              <a:t>“no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objeción”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del </a:t>
            </a:r>
            <a:r>
              <a:rPr lang="es-MX" spc="-10" dirty="0">
                <a:cs typeface="Calibri"/>
              </a:rPr>
              <a:t>Banco </a:t>
            </a:r>
            <a:r>
              <a:rPr lang="es-MX" spc="-53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antes</a:t>
            </a:r>
            <a:r>
              <a:rPr lang="es-MX" spc="-45" dirty="0">
                <a:cs typeface="Calibri"/>
              </a:rPr>
              <a:t> </a:t>
            </a:r>
            <a:r>
              <a:rPr lang="es-MX" dirty="0">
                <a:cs typeface="Calibri"/>
              </a:rPr>
              <a:t>de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su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implementación</a:t>
            </a:r>
            <a:r>
              <a:rPr lang="es-MX" spc="-5" dirty="0" smtClean="0">
                <a:cs typeface="Calibri"/>
              </a:rPr>
              <a:t>.</a:t>
            </a:r>
            <a:endParaRPr lang="es-MX" dirty="0">
              <a:cs typeface="Calibri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0438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1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–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Planificación </a:t>
            </a:r>
            <a:r>
              <a:rPr lang="es-MX" sz="4400" b="1" spc="5" dirty="0">
                <a:latin typeface="Tahoma"/>
                <a:cs typeface="Tahoma"/>
              </a:rPr>
              <a:t>de Adquisiciones y Contrataciones</a:t>
            </a:r>
            <a:endParaRPr lang="es-ES_tradnl" sz="4400" b="1" spc="5" dirty="0">
              <a:latin typeface="Tahoma"/>
              <a:cs typeface="Tahoma"/>
            </a:endParaRPr>
          </a:p>
          <a:p>
            <a:pPr marL="12700" marR="30480">
              <a:lnSpc>
                <a:spcPct val="100000"/>
              </a:lnSpc>
            </a:pPr>
            <a:r>
              <a:rPr lang="es-MX" dirty="0" smtClean="0">
                <a:cs typeface="Calibri"/>
              </a:rPr>
              <a:t>Una </a:t>
            </a:r>
            <a:r>
              <a:rPr lang="es-MX" spc="-20" dirty="0">
                <a:cs typeface="Calibri"/>
              </a:rPr>
              <a:t>vez </a:t>
            </a:r>
            <a:r>
              <a:rPr lang="es-MX" spc="-5" dirty="0">
                <a:cs typeface="Calibri"/>
              </a:rPr>
              <a:t>se </a:t>
            </a:r>
            <a:r>
              <a:rPr lang="es-MX" spc="-20" dirty="0">
                <a:cs typeface="Calibri"/>
              </a:rPr>
              <a:t>hayan </a:t>
            </a:r>
            <a:r>
              <a:rPr lang="es-MX" dirty="0">
                <a:cs typeface="Calibri"/>
              </a:rPr>
              <a:t>terminado las </a:t>
            </a:r>
            <a:r>
              <a:rPr lang="es-MX" spc="-5" dirty="0">
                <a:cs typeface="Calibri"/>
              </a:rPr>
              <a:t>negociaciones </a:t>
            </a:r>
            <a:r>
              <a:rPr lang="es-MX" dirty="0">
                <a:cs typeface="Calibri"/>
              </a:rPr>
              <a:t>del </a:t>
            </a:r>
            <a:r>
              <a:rPr lang="es-MX" spc="-10" dirty="0">
                <a:cs typeface="Calibri"/>
              </a:rPr>
              <a:t>Préstamo </a:t>
            </a:r>
            <a:r>
              <a:rPr lang="es-MX" dirty="0">
                <a:cs typeface="Calibri"/>
              </a:rPr>
              <a:t>y </a:t>
            </a:r>
            <a:r>
              <a:rPr lang="es-MX" spc="-5" dirty="0">
                <a:cs typeface="Calibri"/>
              </a:rPr>
              <a:t>se </a:t>
            </a:r>
            <a:r>
              <a:rPr lang="es-MX" spc="-25" dirty="0">
                <a:cs typeface="Calibri"/>
              </a:rPr>
              <a:t>haya </a:t>
            </a:r>
            <a:r>
              <a:rPr lang="es-MX" spc="-10" dirty="0">
                <a:cs typeface="Calibri"/>
              </a:rPr>
              <a:t>otorgado </a:t>
            </a:r>
            <a:r>
              <a:rPr lang="es-MX" dirty="0">
                <a:cs typeface="Calibri"/>
              </a:rPr>
              <a:t>la “no </a:t>
            </a:r>
            <a:r>
              <a:rPr lang="es-MX" spc="-25" dirty="0">
                <a:cs typeface="Calibri"/>
              </a:rPr>
              <a:t>objeción”, </a:t>
            </a:r>
            <a:r>
              <a:rPr lang="es-MX" dirty="0">
                <a:cs typeface="Calibri"/>
              </a:rPr>
              <a:t>el </a:t>
            </a:r>
            <a:r>
              <a:rPr lang="es-MX" spc="-10" dirty="0">
                <a:cs typeface="Calibri"/>
              </a:rPr>
              <a:t>Banco </a:t>
            </a:r>
            <a:r>
              <a:rPr lang="es-MX" dirty="0">
                <a:cs typeface="Calibri"/>
              </a:rPr>
              <a:t>Financiador </a:t>
            </a:r>
            <a:r>
              <a:rPr lang="es-MX" spc="-5" dirty="0">
                <a:cs typeface="Calibri"/>
              </a:rPr>
              <a:t>deberá gestionar </a:t>
            </a:r>
            <a:r>
              <a:rPr lang="es-MX" dirty="0">
                <a:cs typeface="Calibri"/>
              </a:rPr>
              <a:t>la </a:t>
            </a:r>
            <a:r>
              <a:rPr lang="es-MX" spc="-53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publicación</a:t>
            </a:r>
            <a:r>
              <a:rPr lang="es-MX" spc="-25" dirty="0">
                <a:cs typeface="Calibri"/>
              </a:rPr>
              <a:t> </a:t>
            </a:r>
            <a:r>
              <a:rPr lang="es-MX" dirty="0">
                <a:cs typeface="Calibri"/>
              </a:rPr>
              <a:t>del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Plan</a:t>
            </a:r>
            <a:r>
              <a:rPr lang="es-MX" spc="-25" dirty="0">
                <a:cs typeface="Calibri"/>
              </a:rPr>
              <a:t> </a:t>
            </a:r>
            <a:r>
              <a:rPr lang="es-MX" dirty="0">
                <a:cs typeface="Calibri"/>
              </a:rPr>
              <a:t>de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Adquisiciones</a:t>
            </a:r>
            <a:r>
              <a:rPr lang="es-MX" spc="-6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acordado</a:t>
            </a:r>
            <a:r>
              <a:rPr lang="es-MX" spc="-35" dirty="0">
                <a:cs typeface="Calibri"/>
              </a:rPr>
              <a:t> </a:t>
            </a:r>
            <a:r>
              <a:rPr lang="es-MX" dirty="0">
                <a:cs typeface="Calibri"/>
              </a:rPr>
              <a:t>y</a:t>
            </a:r>
            <a:r>
              <a:rPr lang="es-MX" spc="-20" dirty="0">
                <a:cs typeface="Calibri"/>
              </a:rPr>
              <a:t> </a:t>
            </a:r>
            <a:r>
              <a:rPr lang="es-MX" dirty="0">
                <a:cs typeface="Calibri"/>
              </a:rPr>
              <a:t>cualquier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actualización</a:t>
            </a:r>
            <a:r>
              <a:rPr lang="es-MX" spc="-4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subsecuente</a:t>
            </a:r>
            <a:r>
              <a:rPr lang="es-MX" spc="-60" dirty="0">
                <a:cs typeface="Calibri"/>
              </a:rPr>
              <a:t> </a:t>
            </a:r>
            <a:r>
              <a:rPr lang="es-MX" dirty="0">
                <a:cs typeface="Calibri"/>
              </a:rPr>
              <a:t>en </a:t>
            </a:r>
            <a:r>
              <a:rPr lang="es-MX" spc="-5" dirty="0">
                <a:cs typeface="Calibri"/>
              </a:rPr>
              <a:t>su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portal</a:t>
            </a:r>
            <a:r>
              <a:rPr lang="es-MX" spc="-60" dirty="0">
                <a:cs typeface="Calibri"/>
              </a:rPr>
              <a:t> </a:t>
            </a:r>
            <a:r>
              <a:rPr lang="es-MX" dirty="0">
                <a:cs typeface="Calibri"/>
              </a:rPr>
              <a:t>de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internet.</a:t>
            </a:r>
            <a:endParaRPr lang="es-MX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lang="es-MX" dirty="0">
                <a:cs typeface="Calibri"/>
              </a:rPr>
              <a:t>Adquisiciones</a:t>
            </a:r>
            <a:r>
              <a:rPr lang="es-MX" spc="-75" dirty="0">
                <a:cs typeface="Calibri"/>
              </a:rPr>
              <a:t> </a:t>
            </a:r>
            <a:r>
              <a:rPr lang="es-MX" dirty="0">
                <a:cs typeface="Calibri"/>
              </a:rPr>
              <a:t>por</a:t>
            </a:r>
            <a:r>
              <a:rPr lang="es-MX" spc="-3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Lotes:</a:t>
            </a:r>
            <a:endParaRPr lang="es-MX" dirty="0"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0"/>
              </a:spcBef>
              <a:buFont typeface="Arial MT"/>
              <a:buChar char="–"/>
              <a:tabLst>
                <a:tab pos="756920" algn="l"/>
              </a:tabLst>
            </a:pPr>
            <a:r>
              <a:rPr lang="es-MX" dirty="0">
                <a:cs typeface="Calibri"/>
              </a:rPr>
              <a:t>No</a:t>
            </a:r>
            <a:r>
              <a:rPr lang="es-MX" spc="-15" dirty="0">
                <a:cs typeface="Calibri"/>
              </a:rPr>
              <a:t> </a:t>
            </a:r>
            <a:r>
              <a:rPr lang="es-MX" spc="5" dirty="0">
                <a:cs typeface="Calibri"/>
              </a:rPr>
              <a:t>debe</a:t>
            </a:r>
            <a:r>
              <a:rPr lang="es-MX" spc="-3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establecerse</a:t>
            </a:r>
            <a:r>
              <a:rPr lang="es-MX" spc="-20" dirty="0">
                <a:cs typeface="Calibri"/>
              </a:rPr>
              <a:t> </a:t>
            </a:r>
            <a:r>
              <a:rPr lang="es-MX" dirty="0">
                <a:cs typeface="Calibri"/>
              </a:rPr>
              <a:t>un</a:t>
            </a:r>
            <a:r>
              <a:rPr lang="es-MX" spc="-3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límite</a:t>
            </a:r>
            <a:r>
              <a:rPr lang="es-MX" spc="-4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para</a:t>
            </a:r>
            <a:r>
              <a:rPr lang="es-MX" spc="-15" dirty="0">
                <a:cs typeface="Calibri"/>
              </a:rPr>
              <a:t> </a:t>
            </a:r>
            <a:r>
              <a:rPr lang="es-MX" dirty="0">
                <a:cs typeface="Calibri"/>
              </a:rPr>
              <a:t>el</a:t>
            </a:r>
            <a:r>
              <a:rPr lang="es-MX" spc="-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número</a:t>
            </a:r>
            <a:r>
              <a:rPr lang="es-MX" spc="-35" dirty="0">
                <a:cs typeface="Calibri"/>
              </a:rPr>
              <a:t> </a:t>
            </a:r>
            <a:r>
              <a:rPr lang="es-MX" dirty="0">
                <a:cs typeface="Calibri"/>
              </a:rPr>
              <a:t>de</a:t>
            </a:r>
            <a:r>
              <a:rPr lang="es-MX" spc="-15" dirty="0">
                <a:cs typeface="Calibri"/>
              </a:rPr>
              <a:t> </a:t>
            </a:r>
            <a:r>
              <a:rPr lang="es-MX" dirty="0">
                <a:cs typeface="Calibri"/>
              </a:rPr>
              <a:t>lotes.</a:t>
            </a:r>
          </a:p>
          <a:p>
            <a:pPr marL="756285" marR="394970" indent="-287020">
              <a:lnSpc>
                <a:spcPct val="100000"/>
              </a:lnSpc>
              <a:spcBef>
                <a:spcPts val="0"/>
              </a:spcBef>
              <a:buFont typeface="Arial MT"/>
              <a:buChar char="–"/>
              <a:tabLst>
                <a:tab pos="756920" algn="l"/>
              </a:tabLst>
            </a:pPr>
            <a:r>
              <a:rPr lang="es-MX" spc="-5" dirty="0">
                <a:cs typeface="Calibri"/>
              </a:rPr>
              <a:t>Los</a:t>
            </a:r>
            <a:r>
              <a:rPr lang="es-MX" spc="-10" dirty="0">
                <a:cs typeface="Calibri"/>
              </a:rPr>
              <a:t> </a:t>
            </a:r>
            <a:r>
              <a:rPr lang="es-MX" dirty="0">
                <a:cs typeface="Calibri"/>
              </a:rPr>
              <a:t>artículos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incluidos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en</a:t>
            </a:r>
            <a:r>
              <a:rPr lang="es-MX" spc="5" dirty="0">
                <a:cs typeface="Calibri"/>
              </a:rPr>
              <a:t> </a:t>
            </a:r>
            <a:r>
              <a:rPr lang="es-MX" dirty="0">
                <a:cs typeface="Calibri"/>
              </a:rPr>
              <a:t>los lotes</a:t>
            </a:r>
            <a:r>
              <a:rPr lang="es-MX" spc="-35" dirty="0">
                <a:cs typeface="Calibri"/>
              </a:rPr>
              <a:t> </a:t>
            </a:r>
            <a:r>
              <a:rPr lang="es-MX" dirty="0">
                <a:cs typeface="Calibri"/>
              </a:rPr>
              <a:t>deben</a:t>
            </a:r>
            <a:r>
              <a:rPr lang="es-MX" spc="-2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ser</a:t>
            </a:r>
            <a:r>
              <a:rPr lang="es-MX" spc="2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técnicamente</a:t>
            </a:r>
            <a:r>
              <a:rPr lang="es-MX" spc="-5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similares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y</a:t>
            </a:r>
            <a:r>
              <a:rPr lang="es-MX" spc="1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estar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en</a:t>
            </a:r>
            <a:r>
              <a:rPr lang="es-MX" spc="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condiciones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de</a:t>
            </a:r>
            <a:r>
              <a:rPr lang="es-MX" spc="-5" dirty="0">
                <a:cs typeface="Calibri"/>
              </a:rPr>
              <a:t> ser</a:t>
            </a:r>
            <a:r>
              <a:rPr lang="es-MX" spc="2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ofrecidos</a:t>
            </a:r>
            <a:r>
              <a:rPr lang="es-MX" spc="-55" dirty="0">
                <a:cs typeface="Calibri"/>
              </a:rPr>
              <a:t> </a:t>
            </a:r>
            <a:r>
              <a:rPr lang="es-MX" dirty="0">
                <a:cs typeface="Calibri"/>
              </a:rPr>
              <a:t>por el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mismo</a:t>
            </a:r>
            <a:r>
              <a:rPr lang="es-MX" spc="-30" dirty="0">
                <a:cs typeface="Calibri"/>
              </a:rPr>
              <a:t> </a:t>
            </a:r>
            <a:r>
              <a:rPr lang="es-MX" spc="10" dirty="0">
                <a:cs typeface="Calibri"/>
              </a:rPr>
              <a:t>tipo</a:t>
            </a:r>
            <a:r>
              <a:rPr lang="es-MX" spc="-20" dirty="0">
                <a:cs typeface="Calibri"/>
              </a:rPr>
              <a:t> </a:t>
            </a:r>
            <a:r>
              <a:rPr lang="es-MX" dirty="0">
                <a:cs typeface="Calibri"/>
              </a:rPr>
              <a:t>de </a:t>
            </a:r>
            <a:r>
              <a:rPr lang="es-MX" spc="-530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proveedores.</a:t>
            </a:r>
            <a:endParaRPr lang="es-MX" dirty="0"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0"/>
              </a:spcBef>
              <a:buFont typeface="Arial MT"/>
              <a:buChar char="–"/>
              <a:tabLst>
                <a:tab pos="756920" algn="l"/>
              </a:tabLst>
            </a:pPr>
            <a:r>
              <a:rPr lang="es-MX" dirty="0">
                <a:cs typeface="Calibri"/>
              </a:rPr>
              <a:t>Artículos</a:t>
            </a:r>
            <a:r>
              <a:rPr lang="es-MX" spc="-3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técnicamente</a:t>
            </a:r>
            <a:r>
              <a:rPr lang="es-MX" spc="-55" dirty="0">
                <a:cs typeface="Calibri"/>
              </a:rPr>
              <a:t> </a:t>
            </a:r>
            <a:r>
              <a:rPr lang="es-MX" spc="-10" dirty="0">
                <a:cs typeface="Calibri"/>
              </a:rPr>
              <a:t>diferentes</a:t>
            </a:r>
            <a:r>
              <a:rPr lang="es-MX" spc="-35" dirty="0">
                <a:cs typeface="Calibri"/>
              </a:rPr>
              <a:t> </a:t>
            </a:r>
            <a:r>
              <a:rPr lang="es-MX" dirty="0">
                <a:cs typeface="Calibri"/>
              </a:rPr>
              <a:t>o</a:t>
            </a:r>
            <a:r>
              <a:rPr lang="es-MX" spc="-5" dirty="0">
                <a:cs typeface="Calibri"/>
              </a:rPr>
              <a:t> </a:t>
            </a:r>
            <a:r>
              <a:rPr lang="es-MX" dirty="0">
                <a:cs typeface="Calibri"/>
              </a:rPr>
              <a:t>de</a:t>
            </a:r>
            <a:r>
              <a:rPr lang="es-MX" spc="-10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alto</a:t>
            </a:r>
            <a:r>
              <a:rPr lang="es-MX" spc="-30" dirty="0">
                <a:cs typeface="Calibri"/>
              </a:rPr>
              <a:t> </a:t>
            </a:r>
            <a:r>
              <a:rPr lang="es-MX" spc="-15" dirty="0">
                <a:cs typeface="Calibri"/>
              </a:rPr>
              <a:t>costo</a:t>
            </a:r>
            <a:r>
              <a:rPr lang="es-MX" spc="-30" dirty="0">
                <a:cs typeface="Calibri"/>
              </a:rPr>
              <a:t> </a:t>
            </a:r>
            <a:r>
              <a:rPr lang="es-MX" dirty="0">
                <a:cs typeface="Calibri"/>
              </a:rPr>
              <a:t>deben</a:t>
            </a:r>
            <a:r>
              <a:rPr lang="es-MX" spc="-2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ser</a:t>
            </a:r>
            <a:r>
              <a:rPr lang="es-MX" spc="15" dirty="0">
                <a:cs typeface="Calibri"/>
              </a:rPr>
              <a:t> </a:t>
            </a:r>
            <a:r>
              <a:rPr lang="es-MX" spc="-5" dirty="0">
                <a:cs typeface="Calibri"/>
              </a:rPr>
              <a:t>licitados</a:t>
            </a:r>
            <a:r>
              <a:rPr lang="es-MX" spc="-60" dirty="0">
                <a:cs typeface="Calibri"/>
              </a:rPr>
              <a:t> </a:t>
            </a:r>
            <a:r>
              <a:rPr lang="es-MX" dirty="0">
                <a:cs typeface="Calibri"/>
              </a:rPr>
              <a:t>en</a:t>
            </a:r>
            <a:r>
              <a:rPr lang="es-MX" spc="5" dirty="0">
                <a:cs typeface="Calibri"/>
              </a:rPr>
              <a:t> </a:t>
            </a:r>
            <a:r>
              <a:rPr lang="es-MX" dirty="0">
                <a:cs typeface="Calibri"/>
              </a:rPr>
              <a:t>lotes</a:t>
            </a:r>
            <a:r>
              <a:rPr lang="es-MX" spc="-10" dirty="0">
                <a:cs typeface="Calibri"/>
              </a:rPr>
              <a:t> diferentes.</a:t>
            </a:r>
            <a:endParaRPr lang="es-MX" dirty="0"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"/>
              <a:tabLst>
                <a:tab pos="357505" algn="l"/>
              </a:tabLst>
            </a:pPr>
            <a:endParaRPr lang="es-MX" dirty="0">
              <a:cs typeface="Calibri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9324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1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–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Planificación </a:t>
            </a:r>
            <a:r>
              <a:rPr lang="es-MX" sz="4400" b="1" spc="5" dirty="0">
                <a:latin typeface="Tahoma"/>
                <a:cs typeface="Tahoma"/>
              </a:rPr>
              <a:t>de Adquisiciones y Contrataciones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30480" indent="0">
              <a:lnSpc>
                <a:spcPct val="100000"/>
              </a:lnSpc>
              <a:buNone/>
            </a:pPr>
            <a:r>
              <a:rPr lang="es-MX" dirty="0"/>
              <a:t>Tipos de contrataciones para consultoría firma</a:t>
            </a:r>
            <a:r>
              <a:rPr lang="es-MX" dirty="0" smtClean="0"/>
              <a:t>:</a:t>
            </a:r>
          </a:p>
          <a:p>
            <a:pPr marL="0" marR="30480" indent="0">
              <a:lnSpc>
                <a:spcPct val="100000"/>
              </a:lnSpc>
              <a:buNone/>
            </a:pPr>
            <a:r>
              <a:rPr lang="es-MX" dirty="0" smtClean="0"/>
              <a:t>– </a:t>
            </a:r>
            <a:r>
              <a:rPr lang="es-MX" dirty="0"/>
              <a:t>Selección basada en calidad y costos (SBCC) </a:t>
            </a:r>
            <a:endParaRPr lang="es-MX" dirty="0" smtClean="0"/>
          </a:p>
          <a:p>
            <a:pPr marL="0" marR="30480" indent="0">
              <a:lnSpc>
                <a:spcPct val="100000"/>
              </a:lnSpc>
              <a:buNone/>
            </a:pPr>
            <a:r>
              <a:rPr lang="es-MX" dirty="0" smtClean="0"/>
              <a:t>– </a:t>
            </a:r>
            <a:r>
              <a:rPr lang="es-MX" dirty="0"/>
              <a:t>Selección Basada en Presupuesto Fijo (SBPF</a:t>
            </a:r>
            <a:r>
              <a:rPr lang="es-MX" dirty="0" smtClean="0"/>
              <a:t>)</a:t>
            </a:r>
          </a:p>
          <a:p>
            <a:pPr marL="0" marR="30480" indent="0">
              <a:lnSpc>
                <a:spcPct val="100000"/>
              </a:lnSpc>
              <a:buNone/>
            </a:pPr>
            <a:r>
              <a:rPr lang="es-MX" dirty="0" smtClean="0"/>
              <a:t>– </a:t>
            </a:r>
            <a:r>
              <a:rPr lang="es-MX" dirty="0"/>
              <a:t>Selección basada en menor costo (SBMC</a:t>
            </a:r>
            <a:r>
              <a:rPr lang="es-MX" dirty="0" smtClean="0"/>
              <a:t>)</a:t>
            </a:r>
          </a:p>
          <a:p>
            <a:pPr marL="0" marR="30480" indent="0">
              <a:lnSpc>
                <a:spcPct val="100000"/>
              </a:lnSpc>
              <a:buNone/>
            </a:pPr>
            <a:r>
              <a:rPr lang="es-MX" dirty="0" smtClean="0"/>
              <a:t>– </a:t>
            </a:r>
            <a:r>
              <a:rPr lang="es-MX" dirty="0"/>
              <a:t>Selección basada en la calidad (SBC</a:t>
            </a:r>
            <a:r>
              <a:rPr lang="es-MX" dirty="0" smtClean="0"/>
              <a:t>)</a:t>
            </a:r>
          </a:p>
          <a:p>
            <a:pPr marL="0" marR="30480" indent="0">
              <a:lnSpc>
                <a:spcPct val="100000"/>
              </a:lnSpc>
              <a:buNone/>
            </a:pPr>
            <a:r>
              <a:rPr lang="es-MX" dirty="0" smtClean="0"/>
              <a:t>– </a:t>
            </a:r>
            <a:r>
              <a:rPr lang="es-MX" dirty="0"/>
              <a:t>Selección basada en la calificaciones de los Consultores (SBCC</a:t>
            </a:r>
            <a:r>
              <a:rPr lang="es-MX" dirty="0" smtClean="0"/>
              <a:t>)</a:t>
            </a:r>
          </a:p>
          <a:p>
            <a:pPr marL="0" marR="30480" indent="0">
              <a:lnSpc>
                <a:spcPct val="100000"/>
              </a:lnSpc>
              <a:buNone/>
            </a:pPr>
            <a:r>
              <a:rPr lang="es-MX" dirty="0" smtClean="0"/>
              <a:t>– </a:t>
            </a:r>
            <a:r>
              <a:rPr lang="es-MX" dirty="0"/>
              <a:t>Selección Directa.</a:t>
            </a:r>
            <a:endParaRPr lang="es-MX" dirty="0">
              <a:cs typeface="Calibri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8095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¡</a:t>
            </a:r>
            <a:r>
              <a:rPr lang="es-MX" sz="11500" b="1" spc="-45" dirty="0" smtClean="0">
                <a:solidFill>
                  <a:srgbClr val="99CC05"/>
                </a:solidFill>
                <a:latin typeface="Tahoma"/>
                <a:cs typeface="Tahoma"/>
              </a:rPr>
              <a:t>Muchos </a:t>
            </a:r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éxitos!</a:t>
            </a:r>
            <a:r>
              <a:rPr lang="es-MX" sz="65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271707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-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 smtClean="0">
                <a:latin typeface="Tahoma"/>
                <a:cs typeface="Tahoma"/>
              </a:rPr>
              <a:t>Que vamos a ver en resumen</a:t>
            </a: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  <a14:imgEffect>
                      <a14:colorTemperature colorTemp="58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 l="30526" t="38281" r="12958" b="29688"/>
          <a:stretch/>
        </p:blipFill>
        <p:spPr>
          <a:xfrm>
            <a:off x="285749" y="2857500"/>
            <a:ext cx="11896804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           PP </a:t>
            </a:r>
            <a:r>
              <a:rPr lang="es-MX" sz="7200" b="1" spc="-50" dirty="0">
                <a:solidFill>
                  <a:srgbClr val="00B050"/>
                </a:solidFill>
                <a:latin typeface="Tahoma"/>
                <a:cs typeface="Tahoma"/>
              </a:rPr>
              <a:t>- OIC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MX" sz="3200" spc="5" dirty="0" smtClean="0">
              <a:latin typeface="Tahoma"/>
              <a:cs typeface="Tahoma"/>
            </a:endParaRPr>
          </a:p>
        </p:txBody>
      </p:sp>
      <p:grpSp>
        <p:nvGrpSpPr>
          <p:cNvPr id="6" name="object 11"/>
          <p:cNvGrpSpPr/>
          <p:nvPr/>
        </p:nvGrpSpPr>
        <p:grpSpPr>
          <a:xfrm>
            <a:off x="176440" y="0"/>
            <a:ext cx="11839122" cy="7112000"/>
            <a:chOff x="827987" y="-120385"/>
            <a:chExt cx="15089100" cy="9364969"/>
          </a:xfrm>
        </p:grpSpPr>
        <p:pic>
          <p:nvPicPr>
            <p:cNvPr id="7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987" y="1234440"/>
              <a:ext cx="14616228" cy="8010144"/>
            </a:xfrm>
            <a:prstGeom prst="rect">
              <a:avLst/>
            </a:prstGeom>
          </p:spPr>
        </p:pic>
        <p:pic>
          <p:nvPicPr>
            <p:cNvPr id="8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7104" y="-120385"/>
              <a:ext cx="6129983" cy="51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2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9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29" name="object 3"/>
          <p:cNvSpPr/>
          <p:nvPr/>
        </p:nvSpPr>
        <p:spPr>
          <a:xfrm>
            <a:off x="7401549" y="3111898"/>
            <a:ext cx="4629071" cy="2744177"/>
          </a:xfrm>
          <a:custGeom>
            <a:avLst/>
            <a:gdLst/>
            <a:ahLst/>
            <a:cxnLst/>
            <a:rect l="l" t="t" r="r" b="b"/>
            <a:pathLst>
              <a:path w="5989319" h="3291840">
                <a:moveTo>
                  <a:pt x="0" y="329184"/>
                </a:moveTo>
                <a:lnTo>
                  <a:pt x="3567" y="280525"/>
                </a:lnTo>
                <a:lnTo>
                  <a:pt x="13932" y="234089"/>
                </a:lnTo>
                <a:lnTo>
                  <a:pt x="30585" y="190382"/>
                </a:lnTo>
                <a:lnTo>
                  <a:pt x="53018" y="149913"/>
                </a:lnTo>
                <a:lnTo>
                  <a:pt x="80722" y="113190"/>
                </a:lnTo>
                <a:lnTo>
                  <a:pt x="113190" y="80722"/>
                </a:lnTo>
                <a:lnTo>
                  <a:pt x="149913" y="53018"/>
                </a:lnTo>
                <a:lnTo>
                  <a:pt x="190382" y="30585"/>
                </a:lnTo>
                <a:lnTo>
                  <a:pt x="234089" y="13932"/>
                </a:lnTo>
                <a:lnTo>
                  <a:pt x="280525" y="3567"/>
                </a:lnTo>
                <a:lnTo>
                  <a:pt x="329184" y="0"/>
                </a:lnTo>
                <a:lnTo>
                  <a:pt x="5660136" y="0"/>
                </a:lnTo>
                <a:lnTo>
                  <a:pt x="5708794" y="3567"/>
                </a:lnTo>
                <a:lnTo>
                  <a:pt x="5755230" y="13932"/>
                </a:lnTo>
                <a:lnTo>
                  <a:pt x="5798937" y="30585"/>
                </a:lnTo>
                <a:lnTo>
                  <a:pt x="5839406" y="53018"/>
                </a:lnTo>
                <a:lnTo>
                  <a:pt x="5876129" y="80722"/>
                </a:lnTo>
                <a:lnTo>
                  <a:pt x="5908597" y="113190"/>
                </a:lnTo>
                <a:lnTo>
                  <a:pt x="5936301" y="149913"/>
                </a:lnTo>
                <a:lnTo>
                  <a:pt x="5958734" y="190382"/>
                </a:lnTo>
                <a:lnTo>
                  <a:pt x="5975387" y="234089"/>
                </a:lnTo>
                <a:lnTo>
                  <a:pt x="5985752" y="280525"/>
                </a:lnTo>
                <a:lnTo>
                  <a:pt x="5989319" y="329184"/>
                </a:lnTo>
                <a:lnTo>
                  <a:pt x="5989319" y="2962655"/>
                </a:lnTo>
                <a:lnTo>
                  <a:pt x="5985752" y="3011314"/>
                </a:lnTo>
                <a:lnTo>
                  <a:pt x="5975387" y="3057750"/>
                </a:lnTo>
                <a:lnTo>
                  <a:pt x="5958734" y="3101457"/>
                </a:lnTo>
                <a:lnTo>
                  <a:pt x="5936301" y="3141926"/>
                </a:lnTo>
                <a:lnTo>
                  <a:pt x="5908597" y="3178649"/>
                </a:lnTo>
                <a:lnTo>
                  <a:pt x="5876129" y="3211117"/>
                </a:lnTo>
                <a:lnTo>
                  <a:pt x="5839406" y="3238821"/>
                </a:lnTo>
                <a:lnTo>
                  <a:pt x="5798937" y="3261254"/>
                </a:lnTo>
                <a:lnTo>
                  <a:pt x="5755230" y="3277907"/>
                </a:lnTo>
                <a:lnTo>
                  <a:pt x="5708794" y="3288272"/>
                </a:lnTo>
                <a:lnTo>
                  <a:pt x="5660136" y="3291840"/>
                </a:lnTo>
                <a:lnTo>
                  <a:pt x="329184" y="3291840"/>
                </a:lnTo>
                <a:lnTo>
                  <a:pt x="280525" y="3288272"/>
                </a:lnTo>
                <a:lnTo>
                  <a:pt x="234089" y="3277907"/>
                </a:lnTo>
                <a:lnTo>
                  <a:pt x="190382" y="3261254"/>
                </a:lnTo>
                <a:lnTo>
                  <a:pt x="149913" y="3238821"/>
                </a:lnTo>
                <a:lnTo>
                  <a:pt x="113190" y="3211117"/>
                </a:lnTo>
                <a:lnTo>
                  <a:pt x="80722" y="3178649"/>
                </a:lnTo>
                <a:lnTo>
                  <a:pt x="53018" y="3141926"/>
                </a:lnTo>
                <a:lnTo>
                  <a:pt x="30585" y="3101457"/>
                </a:lnTo>
                <a:lnTo>
                  <a:pt x="13932" y="3057750"/>
                </a:lnTo>
                <a:lnTo>
                  <a:pt x="3567" y="3011314"/>
                </a:lnTo>
                <a:lnTo>
                  <a:pt x="0" y="2962655"/>
                </a:lnTo>
                <a:lnTo>
                  <a:pt x="0" y="329184"/>
                </a:lnTo>
                <a:close/>
              </a:path>
            </a:pathLst>
          </a:custGeom>
          <a:ln w="24384">
            <a:solidFill>
              <a:srgbClr val="ACE9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/>
        </p:nvSpPr>
        <p:spPr>
          <a:xfrm>
            <a:off x="158540" y="3167171"/>
            <a:ext cx="5269702" cy="3063659"/>
          </a:xfrm>
          <a:custGeom>
            <a:avLst/>
            <a:gdLst/>
            <a:ahLst/>
            <a:cxnLst/>
            <a:rect l="l" t="t" r="r" b="b"/>
            <a:pathLst>
              <a:path w="4572000" h="2551429">
                <a:moveTo>
                  <a:pt x="0" y="255143"/>
                </a:moveTo>
                <a:lnTo>
                  <a:pt x="4108" y="209265"/>
                </a:lnTo>
                <a:lnTo>
                  <a:pt x="15955" y="166091"/>
                </a:lnTo>
                <a:lnTo>
                  <a:pt x="34821" y="126341"/>
                </a:lnTo>
                <a:lnTo>
                  <a:pt x="59987" y="90733"/>
                </a:lnTo>
                <a:lnTo>
                  <a:pt x="90733" y="59987"/>
                </a:lnTo>
                <a:lnTo>
                  <a:pt x="126341" y="34821"/>
                </a:lnTo>
                <a:lnTo>
                  <a:pt x="166091" y="15955"/>
                </a:lnTo>
                <a:lnTo>
                  <a:pt x="209265" y="4108"/>
                </a:lnTo>
                <a:lnTo>
                  <a:pt x="255143" y="0"/>
                </a:lnTo>
                <a:lnTo>
                  <a:pt x="4316857" y="0"/>
                </a:lnTo>
                <a:lnTo>
                  <a:pt x="4362734" y="4108"/>
                </a:lnTo>
                <a:lnTo>
                  <a:pt x="4405908" y="15955"/>
                </a:lnTo>
                <a:lnTo>
                  <a:pt x="4445658" y="34821"/>
                </a:lnTo>
                <a:lnTo>
                  <a:pt x="4481266" y="59987"/>
                </a:lnTo>
                <a:lnTo>
                  <a:pt x="4512012" y="90733"/>
                </a:lnTo>
                <a:lnTo>
                  <a:pt x="4537178" y="126341"/>
                </a:lnTo>
                <a:lnTo>
                  <a:pt x="4556044" y="166091"/>
                </a:lnTo>
                <a:lnTo>
                  <a:pt x="4567891" y="209265"/>
                </a:lnTo>
                <a:lnTo>
                  <a:pt x="4572000" y="255143"/>
                </a:lnTo>
                <a:lnTo>
                  <a:pt x="4572000" y="2296033"/>
                </a:lnTo>
                <a:lnTo>
                  <a:pt x="4567891" y="2341910"/>
                </a:lnTo>
                <a:lnTo>
                  <a:pt x="4556044" y="2385084"/>
                </a:lnTo>
                <a:lnTo>
                  <a:pt x="4537178" y="2424834"/>
                </a:lnTo>
                <a:lnTo>
                  <a:pt x="4512012" y="2460442"/>
                </a:lnTo>
                <a:lnTo>
                  <a:pt x="4481266" y="2491188"/>
                </a:lnTo>
                <a:lnTo>
                  <a:pt x="4445658" y="2516354"/>
                </a:lnTo>
                <a:lnTo>
                  <a:pt x="4405908" y="2535220"/>
                </a:lnTo>
                <a:lnTo>
                  <a:pt x="4362734" y="2547067"/>
                </a:lnTo>
                <a:lnTo>
                  <a:pt x="4316857" y="2551176"/>
                </a:lnTo>
                <a:lnTo>
                  <a:pt x="255143" y="2551176"/>
                </a:lnTo>
                <a:lnTo>
                  <a:pt x="209265" y="2547067"/>
                </a:lnTo>
                <a:lnTo>
                  <a:pt x="166091" y="2535220"/>
                </a:lnTo>
                <a:lnTo>
                  <a:pt x="126341" y="2516354"/>
                </a:lnTo>
                <a:lnTo>
                  <a:pt x="90733" y="2491188"/>
                </a:lnTo>
                <a:lnTo>
                  <a:pt x="59987" y="2460442"/>
                </a:lnTo>
                <a:lnTo>
                  <a:pt x="34821" y="2424834"/>
                </a:lnTo>
                <a:lnTo>
                  <a:pt x="15955" y="2385084"/>
                </a:lnTo>
                <a:lnTo>
                  <a:pt x="4108" y="2341910"/>
                </a:lnTo>
                <a:lnTo>
                  <a:pt x="0" y="2296033"/>
                </a:lnTo>
                <a:lnTo>
                  <a:pt x="0" y="255143"/>
                </a:lnTo>
                <a:close/>
              </a:path>
            </a:pathLst>
          </a:custGeom>
          <a:ln w="2438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/>
          <p:cNvSpPr/>
          <p:nvPr/>
        </p:nvSpPr>
        <p:spPr>
          <a:xfrm>
            <a:off x="6929966" y="513459"/>
            <a:ext cx="5138412" cy="2058132"/>
          </a:xfrm>
          <a:custGeom>
            <a:avLst/>
            <a:gdLst/>
            <a:ahLst/>
            <a:cxnLst/>
            <a:rect l="l" t="t" r="r" b="b"/>
            <a:pathLst>
              <a:path w="3807459" h="2468879">
                <a:moveTo>
                  <a:pt x="0" y="246887"/>
                </a:moveTo>
                <a:lnTo>
                  <a:pt x="5014" y="197118"/>
                </a:lnTo>
                <a:lnTo>
                  <a:pt x="19395" y="150768"/>
                </a:lnTo>
                <a:lnTo>
                  <a:pt x="42152" y="108830"/>
                </a:lnTo>
                <a:lnTo>
                  <a:pt x="72294" y="72294"/>
                </a:lnTo>
                <a:lnTo>
                  <a:pt x="108830" y="42152"/>
                </a:lnTo>
                <a:lnTo>
                  <a:pt x="150768" y="19395"/>
                </a:lnTo>
                <a:lnTo>
                  <a:pt x="197118" y="5014"/>
                </a:lnTo>
                <a:lnTo>
                  <a:pt x="246887" y="0"/>
                </a:lnTo>
                <a:lnTo>
                  <a:pt x="3560064" y="0"/>
                </a:lnTo>
                <a:lnTo>
                  <a:pt x="3609833" y="5014"/>
                </a:lnTo>
                <a:lnTo>
                  <a:pt x="3656183" y="19395"/>
                </a:lnTo>
                <a:lnTo>
                  <a:pt x="3698121" y="42152"/>
                </a:lnTo>
                <a:lnTo>
                  <a:pt x="3734657" y="72294"/>
                </a:lnTo>
                <a:lnTo>
                  <a:pt x="3764799" y="108830"/>
                </a:lnTo>
                <a:lnTo>
                  <a:pt x="3787556" y="150768"/>
                </a:lnTo>
                <a:lnTo>
                  <a:pt x="3801937" y="197118"/>
                </a:lnTo>
                <a:lnTo>
                  <a:pt x="3806951" y="246887"/>
                </a:lnTo>
                <a:lnTo>
                  <a:pt x="3806951" y="2221991"/>
                </a:lnTo>
                <a:lnTo>
                  <a:pt x="3801937" y="2271761"/>
                </a:lnTo>
                <a:lnTo>
                  <a:pt x="3787556" y="2318111"/>
                </a:lnTo>
                <a:lnTo>
                  <a:pt x="3764799" y="2360049"/>
                </a:lnTo>
                <a:lnTo>
                  <a:pt x="3734657" y="2396585"/>
                </a:lnTo>
                <a:lnTo>
                  <a:pt x="3698121" y="2426727"/>
                </a:lnTo>
                <a:lnTo>
                  <a:pt x="3656183" y="2449484"/>
                </a:lnTo>
                <a:lnTo>
                  <a:pt x="3609833" y="2463865"/>
                </a:lnTo>
                <a:lnTo>
                  <a:pt x="3560064" y="2468879"/>
                </a:lnTo>
                <a:lnTo>
                  <a:pt x="246887" y="2468879"/>
                </a:lnTo>
                <a:lnTo>
                  <a:pt x="197118" y="2463865"/>
                </a:lnTo>
                <a:lnTo>
                  <a:pt x="150768" y="2449484"/>
                </a:lnTo>
                <a:lnTo>
                  <a:pt x="108830" y="2426727"/>
                </a:lnTo>
                <a:lnTo>
                  <a:pt x="72294" y="2396585"/>
                </a:lnTo>
                <a:lnTo>
                  <a:pt x="42152" y="2360049"/>
                </a:lnTo>
                <a:lnTo>
                  <a:pt x="19395" y="2318111"/>
                </a:lnTo>
                <a:lnTo>
                  <a:pt x="5014" y="2271761"/>
                </a:lnTo>
                <a:lnTo>
                  <a:pt x="0" y="2221991"/>
                </a:lnTo>
                <a:lnTo>
                  <a:pt x="0" y="246887"/>
                </a:lnTo>
                <a:close/>
              </a:path>
            </a:pathLst>
          </a:custGeom>
          <a:ln w="24383">
            <a:solidFill>
              <a:srgbClr val="46D7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"/>
          <p:cNvSpPr/>
          <p:nvPr/>
        </p:nvSpPr>
        <p:spPr>
          <a:xfrm>
            <a:off x="252755" y="280191"/>
            <a:ext cx="4321329" cy="2058132"/>
          </a:xfrm>
          <a:custGeom>
            <a:avLst/>
            <a:gdLst/>
            <a:ahLst/>
            <a:cxnLst/>
            <a:rect l="l" t="t" r="r" b="b"/>
            <a:pathLst>
              <a:path w="3807459" h="2468879">
                <a:moveTo>
                  <a:pt x="0" y="246887"/>
                </a:moveTo>
                <a:lnTo>
                  <a:pt x="5014" y="197118"/>
                </a:lnTo>
                <a:lnTo>
                  <a:pt x="19395" y="150768"/>
                </a:lnTo>
                <a:lnTo>
                  <a:pt x="42152" y="108830"/>
                </a:lnTo>
                <a:lnTo>
                  <a:pt x="72294" y="72294"/>
                </a:lnTo>
                <a:lnTo>
                  <a:pt x="108830" y="42152"/>
                </a:lnTo>
                <a:lnTo>
                  <a:pt x="150768" y="19395"/>
                </a:lnTo>
                <a:lnTo>
                  <a:pt x="197118" y="5014"/>
                </a:lnTo>
                <a:lnTo>
                  <a:pt x="246888" y="0"/>
                </a:lnTo>
                <a:lnTo>
                  <a:pt x="3560064" y="0"/>
                </a:lnTo>
                <a:lnTo>
                  <a:pt x="3609833" y="5014"/>
                </a:lnTo>
                <a:lnTo>
                  <a:pt x="3656183" y="19395"/>
                </a:lnTo>
                <a:lnTo>
                  <a:pt x="3698121" y="42152"/>
                </a:lnTo>
                <a:lnTo>
                  <a:pt x="3734657" y="72294"/>
                </a:lnTo>
                <a:lnTo>
                  <a:pt x="3764799" y="108830"/>
                </a:lnTo>
                <a:lnTo>
                  <a:pt x="3787556" y="150768"/>
                </a:lnTo>
                <a:lnTo>
                  <a:pt x="3801937" y="197118"/>
                </a:lnTo>
                <a:lnTo>
                  <a:pt x="3806952" y="246887"/>
                </a:lnTo>
                <a:lnTo>
                  <a:pt x="3806952" y="2221991"/>
                </a:lnTo>
                <a:lnTo>
                  <a:pt x="3801937" y="2271761"/>
                </a:lnTo>
                <a:lnTo>
                  <a:pt x="3787556" y="2318111"/>
                </a:lnTo>
                <a:lnTo>
                  <a:pt x="3764799" y="2360049"/>
                </a:lnTo>
                <a:lnTo>
                  <a:pt x="3734657" y="2396585"/>
                </a:lnTo>
                <a:lnTo>
                  <a:pt x="3698121" y="2426727"/>
                </a:lnTo>
                <a:lnTo>
                  <a:pt x="3656183" y="2449484"/>
                </a:lnTo>
                <a:lnTo>
                  <a:pt x="3609833" y="2463865"/>
                </a:lnTo>
                <a:lnTo>
                  <a:pt x="3560064" y="2468879"/>
                </a:lnTo>
                <a:lnTo>
                  <a:pt x="246888" y="2468879"/>
                </a:lnTo>
                <a:lnTo>
                  <a:pt x="197118" y="2463865"/>
                </a:lnTo>
                <a:lnTo>
                  <a:pt x="150768" y="2449484"/>
                </a:lnTo>
                <a:lnTo>
                  <a:pt x="108830" y="2426727"/>
                </a:lnTo>
                <a:lnTo>
                  <a:pt x="72294" y="2396585"/>
                </a:lnTo>
                <a:lnTo>
                  <a:pt x="42152" y="2360049"/>
                </a:lnTo>
                <a:lnTo>
                  <a:pt x="19395" y="2318111"/>
                </a:lnTo>
                <a:lnTo>
                  <a:pt x="5014" y="2271761"/>
                </a:lnTo>
                <a:lnTo>
                  <a:pt x="0" y="2221991"/>
                </a:lnTo>
                <a:lnTo>
                  <a:pt x="0" y="246887"/>
                </a:lnTo>
                <a:close/>
              </a:path>
            </a:pathLst>
          </a:custGeom>
          <a:ln w="2438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11"/>
          <p:cNvGrpSpPr/>
          <p:nvPr/>
        </p:nvGrpSpPr>
        <p:grpSpPr>
          <a:xfrm>
            <a:off x="2855528" y="221405"/>
            <a:ext cx="2858452" cy="2802935"/>
            <a:chOff x="5382577" y="1862137"/>
            <a:chExt cx="3362325" cy="3362325"/>
          </a:xfrm>
        </p:grpSpPr>
        <p:sp>
          <p:nvSpPr>
            <p:cNvPr id="34" name="object 12"/>
            <p:cNvSpPr/>
            <p:nvPr/>
          </p:nvSpPr>
          <p:spPr>
            <a:xfrm>
              <a:off x="5394960" y="1874520"/>
              <a:ext cx="3337560" cy="3337560"/>
            </a:xfrm>
            <a:custGeom>
              <a:avLst/>
              <a:gdLst/>
              <a:ahLst/>
              <a:cxnLst/>
              <a:rect l="l" t="t" r="r" b="b"/>
              <a:pathLst>
                <a:path w="3337559" h="3337560">
                  <a:moveTo>
                    <a:pt x="3337560" y="0"/>
                  </a:moveTo>
                  <a:lnTo>
                    <a:pt x="3289134" y="344"/>
                  </a:lnTo>
                  <a:lnTo>
                    <a:pt x="3240873" y="1373"/>
                  </a:lnTo>
                  <a:lnTo>
                    <a:pt x="3192783" y="3083"/>
                  </a:lnTo>
                  <a:lnTo>
                    <a:pt x="3144869" y="5469"/>
                  </a:lnTo>
                  <a:lnTo>
                    <a:pt x="3097134" y="8526"/>
                  </a:lnTo>
                  <a:lnTo>
                    <a:pt x="3049583" y="12250"/>
                  </a:lnTo>
                  <a:lnTo>
                    <a:pt x="3002221" y="16636"/>
                  </a:lnTo>
                  <a:lnTo>
                    <a:pt x="2955053" y="21680"/>
                  </a:lnTo>
                  <a:lnTo>
                    <a:pt x="2908083" y="27376"/>
                  </a:lnTo>
                  <a:lnTo>
                    <a:pt x="2861316" y="33721"/>
                  </a:lnTo>
                  <a:lnTo>
                    <a:pt x="2814756" y="40708"/>
                  </a:lnTo>
                  <a:lnTo>
                    <a:pt x="2768408" y="48335"/>
                  </a:lnTo>
                  <a:lnTo>
                    <a:pt x="2722278" y="56596"/>
                  </a:lnTo>
                  <a:lnTo>
                    <a:pt x="2676369" y="65487"/>
                  </a:lnTo>
                  <a:lnTo>
                    <a:pt x="2630685" y="75002"/>
                  </a:lnTo>
                  <a:lnTo>
                    <a:pt x="2585233" y="85138"/>
                  </a:lnTo>
                  <a:lnTo>
                    <a:pt x="2540016" y="95889"/>
                  </a:lnTo>
                  <a:lnTo>
                    <a:pt x="2495038" y="107252"/>
                  </a:lnTo>
                  <a:lnTo>
                    <a:pt x="2450306" y="119221"/>
                  </a:lnTo>
                  <a:lnTo>
                    <a:pt x="2405822" y="131791"/>
                  </a:lnTo>
                  <a:lnTo>
                    <a:pt x="2361593" y="144959"/>
                  </a:lnTo>
                  <a:lnTo>
                    <a:pt x="2317622" y="158719"/>
                  </a:lnTo>
                  <a:lnTo>
                    <a:pt x="2273914" y="173067"/>
                  </a:lnTo>
                  <a:lnTo>
                    <a:pt x="2230474" y="187999"/>
                  </a:lnTo>
                  <a:lnTo>
                    <a:pt x="2187307" y="203509"/>
                  </a:lnTo>
                  <a:lnTo>
                    <a:pt x="2144416" y="219592"/>
                  </a:lnTo>
                  <a:lnTo>
                    <a:pt x="2101808" y="236245"/>
                  </a:lnTo>
                  <a:lnTo>
                    <a:pt x="2059485" y="253463"/>
                  </a:lnTo>
                  <a:lnTo>
                    <a:pt x="2017454" y="271241"/>
                  </a:lnTo>
                  <a:lnTo>
                    <a:pt x="1975718" y="289574"/>
                  </a:lnTo>
                  <a:lnTo>
                    <a:pt x="1934283" y="308458"/>
                  </a:lnTo>
                  <a:lnTo>
                    <a:pt x="1893152" y="327888"/>
                  </a:lnTo>
                  <a:lnTo>
                    <a:pt x="1852331" y="347859"/>
                  </a:lnTo>
                  <a:lnTo>
                    <a:pt x="1811824" y="368367"/>
                  </a:lnTo>
                  <a:lnTo>
                    <a:pt x="1771636" y="389408"/>
                  </a:lnTo>
                  <a:lnTo>
                    <a:pt x="1731772" y="410976"/>
                  </a:lnTo>
                  <a:lnTo>
                    <a:pt x="1692235" y="433066"/>
                  </a:lnTo>
                  <a:lnTo>
                    <a:pt x="1653032" y="455675"/>
                  </a:lnTo>
                  <a:lnTo>
                    <a:pt x="1614165" y="478798"/>
                  </a:lnTo>
                  <a:lnTo>
                    <a:pt x="1575641" y="502430"/>
                  </a:lnTo>
                  <a:lnTo>
                    <a:pt x="1537463" y="526566"/>
                  </a:lnTo>
                  <a:lnTo>
                    <a:pt x="1499637" y="551202"/>
                  </a:lnTo>
                  <a:lnTo>
                    <a:pt x="1462166" y="576333"/>
                  </a:lnTo>
                  <a:lnTo>
                    <a:pt x="1425057" y="601954"/>
                  </a:lnTo>
                  <a:lnTo>
                    <a:pt x="1388312" y="628061"/>
                  </a:lnTo>
                  <a:lnTo>
                    <a:pt x="1351937" y="654649"/>
                  </a:lnTo>
                  <a:lnTo>
                    <a:pt x="1315937" y="681714"/>
                  </a:lnTo>
                  <a:lnTo>
                    <a:pt x="1280315" y="709251"/>
                  </a:lnTo>
                  <a:lnTo>
                    <a:pt x="1245078" y="737255"/>
                  </a:lnTo>
                  <a:lnTo>
                    <a:pt x="1210229" y="765721"/>
                  </a:lnTo>
                  <a:lnTo>
                    <a:pt x="1175773" y="794646"/>
                  </a:lnTo>
                  <a:lnTo>
                    <a:pt x="1141715" y="824023"/>
                  </a:lnTo>
                  <a:lnTo>
                    <a:pt x="1108059" y="853850"/>
                  </a:lnTo>
                  <a:lnTo>
                    <a:pt x="1074809" y="884121"/>
                  </a:lnTo>
                  <a:lnTo>
                    <a:pt x="1041972" y="914831"/>
                  </a:lnTo>
                  <a:lnTo>
                    <a:pt x="1009551" y="945975"/>
                  </a:lnTo>
                  <a:lnTo>
                    <a:pt x="977550" y="977550"/>
                  </a:lnTo>
                  <a:lnTo>
                    <a:pt x="945975" y="1009551"/>
                  </a:lnTo>
                  <a:lnTo>
                    <a:pt x="914831" y="1041972"/>
                  </a:lnTo>
                  <a:lnTo>
                    <a:pt x="884121" y="1074809"/>
                  </a:lnTo>
                  <a:lnTo>
                    <a:pt x="853850" y="1108059"/>
                  </a:lnTo>
                  <a:lnTo>
                    <a:pt x="824023" y="1141715"/>
                  </a:lnTo>
                  <a:lnTo>
                    <a:pt x="794646" y="1175773"/>
                  </a:lnTo>
                  <a:lnTo>
                    <a:pt x="765721" y="1210229"/>
                  </a:lnTo>
                  <a:lnTo>
                    <a:pt x="737255" y="1245078"/>
                  </a:lnTo>
                  <a:lnTo>
                    <a:pt x="709251" y="1280315"/>
                  </a:lnTo>
                  <a:lnTo>
                    <a:pt x="681714" y="1315937"/>
                  </a:lnTo>
                  <a:lnTo>
                    <a:pt x="654649" y="1351937"/>
                  </a:lnTo>
                  <a:lnTo>
                    <a:pt x="628061" y="1388312"/>
                  </a:lnTo>
                  <a:lnTo>
                    <a:pt x="601954" y="1425057"/>
                  </a:lnTo>
                  <a:lnTo>
                    <a:pt x="576333" y="1462166"/>
                  </a:lnTo>
                  <a:lnTo>
                    <a:pt x="551202" y="1499637"/>
                  </a:lnTo>
                  <a:lnTo>
                    <a:pt x="526566" y="1537463"/>
                  </a:lnTo>
                  <a:lnTo>
                    <a:pt x="502430" y="1575641"/>
                  </a:lnTo>
                  <a:lnTo>
                    <a:pt x="478798" y="1614165"/>
                  </a:lnTo>
                  <a:lnTo>
                    <a:pt x="455676" y="1653032"/>
                  </a:lnTo>
                  <a:lnTo>
                    <a:pt x="433066" y="1692235"/>
                  </a:lnTo>
                  <a:lnTo>
                    <a:pt x="410976" y="1731772"/>
                  </a:lnTo>
                  <a:lnTo>
                    <a:pt x="389408" y="1771636"/>
                  </a:lnTo>
                  <a:lnTo>
                    <a:pt x="368367" y="1811824"/>
                  </a:lnTo>
                  <a:lnTo>
                    <a:pt x="347859" y="1852331"/>
                  </a:lnTo>
                  <a:lnTo>
                    <a:pt x="327888" y="1893152"/>
                  </a:lnTo>
                  <a:lnTo>
                    <a:pt x="308458" y="1934283"/>
                  </a:lnTo>
                  <a:lnTo>
                    <a:pt x="289574" y="1975718"/>
                  </a:lnTo>
                  <a:lnTo>
                    <a:pt x="271241" y="2017454"/>
                  </a:lnTo>
                  <a:lnTo>
                    <a:pt x="253463" y="2059485"/>
                  </a:lnTo>
                  <a:lnTo>
                    <a:pt x="236245" y="2101808"/>
                  </a:lnTo>
                  <a:lnTo>
                    <a:pt x="219592" y="2144416"/>
                  </a:lnTo>
                  <a:lnTo>
                    <a:pt x="203509" y="2187307"/>
                  </a:lnTo>
                  <a:lnTo>
                    <a:pt x="187999" y="2230474"/>
                  </a:lnTo>
                  <a:lnTo>
                    <a:pt x="173067" y="2273914"/>
                  </a:lnTo>
                  <a:lnTo>
                    <a:pt x="158719" y="2317622"/>
                  </a:lnTo>
                  <a:lnTo>
                    <a:pt x="144959" y="2361593"/>
                  </a:lnTo>
                  <a:lnTo>
                    <a:pt x="131791" y="2405822"/>
                  </a:lnTo>
                  <a:lnTo>
                    <a:pt x="119221" y="2450306"/>
                  </a:lnTo>
                  <a:lnTo>
                    <a:pt x="107252" y="2495038"/>
                  </a:lnTo>
                  <a:lnTo>
                    <a:pt x="95889" y="2540016"/>
                  </a:lnTo>
                  <a:lnTo>
                    <a:pt x="85138" y="2585233"/>
                  </a:lnTo>
                  <a:lnTo>
                    <a:pt x="75002" y="2630685"/>
                  </a:lnTo>
                  <a:lnTo>
                    <a:pt x="65487" y="2676369"/>
                  </a:lnTo>
                  <a:lnTo>
                    <a:pt x="56596" y="2722278"/>
                  </a:lnTo>
                  <a:lnTo>
                    <a:pt x="48335" y="2768408"/>
                  </a:lnTo>
                  <a:lnTo>
                    <a:pt x="40708" y="2814756"/>
                  </a:lnTo>
                  <a:lnTo>
                    <a:pt x="33721" y="2861316"/>
                  </a:lnTo>
                  <a:lnTo>
                    <a:pt x="27376" y="2908083"/>
                  </a:lnTo>
                  <a:lnTo>
                    <a:pt x="21680" y="2955053"/>
                  </a:lnTo>
                  <a:lnTo>
                    <a:pt x="16636" y="3002221"/>
                  </a:lnTo>
                  <a:lnTo>
                    <a:pt x="12250" y="3049583"/>
                  </a:lnTo>
                  <a:lnTo>
                    <a:pt x="8526" y="3097134"/>
                  </a:lnTo>
                  <a:lnTo>
                    <a:pt x="5469" y="3144869"/>
                  </a:lnTo>
                  <a:lnTo>
                    <a:pt x="3083" y="3192783"/>
                  </a:lnTo>
                  <a:lnTo>
                    <a:pt x="1373" y="3240873"/>
                  </a:lnTo>
                  <a:lnTo>
                    <a:pt x="344" y="3289134"/>
                  </a:lnTo>
                  <a:lnTo>
                    <a:pt x="0" y="3337559"/>
                  </a:lnTo>
                  <a:lnTo>
                    <a:pt x="3337560" y="3337559"/>
                  </a:lnTo>
                  <a:lnTo>
                    <a:pt x="333756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3"/>
            <p:cNvSpPr/>
            <p:nvPr/>
          </p:nvSpPr>
          <p:spPr>
            <a:xfrm>
              <a:off x="5394960" y="1874520"/>
              <a:ext cx="3337560" cy="3337560"/>
            </a:xfrm>
            <a:custGeom>
              <a:avLst/>
              <a:gdLst/>
              <a:ahLst/>
              <a:cxnLst/>
              <a:rect l="l" t="t" r="r" b="b"/>
              <a:pathLst>
                <a:path w="3337559" h="3337560">
                  <a:moveTo>
                    <a:pt x="0" y="3337559"/>
                  </a:moveTo>
                  <a:lnTo>
                    <a:pt x="344" y="3289134"/>
                  </a:lnTo>
                  <a:lnTo>
                    <a:pt x="1373" y="3240873"/>
                  </a:lnTo>
                  <a:lnTo>
                    <a:pt x="3083" y="3192783"/>
                  </a:lnTo>
                  <a:lnTo>
                    <a:pt x="5469" y="3144869"/>
                  </a:lnTo>
                  <a:lnTo>
                    <a:pt x="8526" y="3097134"/>
                  </a:lnTo>
                  <a:lnTo>
                    <a:pt x="12250" y="3049583"/>
                  </a:lnTo>
                  <a:lnTo>
                    <a:pt x="16636" y="3002221"/>
                  </a:lnTo>
                  <a:lnTo>
                    <a:pt x="21680" y="2955053"/>
                  </a:lnTo>
                  <a:lnTo>
                    <a:pt x="27376" y="2908083"/>
                  </a:lnTo>
                  <a:lnTo>
                    <a:pt x="33721" y="2861316"/>
                  </a:lnTo>
                  <a:lnTo>
                    <a:pt x="40708" y="2814756"/>
                  </a:lnTo>
                  <a:lnTo>
                    <a:pt x="48335" y="2768408"/>
                  </a:lnTo>
                  <a:lnTo>
                    <a:pt x="56596" y="2722278"/>
                  </a:lnTo>
                  <a:lnTo>
                    <a:pt x="65487" y="2676369"/>
                  </a:lnTo>
                  <a:lnTo>
                    <a:pt x="75002" y="2630685"/>
                  </a:lnTo>
                  <a:lnTo>
                    <a:pt x="85138" y="2585233"/>
                  </a:lnTo>
                  <a:lnTo>
                    <a:pt x="95889" y="2540016"/>
                  </a:lnTo>
                  <a:lnTo>
                    <a:pt x="107252" y="2495038"/>
                  </a:lnTo>
                  <a:lnTo>
                    <a:pt x="119221" y="2450306"/>
                  </a:lnTo>
                  <a:lnTo>
                    <a:pt x="131791" y="2405822"/>
                  </a:lnTo>
                  <a:lnTo>
                    <a:pt x="144959" y="2361593"/>
                  </a:lnTo>
                  <a:lnTo>
                    <a:pt x="158719" y="2317622"/>
                  </a:lnTo>
                  <a:lnTo>
                    <a:pt x="173067" y="2273914"/>
                  </a:lnTo>
                  <a:lnTo>
                    <a:pt x="187999" y="2230474"/>
                  </a:lnTo>
                  <a:lnTo>
                    <a:pt x="203509" y="2187307"/>
                  </a:lnTo>
                  <a:lnTo>
                    <a:pt x="219592" y="2144416"/>
                  </a:lnTo>
                  <a:lnTo>
                    <a:pt x="236245" y="2101808"/>
                  </a:lnTo>
                  <a:lnTo>
                    <a:pt x="253463" y="2059485"/>
                  </a:lnTo>
                  <a:lnTo>
                    <a:pt x="271241" y="2017454"/>
                  </a:lnTo>
                  <a:lnTo>
                    <a:pt x="289574" y="1975718"/>
                  </a:lnTo>
                  <a:lnTo>
                    <a:pt x="308458" y="1934283"/>
                  </a:lnTo>
                  <a:lnTo>
                    <a:pt x="327888" y="1893152"/>
                  </a:lnTo>
                  <a:lnTo>
                    <a:pt x="347859" y="1852331"/>
                  </a:lnTo>
                  <a:lnTo>
                    <a:pt x="368367" y="1811824"/>
                  </a:lnTo>
                  <a:lnTo>
                    <a:pt x="389408" y="1771636"/>
                  </a:lnTo>
                  <a:lnTo>
                    <a:pt x="410976" y="1731772"/>
                  </a:lnTo>
                  <a:lnTo>
                    <a:pt x="433066" y="1692235"/>
                  </a:lnTo>
                  <a:lnTo>
                    <a:pt x="455676" y="1653032"/>
                  </a:lnTo>
                  <a:lnTo>
                    <a:pt x="478798" y="1614165"/>
                  </a:lnTo>
                  <a:lnTo>
                    <a:pt x="502430" y="1575641"/>
                  </a:lnTo>
                  <a:lnTo>
                    <a:pt x="526566" y="1537463"/>
                  </a:lnTo>
                  <a:lnTo>
                    <a:pt x="551202" y="1499637"/>
                  </a:lnTo>
                  <a:lnTo>
                    <a:pt x="576333" y="1462166"/>
                  </a:lnTo>
                  <a:lnTo>
                    <a:pt x="601954" y="1425057"/>
                  </a:lnTo>
                  <a:lnTo>
                    <a:pt x="628061" y="1388312"/>
                  </a:lnTo>
                  <a:lnTo>
                    <a:pt x="654649" y="1351937"/>
                  </a:lnTo>
                  <a:lnTo>
                    <a:pt x="681714" y="1315937"/>
                  </a:lnTo>
                  <a:lnTo>
                    <a:pt x="709251" y="1280315"/>
                  </a:lnTo>
                  <a:lnTo>
                    <a:pt x="737255" y="1245078"/>
                  </a:lnTo>
                  <a:lnTo>
                    <a:pt x="765721" y="1210229"/>
                  </a:lnTo>
                  <a:lnTo>
                    <a:pt x="794646" y="1175773"/>
                  </a:lnTo>
                  <a:lnTo>
                    <a:pt x="824023" y="1141715"/>
                  </a:lnTo>
                  <a:lnTo>
                    <a:pt x="853850" y="1108059"/>
                  </a:lnTo>
                  <a:lnTo>
                    <a:pt x="884121" y="1074809"/>
                  </a:lnTo>
                  <a:lnTo>
                    <a:pt x="914831" y="1041972"/>
                  </a:lnTo>
                  <a:lnTo>
                    <a:pt x="945975" y="1009551"/>
                  </a:lnTo>
                  <a:lnTo>
                    <a:pt x="977550" y="977550"/>
                  </a:lnTo>
                  <a:lnTo>
                    <a:pt x="1009551" y="945975"/>
                  </a:lnTo>
                  <a:lnTo>
                    <a:pt x="1041972" y="914831"/>
                  </a:lnTo>
                  <a:lnTo>
                    <a:pt x="1074809" y="884121"/>
                  </a:lnTo>
                  <a:lnTo>
                    <a:pt x="1108059" y="853850"/>
                  </a:lnTo>
                  <a:lnTo>
                    <a:pt x="1141715" y="824023"/>
                  </a:lnTo>
                  <a:lnTo>
                    <a:pt x="1175773" y="794646"/>
                  </a:lnTo>
                  <a:lnTo>
                    <a:pt x="1210229" y="765721"/>
                  </a:lnTo>
                  <a:lnTo>
                    <a:pt x="1245078" y="737255"/>
                  </a:lnTo>
                  <a:lnTo>
                    <a:pt x="1280315" y="709251"/>
                  </a:lnTo>
                  <a:lnTo>
                    <a:pt x="1315937" y="681714"/>
                  </a:lnTo>
                  <a:lnTo>
                    <a:pt x="1351937" y="654649"/>
                  </a:lnTo>
                  <a:lnTo>
                    <a:pt x="1388312" y="628061"/>
                  </a:lnTo>
                  <a:lnTo>
                    <a:pt x="1425057" y="601954"/>
                  </a:lnTo>
                  <a:lnTo>
                    <a:pt x="1462166" y="576333"/>
                  </a:lnTo>
                  <a:lnTo>
                    <a:pt x="1499637" y="551202"/>
                  </a:lnTo>
                  <a:lnTo>
                    <a:pt x="1537463" y="526566"/>
                  </a:lnTo>
                  <a:lnTo>
                    <a:pt x="1575641" y="502430"/>
                  </a:lnTo>
                  <a:lnTo>
                    <a:pt x="1614165" y="478798"/>
                  </a:lnTo>
                  <a:lnTo>
                    <a:pt x="1653032" y="455675"/>
                  </a:lnTo>
                  <a:lnTo>
                    <a:pt x="1692235" y="433066"/>
                  </a:lnTo>
                  <a:lnTo>
                    <a:pt x="1731772" y="410976"/>
                  </a:lnTo>
                  <a:lnTo>
                    <a:pt x="1771636" y="389408"/>
                  </a:lnTo>
                  <a:lnTo>
                    <a:pt x="1811824" y="368367"/>
                  </a:lnTo>
                  <a:lnTo>
                    <a:pt x="1852331" y="347859"/>
                  </a:lnTo>
                  <a:lnTo>
                    <a:pt x="1893152" y="327888"/>
                  </a:lnTo>
                  <a:lnTo>
                    <a:pt x="1934283" y="308458"/>
                  </a:lnTo>
                  <a:lnTo>
                    <a:pt x="1975718" y="289574"/>
                  </a:lnTo>
                  <a:lnTo>
                    <a:pt x="2017454" y="271241"/>
                  </a:lnTo>
                  <a:lnTo>
                    <a:pt x="2059485" y="253463"/>
                  </a:lnTo>
                  <a:lnTo>
                    <a:pt x="2101808" y="236245"/>
                  </a:lnTo>
                  <a:lnTo>
                    <a:pt x="2144416" y="219592"/>
                  </a:lnTo>
                  <a:lnTo>
                    <a:pt x="2187307" y="203509"/>
                  </a:lnTo>
                  <a:lnTo>
                    <a:pt x="2230474" y="187999"/>
                  </a:lnTo>
                  <a:lnTo>
                    <a:pt x="2273914" y="173067"/>
                  </a:lnTo>
                  <a:lnTo>
                    <a:pt x="2317622" y="158719"/>
                  </a:lnTo>
                  <a:lnTo>
                    <a:pt x="2361593" y="144959"/>
                  </a:lnTo>
                  <a:lnTo>
                    <a:pt x="2405822" y="131791"/>
                  </a:lnTo>
                  <a:lnTo>
                    <a:pt x="2450306" y="119221"/>
                  </a:lnTo>
                  <a:lnTo>
                    <a:pt x="2495038" y="107252"/>
                  </a:lnTo>
                  <a:lnTo>
                    <a:pt x="2540016" y="95889"/>
                  </a:lnTo>
                  <a:lnTo>
                    <a:pt x="2585233" y="85138"/>
                  </a:lnTo>
                  <a:lnTo>
                    <a:pt x="2630685" y="75002"/>
                  </a:lnTo>
                  <a:lnTo>
                    <a:pt x="2676369" y="65487"/>
                  </a:lnTo>
                  <a:lnTo>
                    <a:pt x="2722278" y="56596"/>
                  </a:lnTo>
                  <a:lnTo>
                    <a:pt x="2768408" y="48335"/>
                  </a:lnTo>
                  <a:lnTo>
                    <a:pt x="2814756" y="40708"/>
                  </a:lnTo>
                  <a:lnTo>
                    <a:pt x="2861316" y="33721"/>
                  </a:lnTo>
                  <a:lnTo>
                    <a:pt x="2908083" y="27376"/>
                  </a:lnTo>
                  <a:lnTo>
                    <a:pt x="2955053" y="21680"/>
                  </a:lnTo>
                  <a:lnTo>
                    <a:pt x="3002221" y="16636"/>
                  </a:lnTo>
                  <a:lnTo>
                    <a:pt x="3049583" y="12250"/>
                  </a:lnTo>
                  <a:lnTo>
                    <a:pt x="3097134" y="8526"/>
                  </a:lnTo>
                  <a:lnTo>
                    <a:pt x="3144869" y="5469"/>
                  </a:lnTo>
                  <a:lnTo>
                    <a:pt x="3192783" y="3083"/>
                  </a:lnTo>
                  <a:lnTo>
                    <a:pt x="3240873" y="1373"/>
                  </a:lnTo>
                  <a:lnTo>
                    <a:pt x="3289134" y="344"/>
                  </a:lnTo>
                  <a:lnTo>
                    <a:pt x="3337560" y="0"/>
                  </a:lnTo>
                  <a:lnTo>
                    <a:pt x="3337560" y="3337559"/>
                  </a:lnTo>
                  <a:lnTo>
                    <a:pt x="0" y="333755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4"/>
          <p:cNvSpPr txBox="1"/>
          <p:nvPr/>
        </p:nvSpPr>
        <p:spPr>
          <a:xfrm>
            <a:off x="3279005" y="1922787"/>
            <a:ext cx="2039099" cy="906017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465"/>
              </a:spcBef>
            </a:pPr>
            <a:r>
              <a:rPr sz="3000" spc="-2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erm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nac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ón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Evaluación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37" name="object 15"/>
          <p:cNvGrpSpPr/>
          <p:nvPr/>
        </p:nvGrpSpPr>
        <p:grpSpPr>
          <a:xfrm>
            <a:off x="5866432" y="170621"/>
            <a:ext cx="2858452" cy="2802935"/>
            <a:chOff x="8875585" y="1862137"/>
            <a:chExt cx="3362325" cy="3362325"/>
          </a:xfrm>
        </p:grpSpPr>
        <p:sp>
          <p:nvSpPr>
            <p:cNvPr id="38" name="object 16"/>
            <p:cNvSpPr/>
            <p:nvPr/>
          </p:nvSpPr>
          <p:spPr>
            <a:xfrm>
              <a:off x="8887967" y="1874520"/>
              <a:ext cx="3337560" cy="3337560"/>
            </a:xfrm>
            <a:custGeom>
              <a:avLst/>
              <a:gdLst/>
              <a:ahLst/>
              <a:cxnLst/>
              <a:rect l="l" t="t" r="r" b="b"/>
              <a:pathLst>
                <a:path w="3337559" h="3337560">
                  <a:moveTo>
                    <a:pt x="0" y="0"/>
                  </a:moveTo>
                  <a:lnTo>
                    <a:pt x="0" y="3337559"/>
                  </a:lnTo>
                  <a:lnTo>
                    <a:pt x="3337559" y="3337559"/>
                  </a:lnTo>
                  <a:lnTo>
                    <a:pt x="3337215" y="3289134"/>
                  </a:lnTo>
                  <a:lnTo>
                    <a:pt x="3336186" y="3240873"/>
                  </a:lnTo>
                  <a:lnTo>
                    <a:pt x="3334476" y="3192783"/>
                  </a:lnTo>
                  <a:lnTo>
                    <a:pt x="3332090" y="3144869"/>
                  </a:lnTo>
                  <a:lnTo>
                    <a:pt x="3329033" y="3097134"/>
                  </a:lnTo>
                  <a:lnTo>
                    <a:pt x="3325309" y="3049583"/>
                  </a:lnTo>
                  <a:lnTo>
                    <a:pt x="3320923" y="3002221"/>
                  </a:lnTo>
                  <a:lnTo>
                    <a:pt x="3315879" y="2955053"/>
                  </a:lnTo>
                  <a:lnTo>
                    <a:pt x="3310183" y="2908083"/>
                  </a:lnTo>
                  <a:lnTo>
                    <a:pt x="3303838" y="2861316"/>
                  </a:lnTo>
                  <a:lnTo>
                    <a:pt x="3296851" y="2814756"/>
                  </a:lnTo>
                  <a:lnTo>
                    <a:pt x="3289224" y="2768408"/>
                  </a:lnTo>
                  <a:lnTo>
                    <a:pt x="3280963" y="2722278"/>
                  </a:lnTo>
                  <a:lnTo>
                    <a:pt x="3272072" y="2676369"/>
                  </a:lnTo>
                  <a:lnTo>
                    <a:pt x="3262557" y="2630685"/>
                  </a:lnTo>
                  <a:lnTo>
                    <a:pt x="3252421" y="2585233"/>
                  </a:lnTo>
                  <a:lnTo>
                    <a:pt x="3241670" y="2540016"/>
                  </a:lnTo>
                  <a:lnTo>
                    <a:pt x="3230307" y="2495038"/>
                  </a:lnTo>
                  <a:lnTo>
                    <a:pt x="3218338" y="2450306"/>
                  </a:lnTo>
                  <a:lnTo>
                    <a:pt x="3205768" y="2405822"/>
                  </a:lnTo>
                  <a:lnTo>
                    <a:pt x="3192600" y="2361593"/>
                  </a:lnTo>
                  <a:lnTo>
                    <a:pt x="3178840" y="2317622"/>
                  </a:lnTo>
                  <a:lnTo>
                    <a:pt x="3164492" y="2273914"/>
                  </a:lnTo>
                  <a:lnTo>
                    <a:pt x="3149560" y="2230474"/>
                  </a:lnTo>
                  <a:lnTo>
                    <a:pt x="3134050" y="2187307"/>
                  </a:lnTo>
                  <a:lnTo>
                    <a:pt x="3117967" y="2144416"/>
                  </a:lnTo>
                  <a:lnTo>
                    <a:pt x="3101314" y="2101808"/>
                  </a:lnTo>
                  <a:lnTo>
                    <a:pt x="3084096" y="2059485"/>
                  </a:lnTo>
                  <a:lnTo>
                    <a:pt x="3066318" y="2017454"/>
                  </a:lnTo>
                  <a:lnTo>
                    <a:pt x="3047985" y="1975718"/>
                  </a:lnTo>
                  <a:lnTo>
                    <a:pt x="3029101" y="1934283"/>
                  </a:lnTo>
                  <a:lnTo>
                    <a:pt x="3009671" y="1893152"/>
                  </a:lnTo>
                  <a:lnTo>
                    <a:pt x="2989700" y="1852331"/>
                  </a:lnTo>
                  <a:lnTo>
                    <a:pt x="2969192" y="1811824"/>
                  </a:lnTo>
                  <a:lnTo>
                    <a:pt x="2948151" y="1771636"/>
                  </a:lnTo>
                  <a:lnTo>
                    <a:pt x="2926583" y="1731772"/>
                  </a:lnTo>
                  <a:lnTo>
                    <a:pt x="2904493" y="1692235"/>
                  </a:lnTo>
                  <a:lnTo>
                    <a:pt x="2881883" y="1653031"/>
                  </a:lnTo>
                  <a:lnTo>
                    <a:pt x="2858761" y="1614165"/>
                  </a:lnTo>
                  <a:lnTo>
                    <a:pt x="2835129" y="1575641"/>
                  </a:lnTo>
                  <a:lnTo>
                    <a:pt x="2810993" y="1537463"/>
                  </a:lnTo>
                  <a:lnTo>
                    <a:pt x="2786357" y="1499637"/>
                  </a:lnTo>
                  <a:lnTo>
                    <a:pt x="2761226" y="1462166"/>
                  </a:lnTo>
                  <a:lnTo>
                    <a:pt x="2735605" y="1425057"/>
                  </a:lnTo>
                  <a:lnTo>
                    <a:pt x="2709498" y="1388312"/>
                  </a:lnTo>
                  <a:lnTo>
                    <a:pt x="2682910" y="1351937"/>
                  </a:lnTo>
                  <a:lnTo>
                    <a:pt x="2655845" y="1315937"/>
                  </a:lnTo>
                  <a:lnTo>
                    <a:pt x="2628308" y="1280315"/>
                  </a:lnTo>
                  <a:lnTo>
                    <a:pt x="2600304" y="1245078"/>
                  </a:lnTo>
                  <a:lnTo>
                    <a:pt x="2571838" y="1210229"/>
                  </a:lnTo>
                  <a:lnTo>
                    <a:pt x="2542913" y="1175773"/>
                  </a:lnTo>
                  <a:lnTo>
                    <a:pt x="2513536" y="1141715"/>
                  </a:lnTo>
                  <a:lnTo>
                    <a:pt x="2483709" y="1108059"/>
                  </a:lnTo>
                  <a:lnTo>
                    <a:pt x="2453438" y="1074809"/>
                  </a:lnTo>
                  <a:lnTo>
                    <a:pt x="2422728" y="1041972"/>
                  </a:lnTo>
                  <a:lnTo>
                    <a:pt x="2391584" y="1009551"/>
                  </a:lnTo>
                  <a:lnTo>
                    <a:pt x="2360009" y="977550"/>
                  </a:lnTo>
                  <a:lnTo>
                    <a:pt x="2328008" y="945975"/>
                  </a:lnTo>
                  <a:lnTo>
                    <a:pt x="2295587" y="914831"/>
                  </a:lnTo>
                  <a:lnTo>
                    <a:pt x="2262750" y="884121"/>
                  </a:lnTo>
                  <a:lnTo>
                    <a:pt x="2229500" y="853850"/>
                  </a:lnTo>
                  <a:lnTo>
                    <a:pt x="2195844" y="824023"/>
                  </a:lnTo>
                  <a:lnTo>
                    <a:pt x="2161786" y="794646"/>
                  </a:lnTo>
                  <a:lnTo>
                    <a:pt x="2127330" y="765721"/>
                  </a:lnTo>
                  <a:lnTo>
                    <a:pt x="2092481" y="737255"/>
                  </a:lnTo>
                  <a:lnTo>
                    <a:pt x="2057244" y="709251"/>
                  </a:lnTo>
                  <a:lnTo>
                    <a:pt x="2021622" y="681714"/>
                  </a:lnTo>
                  <a:lnTo>
                    <a:pt x="1985622" y="654649"/>
                  </a:lnTo>
                  <a:lnTo>
                    <a:pt x="1949247" y="628061"/>
                  </a:lnTo>
                  <a:lnTo>
                    <a:pt x="1912502" y="601954"/>
                  </a:lnTo>
                  <a:lnTo>
                    <a:pt x="1875393" y="576333"/>
                  </a:lnTo>
                  <a:lnTo>
                    <a:pt x="1837922" y="551202"/>
                  </a:lnTo>
                  <a:lnTo>
                    <a:pt x="1800096" y="526566"/>
                  </a:lnTo>
                  <a:lnTo>
                    <a:pt x="1761918" y="502430"/>
                  </a:lnTo>
                  <a:lnTo>
                    <a:pt x="1723394" y="478798"/>
                  </a:lnTo>
                  <a:lnTo>
                    <a:pt x="1684527" y="455675"/>
                  </a:lnTo>
                  <a:lnTo>
                    <a:pt x="1645324" y="433066"/>
                  </a:lnTo>
                  <a:lnTo>
                    <a:pt x="1605787" y="410976"/>
                  </a:lnTo>
                  <a:lnTo>
                    <a:pt x="1565923" y="389408"/>
                  </a:lnTo>
                  <a:lnTo>
                    <a:pt x="1525735" y="368367"/>
                  </a:lnTo>
                  <a:lnTo>
                    <a:pt x="1485228" y="347859"/>
                  </a:lnTo>
                  <a:lnTo>
                    <a:pt x="1444407" y="327888"/>
                  </a:lnTo>
                  <a:lnTo>
                    <a:pt x="1403276" y="308458"/>
                  </a:lnTo>
                  <a:lnTo>
                    <a:pt x="1361841" y="289574"/>
                  </a:lnTo>
                  <a:lnTo>
                    <a:pt x="1320105" y="271241"/>
                  </a:lnTo>
                  <a:lnTo>
                    <a:pt x="1278074" y="253463"/>
                  </a:lnTo>
                  <a:lnTo>
                    <a:pt x="1235751" y="236245"/>
                  </a:lnTo>
                  <a:lnTo>
                    <a:pt x="1193143" y="219592"/>
                  </a:lnTo>
                  <a:lnTo>
                    <a:pt x="1150252" y="203509"/>
                  </a:lnTo>
                  <a:lnTo>
                    <a:pt x="1107085" y="187999"/>
                  </a:lnTo>
                  <a:lnTo>
                    <a:pt x="1063645" y="173067"/>
                  </a:lnTo>
                  <a:lnTo>
                    <a:pt x="1019937" y="158719"/>
                  </a:lnTo>
                  <a:lnTo>
                    <a:pt x="975966" y="144959"/>
                  </a:lnTo>
                  <a:lnTo>
                    <a:pt x="931737" y="131791"/>
                  </a:lnTo>
                  <a:lnTo>
                    <a:pt x="887253" y="119221"/>
                  </a:lnTo>
                  <a:lnTo>
                    <a:pt x="842521" y="107252"/>
                  </a:lnTo>
                  <a:lnTo>
                    <a:pt x="797543" y="95889"/>
                  </a:lnTo>
                  <a:lnTo>
                    <a:pt x="752326" y="85138"/>
                  </a:lnTo>
                  <a:lnTo>
                    <a:pt x="706874" y="75002"/>
                  </a:lnTo>
                  <a:lnTo>
                    <a:pt x="661190" y="65487"/>
                  </a:lnTo>
                  <a:lnTo>
                    <a:pt x="615281" y="56596"/>
                  </a:lnTo>
                  <a:lnTo>
                    <a:pt x="569151" y="48335"/>
                  </a:lnTo>
                  <a:lnTo>
                    <a:pt x="522803" y="40708"/>
                  </a:lnTo>
                  <a:lnTo>
                    <a:pt x="476243" y="33721"/>
                  </a:lnTo>
                  <a:lnTo>
                    <a:pt x="429476" y="27376"/>
                  </a:lnTo>
                  <a:lnTo>
                    <a:pt x="382506" y="21680"/>
                  </a:lnTo>
                  <a:lnTo>
                    <a:pt x="335338" y="16636"/>
                  </a:lnTo>
                  <a:lnTo>
                    <a:pt x="287976" y="12250"/>
                  </a:lnTo>
                  <a:lnTo>
                    <a:pt x="240425" y="8526"/>
                  </a:lnTo>
                  <a:lnTo>
                    <a:pt x="192690" y="5469"/>
                  </a:lnTo>
                  <a:lnTo>
                    <a:pt x="144776" y="3083"/>
                  </a:lnTo>
                  <a:lnTo>
                    <a:pt x="96686" y="1373"/>
                  </a:lnTo>
                  <a:lnTo>
                    <a:pt x="48425" y="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D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7"/>
            <p:cNvSpPr/>
            <p:nvPr/>
          </p:nvSpPr>
          <p:spPr>
            <a:xfrm>
              <a:off x="8887967" y="1874520"/>
              <a:ext cx="3337560" cy="3337560"/>
            </a:xfrm>
            <a:custGeom>
              <a:avLst/>
              <a:gdLst/>
              <a:ahLst/>
              <a:cxnLst/>
              <a:rect l="l" t="t" r="r" b="b"/>
              <a:pathLst>
                <a:path w="3337559" h="3337560">
                  <a:moveTo>
                    <a:pt x="0" y="0"/>
                  </a:moveTo>
                  <a:lnTo>
                    <a:pt x="48425" y="344"/>
                  </a:lnTo>
                  <a:lnTo>
                    <a:pt x="96686" y="1373"/>
                  </a:lnTo>
                  <a:lnTo>
                    <a:pt x="144776" y="3083"/>
                  </a:lnTo>
                  <a:lnTo>
                    <a:pt x="192690" y="5469"/>
                  </a:lnTo>
                  <a:lnTo>
                    <a:pt x="240425" y="8526"/>
                  </a:lnTo>
                  <a:lnTo>
                    <a:pt x="287976" y="12250"/>
                  </a:lnTo>
                  <a:lnTo>
                    <a:pt x="335338" y="16636"/>
                  </a:lnTo>
                  <a:lnTo>
                    <a:pt x="382506" y="21680"/>
                  </a:lnTo>
                  <a:lnTo>
                    <a:pt x="429476" y="27376"/>
                  </a:lnTo>
                  <a:lnTo>
                    <a:pt x="476243" y="33721"/>
                  </a:lnTo>
                  <a:lnTo>
                    <a:pt x="522803" y="40708"/>
                  </a:lnTo>
                  <a:lnTo>
                    <a:pt x="569151" y="48335"/>
                  </a:lnTo>
                  <a:lnTo>
                    <a:pt x="615281" y="56596"/>
                  </a:lnTo>
                  <a:lnTo>
                    <a:pt x="661190" y="65487"/>
                  </a:lnTo>
                  <a:lnTo>
                    <a:pt x="706874" y="75002"/>
                  </a:lnTo>
                  <a:lnTo>
                    <a:pt x="752326" y="85138"/>
                  </a:lnTo>
                  <a:lnTo>
                    <a:pt x="797543" y="95889"/>
                  </a:lnTo>
                  <a:lnTo>
                    <a:pt x="842521" y="107252"/>
                  </a:lnTo>
                  <a:lnTo>
                    <a:pt x="887253" y="119221"/>
                  </a:lnTo>
                  <a:lnTo>
                    <a:pt x="931737" y="131791"/>
                  </a:lnTo>
                  <a:lnTo>
                    <a:pt x="975966" y="144959"/>
                  </a:lnTo>
                  <a:lnTo>
                    <a:pt x="1019937" y="158719"/>
                  </a:lnTo>
                  <a:lnTo>
                    <a:pt x="1063645" y="173067"/>
                  </a:lnTo>
                  <a:lnTo>
                    <a:pt x="1107085" y="187999"/>
                  </a:lnTo>
                  <a:lnTo>
                    <a:pt x="1150252" y="203509"/>
                  </a:lnTo>
                  <a:lnTo>
                    <a:pt x="1193143" y="219592"/>
                  </a:lnTo>
                  <a:lnTo>
                    <a:pt x="1235751" y="236245"/>
                  </a:lnTo>
                  <a:lnTo>
                    <a:pt x="1278074" y="253463"/>
                  </a:lnTo>
                  <a:lnTo>
                    <a:pt x="1320105" y="271241"/>
                  </a:lnTo>
                  <a:lnTo>
                    <a:pt x="1361841" y="289574"/>
                  </a:lnTo>
                  <a:lnTo>
                    <a:pt x="1403276" y="308458"/>
                  </a:lnTo>
                  <a:lnTo>
                    <a:pt x="1444407" y="327888"/>
                  </a:lnTo>
                  <a:lnTo>
                    <a:pt x="1485228" y="347859"/>
                  </a:lnTo>
                  <a:lnTo>
                    <a:pt x="1525735" y="368367"/>
                  </a:lnTo>
                  <a:lnTo>
                    <a:pt x="1565923" y="389408"/>
                  </a:lnTo>
                  <a:lnTo>
                    <a:pt x="1605787" y="410976"/>
                  </a:lnTo>
                  <a:lnTo>
                    <a:pt x="1645324" y="433066"/>
                  </a:lnTo>
                  <a:lnTo>
                    <a:pt x="1684527" y="455675"/>
                  </a:lnTo>
                  <a:lnTo>
                    <a:pt x="1723394" y="478798"/>
                  </a:lnTo>
                  <a:lnTo>
                    <a:pt x="1761918" y="502430"/>
                  </a:lnTo>
                  <a:lnTo>
                    <a:pt x="1800096" y="526566"/>
                  </a:lnTo>
                  <a:lnTo>
                    <a:pt x="1837922" y="551202"/>
                  </a:lnTo>
                  <a:lnTo>
                    <a:pt x="1875393" y="576333"/>
                  </a:lnTo>
                  <a:lnTo>
                    <a:pt x="1912502" y="601954"/>
                  </a:lnTo>
                  <a:lnTo>
                    <a:pt x="1949247" y="628061"/>
                  </a:lnTo>
                  <a:lnTo>
                    <a:pt x="1985622" y="654649"/>
                  </a:lnTo>
                  <a:lnTo>
                    <a:pt x="2021622" y="681714"/>
                  </a:lnTo>
                  <a:lnTo>
                    <a:pt x="2057244" y="709251"/>
                  </a:lnTo>
                  <a:lnTo>
                    <a:pt x="2092481" y="737255"/>
                  </a:lnTo>
                  <a:lnTo>
                    <a:pt x="2127330" y="765721"/>
                  </a:lnTo>
                  <a:lnTo>
                    <a:pt x="2161786" y="794646"/>
                  </a:lnTo>
                  <a:lnTo>
                    <a:pt x="2195844" y="824023"/>
                  </a:lnTo>
                  <a:lnTo>
                    <a:pt x="2229500" y="853850"/>
                  </a:lnTo>
                  <a:lnTo>
                    <a:pt x="2262750" y="884121"/>
                  </a:lnTo>
                  <a:lnTo>
                    <a:pt x="2295587" y="914831"/>
                  </a:lnTo>
                  <a:lnTo>
                    <a:pt x="2328008" y="945975"/>
                  </a:lnTo>
                  <a:lnTo>
                    <a:pt x="2360009" y="977550"/>
                  </a:lnTo>
                  <a:lnTo>
                    <a:pt x="2391584" y="1009551"/>
                  </a:lnTo>
                  <a:lnTo>
                    <a:pt x="2422728" y="1041972"/>
                  </a:lnTo>
                  <a:lnTo>
                    <a:pt x="2453438" y="1074809"/>
                  </a:lnTo>
                  <a:lnTo>
                    <a:pt x="2483709" y="1108059"/>
                  </a:lnTo>
                  <a:lnTo>
                    <a:pt x="2513536" y="1141715"/>
                  </a:lnTo>
                  <a:lnTo>
                    <a:pt x="2542913" y="1175773"/>
                  </a:lnTo>
                  <a:lnTo>
                    <a:pt x="2571838" y="1210229"/>
                  </a:lnTo>
                  <a:lnTo>
                    <a:pt x="2600304" y="1245078"/>
                  </a:lnTo>
                  <a:lnTo>
                    <a:pt x="2628308" y="1280315"/>
                  </a:lnTo>
                  <a:lnTo>
                    <a:pt x="2655845" y="1315937"/>
                  </a:lnTo>
                  <a:lnTo>
                    <a:pt x="2682910" y="1351937"/>
                  </a:lnTo>
                  <a:lnTo>
                    <a:pt x="2709498" y="1388312"/>
                  </a:lnTo>
                  <a:lnTo>
                    <a:pt x="2735605" y="1425057"/>
                  </a:lnTo>
                  <a:lnTo>
                    <a:pt x="2761226" y="1462166"/>
                  </a:lnTo>
                  <a:lnTo>
                    <a:pt x="2786357" y="1499637"/>
                  </a:lnTo>
                  <a:lnTo>
                    <a:pt x="2810993" y="1537463"/>
                  </a:lnTo>
                  <a:lnTo>
                    <a:pt x="2835129" y="1575641"/>
                  </a:lnTo>
                  <a:lnTo>
                    <a:pt x="2858761" y="1614165"/>
                  </a:lnTo>
                  <a:lnTo>
                    <a:pt x="2881883" y="1653031"/>
                  </a:lnTo>
                  <a:lnTo>
                    <a:pt x="2904493" y="1692235"/>
                  </a:lnTo>
                  <a:lnTo>
                    <a:pt x="2926583" y="1731772"/>
                  </a:lnTo>
                  <a:lnTo>
                    <a:pt x="2948151" y="1771636"/>
                  </a:lnTo>
                  <a:lnTo>
                    <a:pt x="2969192" y="1811824"/>
                  </a:lnTo>
                  <a:lnTo>
                    <a:pt x="2989700" y="1852331"/>
                  </a:lnTo>
                  <a:lnTo>
                    <a:pt x="3009671" y="1893152"/>
                  </a:lnTo>
                  <a:lnTo>
                    <a:pt x="3029101" y="1934283"/>
                  </a:lnTo>
                  <a:lnTo>
                    <a:pt x="3047985" y="1975718"/>
                  </a:lnTo>
                  <a:lnTo>
                    <a:pt x="3066318" y="2017454"/>
                  </a:lnTo>
                  <a:lnTo>
                    <a:pt x="3084096" y="2059485"/>
                  </a:lnTo>
                  <a:lnTo>
                    <a:pt x="3101314" y="2101808"/>
                  </a:lnTo>
                  <a:lnTo>
                    <a:pt x="3117967" y="2144416"/>
                  </a:lnTo>
                  <a:lnTo>
                    <a:pt x="3134050" y="2187307"/>
                  </a:lnTo>
                  <a:lnTo>
                    <a:pt x="3149560" y="2230474"/>
                  </a:lnTo>
                  <a:lnTo>
                    <a:pt x="3164492" y="2273914"/>
                  </a:lnTo>
                  <a:lnTo>
                    <a:pt x="3178840" y="2317622"/>
                  </a:lnTo>
                  <a:lnTo>
                    <a:pt x="3192600" y="2361593"/>
                  </a:lnTo>
                  <a:lnTo>
                    <a:pt x="3205768" y="2405822"/>
                  </a:lnTo>
                  <a:lnTo>
                    <a:pt x="3218338" y="2450306"/>
                  </a:lnTo>
                  <a:lnTo>
                    <a:pt x="3230307" y="2495038"/>
                  </a:lnTo>
                  <a:lnTo>
                    <a:pt x="3241670" y="2540016"/>
                  </a:lnTo>
                  <a:lnTo>
                    <a:pt x="3252421" y="2585233"/>
                  </a:lnTo>
                  <a:lnTo>
                    <a:pt x="3262557" y="2630685"/>
                  </a:lnTo>
                  <a:lnTo>
                    <a:pt x="3272072" y="2676369"/>
                  </a:lnTo>
                  <a:lnTo>
                    <a:pt x="3280963" y="2722278"/>
                  </a:lnTo>
                  <a:lnTo>
                    <a:pt x="3289224" y="2768408"/>
                  </a:lnTo>
                  <a:lnTo>
                    <a:pt x="3296851" y="2814756"/>
                  </a:lnTo>
                  <a:lnTo>
                    <a:pt x="3303838" y="2861316"/>
                  </a:lnTo>
                  <a:lnTo>
                    <a:pt x="3310183" y="2908083"/>
                  </a:lnTo>
                  <a:lnTo>
                    <a:pt x="3315879" y="2955053"/>
                  </a:lnTo>
                  <a:lnTo>
                    <a:pt x="3320923" y="3002221"/>
                  </a:lnTo>
                  <a:lnTo>
                    <a:pt x="3325309" y="3049583"/>
                  </a:lnTo>
                  <a:lnTo>
                    <a:pt x="3329033" y="3097134"/>
                  </a:lnTo>
                  <a:lnTo>
                    <a:pt x="3332090" y="3144869"/>
                  </a:lnTo>
                  <a:lnTo>
                    <a:pt x="3334476" y="3192783"/>
                  </a:lnTo>
                  <a:lnTo>
                    <a:pt x="3336186" y="3240873"/>
                  </a:lnTo>
                  <a:lnTo>
                    <a:pt x="3337215" y="3289134"/>
                  </a:lnTo>
                  <a:lnTo>
                    <a:pt x="3337559" y="3337559"/>
                  </a:lnTo>
                  <a:lnTo>
                    <a:pt x="0" y="333755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18"/>
          <p:cNvSpPr txBox="1"/>
          <p:nvPr/>
        </p:nvSpPr>
        <p:spPr>
          <a:xfrm>
            <a:off x="6072191" y="1911753"/>
            <a:ext cx="212260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epa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41" name="object 19"/>
          <p:cNvGrpSpPr/>
          <p:nvPr/>
        </p:nvGrpSpPr>
        <p:grpSpPr>
          <a:xfrm>
            <a:off x="5855906" y="3129880"/>
            <a:ext cx="2858452" cy="2802935"/>
            <a:chOff x="8875585" y="5355145"/>
            <a:chExt cx="3362325" cy="3362325"/>
          </a:xfrm>
        </p:grpSpPr>
        <p:sp>
          <p:nvSpPr>
            <p:cNvPr id="42" name="object 20"/>
            <p:cNvSpPr/>
            <p:nvPr/>
          </p:nvSpPr>
          <p:spPr>
            <a:xfrm>
              <a:off x="8887967" y="5367528"/>
              <a:ext cx="3337560" cy="3337560"/>
            </a:xfrm>
            <a:custGeom>
              <a:avLst/>
              <a:gdLst/>
              <a:ahLst/>
              <a:cxnLst/>
              <a:rect l="l" t="t" r="r" b="b"/>
              <a:pathLst>
                <a:path w="3337559" h="3337559">
                  <a:moveTo>
                    <a:pt x="3337559" y="0"/>
                  </a:moveTo>
                  <a:lnTo>
                    <a:pt x="0" y="0"/>
                  </a:lnTo>
                  <a:lnTo>
                    <a:pt x="0" y="3337560"/>
                  </a:lnTo>
                  <a:lnTo>
                    <a:pt x="48425" y="3337215"/>
                  </a:lnTo>
                  <a:lnTo>
                    <a:pt x="96686" y="3336186"/>
                  </a:lnTo>
                  <a:lnTo>
                    <a:pt x="144776" y="3334476"/>
                  </a:lnTo>
                  <a:lnTo>
                    <a:pt x="192690" y="3332090"/>
                  </a:lnTo>
                  <a:lnTo>
                    <a:pt x="240425" y="3329033"/>
                  </a:lnTo>
                  <a:lnTo>
                    <a:pt x="287976" y="3325309"/>
                  </a:lnTo>
                  <a:lnTo>
                    <a:pt x="335338" y="3320923"/>
                  </a:lnTo>
                  <a:lnTo>
                    <a:pt x="382506" y="3315879"/>
                  </a:lnTo>
                  <a:lnTo>
                    <a:pt x="429476" y="3310183"/>
                  </a:lnTo>
                  <a:lnTo>
                    <a:pt x="476243" y="3303838"/>
                  </a:lnTo>
                  <a:lnTo>
                    <a:pt x="522803" y="3296851"/>
                  </a:lnTo>
                  <a:lnTo>
                    <a:pt x="569151" y="3289224"/>
                  </a:lnTo>
                  <a:lnTo>
                    <a:pt x="615281" y="3280963"/>
                  </a:lnTo>
                  <a:lnTo>
                    <a:pt x="661190" y="3272072"/>
                  </a:lnTo>
                  <a:lnTo>
                    <a:pt x="706874" y="3262557"/>
                  </a:lnTo>
                  <a:lnTo>
                    <a:pt x="752326" y="3252421"/>
                  </a:lnTo>
                  <a:lnTo>
                    <a:pt x="797543" y="3241670"/>
                  </a:lnTo>
                  <a:lnTo>
                    <a:pt x="842521" y="3230307"/>
                  </a:lnTo>
                  <a:lnTo>
                    <a:pt x="887253" y="3218338"/>
                  </a:lnTo>
                  <a:lnTo>
                    <a:pt x="931737" y="3205768"/>
                  </a:lnTo>
                  <a:lnTo>
                    <a:pt x="975966" y="3192600"/>
                  </a:lnTo>
                  <a:lnTo>
                    <a:pt x="1019937" y="3178840"/>
                  </a:lnTo>
                  <a:lnTo>
                    <a:pt x="1063645" y="3164492"/>
                  </a:lnTo>
                  <a:lnTo>
                    <a:pt x="1107085" y="3149560"/>
                  </a:lnTo>
                  <a:lnTo>
                    <a:pt x="1150252" y="3134050"/>
                  </a:lnTo>
                  <a:lnTo>
                    <a:pt x="1193143" y="3117967"/>
                  </a:lnTo>
                  <a:lnTo>
                    <a:pt x="1235751" y="3101314"/>
                  </a:lnTo>
                  <a:lnTo>
                    <a:pt x="1278074" y="3084096"/>
                  </a:lnTo>
                  <a:lnTo>
                    <a:pt x="1320105" y="3066318"/>
                  </a:lnTo>
                  <a:lnTo>
                    <a:pt x="1361841" y="3047985"/>
                  </a:lnTo>
                  <a:lnTo>
                    <a:pt x="1403276" y="3029101"/>
                  </a:lnTo>
                  <a:lnTo>
                    <a:pt x="1444407" y="3009671"/>
                  </a:lnTo>
                  <a:lnTo>
                    <a:pt x="1485228" y="2989700"/>
                  </a:lnTo>
                  <a:lnTo>
                    <a:pt x="1525735" y="2969192"/>
                  </a:lnTo>
                  <a:lnTo>
                    <a:pt x="1565923" y="2948151"/>
                  </a:lnTo>
                  <a:lnTo>
                    <a:pt x="1605787" y="2926583"/>
                  </a:lnTo>
                  <a:lnTo>
                    <a:pt x="1645324" y="2904493"/>
                  </a:lnTo>
                  <a:lnTo>
                    <a:pt x="1684528" y="2881883"/>
                  </a:lnTo>
                  <a:lnTo>
                    <a:pt x="1723394" y="2858761"/>
                  </a:lnTo>
                  <a:lnTo>
                    <a:pt x="1761918" y="2835129"/>
                  </a:lnTo>
                  <a:lnTo>
                    <a:pt x="1800096" y="2810993"/>
                  </a:lnTo>
                  <a:lnTo>
                    <a:pt x="1837922" y="2786357"/>
                  </a:lnTo>
                  <a:lnTo>
                    <a:pt x="1875393" y="2761226"/>
                  </a:lnTo>
                  <a:lnTo>
                    <a:pt x="1912502" y="2735605"/>
                  </a:lnTo>
                  <a:lnTo>
                    <a:pt x="1949247" y="2709498"/>
                  </a:lnTo>
                  <a:lnTo>
                    <a:pt x="1985622" y="2682910"/>
                  </a:lnTo>
                  <a:lnTo>
                    <a:pt x="2021622" y="2655845"/>
                  </a:lnTo>
                  <a:lnTo>
                    <a:pt x="2057244" y="2628308"/>
                  </a:lnTo>
                  <a:lnTo>
                    <a:pt x="2092481" y="2600304"/>
                  </a:lnTo>
                  <a:lnTo>
                    <a:pt x="2127330" y="2571838"/>
                  </a:lnTo>
                  <a:lnTo>
                    <a:pt x="2161786" y="2542913"/>
                  </a:lnTo>
                  <a:lnTo>
                    <a:pt x="2195844" y="2513536"/>
                  </a:lnTo>
                  <a:lnTo>
                    <a:pt x="2229500" y="2483709"/>
                  </a:lnTo>
                  <a:lnTo>
                    <a:pt x="2262750" y="2453438"/>
                  </a:lnTo>
                  <a:lnTo>
                    <a:pt x="2295587" y="2422728"/>
                  </a:lnTo>
                  <a:lnTo>
                    <a:pt x="2328008" y="2391584"/>
                  </a:lnTo>
                  <a:lnTo>
                    <a:pt x="2360009" y="2360009"/>
                  </a:lnTo>
                  <a:lnTo>
                    <a:pt x="2391584" y="2328008"/>
                  </a:lnTo>
                  <a:lnTo>
                    <a:pt x="2422728" y="2295587"/>
                  </a:lnTo>
                  <a:lnTo>
                    <a:pt x="2453438" y="2262750"/>
                  </a:lnTo>
                  <a:lnTo>
                    <a:pt x="2483709" y="2229500"/>
                  </a:lnTo>
                  <a:lnTo>
                    <a:pt x="2513536" y="2195844"/>
                  </a:lnTo>
                  <a:lnTo>
                    <a:pt x="2542913" y="2161786"/>
                  </a:lnTo>
                  <a:lnTo>
                    <a:pt x="2571838" y="2127330"/>
                  </a:lnTo>
                  <a:lnTo>
                    <a:pt x="2600304" y="2092481"/>
                  </a:lnTo>
                  <a:lnTo>
                    <a:pt x="2628308" y="2057244"/>
                  </a:lnTo>
                  <a:lnTo>
                    <a:pt x="2655845" y="2021622"/>
                  </a:lnTo>
                  <a:lnTo>
                    <a:pt x="2682910" y="1985622"/>
                  </a:lnTo>
                  <a:lnTo>
                    <a:pt x="2709498" y="1949247"/>
                  </a:lnTo>
                  <a:lnTo>
                    <a:pt x="2735605" y="1912502"/>
                  </a:lnTo>
                  <a:lnTo>
                    <a:pt x="2761226" y="1875393"/>
                  </a:lnTo>
                  <a:lnTo>
                    <a:pt x="2786357" y="1837922"/>
                  </a:lnTo>
                  <a:lnTo>
                    <a:pt x="2810993" y="1800096"/>
                  </a:lnTo>
                  <a:lnTo>
                    <a:pt x="2835129" y="1761918"/>
                  </a:lnTo>
                  <a:lnTo>
                    <a:pt x="2858761" y="1723394"/>
                  </a:lnTo>
                  <a:lnTo>
                    <a:pt x="2881884" y="1684527"/>
                  </a:lnTo>
                  <a:lnTo>
                    <a:pt x="2904493" y="1645324"/>
                  </a:lnTo>
                  <a:lnTo>
                    <a:pt x="2926583" y="1605787"/>
                  </a:lnTo>
                  <a:lnTo>
                    <a:pt x="2948151" y="1565923"/>
                  </a:lnTo>
                  <a:lnTo>
                    <a:pt x="2969192" y="1525735"/>
                  </a:lnTo>
                  <a:lnTo>
                    <a:pt x="2989700" y="1485228"/>
                  </a:lnTo>
                  <a:lnTo>
                    <a:pt x="3009671" y="1444407"/>
                  </a:lnTo>
                  <a:lnTo>
                    <a:pt x="3029101" y="1403276"/>
                  </a:lnTo>
                  <a:lnTo>
                    <a:pt x="3047985" y="1361841"/>
                  </a:lnTo>
                  <a:lnTo>
                    <a:pt x="3066318" y="1320105"/>
                  </a:lnTo>
                  <a:lnTo>
                    <a:pt x="3084096" y="1278074"/>
                  </a:lnTo>
                  <a:lnTo>
                    <a:pt x="3101314" y="1235751"/>
                  </a:lnTo>
                  <a:lnTo>
                    <a:pt x="3117967" y="1193143"/>
                  </a:lnTo>
                  <a:lnTo>
                    <a:pt x="3134050" y="1150252"/>
                  </a:lnTo>
                  <a:lnTo>
                    <a:pt x="3149560" y="1107085"/>
                  </a:lnTo>
                  <a:lnTo>
                    <a:pt x="3164492" y="1063645"/>
                  </a:lnTo>
                  <a:lnTo>
                    <a:pt x="3178840" y="1019937"/>
                  </a:lnTo>
                  <a:lnTo>
                    <a:pt x="3192600" y="975966"/>
                  </a:lnTo>
                  <a:lnTo>
                    <a:pt x="3205768" y="931737"/>
                  </a:lnTo>
                  <a:lnTo>
                    <a:pt x="3218338" y="887253"/>
                  </a:lnTo>
                  <a:lnTo>
                    <a:pt x="3230307" y="842521"/>
                  </a:lnTo>
                  <a:lnTo>
                    <a:pt x="3241670" y="797543"/>
                  </a:lnTo>
                  <a:lnTo>
                    <a:pt x="3252421" y="752326"/>
                  </a:lnTo>
                  <a:lnTo>
                    <a:pt x="3262557" y="706874"/>
                  </a:lnTo>
                  <a:lnTo>
                    <a:pt x="3272072" y="661190"/>
                  </a:lnTo>
                  <a:lnTo>
                    <a:pt x="3280963" y="615281"/>
                  </a:lnTo>
                  <a:lnTo>
                    <a:pt x="3289224" y="569151"/>
                  </a:lnTo>
                  <a:lnTo>
                    <a:pt x="3296851" y="522803"/>
                  </a:lnTo>
                  <a:lnTo>
                    <a:pt x="3303838" y="476243"/>
                  </a:lnTo>
                  <a:lnTo>
                    <a:pt x="3310183" y="429476"/>
                  </a:lnTo>
                  <a:lnTo>
                    <a:pt x="3315879" y="382506"/>
                  </a:lnTo>
                  <a:lnTo>
                    <a:pt x="3320923" y="335338"/>
                  </a:lnTo>
                  <a:lnTo>
                    <a:pt x="3325309" y="287976"/>
                  </a:lnTo>
                  <a:lnTo>
                    <a:pt x="3329033" y="240425"/>
                  </a:lnTo>
                  <a:lnTo>
                    <a:pt x="3332090" y="192690"/>
                  </a:lnTo>
                  <a:lnTo>
                    <a:pt x="3334476" y="144776"/>
                  </a:lnTo>
                  <a:lnTo>
                    <a:pt x="3336186" y="96686"/>
                  </a:lnTo>
                  <a:lnTo>
                    <a:pt x="3337215" y="48425"/>
                  </a:lnTo>
                  <a:lnTo>
                    <a:pt x="3337559" y="0"/>
                  </a:lnTo>
                  <a:close/>
                </a:path>
              </a:pathLst>
            </a:custGeom>
            <a:solidFill>
              <a:srgbClr val="ACE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1"/>
            <p:cNvSpPr/>
            <p:nvPr/>
          </p:nvSpPr>
          <p:spPr>
            <a:xfrm>
              <a:off x="8887967" y="5367528"/>
              <a:ext cx="3337560" cy="3337560"/>
            </a:xfrm>
            <a:custGeom>
              <a:avLst/>
              <a:gdLst/>
              <a:ahLst/>
              <a:cxnLst/>
              <a:rect l="l" t="t" r="r" b="b"/>
              <a:pathLst>
                <a:path w="3337559" h="3337559">
                  <a:moveTo>
                    <a:pt x="3337559" y="0"/>
                  </a:moveTo>
                  <a:lnTo>
                    <a:pt x="3337215" y="48425"/>
                  </a:lnTo>
                  <a:lnTo>
                    <a:pt x="3336186" y="96686"/>
                  </a:lnTo>
                  <a:lnTo>
                    <a:pt x="3334476" y="144776"/>
                  </a:lnTo>
                  <a:lnTo>
                    <a:pt x="3332090" y="192690"/>
                  </a:lnTo>
                  <a:lnTo>
                    <a:pt x="3329033" y="240425"/>
                  </a:lnTo>
                  <a:lnTo>
                    <a:pt x="3325309" y="287976"/>
                  </a:lnTo>
                  <a:lnTo>
                    <a:pt x="3320923" y="335338"/>
                  </a:lnTo>
                  <a:lnTo>
                    <a:pt x="3315879" y="382506"/>
                  </a:lnTo>
                  <a:lnTo>
                    <a:pt x="3310183" y="429476"/>
                  </a:lnTo>
                  <a:lnTo>
                    <a:pt x="3303838" y="476243"/>
                  </a:lnTo>
                  <a:lnTo>
                    <a:pt x="3296851" y="522803"/>
                  </a:lnTo>
                  <a:lnTo>
                    <a:pt x="3289224" y="569151"/>
                  </a:lnTo>
                  <a:lnTo>
                    <a:pt x="3280963" y="615281"/>
                  </a:lnTo>
                  <a:lnTo>
                    <a:pt x="3272072" y="661190"/>
                  </a:lnTo>
                  <a:lnTo>
                    <a:pt x="3262557" y="706874"/>
                  </a:lnTo>
                  <a:lnTo>
                    <a:pt x="3252421" y="752326"/>
                  </a:lnTo>
                  <a:lnTo>
                    <a:pt x="3241670" y="797543"/>
                  </a:lnTo>
                  <a:lnTo>
                    <a:pt x="3230307" y="842521"/>
                  </a:lnTo>
                  <a:lnTo>
                    <a:pt x="3218338" y="887253"/>
                  </a:lnTo>
                  <a:lnTo>
                    <a:pt x="3205768" y="931737"/>
                  </a:lnTo>
                  <a:lnTo>
                    <a:pt x="3192600" y="975966"/>
                  </a:lnTo>
                  <a:lnTo>
                    <a:pt x="3178840" y="1019937"/>
                  </a:lnTo>
                  <a:lnTo>
                    <a:pt x="3164492" y="1063645"/>
                  </a:lnTo>
                  <a:lnTo>
                    <a:pt x="3149560" y="1107085"/>
                  </a:lnTo>
                  <a:lnTo>
                    <a:pt x="3134050" y="1150252"/>
                  </a:lnTo>
                  <a:lnTo>
                    <a:pt x="3117967" y="1193143"/>
                  </a:lnTo>
                  <a:lnTo>
                    <a:pt x="3101314" y="1235751"/>
                  </a:lnTo>
                  <a:lnTo>
                    <a:pt x="3084096" y="1278074"/>
                  </a:lnTo>
                  <a:lnTo>
                    <a:pt x="3066318" y="1320105"/>
                  </a:lnTo>
                  <a:lnTo>
                    <a:pt x="3047985" y="1361841"/>
                  </a:lnTo>
                  <a:lnTo>
                    <a:pt x="3029101" y="1403276"/>
                  </a:lnTo>
                  <a:lnTo>
                    <a:pt x="3009671" y="1444407"/>
                  </a:lnTo>
                  <a:lnTo>
                    <a:pt x="2989700" y="1485228"/>
                  </a:lnTo>
                  <a:lnTo>
                    <a:pt x="2969192" y="1525735"/>
                  </a:lnTo>
                  <a:lnTo>
                    <a:pt x="2948151" y="1565923"/>
                  </a:lnTo>
                  <a:lnTo>
                    <a:pt x="2926583" y="1605787"/>
                  </a:lnTo>
                  <a:lnTo>
                    <a:pt x="2904493" y="1645324"/>
                  </a:lnTo>
                  <a:lnTo>
                    <a:pt x="2881884" y="1684527"/>
                  </a:lnTo>
                  <a:lnTo>
                    <a:pt x="2858761" y="1723394"/>
                  </a:lnTo>
                  <a:lnTo>
                    <a:pt x="2835129" y="1761918"/>
                  </a:lnTo>
                  <a:lnTo>
                    <a:pt x="2810993" y="1800096"/>
                  </a:lnTo>
                  <a:lnTo>
                    <a:pt x="2786357" y="1837922"/>
                  </a:lnTo>
                  <a:lnTo>
                    <a:pt x="2761226" y="1875393"/>
                  </a:lnTo>
                  <a:lnTo>
                    <a:pt x="2735605" y="1912502"/>
                  </a:lnTo>
                  <a:lnTo>
                    <a:pt x="2709498" y="1949247"/>
                  </a:lnTo>
                  <a:lnTo>
                    <a:pt x="2682910" y="1985622"/>
                  </a:lnTo>
                  <a:lnTo>
                    <a:pt x="2655845" y="2021622"/>
                  </a:lnTo>
                  <a:lnTo>
                    <a:pt x="2628308" y="2057244"/>
                  </a:lnTo>
                  <a:lnTo>
                    <a:pt x="2600304" y="2092481"/>
                  </a:lnTo>
                  <a:lnTo>
                    <a:pt x="2571838" y="2127330"/>
                  </a:lnTo>
                  <a:lnTo>
                    <a:pt x="2542913" y="2161786"/>
                  </a:lnTo>
                  <a:lnTo>
                    <a:pt x="2513536" y="2195844"/>
                  </a:lnTo>
                  <a:lnTo>
                    <a:pt x="2483709" y="2229500"/>
                  </a:lnTo>
                  <a:lnTo>
                    <a:pt x="2453438" y="2262750"/>
                  </a:lnTo>
                  <a:lnTo>
                    <a:pt x="2422728" y="2295587"/>
                  </a:lnTo>
                  <a:lnTo>
                    <a:pt x="2391584" y="2328008"/>
                  </a:lnTo>
                  <a:lnTo>
                    <a:pt x="2360009" y="2360009"/>
                  </a:lnTo>
                  <a:lnTo>
                    <a:pt x="2328008" y="2391584"/>
                  </a:lnTo>
                  <a:lnTo>
                    <a:pt x="2295587" y="2422728"/>
                  </a:lnTo>
                  <a:lnTo>
                    <a:pt x="2262750" y="2453438"/>
                  </a:lnTo>
                  <a:lnTo>
                    <a:pt x="2229500" y="2483709"/>
                  </a:lnTo>
                  <a:lnTo>
                    <a:pt x="2195844" y="2513536"/>
                  </a:lnTo>
                  <a:lnTo>
                    <a:pt x="2161786" y="2542913"/>
                  </a:lnTo>
                  <a:lnTo>
                    <a:pt x="2127330" y="2571838"/>
                  </a:lnTo>
                  <a:lnTo>
                    <a:pt x="2092481" y="2600304"/>
                  </a:lnTo>
                  <a:lnTo>
                    <a:pt x="2057244" y="2628308"/>
                  </a:lnTo>
                  <a:lnTo>
                    <a:pt x="2021622" y="2655845"/>
                  </a:lnTo>
                  <a:lnTo>
                    <a:pt x="1985622" y="2682910"/>
                  </a:lnTo>
                  <a:lnTo>
                    <a:pt x="1949247" y="2709498"/>
                  </a:lnTo>
                  <a:lnTo>
                    <a:pt x="1912502" y="2735605"/>
                  </a:lnTo>
                  <a:lnTo>
                    <a:pt x="1875393" y="2761226"/>
                  </a:lnTo>
                  <a:lnTo>
                    <a:pt x="1837922" y="2786357"/>
                  </a:lnTo>
                  <a:lnTo>
                    <a:pt x="1800096" y="2810993"/>
                  </a:lnTo>
                  <a:lnTo>
                    <a:pt x="1761918" y="2835129"/>
                  </a:lnTo>
                  <a:lnTo>
                    <a:pt x="1723394" y="2858761"/>
                  </a:lnTo>
                  <a:lnTo>
                    <a:pt x="1684528" y="2881883"/>
                  </a:lnTo>
                  <a:lnTo>
                    <a:pt x="1645324" y="2904493"/>
                  </a:lnTo>
                  <a:lnTo>
                    <a:pt x="1605787" y="2926583"/>
                  </a:lnTo>
                  <a:lnTo>
                    <a:pt x="1565923" y="2948151"/>
                  </a:lnTo>
                  <a:lnTo>
                    <a:pt x="1525735" y="2969192"/>
                  </a:lnTo>
                  <a:lnTo>
                    <a:pt x="1485228" y="2989700"/>
                  </a:lnTo>
                  <a:lnTo>
                    <a:pt x="1444407" y="3009671"/>
                  </a:lnTo>
                  <a:lnTo>
                    <a:pt x="1403276" y="3029101"/>
                  </a:lnTo>
                  <a:lnTo>
                    <a:pt x="1361841" y="3047985"/>
                  </a:lnTo>
                  <a:lnTo>
                    <a:pt x="1320105" y="3066318"/>
                  </a:lnTo>
                  <a:lnTo>
                    <a:pt x="1278074" y="3084096"/>
                  </a:lnTo>
                  <a:lnTo>
                    <a:pt x="1235751" y="3101314"/>
                  </a:lnTo>
                  <a:lnTo>
                    <a:pt x="1193143" y="3117967"/>
                  </a:lnTo>
                  <a:lnTo>
                    <a:pt x="1150252" y="3134050"/>
                  </a:lnTo>
                  <a:lnTo>
                    <a:pt x="1107085" y="3149560"/>
                  </a:lnTo>
                  <a:lnTo>
                    <a:pt x="1063645" y="3164492"/>
                  </a:lnTo>
                  <a:lnTo>
                    <a:pt x="1019937" y="3178840"/>
                  </a:lnTo>
                  <a:lnTo>
                    <a:pt x="975966" y="3192600"/>
                  </a:lnTo>
                  <a:lnTo>
                    <a:pt x="931737" y="3205768"/>
                  </a:lnTo>
                  <a:lnTo>
                    <a:pt x="887253" y="3218338"/>
                  </a:lnTo>
                  <a:lnTo>
                    <a:pt x="842521" y="3230307"/>
                  </a:lnTo>
                  <a:lnTo>
                    <a:pt x="797543" y="3241670"/>
                  </a:lnTo>
                  <a:lnTo>
                    <a:pt x="752326" y="3252421"/>
                  </a:lnTo>
                  <a:lnTo>
                    <a:pt x="706874" y="3262557"/>
                  </a:lnTo>
                  <a:lnTo>
                    <a:pt x="661190" y="3272072"/>
                  </a:lnTo>
                  <a:lnTo>
                    <a:pt x="615281" y="3280963"/>
                  </a:lnTo>
                  <a:lnTo>
                    <a:pt x="569151" y="3289224"/>
                  </a:lnTo>
                  <a:lnTo>
                    <a:pt x="522803" y="3296851"/>
                  </a:lnTo>
                  <a:lnTo>
                    <a:pt x="476243" y="3303838"/>
                  </a:lnTo>
                  <a:lnTo>
                    <a:pt x="429476" y="3310183"/>
                  </a:lnTo>
                  <a:lnTo>
                    <a:pt x="382506" y="3315879"/>
                  </a:lnTo>
                  <a:lnTo>
                    <a:pt x="335338" y="3320923"/>
                  </a:lnTo>
                  <a:lnTo>
                    <a:pt x="287976" y="3325309"/>
                  </a:lnTo>
                  <a:lnTo>
                    <a:pt x="240425" y="3329033"/>
                  </a:lnTo>
                  <a:lnTo>
                    <a:pt x="192690" y="3332090"/>
                  </a:lnTo>
                  <a:lnTo>
                    <a:pt x="144776" y="3334476"/>
                  </a:lnTo>
                  <a:lnTo>
                    <a:pt x="96686" y="3336186"/>
                  </a:lnTo>
                  <a:lnTo>
                    <a:pt x="48425" y="3337215"/>
                  </a:lnTo>
                  <a:lnTo>
                    <a:pt x="0" y="3337560"/>
                  </a:lnTo>
                  <a:lnTo>
                    <a:pt x="0" y="0"/>
                  </a:lnTo>
                  <a:lnTo>
                    <a:pt x="3337559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22"/>
          <p:cNvSpPr txBox="1"/>
          <p:nvPr/>
        </p:nvSpPr>
        <p:spPr>
          <a:xfrm>
            <a:off x="6367510" y="3650047"/>
            <a:ext cx="209706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45" name="object 23"/>
          <p:cNvGrpSpPr/>
          <p:nvPr/>
        </p:nvGrpSpPr>
        <p:grpSpPr>
          <a:xfrm>
            <a:off x="2820537" y="3071648"/>
            <a:ext cx="2895160" cy="2830990"/>
            <a:chOff x="5358193" y="5364289"/>
            <a:chExt cx="3405504" cy="3395979"/>
          </a:xfrm>
        </p:grpSpPr>
        <p:sp>
          <p:nvSpPr>
            <p:cNvPr id="46" name="object 24"/>
            <p:cNvSpPr/>
            <p:nvPr/>
          </p:nvSpPr>
          <p:spPr>
            <a:xfrm>
              <a:off x="5370575" y="5376672"/>
              <a:ext cx="3380740" cy="3371215"/>
            </a:xfrm>
            <a:custGeom>
              <a:avLst/>
              <a:gdLst/>
              <a:ahLst/>
              <a:cxnLst/>
              <a:rect l="l" t="t" r="r" b="b"/>
              <a:pathLst>
                <a:path w="3380740" h="3371215">
                  <a:moveTo>
                    <a:pt x="3380231" y="0"/>
                  </a:moveTo>
                  <a:lnTo>
                    <a:pt x="0" y="0"/>
                  </a:lnTo>
                  <a:lnTo>
                    <a:pt x="342" y="48488"/>
                  </a:lnTo>
                  <a:lnTo>
                    <a:pt x="1367" y="96812"/>
                  </a:lnTo>
                  <a:lnTo>
                    <a:pt x="3069" y="144967"/>
                  </a:lnTo>
                  <a:lnTo>
                    <a:pt x="5443" y="192948"/>
                  </a:lnTo>
                  <a:lnTo>
                    <a:pt x="8486" y="240751"/>
                  </a:lnTo>
                  <a:lnTo>
                    <a:pt x="12193" y="288371"/>
                  </a:lnTo>
                  <a:lnTo>
                    <a:pt x="16559" y="335804"/>
                  </a:lnTo>
                  <a:lnTo>
                    <a:pt x="21580" y="383045"/>
                  </a:lnTo>
                  <a:lnTo>
                    <a:pt x="27250" y="430090"/>
                  </a:lnTo>
                  <a:lnTo>
                    <a:pt x="33566" y="476934"/>
                  </a:lnTo>
                  <a:lnTo>
                    <a:pt x="40522" y="523572"/>
                  </a:lnTo>
                  <a:lnTo>
                    <a:pt x="48115" y="570000"/>
                  </a:lnTo>
                  <a:lnTo>
                    <a:pt x="56340" y="616213"/>
                  </a:lnTo>
                  <a:lnTo>
                    <a:pt x="65192" y="662207"/>
                  </a:lnTo>
                  <a:lnTo>
                    <a:pt x="74666" y="707977"/>
                  </a:lnTo>
                  <a:lnTo>
                    <a:pt x="84758" y="753518"/>
                  </a:lnTo>
                  <a:lnTo>
                    <a:pt x="95464" y="798827"/>
                  </a:lnTo>
                  <a:lnTo>
                    <a:pt x="106778" y="843898"/>
                  </a:lnTo>
                  <a:lnTo>
                    <a:pt x="118696" y="888727"/>
                  </a:lnTo>
                  <a:lnTo>
                    <a:pt x="131215" y="933310"/>
                  </a:lnTo>
                  <a:lnTo>
                    <a:pt x="144328" y="977641"/>
                  </a:lnTo>
                  <a:lnTo>
                    <a:pt x="158032" y="1021716"/>
                  </a:lnTo>
                  <a:lnTo>
                    <a:pt x="172321" y="1065532"/>
                  </a:lnTo>
                  <a:lnTo>
                    <a:pt x="187192" y="1109082"/>
                  </a:lnTo>
                  <a:lnTo>
                    <a:pt x="202640" y="1152362"/>
                  </a:lnTo>
                  <a:lnTo>
                    <a:pt x="218660" y="1195369"/>
                  </a:lnTo>
                  <a:lnTo>
                    <a:pt x="235248" y="1238097"/>
                  </a:lnTo>
                  <a:lnTo>
                    <a:pt x="252398" y="1280542"/>
                  </a:lnTo>
                  <a:lnTo>
                    <a:pt x="270107" y="1322699"/>
                  </a:lnTo>
                  <a:lnTo>
                    <a:pt x="288370" y="1364564"/>
                  </a:lnTo>
                  <a:lnTo>
                    <a:pt x="307183" y="1406132"/>
                  </a:lnTo>
                  <a:lnTo>
                    <a:pt x="326540" y="1447399"/>
                  </a:lnTo>
                  <a:lnTo>
                    <a:pt x="346437" y="1488360"/>
                  </a:lnTo>
                  <a:lnTo>
                    <a:pt x="366870" y="1529010"/>
                  </a:lnTo>
                  <a:lnTo>
                    <a:pt x="387834" y="1569345"/>
                  </a:lnTo>
                  <a:lnTo>
                    <a:pt x="409324" y="1609360"/>
                  </a:lnTo>
                  <a:lnTo>
                    <a:pt x="431336" y="1649052"/>
                  </a:lnTo>
                  <a:lnTo>
                    <a:pt x="453865" y="1688414"/>
                  </a:lnTo>
                  <a:lnTo>
                    <a:pt x="476907" y="1727443"/>
                  </a:lnTo>
                  <a:lnTo>
                    <a:pt x="500458" y="1766134"/>
                  </a:lnTo>
                  <a:lnTo>
                    <a:pt x="524512" y="1804483"/>
                  </a:lnTo>
                  <a:lnTo>
                    <a:pt x="549064" y="1842484"/>
                  </a:lnTo>
                  <a:lnTo>
                    <a:pt x="574112" y="1880134"/>
                  </a:lnTo>
                  <a:lnTo>
                    <a:pt x="599649" y="1917428"/>
                  </a:lnTo>
                  <a:lnTo>
                    <a:pt x="625671" y="1954361"/>
                  </a:lnTo>
                  <a:lnTo>
                    <a:pt x="652174" y="1990929"/>
                  </a:lnTo>
                  <a:lnTo>
                    <a:pt x="679153" y="2027127"/>
                  </a:lnTo>
                  <a:lnTo>
                    <a:pt x="706604" y="2062950"/>
                  </a:lnTo>
                  <a:lnTo>
                    <a:pt x="734521" y="2098395"/>
                  </a:lnTo>
                  <a:lnTo>
                    <a:pt x="762901" y="2133455"/>
                  </a:lnTo>
                  <a:lnTo>
                    <a:pt x="791739" y="2168128"/>
                  </a:lnTo>
                  <a:lnTo>
                    <a:pt x="821030" y="2202408"/>
                  </a:lnTo>
                  <a:lnTo>
                    <a:pt x="850770" y="2236291"/>
                  </a:lnTo>
                  <a:lnTo>
                    <a:pt x="880954" y="2269772"/>
                  </a:lnTo>
                  <a:lnTo>
                    <a:pt x="911577" y="2302847"/>
                  </a:lnTo>
                  <a:lnTo>
                    <a:pt x="942635" y="2335511"/>
                  </a:lnTo>
                  <a:lnTo>
                    <a:pt x="974124" y="2367759"/>
                  </a:lnTo>
                  <a:lnTo>
                    <a:pt x="1006038" y="2399587"/>
                  </a:lnTo>
                  <a:lnTo>
                    <a:pt x="1038374" y="2430991"/>
                  </a:lnTo>
                  <a:lnTo>
                    <a:pt x="1071126" y="2461965"/>
                  </a:lnTo>
                  <a:lnTo>
                    <a:pt x="1104290" y="2492506"/>
                  </a:lnTo>
                  <a:lnTo>
                    <a:pt x="1137862" y="2522608"/>
                  </a:lnTo>
                  <a:lnTo>
                    <a:pt x="1171836" y="2552268"/>
                  </a:lnTo>
                  <a:lnTo>
                    <a:pt x="1206209" y="2581480"/>
                  </a:lnTo>
                  <a:lnTo>
                    <a:pt x="1240976" y="2610240"/>
                  </a:lnTo>
                  <a:lnTo>
                    <a:pt x="1276132" y="2638543"/>
                  </a:lnTo>
                  <a:lnTo>
                    <a:pt x="1311673" y="2666386"/>
                  </a:lnTo>
                  <a:lnTo>
                    <a:pt x="1347593" y="2693762"/>
                  </a:lnTo>
                  <a:lnTo>
                    <a:pt x="1383889" y="2720669"/>
                  </a:lnTo>
                  <a:lnTo>
                    <a:pt x="1420556" y="2747100"/>
                  </a:lnTo>
                  <a:lnTo>
                    <a:pt x="1457589" y="2773052"/>
                  </a:lnTo>
                  <a:lnTo>
                    <a:pt x="1494984" y="2798521"/>
                  </a:lnTo>
                  <a:lnTo>
                    <a:pt x="1532736" y="2823500"/>
                  </a:lnTo>
                  <a:lnTo>
                    <a:pt x="1570841" y="2847987"/>
                  </a:lnTo>
                  <a:lnTo>
                    <a:pt x="1609293" y="2871976"/>
                  </a:lnTo>
                  <a:lnTo>
                    <a:pt x="1648089" y="2895463"/>
                  </a:lnTo>
                  <a:lnTo>
                    <a:pt x="1687224" y="2918443"/>
                  </a:lnTo>
                  <a:lnTo>
                    <a:pt x="1726693" y="2940912"/>
                  </a:lnTo>
                  <a:lnTo>
                    <a:pt x="1766492" y="2962864"/>
                  </a:lnTo>
                  <a:lnTo>
                    <a:pt x="1806616" y="2984297"/>
                  </a:lnTo>
                  <a:lnTo>
                    <a:pt x="1847061" y="3005204"/>
                  </a:lnTo>
                  <a:lnTo>
                    <a:pt x="1887821" y="3025582"/>
                  </a:lnTo>
                  <a:lnTo>
                    <a:pt x="1928893" y="3045426"/>
                  </a:lnTo>
                  <a:lnTo>
                    <a:pt x="1970272" y="3064731"/>
                  </a:lnTo>
                  <a:lnTo>
                    <a:pt x="2011953" y="3083492"/>
                  </a:lnTo>
                  <a:lnTo>
                    <a:pt x="2053931" y="3101706"/>
                  </a:lnTo>
                  <a:lnTo>
                    <a:pt x="2096203" y="3119368"/>
                  </a:lnTo>
                  <a:lnTo>
                    <a:pt x="2138763" y="3136472"/>
                  </a:lnTo>
                  <a:lnTo>
                    <a:pt x="2181607" y="3153015"/>
                  </a:lnTo>
                  <a:lnTo>
                    <a:pt x="2224731" y="3168992"/>
                  </a:lnTo>
                  <a:lnTo>
                    <a:pt x="2268129" y="3184398"/>
                  </a:lnTo>
                  <a:lnTo>
                    <a:pt x="2311798" y="3199229"/>
                  </a:lnTo>
                  <a:lnTo>
                    <a:pt x="2355732" y="3213480"/>
                  </a:lnTo>
                  <a:lnTo>
                    <a:pt x="2399927" y="3227147"/>
                  </a:lnTo>
                  <a:lnTo>
                    <a:pt x="2444379" y="3240225"/>
                  </a:lnTo>
                  <a:lnTo>
                    <a:pt x="2489083" y="3252710"/>
                  </a:lnTo>
                  <a:lnTo>
                    <a:pt x="2534034" y="3264596"/>
                  </a:lnTo>
                  <a:lnTo>
                    <a:pt x="2579227" y="3275880"/>
                  </a:lnTo>
                  <a:lnTo>
                    <a:pt x="2624659" y="3286557"/>
                  </a:lnTo>
                  <a:lnTo>
                    <a:pt x="2670325" y="3296622"/>
                  </a:lnTo>
                  <a:lnTo>
                    <a:pt x="2716220" y="3306071"/>
                  </a:lnTo>
                  <a:lnTo>
                    <a:pt x="2762339" y="3314898"/>
                  </a:lnTo>
                  <a:lnTo>
                    <a:pt x="2808678" y="3323101"/>
                  </a:lnTo>
                  <a:lnTo>
                    <a:pt x="2855232" y="3330673"/>
                  </a:lnTo>
                  <a:lnTo>
                    <a:pt x="2901997" y="3337611"/>
                  </a:lnTo>
                  <a:lnTo>
                    <a:pt x="2948968" y="3343910"/>
                  </a:lnTo>
                  <a:lnTo>
                    <a:pt x="2996141" y="3349565"/>
                  </a:lnTo>
                  <a:lnTo>
                    <a:pt x="3043511" y="3354572"/>
                  </a:lnTo>
                  <a:lnTo>
                    <a:pt x="3091073" y="3358927"/>
                  </a:lnTo>
                  <a:lnTo>
                    <a:pt x="3138823" y="3362623"/>
                  </a:lnTo>
                  <a:lnTo>
                    <a:pt x="3186757" y="3365658"/>
                  </a:lnTo>
                  <a:lnTo>
                    <a:pt x="3234869" y="3368027"/>
                  </a:lnTo>
                  <a:lnTo>
                    <a:pt x="3283155" y="3369724"/>
                  </a:lnTo>
                  <a:lnTo>
                    <a:pt x="3331611" y="3370746"/>
                  </a:lnTo>
                  <a:lnTo>
                    <a:pt x="3380231" y="3371088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5"/>
            <p:cNvSpPr/>
            <p:nvPr/>
          </p:nvSpPr>
          <p:spPr>
            <a:xfrm>
              <a:off x="5370575" y="5376672"/>
              <a:ext cx="3380740" cy="3371215"/>
            </a:xfrm>
            <a:custGeom>
              <a:avLst/>
              <a:gdLst/>
              <a:ahLst/>
              <a:cxnLst/>
              <a:rect l="l" t="t" r="r" b="b"/>
              <a:pathLst>
                <a:path w="3380740" h="3371215">
                  <a:moveTo>
                    <a:pt x="3380231" y="3371088"/>
                  </a:moveTo>
                  <a:lnTo>
                    <a:pt x="3331611" y="3370746"/>
                  </a:lnTo>
                  <a:lnTo>
                    <a:pt x="3283155" y="3369724"/>
                  </a:lnTo>
                  <a:lnTo>
                    <a:pt x="3234869" y="3368027"/>
                  </a:lnTo>
                  <a:lnTo>
                    <a:pt x="3186757" y="3365658"/>
                  </a:lnTo>
                  <a:lnTo>
                    <a:pt x="3138823" y="3362623"/>
                  </a:lnTo>
                  <a:lnTo>
                    <a:pt x="3091073" y="3358927"/>
                  </a:lnTo>
                  <a:lnTo>
                    <a:pt x="3043511" y="3354572"/>
                  </a:lnTo>
                  <a:lnTo>
                    <a:pt x="2996141" y="3349565"/>
                  </a:lnTo>
                  <a:lnTo>
                    <a:pt x="2948968" y="3343910"/>
                  </a:lnTo>
                  <a:lnTo>
                    <a:pt x="2901997" y="3337611"/>
                  </a:lnTo>
                  <a:lnTo>
                    <a:pt x="2855232" y="3330673"/>
                  </a:lnTo>
                  <a:lnTo>
                    <a:pt x="2808678" y="3323101"/>
                  </a:lnTo>
                  <a:lnTo>
                    <a:pt x="2762339" y="3314898"/>
                  </a:lnTo>
                  <a:lnTo>
                    <a:pt x="2716220" y="3306071"/>
                  </a:lnTo>
                  <a:lnTo>
                    <a:pt x="2670325" y="3296622"/>
                  </a:lnTo>
                  <a:lnTo>
                    <a:pt x="2624659" y="3286557"/>
                  </a:lnTo>
                  <a:lnTo>
                    <a:pt x="2579227" y="3275880"/>
                  </a:lnTo>
                  <a:lnTo>
                    <a:pt x="2534034" y="3264596"/>
                  </a:lnTo>
                  <a:lnTo>
                    <a:pt x="2489083" y="3252710"/>
                  </a:lnTo>
                  <a:lnTo>
                    <a:pt x="2444379" y="3240225"/>
                  </a:lnTo>
                  <a:lnTo>
                    <a:pt x="2399927" y="3227147"/>
                  </a:lnTo>
                  <a:lnTo>
                    <a:pt x="2355732" y="3213480"/>
                  </a:lnTo>
                  <a:lnTo>
                    <a:pt x="2311798" y="3199229"/>
                  </a:lnTo>
                  <a:lnTo>
                    <a:pt x="2268129" y="3184398"/>
                  </a:lnTo>
                  <a:lnTo>
                    <a:pt x="2224731" y="3168992"/>
                  </a:lnTo>
                  <a:lnTo>
                    <a:pt x="2181607" y="3153015"/>
                  </a:lnTo>
                  <a:lnTo>
                    <a:pt x="2138763" y="3136472"/>
                  </a:lnTo>
                  <a:lnTo>
                    <a:pt x="2096203" y="3119368"/>
                  </a:lnTo>
                  <a:lnTo>
                    <a:pt x="2053931" y="3101706"/>
                  </a:lnTo>
                  <a:lnTo>
                    <a:pt x="2011953" y="3083492"/>
                  </a:lnTo>
                  <a:lnTo>
                    <a:pt x="1970272" y="3064731"/>
                  </a:lnTo>
                  <a:lnTo>
                    <a:pt x="1928893" y="3045426"/>
                  </a:lnTo>
                  <a:lnTo>
                    <a:pt x="1887821" y="3025582"/>
                  </a:lnTo>
                  <a:lnTo>
                    <a:pt x="1847061" y="3005204"/>
                  </a:lnTo>
                  <a:lnTo>
                    <a:pt x="1806616" y="2984297"/>
                  </a:lnTo>
                  <a:lnTo>
                    <a:pt x="1766492" y="2962864"/>
                  </a:lnTo>
                  <a:lnTo>
                    <a:pt x="1726693" y="2940912"/>
                  </a:lnTo>
                  <a:lnTo>
                    <a:pt x="1687224" y="2918443"/>
                  </a:lnTo>
                  <a:lnTo>
                    <a:pt x="1648089" y="2895463"/>
                  </a:lnTo>
                  <a:lnTo>
                    <a:pt x="1609293" y="2871976"/>
                  </a:lnTo>
                  <a:lnTo>
                    <a:pt x="1570841" y="2847987"/>
                  </a:lnTo>
                  <a:lnTo>
                    <a:pt x="1532736" y="2823500"/>
                  </a:lnTo>
                  <a:lnTo>
                    <a:pt x="1494984" y="2798521"/>
                  </a:lnTo>
                  <a:lnTo>
                    <a:pt x="1457589" y="2773052"/>
                  </a:lnTo>
                  <a:lnTo>
                    <a:pt x="1420556" y="2747100"/>
                  </a:lnTo>
                  <a:lnTo>
                    <a:pt x="1383889" y="2720669"/>
                  </a:lnTo>
                  <a:lnTo>
                    <a:pt x="1347593" y="2693762"/>
                  </a:lnTo>
                  <a:lnTo>
                    <a:pt x="1311673" y="2666386"/>
                  </a:lnTo>
                  <a:lnTo>
                    <a:pt x="1276132" y="2638543"/>
                  </a:lnTo>
                  <a:lnTo>
                    <a:pt x="1240976" y="2610240"/>
                  </a:lnTo>
                  <a:lnTo>
                    <a:pt x="1206209" y="2581480"/>
                  </a:lnTo>
                  <a:lnTo>
                    <a:pt x="1171836" y="2552268"/>
                  </a:lnTo>
                  <a:lnTo>
                    <a:pt x="1137862" y="2522608"/>
                  </a:lnTo>
                  <a:lnTo>
                    <a:pt x="1104290" y="2492506"/>
                  </a:lnTo>
                  <a:lnTo>
                    <a:pt x="1071126" y="2461965"/>
                  </a:lnTo>
                  <a:lnTo>
                    <a:pt x="1038374" y="2430991"/>
                  </a:lnTo>
                  <a:lnTo>
                    <a:pt x="1006038" y="2399587"/>
                  </a:lnTo>
                  <a:lnTo>
                    <a:pt x="974124" y="2367759"/>
                  </a:lnTo>
                  <a:lnTo>
                    <a:pt x="942635" y="2335511"/>
                  </a:lnTo>
                  <a:lnTo>
                    <a:pt x="911577" y="2302847"/>
                  </a:lnTo>
                  <a:lnTo>
                    <a:pt x="880954" y="2269772"/>
                  </a:lnTo>
                  <a:lnTo>
                    <a:pt x="850770" y="2236291"/>
                  </a:lnTo>
                  <a:lnTo>
                    <a:pt x="821030" y="2202408"/>
                  </a:lnTo>
                  <a:lnTo>
                    <a:pt x="791739" y="2168128"/>
                  </a:lnTo>
                  <a:lnTo>
                    <a:pt x="762901" y="2133455"/>
                  </a:lnTo>
                  <a:lnTo>
                    <a:pt x="734521" y="2098395"/>
                  </a:lnTo>
                  <a:lnTo>
                    <a:pt x="706604" y="2062950"/>
                  </a:lnTo>
                  <a:lnTo>
                    <a:pt x="679153" y="2027127"/>
                  </a:lnTo>
                  <a:lnTo>
                    <a:pt x="652174" y="1990929"/>
                  </a:lnTo>
                  <a:lnTo>
                    <a:pt x="625671" y="1954361"/>
                  </a:lnTo>
                  <a:lnTo>
                    <a:pt x="599649" y="1917428"/>
                  </a:lnTo>
                  <a:lnTo>
                    <a:pt x="574112" y="1880134"/>
                  </a:lnTo>
                  <a:lnTo>
                    <a:pt x="549064" y="1842484"/>
                  </a:lnTo>
                  <a:lnTo>
                    <a:pt x="524512" y="1804483"/>
                  </a:lnTo>
                  <a:lnTo>
                    <a:pt x="500458" y="1766134"/>
                  </a:lnTo>
                  <a:lnTo>
                    <a:pt x="476907" y="1727443"/>
                  </a:lnTo>
                  <a:lnTo>
                    <a:pt x="453865" y="1688414"/>
                  </a:lnTo>
                  <a:lnTo>
                    <a:pt x="431336" y="1649052"/>
                  </a:lnTo>
                  <a:lnTo>
                    <a:pt x="409324" y="1609360"/>
                  </a:lnTo>
                  <a:lnTo>
                    <a:pt x="387834" y="1569345"/>
                  </a:lnTo>
                  <a:lnTo>
                    <a:pt x="366870" y="1529010"/>
                  </a:lnTo>
                  <a:lnTo>
                    <a:pt x="346437" y="1488360"/>
                  </a:lnTo>
                  <a:lnTo>
                    <a:pt x="326540" y="1447399"/>
                  </a:lnTo>
                  <a:lnTo>
                    <a:pt x="307183" y="1406132"/>
                  </a:lnTo>
                  <a:lnTo>
                    <a:pt x="288370" y="1364564"/>
                  </a:lnTo>
                  <a:lnTo>
                    <a:pt x="270107" y="1322699"/>
                  </a:lnTo>
                  <a:lnTo>
                    <a:pt x="252398" y="1280542"/>
                  </a:lnTo>
                  <a:lnTo>
                    <a:pt x="235248" y="1238097"/>
                  </a:lnTo>
                  <a:lnTo>
                    <a:pt x="218660" y="1195369"/>
                  </a:lnTo>
                  <a:lnTo>
                    <a:pt x="202640" y="1152362"/>
                  </a:lnTo>
                  <a:lnTo>
                    <a:pt x="187192" y="1109082"/>
                  </a:lnTo>
                  <a:lnTo>
                    <a:pt x="172321" y="1065532"/>
                  </a:lnTo>
                  <a:lnTo>
                    <a:pt x="158032" y="1021716"/>
                  </a:lnTo>
                  <a:lnTo>
                    <a:pt x="144328" y="977641"/>
                  </a:lnTo>
                  <a:lnTo>
                    <a:pt x="131215" y="933310"/>
                  </a:lnTo>
                  <a:lnTo>
                    <a:pt x="118696" y="888727"/>
                  </a:lnTo>
                  <a:lnTo>
                    <a:pt x="106778" y="843898"/>
                  </a:lnTo>
                  <a:lnTo>
                    <a:pt x="95464" y="798827"/>
                  </a:lnTo>
                  <a:lnTo>
                    <a:pt x="84758" y="753518"/>
                  </a:lnTo>
                  <a:lnTo>
                    <a:pt x="74666" y="707977"/>
                  </a:lnTo>
                  <a:lnTo>
                    <a:pt x="65192" y="662207"/>
                  </a:lnTo>
                  <a:lnTo>
                    <a:pt x="56340" y="616213"/>
                  </a:lnTo>
                  <a:lnTo>
                    <a:pt x="48115" y="570000"/>
                  </a:lnTo>
                  <a:lnTo>
                    <a:pt x="40522" y="523572"/>
                  </a:lnTo>
                  <a:lnTo>
                    <a:pt x="33566" y="476934"/>
                  </a:lnTo>
                  <a:lnTo>
                    <a:pt x="27250" y="430090"/>
                  </a:lnTo>
                  <a:lnTo>
                    <a:pt x="21580" y="383045"/>
                  </a:lnTo>
                  <a:lnTo>
                    <a:pt x="16559" y="335804"/>
                  </a:lnTo>
                  <a:lnTo>
                    <a:pt x="12193" y="288371"/>
                  </a:lnTo>
                  <a:lnTo>
                    <a:pt x="8486" y="240751"/>
                  </a:lnTo>
                  <a:lnTo>
                    <a:pt x="5443" y="192948"/>
                  </a:lnTo>
                  <a:lnTo>
                    <a:pt x="3069" y="144967"/>
                  </a:lnTo>
                  <a:lnTo>
                    <a:pt x="1367" y="96812"/>
                  </a:lnTo>
                  <a:lnTo>
                    <a:pt x="342" y="48488"/>
                  </a:lnTo>
                  <a:lnTo>
                    <a:pt x="0" y="0"/>
                  </a:lnTo>
                  <a:lnTo>
                    <a:pt x="3380231" y="0"/>
                  </a:lnTo>
                  <a:lnTo>
                    <a:pt x="3380231" y="337108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26"/>
          <p:cNvSpPr txBox="1"/>
          <p:nvPr/>
        </p:nvSpPr>
        <p:spPr>
          <a:xfrm>
            <a:off x="3640414" y="3148535"/>
            <a:ext cx="19927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Ejecución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49" name="object 27"/>
          <p:cNvGrpSpPr/>
          <p:nvPr/>
        </p:nvGrpSpPr>
        <p:grpSpPr>
          <a:xfrm>
            <a:off x="5222548" y="2243326"/>
            <a:ext cx="918268" cy="504236"/>
            <a:chOff x="8283067" y="4646929"/>
            <a:chExt cx="1080135" cy="463550"/>
          </a:xfrm>
        </p:grpSpPr>
        <p:sp>
          <p:nvSpPr>
            <p:cNvPr id="50" name="object 28"/>
            <p:cNvSpPr/>
            <p:nvPr/>
          </p:nvSpPr>
          <p:spPr>
            <a:xfrm>
              <a:off x="8295259" y="4659121"/>
              <a:ext cx="1055370" cy="438784"/>
            </a:xfrm>
            <a:custGeom>
              <a:avLst/>
              <a:gdLst/>
              <a:ahLst/>
              <a:cxnLst/>
              <a:rect l="l" t="t" r="r" b="b"/>
              <a:pathLst>
                <a:path w="1055370" h="438785">
                  <a:moveTo>
                    <a:pt x="513461" y="0"/>
                  </a:moveTo>
                  <a:lnTo>
                    <a:pt x="460960" y="2264"/>
                  </a:lnTo>
                  <a:lnTo>
                    <a:pt x="409976" y="8909"/>
                  </a:lnTo>
                  <a:lnTo>
                    <a:pt x="360768" y="19716"/>
                  </a:lnTo>
                  <a:lnTo>
                    <a:pt x="313592" y="34464"/>
                  </a:lnTo>
                  <a:lnTo>
                    <a:pt x="268708" y="52933"/>
                  </a:lnTo>
                  <a:lnTo>
                    <a:pt x="226373" y="74902"/>
                  </a:lnTo>
                  <a:lnTo>
                    <a:pt x="186846" y="100151"/>
                  </a:lnTo>
                  <a:lnTo>
                    <a:pt x="150383" y="128460"/>
                  </a:lnTo>
                  <a:lnTo>
                    <a:pt x="117244" y="159609"/>
                  </a:lnTo>
                  <a:lnTo>
                    <a:pt x="87687" y="193377"/>
                  </a:lnTo>
                  <a:lnTo>
                    <a:pt x="61969" y="229544"/>
                  </a:lnTo>
                  <a:lnTo>
                    <a:pt x="40348" y="267890"/>
                  </a:lnTo>
                  <a:lnTo>
                    <a:pt x="23082" y="308195"/>
                  </a:lnTo>
                  <a:lnTo>
                    <a:pt x="10431" y="350238"/>
                  </a:lnTo>
                  <a:lnTo>
                    <a:pt x="2650" y="393799"/>
                  </a:lnTo>
                  <a:lnTo>
                    <a:pt x="0" y="438657"/>
                  </a:lnTo>
                  <a:lnTo>
                    <a:pt x="125349" y="438657"/>
                  </a:lnTo>
                  <a:lnTo>
                    <a:pt x="129088" y="395244"/>
                  </a:lnTo>
                  <a:lnTo>
                    <a:pt x="140045" y="353260"/>
                  </a:lnTo>
                  <a:lnTo>
                    <a:pt x="157830" y="313220"/>
                  </a:lnTo>
                  <a:lnTo>
                    <a:pt x="182054" y="275637"/>
                  </a:lnTo>
                  <a:lnTo>
                    <a:pt x="212326" y="241025"/>
                  </a:lnTo>
                  <a:lnTo>
                    <a:pt x="248257" y="209897"/>
                  </a:lnTo>
                  <a:lnTo>
                    <a:pt x="289456" y="182766"/>
                  </a:lnTo>
                  <a:lnTo>
                    <a:pt x="335534" y="160147"/>
                  </a:lnTo>
                  <a:lnTo>
                    <a:pt x="383933" y="143186"/>
                  </a:lnTo>
                  <a:lnTo>
                    <a:pt x="433530" y="131887"/>
                  </a:lnTo>
                  <a:lnTo>
                    <a:pt x="483701" y="126087"/>
                  </a:lnTo>
                  <a:lnTo>
                    <a:pt x="533823" y="125626"/>
                  </a:lnTo>
                  <a:lnTo>
                    <a:pt x="583273" y="130344"/>
                  </a:lnTo>
                  <a:lnTo>
                    <a:pt x="631428" y="140080"/>
                  </a:lnTo>
                  <a:lnTo>
                    <a:pt x="677664" y="154675"/>
                  </a:lnTo>
                  <a:lnTo>
                    <a:pt x="721360" y="173966"/>
                  </a:lnTo>
                  <a:lnTo>
                    <a:pt x="761890" y="197794"/>
                  </a:lnTo>
                  <a:lnTo>
                    <a:pt x="798634" y="225998"/>
                  </a:lnTo>
                  <a:lnTo>
                    <a:pt x="830966" y="258418"/>
                  </a:lnTo>
                  <a:lnTo>
                    <a:pt x="858266" y="294893"/>
                  </a:lnTo>
                  <a:lnTo>
                    <a:pt x="804672" y="294893"/>
                  </a:lnTo>
                  <a:lnTo>
                    <a:pt x="964184" y="438657"/>
                  </a:lnTo>
                  <a:lnTo>
                    <a:pt x="1055370" y="294893"/>
                  </a:lnTo>
                  <a:lnTo>
                    <a:pt x="998474" y="294893"/>
                  </a:lnTo>
                  <a:lnTo>
                    <a:pt x="979805" y="255216"/>
                  </a:lnTo>
                  <a:lnTo>
                    <a:pt x="957037" y="217767"/>
                  </a:lnTo>
                  <a:lnTo>
                    <a:pt x="930441" y="182713"/>
                  </a:lnTo>
                  <a:lnTo>
                    <a:pt x="900288" y="150217"/>
                  </a:lnTo>
                  <a:lnTo>
                    <a:pt x="866848" y="120443"/>
                  </a:lnTo>
                  <a:lnTo>
                    <a:pt x="830392" y="93557"/>
                  </a:lnTo>
                  <a:lnTo>
                    <a:pt x="791189" y="69722"/>
                  </a:lnTo>
                  <a:lnTo>
                    <a:pt x="749511" y="49103"/>
                  </a:lnTo>
                  <a:lnTo>
                    <a:pt x="705629" y="31864"/>
                  </a:lnTo>
                  <a:lnTo>
                    <a:pt x="659812" y="18170"/>
                  </a:lnTo>
                  <a:lnTo>
                    <a:pt x="612331" y="8185"/>
                  </a:lnTo>
                  <a:lnTo>
                    <a:pt x="563457" y="2073"/>
                  </a:lnTo>
                  <a:lnTo>
                    <a:pt x="513461" y="0"/>
                  </a:lnTo>
                  <a:close/>
                </a:path>
              </a:pathLst>
            </a:custGeom>
            <a:solidFill>
              <a:srgbClr val="D0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9"/>
            <p:cNvSpPr/>
            <p:nvPr/>
          </p:nvSpPr>
          <p:spPr>
            <a:xfrm>
              <a:off x="8295259" y="4659121"/>
              <a:ext cx="1055370" cy="438784"/>
            </a:xfrm>
            <a:custGeom>
              <a:avLst/>
              <a:gdLst/>
              <a:ahLst/>
              <a:cxnLst/>
              <a:rect l="l" t="t" r="r" b="b"/>
              <a:pathLst>
                <a:path w="1055370" h="438785">
                  <a:moveTo>
                    <a:pt x="0" y="438657"/>
                  </a:moveTo>
                  <a:lnTo>
                    <a:pt x="2650" y="393799"/>
                  </a:lnTo>
                  <a:lnTo>
                    <a:pt x="10431" y="350238"/>
                  </a:lnTo>
                  <a:lnTo>
                    <a:pt x="23082" y="308195"/>
                  </a:lnTo>
                  <a:lnTo>
                    <a:pt x="40348" y="267890"/>
                  </a:lnTo>
                  <a:lnTo>
                    <a:pt x="61969" y="229544"/>
                  </a:lnTo>
                  <a:lnTo>
                    <a:pt x="87687" y="193377"/>
                  </a:lnTo>
                  <a:lnTo>
                    <a:pt x="117244" y="159609"/>
                  </a:lnTo>
                  <a:lnTo>
                    <a:pt x="150383" y="128460"/>
                  </a:lnTo>
                  <a:lnTo>
                    <a:pt x="186846" y="100151"/>
                  </a:lnTo>
                  <a:lnTo>
                    <a:pt x="226373" y="74902"/>
                  </a:lnTo>
                  <a:lnTo>
                    <a:pt x="268708" y="52933"/>
                  </a:lnTo>
                  <a:lnTo>
                    <a:pt x="313592" y="34464"/>
                  </a:lnTo>
                  <a:lnTo>
                    <a:pt x="360768" y="19716"/>
                  </a:lnTo>
                  <a:lnTo>
                    <a:pt x="409976" y="8909"/>
                  </a:lnTo>
                  <a:lnTo>
                    <a:pt x="460960" y="2264"/>
                  </a:lnTo>
                  <a:lnTo>
                    <a:pt x="513461" y="0"/>
                  </a:lnTo>
                  <a:lnTo>
                    <a:pt x="563457" y="2073"/>
                  </a:lnTo>
                  <a:lnTo>
                    <a:pt x="612331" y="8185"/>
                  </a:lnTo>
                  <a:lnTo>
                    <a:pt x="659812" y="18170"/>
                  </a:lnTo>
                  <a:lnTo>
                    <a:pt x="705629" y="31864"/>
                  </a:lnTo>
                  <a:lnTo>
                    <a:pt x="749511" y="49103"/>
                  </a:lnTo>
                  <a:lnTo>
                    <a:pt x="791189" y="69722"/>
                  </a:lnTo>
                  <a:lnTo>
                    <a:pt x="830392" y="93557"/>
                  </a:lnTo>
                  <a:lnTo>
                    <a:pt x="866848" y="120443"/>
                  </a:lnTo>
                  <a:lnTo>
                    <a:pt x="900288" y="150217"/>
                  </a:lnTo>
                  <a:lnTo>
                    <a:pt x="930441" y="182713"/>
                  </a:lnTo>
                  <a:lnTo>
                    <a:pt x="957037" y="217767"/>
                  </a:lnTo>
                  <a:lnTo>
                    <a:pt x="979805" y="255216"/>
                  </a:lnTo>
                  <a:lnTo>
                    <a:pt x="998474" y="294893"/>
                  </a:lnTo>
                  <a:lnTo>
                    <a:pt x="1055370" y="294893"/>
                  </a:lnTo>
                  <a:lnTo>
                    <a:pt x="964184" y="438657"/>
                  </a:lnTo>
                  <a:lnTo>
                    <a:pt x="804672" y="294893"/>
                  </a:lnTo>
                  <a:lnTo>
                    <a:pt x="858266" y="294893"/>
                  </a:lnTo>
                  <a:lnTo>
                    <a:pt x="830966" y="258418"/>
                  </a:lnTo>
                  <a:lnTo>
                    <a:pt x="798634" y="225998"/>
                  </a:lnTo>
                  <a:lnTo>
                    <a:pt x="761890" y="197794"/>
                  </a:lnTo>
                  <a:lnTo>
                    <a:pt x="721360" y="173966"/>
                  </a:lnTo>
                  <a:lnTo>
                    <a:pt x="677664" y="154675"/>
                  </a:lnTo>
                  <a:lnTo>
                    <a:pt x="631428" y="140080"/>
                  </a:lnTo>
                  <a:lnTo>
                    <a:pt x="583273" y="130344"/>
                  </a:lnTo>
                  <a:lnTo>
                    <a:pt x="533823" y="125626"/>
                  </a:lnTo>
                  <a:lnTo>
                    <a:pt x="483701" y="126087"/>
                  </a:lnTo>
                  <a:lnTo>
                    <a:pt x="433530" y="131887"/>
                  </a:lnTo>
                  <a:lnTo>
                    <a:pt x="383933" y="143186"/>
                  </a:lnTo>
                  <a:lnTo>
                    <a:pt x="335534" y="160147"/>
                  </a:lnTo>
                  <a:lnTo>
                    <a:pt x="289456" y="182766"/>
                  </a:lnTo>
                  <a:lnTo>
                    <a:pt x="248257" y="209897"/>
                  </a:lnTo>
                  <a:lnTo>
                    <a:pt x="212326" y="241025"/>
                  </a:lnTo>
                  <a:lnTo>
                    <a:pt x="182054" y="275637"/>
                  </a:lnTo>
                  <a:lnTo>
                    <a:pt x="157830" y="313220"/>
                  </a:lnTo>
                  <a:lnTo>
                    <a:pt x="140045" y="353260"/>
                  </a:lnTo>
                  <a:lnTo>
                    <a:pt x="129088" y="395244"/>
                  </a:lnTo>
                  <a:lnTo>
                    <a:pt x="125349" y="438657"/>
                  </a:lnTo>
                  <a:lnTo>
                    <a:pt x="0" y="43865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30"/>
          <p:cNvGrpSpPr/>
          <p:nvPr/>
        </p:nvGrpSpPr>
        <p:grpSpPr>
          <a:xfrm>
            <a:off x="5253593" y="3231803"/>
            <a:ext cx="918268" cy="570674"/>
            <a:chOff x="8254618" y="5469635"/>
            <a:chExt cx="1080135" cy="463550"/>
          </a:xfrm>
        </p:grpSpPr>
        <p:sp>
          <p:nvSpPr>
            <p:cNvPr id="53" name="object 31"/>
            <p:cNvSpPr/>
            <p:nvPr/>
          </p:nvSpPr>
          <p:spPr>
            <a:xfrm>
              <a:off x="8266810" y="5481827"/>
              <a:ext cx="1055370" cy="438784"/>
            </a:xfrm>
            <a:custGeom>
              <a:avLst/>
              <a:gdLst/>
              <a:ahLst/>
              <a:cxnLst/>
              <a:rect l="l" t="t" r="r" b="b"/>
              <a:pathLst>
                <a:path w="1055370" h="438785">
                  <a:moveTo>
                    <a:pt x="1055243" y="0"/>
                  </a:moveTo>
                  <a:lnTo>
                    <a:pt x="929894" y="0"/>
                  </a:lnTo>
                  <a:lnTo>
                    <a:pt x="926160" y="43413"/>
                  </a:lnTo>
                  <a:lnTo>
                    <a:pt x="915217" y="85397"/>
                  </a:lnTo>
                  <a:lnTo>
                    <a:pt x="897452" y="125437"/>
                  </a:lnTo>
                  <a:lnTo>
                    <a:pt x="873251" y="163020"/>
                  </a:lnTo>
                  <a:lnTo>
                    <a:pt x="843003" y="197632"/>
                  </a:lnTo>
                  <a:lnTo>
                    <a:pt x="807092" y="228760"/>
                  </a:lnTo>
                  <a:lnTo>
                    <a:pt x="765908" y="255891"/>
                  </a:lnTo>
                  <a:lnTo>
                    <a:pt x="719836" y="278511"/>
                  </a:lnTo>
                  <a:lnTo>
                    <a:pt x="671436" y="295471"/>
                  </a:lnTo>
                  <a:lnTo>
                    <a:pt x="621839" y="306770"/>
                  </a:lnTo>
                  <a:lnTo>
                    <a:pt x="571668" y="312570"/>
                  </a:lnTo>
                  <a:lnTo>
                    <a:pt x="521546" y="313031"/>
                  </a:lnTo>
                  <a:lnTo>
                    <a:pt x="472096" y="308313"/>
                  </a:lnTo>
                  <a:lnTo>
                    <a:pt x="423941" y="298577"/>
                  </a:lnTo>
                  <a:lnTo>
                    <a:pt x="377705" y="283982"/>
                  </a:lnTo>
                  <a:lnTo>
                    <a:pt x="334010" y="264691"/>
                  </a:lnTo>
                  <a:lnTo>
                    <a:pt x="293479" y="240863"/>
                  </a:lnTo>
                  <a:lnTo>
                    <a:pt x="256735" y="212659"/>
                  </a:lnTo>
                  <a:lnTo>
                    <a:pt x="224403" y="180239"/>
                  </a:lnTo>
                  <a:lnTo>
                    <a:pt x="197104" y="143763"/>
                  </a:lnTo>
                  <a:lnTo>
                    <a:pt x="250698" y="143763"/>
                  </a:lnTo>
                  <a:lnTo>
                    <a:pt x="91186" y="0"/>
                  </a:lnTo>
                  <a:lnTo>
                    <a:pt x="0" y="143763"/>
                  </a:lnTo>
                  <a:lnTo>
                    <a:pt x="56896" y="143763"/>
                  </a:lnTo>
                  <a:lnTo>
                    <a:pt x="75564" y="183441"/>
                  </a:lnTo>
                  <a:lnTo>
                    <a:pt x="98332" y="220890"/>
                  </a:lnTo>
                  <a:lnTo>
                    <a:pt x="124928" y="255944"/>
                  </a:lnTo>
                  <a:lnTo>
                    <a:pt x="155081" y="288440"/>
                  </a:lnTo>
                  <a:lnTo>
                    <a:pt x="188521" y="318214"/>
                  </a:lnTo>
                  <a:lnTo>
                    <a:pt x="224977" y="345100"/>
                  </a:lnTo>
                  <a:lnTo>
                    <a:pt x="264180" y="368935"/>
                  </a:lnTo>
                  <a:lnTo>
                    <a:pt x="305858" y="389554"/>
                  </a:lnTo>
                  <a:lnTo>
                    <a:pt x="349740" y="406793"/>
                  </a:lnTo>
                  <a:lnTo>
                    <a:pt x="395557" y="420487"/>
                  </a:lnTo>
                  <a:lnTo>
                    <a:pt x="443038" y="430472"/>
                  </a:lnTo>
                  <a:lnTo>
                    <a:pt x="491912" y="436584"/>
                  </a:lnTo>
                  <a:lnTo>
                    <a:pt x="541909" y="438658"/>
                  </a:lnTo>
                  <a:lnTo>
                    <a:pt x="594408" y="436393"/>
                  </a:lnTo>
                  <a:lnTo>
                    <a:pt x="645387" y="429748"/>
                  </a:lnTo>
                  <a:lnTo>
                    <a:pt x="694590" y="418941"/>
                  </a:lnTo>
                  <a:lnTo>
                    <a:pt x="741757" y="404193"/>
                  </a:lnTo>
                  <a:lnTo>
                    <a:pt x="786631" y="385724"/>
                  </a:lnTo>
                  <a:lnTo>
                    <a:pt x="828956" y="363755"/>
                  </a:lnTo>
                  <a:lnTo>
                    <a:pt x="868472" y="338506"/>
                  </a:lnTo>
                  <a:lnTo>
                    <a:pt x="904922" y="310197"/>
                  </a:lnTo>
                  <a:lnTo>
                    <a:pt x="938049" y="279048"/>
                  </a:lnTo>
                  <a:lnTo>
                    <a:pt x="967595" y="245280"/>
                  </a:lnTo>
                  <a:lnTo>
                    <a:pt x="993303" y="209113"/>
                  </a:lnTo>
                  <a:lnTo>
                    <a:pt x="1014914" y="170767"/>
                  </a:lnTo>
                  <a:lnTo>
                    <a:pt x="1032171" y="130462"/>
                  </a:lnTo>
                  <a:lnTo>
                    <a:pt x="1044817" y="88419"/>
                  </a:lnTo>
                  <a:lnTo>
                    <a:pt x="1052593" y="44858"/>
                  </a:lnTo>
                  <a:lnTo>
                    <a:pt x="1055243" y="0"/>
                  </a:lnTo>
                  <a:close/>
                </a:path>
              </a:pathLst>
            </a:custGeom>
            <a:solidFill>
              <a:srgbClr val="D0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2"/>
            <p:cNvSpPr/>
            <p:nvPr/>
          </p:nvSpPr>
          <p:spPr>
            <a:xfrm>
              <a:off x="8266810" y="5481827"/>
              <a:ext cx="1055370" cy="438784"/>
            </a:xfrm>
            <a:custGeom>
              <a:avLst/>
              <a:gdLst/>
              <a:ahLst/>
              <a:cxnLst/>
              <a:rect l="l" t="t" r="r" b="b"/>
              <a:pathLst>
                <a:path w="1055370" h="438785">
                  <a:moveTo>
                    <a:pt x="1055243" y="0"/>
                  </a:moveTo>
                  <a:lnTo>
                    <a:pt x="1052593" y="44858"/>
                  </a:lnTo>
                  <a:lnTo>
                    <a:pt x="1044817" y="88419"/>
                  </a:lnTo>
                  <a:lnTo>
                    <a:pt x="1032171" y="130462"/>
                  </a:lnTo>
                  <a:lnTo>
                    <a:pt x="1014914" y="170767"/>
                  </a:lnTo>
                  <a:lnTo>
                    <a:pt x="993303" y="209113"/>
                  </a:lnTo>
                  <a:lnTo>
                    <a:pt x="967595" y="245280"/>
                  </a:lnTo>
                  <a:lnTo>
                    <a:pt x="938049" y="279048"/>
                  </a:lnTo>
                  <a:lnTo>
                    <a:pt x="904922" y="310197"/>
                  </a:lnTo>
                  <a:lnTo>
                    <a:pt x="868472" y="338506"/>
                  </a:lnTo>
                  <a:lnTo>
                    <a:pt x="828956" y="363755"/>
                  </a:lnTo>
                  <a:lnTo>
                    <a:pt x="786631" y="385724"/>
                  </a:lnTo>
                  <a:lnTo>
                    <a:pt x="741757" y="404193"/>
                  </a:lnTo>
                  <a:lnTo>
                    <a:pt x="694590" y="418941"/>
                  </a:lnTo>
                  <a:lnTo>
                    <a:pt x="645387" y="429748"/>
                  </a:lnTo>
                  <a:lnTo>
                    <a:pt x="594408" y="436393"/>
                  </a:lnTo>
                  <a:lnTo>
                    <a:pt x="541909" y="438658"/>
                  </a:lnTo>
                  <a:lnTo>
                    <a:pt x="491912" y="436584"/>
                  </a:lnTo>
                  <a:lnTo>
                    <a:pt x="443038" y="430472"/>
                  </a:lnTo>
                  <a:lnTo>
                    <a:pt x="395557" y="420487"/>
                  </a:lnTo>
                  <a:lnTo>
                    <a:pt x="349740" y="406793"/>
                  </a:lnTo>
                  <a:lnTo>
                    <a:pt x="305858" y="389554"/>
                  </a:lnTo>
                  <a:lnTo>
                    <a:pt x="264180" y="368935"/>
                  </a:lnTo>
                  <a:lnTo>
                    <a:pt x="224977" y="345100"/>
                  </a:lnTo>
                  <a:lnTo>
                    <a:pt x="188521" y="318214"/>
                  </a:lnTo>
                  <a:lnTo>
                    <a:pt x="155081" y="288440"/>
                  </a:lnTo>
                  <a:lnTo>
                    <a:pt x="124928" y="255944"/>
                  </a:lnTo>
                  <a:lnTo>
                    <a:pt x="98332" y="220890"/>
                  </a:lnTo>
                  <a:lnTo>
                    <a:pt x="75564" y="183441"/>
                  </a:lnTo>
                  <a:lnTo>
                    <a:pt x="56896" y="143763"/>
                  </a:lnTo>
                  <a:lnTo>
                    <a:pt x="0" y="143763"/>
                  </a:lnTo>
                  <a:lnTo>
                    <a:pt x="91186" y="0"/>
                  </a:lnTo>
                  <a:lnTo>
                    <a:pt x="250698" y="143763"/>
                  </a:lnTo>
                  <a:lnTo>
                    <a:pt x="197104" y="143763"/>
                  </a:lnTo>
                  <a:lnTo>
                    <a:pt x="224403" y="180239"/>
                  </a:lnTo>
                  <a:lnTo>
                    <a:pt x="256735" y="212659"/>
                  </a:lnTo>
                  <a:lnTo>
                    <a:pt x="293479" y="240863"/>
                  </a:lnTo>
                  <a:lnTo>
                    <a:pt x="334010" y="264691"/>
                  </a:lnTo>
                  <a:lnTo>
                    <a:pt x="377705" y="283982"/>
                  </a:lnTo>
                  <a:lnTo>
                    <a:pt x="423941" y="298577"/>
                  </a:lnTo>
                  <a:lnTo>
                    <a:pt x="472096" y="308313"/>
                  </a:lnTo>
                  <a:lnTo>
                    <a:pt x="521546" y="313031"/>
                  </a:lnTo>
                  <a:lnTo>
                    <a:pt x="571668" y="312570"/>
                  </a:lnTo>
                  <a:lnTo>
                    <a:pt x="621839" y="306770"/>
                  </a:lnTo>
                  <a:lnTo>
                    <a:pt x="671436" y="295471"/>
                  </a:lnTo>
                  <a:lnTo>
                    <a:pt x="719836" y="278511"/>
                  </a:lnTo>
                  <a:lnTo>
                    <a:pt x="765908" y="255891"/>
                  </a:lnTo>
                  <a:lnTo>
                    <a:pt x="807092" y="228760"/>
                  </a:lnTo>
                  <a:lnTo>
                    <a:pt x="843003" y="197632"/>
                  </a:lnTo>
                  <a:lnTo>
                    <a:pt x="873251" y="163020"/>
                  </a:lnTo>
                  <a:lnTo>
                    <a:pt x="897452" y="125437"/>
                  </a:lnTo>
                  <a:lnTo>
                    <a:pt x="915217" y="85397"/>
                  </a:lnTo>
                  <a:lnTo>
                    <a:pt x="926160" y="43413"/>
                  </a:lnTo>
                  <a:lnTo>
                    <a:pt x="929894" y="0"/>
                  </a:lnTo>
                  <a:lnTo>
                    <a:pt x="1055243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6"/>
          <p:cNvSpPr txBox="1"/>
          <p:nvPr/>
        </p:nvSpPr>
        <p:spPr>
          <a:xfrm>
            <a:off x="263431" y="3165348"/>
            <a:ext cx="6517930" cy="27706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>
            <a:defPPr>
              <a:defRPr lang="es-MX"/>
            </a:defPPr>
            <a:lvl1pPr marL="182880" indent="-170815">
              <a:lnSpc>
                <a:spcPct val="100000"/>
              </a:lnSpc>
              <a:spcBef>
                <a:spcPts val="245"/>
              </a:spcBef>
              <a:buChar char="•"/>
              <a:tabLst>
                <a:tab pos="183515" algn="l"/>
              </a:tabLst>
              <a:defRPr sz="3200" spc="-15">
                <a:latin typeface="Calibri"/>
                <a:cs typeface="Calibri"/>
              </a:defRPr>
            </a:lvl1pPr>
          </a:lstStyle>
          <a:p>
            <a:r>
              <a:rPr sz="2400" dirty="0"/>
              <a:t>Plan de </a:t>
            </a:r>
            <a:r>
              <a:rPr sz="2400" dirty="0" err="1" smtClean="0"/>
              <a:t>Ejecución</a:t>
            </a:r>
            <a:endParaRPr lang="es-MX" sz="2400" dirty="0"/>
          </a:p>
          <a:p>
            <a:pPr marL="12065" indent="0">
              <a:buNone/>
            </a:pPr>
            <a:r>
              <a:rPr sz="2400" dirty="0" smtClean="0"/>
              <a:t> </a:t>
            </a:r>
            <a:r>
              <a:rPr sz="2400" dirty="0"/>
              <a:t>Pluri-anual o  de proyecto (PEP)</a:t>
            </a:r>
          </a:p>
          <a:p>
            <a:r>
              <a:rPr sz="2400" dirty="0"/>
              <a:t>Plan de adquisiciones (PAC)</a:t>
            </a:r>
          </a:p>
          <a:p>
            <a:r>
              <a:rPr sz="2400" dirty="0"/>
              <a:t>Plan Operativo Anual (POA)</a:t>
            </a:r>
          </a:p>
          <a:p>
            <a:r>
              <a:rPr sz="2400" dirty="0"/>
              <a:t>Informes de Progreso</a:t>
            </a:r>
          </a:p>
          <a:p>
            <a:r>
              <a:rPr sz="2400" dirty="0"/>
              <a:t>Planificación financiera y</a:t>
            </a:r>
          </a:p>
          <a:p>
            <a:r>
              <a:rPr sz="2400" dirty="0"/>
              <a:t>presupuestaria</a:t>
            </a:r>
          </a:p>
        </p:txBody>
      </p:sp>
      <p:sp>
        <p:nvSpPr>
          <p:cNvPr id="56" name="object 10"/>
          <p:cNvSpPr txBox="1"/>
          <p:nvPr/>
        </p:nvSpPr>
        <p:spPr>
          <a:xfrm>
            <a:off x="392872" y="311610"/>
            <a:ext cx="3724481" cy="202683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>
            <a:defPPr>
              <a:defRPr lang="es-MX"/>
            </a:defPPr>
            <a:lvl1pPr marL="182880" indent="-170815">
              <a:lnSpc>
                <a:spcPct val="100000"/>
              </a:lnSpc>
              <a:spcBef>
                <a:spcPts val="245"/>
              </a:spcBef>
              <a:buChar char="•"/>
              <a:tabLst>
                <a:tab pos="183515" algn="l"/>
              </a:tabLst>
              <a:defRPr sz="3200" spc="-15">
                <a:latin typeface="Calibri"/>
                <a:cs typeface="Calibri"/>
              </a:defRPr>
            </a:lvl1pPr>
          </a:lstStyle>
          <a:p>
            <a:r>
              <a:rPr dirty="0"/>
              <a:t>Evaluación de </a:t>
            </a:r>
            <a:r>
              <a:rPr dirty="0" err="1"/>
              <a:t>cierre</a:t>
            </a:r>
            <a:endParaRPr dirty="0"/>
          </a:p>
          <a:p>
            <a:r>
              <a:rPr dirty="0"/>
              <a:t>Informe de terminación de  proyecto</a:t>
            </a:r>
          </a:p>
        </p:txBody>
      </p:sp>
      <p:sp>
        <p:nvSpPr>
          <p:cNvPr id="57" name="object 8"/>
          <p:cNvSpPr txBox="1"/>
          <p:nvPr/>
        </p:nvSpPr>
        <p:spPr>
          <a:xfrm>
            <a:off x="8917477" y="490120"/>
            <a:ext cx="4078815" cy="202683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245"/>
              </a:spcBef>
              <a:buChar char="•"/>
              <a:tabLst>
                <a:tab pos="183515" algn="l"/>
              </a:tabLst>
            </a:pPr>
            <a:r>
              <a:rPr sz="3200" spc="-15" dirty="0">
                <a:latin typeface="Calibri"/>
                <a:cs typeface="Calibri"/>
              </a:rPr>
              <a:t>Estrategia </a:t>
            </a:r>
            <a:r>
              <a:rPr sz="3200" spc="-5" dirty="0">
                <a:latin typeface="Calibri"/>
                <a:cs typeface="Calibri"/>
              </a:rPr>
              <a:t>País</a:t>
            </a:r>
            <a:endParaRPr sz="3200" dirty="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145"/>
              </a:spcBef>
              <a:buChar char="•"/>
              <a:tabLst>
                <a:tab pos="183515" algn="l"/>
              </a:tabLst>
            </a:pPr>
            <a:r>
              <a:rPr sz="3200" spc="-10" dirty="0">
                <a:latin typeface="Calibri"/>
                <a:cs typeface="Calibri"/>
              </a:rPr>
              <a:t>Perfil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Proyecto</a:t>
            </a:r>
            <a:endParaRPr sz="3200" dirty="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120"/>
              </a:spcBef>
              <a:buChar char="•"/>
              <a:tabLst>
                <a:tab pos="183515" algn="l"/>
              </a:tabLst>
            </a:pPr>
            <a:r>
              <a:rPr sz="3200" spc="-5" dirty="0">
                <a:latin typeface="Calibri"/>
                <a:cs typeface="Calibri"/>
              </a:rPr>
              <a:t>Solicitud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priorización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8" name="object 4"/>
          <p:cNvSpPr txBox="1"/>
          <p:nvPr/>
        </p:nvSpPr>
        <p:spPr>
          <a:xfrm>
            <a:off x="7430538" y="3230128"/>
            <a:ext cx="4916870" cy="271933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>
            <a:defPPr>
              <a:defRPr lang="es-MX"/>
            </a:defPPr>
            <a:lvl1pPr marL="182880" indent="-170815">
              <a:lnSpc>
                <a:spcPct val="100000"/>
              </a:lnSpc>
              <a:spcBef>
                <a:spcPts val="245"/>
              </a:spcBef>
              <a:buChar char="•"/>
              <a:tabLst>
                <a:tab pos="183515" algn="l"/>
              </a:tabLst>
              <a:defRPr sz="3200" spc="-15">
                <a:latin typeface="Calibri"/>
                <a:cs typeface="Calibri"/>
              </a:defRPr>
            </a:lvl1pPr>
          </a:lstStyle>
          <a:p>
            <a:r>
              <a:rPr sz="2800" dirty="0"/>
              <a:t>Propuesta de Préstamo</a:t>
            </a:r>
          </a:p>
          <a:p>
            <a:endParaRPr lang="es-MX" sz="2800" dirty="0" smtClean="0"/>
          </a:p>
          <a:p>
            <a:r>
              <a:rPr sz="2800" dirty="0" err="1" smtClean="0"/>
              <a:t>Salvaguardas</a:t>
            </a:r>
            <a:r>
              <a:rPr sz="2800" dirty="0" smtClean="0"/>
              <a:t> </a:t>
            </a:r>
            <a:r>
              <a:rPr sz="2800" dirty="0"/>
              <a:t>ambientales y sociales</a:t>
            </a:r>
          </a:p>
          <a:p>
            <a:r>
              <a:rPr sz="2800" dirty="0"/>
              <a:t>Plan de adquisiciones</a:t>
            </a:r>
          </a:p>
          <a:p>
            <a:r>
              <a:rPr sz="2800" dirty="0"/>
              <a:t>Firma de contrato de Préstamo</a:t>
            </a:r>
          </a:p>
        </p:txBody>
      </p:sp>
    </p:spTree>
    <p:extLst>
      <p:ext uri="{BB962C8B-B14F-4D97-AF65-F5344CB8AC3E}">
        <p14:creationId xmlns:p14="http://schemas.microsoft.com/office/powerpoint/2010/main" val="21228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-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>
              <a:lnSpc>
                <a:spcPct val="100000"/>
              </a:lnSpc>
              <a:spcBef>
                <a:spcPts val="90"/>
              </a:spcBef>
              <a:buNone/>
            </a:pP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La</a:t>
            </a:r>
            <a:r>
              <a:rPr lang="es-MX" sz="4400" b="1" i="1" spc="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Planificación</a:t>
            </a:r>
            <a:r>
              <a:rPr lang="es-MX" sz="4400" b="1" i="1" spc="6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no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es</a:t>
            </a:r>
            <a:r>
              <a:rPr lang="es-MX" sz="4400" b="1" i="1" spc="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un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 proceso</a:t>
            </a:r>
            <a:r>
              <a:rPr lang="es-MX" sz="4400" b="1" i="1" spc="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que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ocurre</a:t>
            </a:r>
            <a:r>
              <a:rPr lang="es-MX" sz="4400" b="1" i="1" spc="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una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sola</a:t>
            </a:r>
            <a:r>
              <a:rPr lang="es-MX" sz="4400" b="1" i="1" spc="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vez</a:t>
            </a:r>
            <a:r>
              <a:rPr lang="es-MX" sz="4400" b="1" i="1" spc="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durante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el</a:t>
            </a:r>
            <a:r>
              <a:rPr lang="es-MX" sz="4400" b="1" i="1" spc="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proyecto,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 sino</a:t>
            </a:r>
            <a:r>
              <a:rPr lang="es-MX" sz="4400" b="1" i="1" spc="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que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 es</a:t>
            </a:r>
            <a:r>
              <a:rPr lang="es-MX" sz="4400" b="1" i="1" spc="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un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 proceso</a:t>
            </a:r>
            <a:r>
              <a:rPr lang="es-MX" sz="4400" b="1" i="1" spc="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continuo 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durante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la</a:t>
            </a:r>
            <a:r>
              <a:rPr lang="es-MX" sz="4400" b="1" i="1" spc="15" dirty="0">
                <a:solidFill>
                  <a:srgbClr val="00B050"/>
                </a:solidFill>
                <a:cs typeface="Calibri"/>
              </a:rPr>
              <a:t> vida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del </a:t>
            </a:r>
            <a:r>
              <a:rPr lang="es-MX" sz="4400" b="1" i="1" spc="-44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proyecto</a:t>
            </a:r>
            <a:r>
              <a:rPr lang="es-MX" sz="4400" b="1" i="1" spc="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puesto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que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todo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plan requiere</a:t>
            </a:r>
            <a:r>
              <a:rPr lang="es-MX" sz="4400" b="1" i="1" spc="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cambios</a:t>
            </a:r>
            <a:r>
              <a:rPr lang="es-MX" sz="4400" b="1" i="1" spc="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y</a:t>
            </a:r>
            <a:r>
              <a:rPr lang="es-MX" sz="4400" b="1" i="1" spc="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ajustes,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y</a:t>
            </a:r>
            <a:r>
              <a:rPr lang="es-MX" sz="4400" b="1" i="1" spc="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estas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 modificaciones,</a:t>
            </a:r>
            <a:r>
              <a:rPr lang="es-MX" sz="4400" b="1" i="1" spc="2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siempre</a:t>
            </a:r>
            <a:r>
              <a:rPr lang="es-MX" sz="4400" b="1" i="1" spc="3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y</a:t>
            </a:r>
            <a:r>
              <a:rPr lang="es-MX" sz="4400" b="1" i="1" spc="-2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cuando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estén</a:t>
            </a:r>
            <a:r>
              <a:rPr lang="es-MX" sz="4400" b="1" i="1" spc="10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debidamente </a:t>
            </a:r>
            <a:r>
              <a:rPr lang="es-MX" sz="4400" b="1" i="1" spc="-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autorizadas,</a:t>
            </a:r>
            <a:r>
              <a:rPr lang="es-MX" sz="4400" b="1" i="1" spc="-3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alteran</a:t>
            </a:r>
            <a:r>
              <a:rPr lang="es-MX" sz="4400" b="1" i="1" spc="-1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la</a:t>
            </a:r>
            <a:r>
              <a:rPr lang="es-MX" sz="4400" b="1" i="1" spc="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10" dirty="0">
                <a:solidFill>
                  <a:srgbClr val="00B050"/>
                </a:solidFill>
                <a:cs typeface="Calibri"/>
              </a:rPr>
              <a:t>planificación</a:t>
            </a:r>
            <a:r>
              <a:rPr lang="es-MX" sz="4400" b="1" i="1" spc="25" dirty="0">
                <a:solidFill>
                  <a:srgbClr val="00B050"/>
                </a:solidFill>
                <a:cs typeface="Calibri"/>
              </a:rPr>
              <a:t> </a:t>
            </a:r>
            <a:r>
              <a:rPr lang="es-MX" sz="4400" b="1" i="1" spc="-5" dirty="0" smtClean="0">
                <a:solidFill>
                  <a:srgbClr val="00B050"/>
                </a:solidFill>
                <a:cs typeface="Calibri"/>
              </a:rPr>
              <a:t>original.</a:t>
            </a:r>
            <a:endParaRPr lang="es-MX" sz="4400" dirty="0">
              <a:solidFill>
                <a:srgbClr val="00B050"/>
              </a:solidFill>
              <a:cs typeface="Calibri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5421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-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PLAN </a:t>
            </a:r>
            <a:r>
              <a:rPr lang="es-MX" sz="4400" b="1" spc="5" dirty="0">
                <a:latin typeface="Tahoma"/>
                <a:cs typeface="Tahoma"/>
              </a:rPr>
              <a:t>DE ADQUISICIONES Y CONTRATACIONES (PAC)</a:t>
            </a:r>
          </a:p>
          <a:p>
            <a:pPr marL="469265" indent="-457200">
              <a:lnSpc>
                <a:spcPct val="100000"/>
              </a:lnSpc>
              <a:spcBef>
                <a:spcPts val="147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s-MX" sz="4400" dirty="0">
                <a:cs typeface="Calibri"/>
              </a:rPr>
              <a:t>Es</a:t>
            </a:r>
            <a:r>
              <a:rPr lang="es-MX" sz="4400" spc="-10" dirty="0">
                <a:cs typeface="Calibri"/>
              </a:rPr>
              <a:t> </a:t>
            </a:r>
            <a:r>
              <a:rPr lang="es-MX" sz="4400" spc="-15" dirty="0">
                <a:cs typeface="Calibri"/>
              </a:rPr>
              <a:t>confeccionado</a:t>
            </a:r>
            <a:r>
              <a:rPr lang="es-MX" sz="4400" spc="5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por</a:t>
            </a:r>
            <a:r>
              <a:rPr lang="es-MX" sz="4400" spc="-15" dirty="0">
                <a:cs typeface="Calibri"/>
              </a:rPr>
              <a:t> </a:t>
            </a:r>
            <a:r>
              <a:rPr lang="es-MX" sz="4400" dirty="0" smtClean="0">
                <a:cs typeface="Calibri"/>
              </a:rPr>
              <a:t>el equipo de</a:t>
            </a:r>
            <a:r>
              <a:rPr lang="es-MX" sz="4400" spc="-20" dirty="0" smtClean="0">
                <a:cs typeface="Calibri"/>
              </a:rPr>
              <a:t> </a:t>
            </a:r>
            <a:r>
              <a:rPr lang="es-MX" sz="4400" spc="-15" dirty="0">
                <a:cs typeface="Calibri"/>
              </a:rPr>
              <a:t>proyecto.</a:t>
            </a:r>
            <a:endParaRPr lang="es-MX" sz="4400" dirty="0">
              <a:cs typeface="Calibri"/>
            </a:endParaRPr>
          </a:p>
          <a:p>
            <a:pPr marL="469265" marR="508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s-MX" sz="4400" dirty="0" smtClean="0">
                <a:cs typeface="Calibri"/>
              </a:rPr>
              <a:t>La</a:t>
            </a:r>
            <a:r>
              <a:rPr lang="es-MX" sz="4400" spc="-10" dirty="0" smtClean="0">
                <a:cs typeface="Calibri"/>
              </a:rPr>
              <a:t> </a:t>
            </a:r>
            <a:r>
              <a:rPr lang="es-MX" sz="4400" spc="-10" dirty="0">
                <a:cs typeface="Calibri"/>
              </a:rPr>
              <a:t>exitosa</a:t>
            </a:r>
            <a:r>
              <a:rPr lang="es-MX" sz="4400" spc="-3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ejecución</a:t>
            </a:r>
            <a:r>
              <a:rPr lang="es-MX" sz="4400" spc="1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del </a:t>
            </a:r>
            <a:r>
              <a:rPr lang="es-MX" sz="4400" spc="-20" dirty="0">
                <a:cs typeface="Calibri"/>
              </a:rPr>
              <a:t>Proyecto</a:t>
            </a:r>
            <a:r>
              <a:rPr lang="es-MX" sz="4400" spc="5" dirty="0">
                <a:cs typeface="Calibri"/>
              </a:rPr>
              <a:t> </a:t>
            </a:r>
            <a:r>
              <a:rPr lang="es-MX" sz="4400" spc="-10" dirty="0">
                <a:cs typeface="Calibri"/>
              </a:rPr>
              <a:t>depende</a:t>
            </a:r>
            <a:r>
              <a:rPr lang="es-MX" sz="4400" spc="35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de</a:t>
            </a:r>
            <a:r>
              <a:rPr lang="es-MX" sz="4400" spc="1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una</a:t>
            </a:r>
            <a:r>
              <a:rPr lang="es-MX" sz="4400" spc="20" dirty="0">
                <a:cs typeface="Calibri"/>
              </a:rPr>
              <a:t> </a:t>
            </a:r>
            <a:r>
              <a:rPr lang="es-MX" sz="4400" spc="-10" dirty="0">
                <a:cs typeface="Calibri"/>
              </a:rPr>
              <a:t>eficiente</a:t>
            </a:r>
            <a:r>
              <a:rPr lang="es-MX" sz="4400" spc="-35" dirty="0">
                <a:cs typeface="Calibri"/>
              </a:rPr>
              <a:t> </a:t>
            </a:r>
            <a:r>
              <a:rPr lang="es-MX" sz="4400" dirty="0">
                <a:cs typeface="Calibri"/>
              </a:rPr>
              <a:t>y</a:t>
            </a:r>
            <a:r>
              <a:rPr lang="es-MX" sz="4400" spc="-5" dirty="0">
                <a:cs typeface="Calibri"/>
              </a:rPr>
              <a:t> oportuna</a:t>
            </a:r>
            <a:r>
              <a:rPr lang="es-MX" sz="4400" dirty="0">
                <a:cs typeface="Calibri"/>
              </a:rPr>
              <a:t> </a:t>
            </a:r>
            <a:r>
              <a:rPr lang="es-MX" sz="4400" spc="-15" dirty="0">
                <a:cs typeface="Calibri"/>
              </a:rPr>
              <a:t>contratación</a:t>
            </a:r>
            <a:r>
              <a:rPr lang="es-MX" sz="4400" spc="-2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de </a:t>
            </a:r>
            <a:r>
              <a:rPr lang="es-MX" sz="4400" spc="-10" dirty="0">
                <a:cs typeface="Calibri"/>
              </a:rPr>
              <a:t>Obras,</a:t>
            </a:r>
            <a:r>
              <a:rPr lang="es-MX" sz="4400" spc="-5" dirty="0">
                <a:cs typeface="Calibri"/>
              </a:rPr>
              <a:t> </a:t>
            </a:r>
            <a:r>
              <a:rPr lang="es-MX" sz="4400" dirty="0">
                <a:cs typeface="Calibri"/>
              </a:rPr>
              <a:t>Bienes, </a:t>
            </a:r>
            <a:r>
              <a:rPr lang="es-MX" sz="4400" spc="-615" dirty="0">
                <a:cs typeface="Calibri"/>
              </a:rPr>
              <a:t> </a:t>
            </a:r>
            <a:r>
              <a:rPr lang="es-MX" sz="4400" dirty="0">
                <a:cs typeface="Calibri"/>
              </a:rPr>
              <a:t>Servicios</a:t>
            </a:r>
            <a:r>
              <a:rPr lang="es-MX" sz="4400" spc="-55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de</a:t>
            </a:r>
            <a:r>
              <a:rPr lang="es-MX" sz="4400" dirty="0">
                <a:cs typeface="Calibri"/>
              </a:rPr>
              <a:t> no</a:t>
            </a:r>
            <a:r>
              <a:rPr lang="es-MX" sz="4400" spc="1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consultoría</a:t>
            </a:r>
            <a:r>
              <a:rPr lang="es-MX" sz="4400" spc="-35" dirty="0">
                <a:cs typeface="Calibri"/>
              </a:rPr>
              <a:t> </a:t>
            </a:r>
            <a:r>
              <a:rPr lang="es-MX" sz="4400" dirty="0">
                <a:cs typeface="Calibri"/>
              </a:rPr>
              <a:t>y</a:t>
            </a:r>
            <a:r>
              <a:rPr lang="es-MX" sz="4400" spc="-10" dirty="0">
                <a:cs typeface="Calibri"/>
              </a:rPr>
              <a:t> </a:t>
            </a:r>
            <a:r>
              <a:rPr lang="es-MX" sz="4400" dirty="0">
                <a:cs typeface="Calibri"/>
              </a:rPr>
              <a:t>Servicios</a:t>
            </a:r>
            <a:r>
              <a:rPr lang="es-MX" sz="4400" spc="-55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de</a:t>
            </a:r>
            <a:r>
              <a:rPr lang="es-MX" sz="440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consultoría</a:t>
            </a:r>
            <a:r>
              <a:rPr lang="es-MX" sz="4400" spc="-5" dirty="0">
                <a:solidFill>
                  <a:srgbClr val="375F92"/>
                </a:solidFill>
                <a:cs typeface="Calibri"/>
              </a:rPr>
              <a:t>.</a:t>
            </a:r>
            <a:endParaRPr lang="es-MX" sz="4400" dirty="0">
              <a:cs typeface="Calibri"/>
            </a:endParaRPr>
          </a:p>
          <a:p>
            <a:pPr marL="0" marR="5080" indent="0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6856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-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MX" sz="4400" b="1" spc="5" dirty="0" smtClean="0">
                <a:latin typeface="Tahoma"/>
                <a:cs typeface="Tahoma"/>
              </a:rPr>
              <a:t>PLAN </a:t>
            </a:r>
            <a:r>
              <a:rPr lang="es-MX" sz="4400" b="1" spc="5" dirty="0">
                <a:latin typeface="Tahoma"/>
                <a:cs typeface="Tahoma"/>
              </a:rPr>
              <a:t>DE ADQUISICIONES Y CONTRATACIONES (PAC)</a:t>
            </a:r>
          </a:p>
          <a:p>
            <a:pPr marL="469265" marR="47498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s-MX" sz="4400" spc="-30" dirty="0" smtClean="0">
                <a:cs typeface="Calibri"/>
              </a:rPr>
              <a:t>Para</a:t>
            </a:r>
            <a:r>
              <a:rPr lang="es-MX" sz="4400" spc="-5" dirty="0" smtClean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poder</a:t>
            </a:r>
            <a:r>
              <a:rPr lang="es-MX" sz="4400" spc="30" dirty="0">
                <a:cs typeface="Calibri"/>
              </a:rPr>
              <a:t> </a:t>
            </a:r>
            <a:r>
              <a:rPr lang="es-MX" sz="4400" b="1" spc="5" dirty="0">
                <a:cs typeface="Calibri"/>
              </a:rPr>
              <a:t>iniciar</a:t>
            </a:r>
            <a:r>
              <a:rPr lang="es-MX" sz="4400" b="1" spc="-35" dirty="0">
                <a:cs typeface="Calibri"/>
              </a:rPr>
              <a:t> </a:t>
            </a:r>
            <a:r>
              <a:rPr lang="es-MX" sz="4400" b="1" dirty="0">
                <a:cs typeface="Calibri"/>
              </a:rPr>
              <a:t>un</a:t>
            </a:r>
            <a:r>
              <a:rPr lang="es-MX" sz="4400" b="1" spc="5" dirty="0">
                <a:cs typeface="Calibri"/>
              </a:rPr>
              <a:t> </a:t>
            </a:r>
            <a:r>
              <a:rPr lang="es-MX" sz="4400" b="1" dirty="0">
                <a:cs typeface="Calibri"/>
              </a:rPr>
              <a:t>proceso</a:t>
            </a:r>
            <a:r>
              <a:rPr lang="es-MX" sz="4400" b="1" spc="-25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de</a:t>
            </a:r>
            <a:r>
              <a:rPr lang="es-MX" sz="4400" spc="-3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adquisición</a:t>
            </a:r>
            <a:r>
              <a:rPr lang="es-MX" sz="4400" spc="-15" dirty="0">
                <a:cs typeface="Calibri"/>
              </a:rPr>
              <a:t> este</a:t>
            </a:r>
            <a:r>
              <a:rPr lang="es-MX" sz="4400" spc="-1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debe</a:t>
            </a:r>
            <a:r>
              <a:rPr lang="es-MX" sz="4400" spc="10" dirty="0">
                <a:cs typeface="Calibri"/>
              </a:rPr>
              <a:t> </a:t>
            </a:r>
            <a:r>
              <a:rPr lang="es-MX" sz="4400" spc="-10" dirty="0">
                <a:cs typeface="Calibri"/>
              </a:rPr>
              <a:t>estar</a:t>
            </a:r>
            <a:r>
              <a:rPr lang="es-MX" sz="4400" spc="-20" dirty="0">
                <a:cs typeface="Calibri"/>
              </a:rPr>
              <a:t> cargado</a:t>
            </a:r>
            <a:r>
              <a:rPr lang="es-MX" sz="440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en</a:t>
            </a:r>
            <a:r>
              <a:rPr lang="es-MX" sz="4400" spc="10" dirty="0">
                <a:cs typeface="Calibri"/>
              </a:rPr>
              <a:t> </a:t>
            </a:r>
            <a:r>
              <a:rPr lang="es-MX" sz="4400" dirty="0">
                <a:cs typeface="Calibri"/>
              </a:rPr>
              <a:t>el </a:t>
            </a:r>
            <a:r>
              <a:rPr lang="es-MX" sz="4400" spc="-5" dirty="0">
                <a:cs typeface="Calibri"/>
              </a:rPr>
              <a:t>Plan</a:t>
            </a:r>
            <a:r>
              <a:rPr lang="es-MX" sz="4400" spc="-1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de</a:t>
            </a:r>
            <a:r>
              <a:rPr lang="es-MX" sz="4400" spc="5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Adquisiciones</a:t>
            </a:r>
            <a:r>
              <a:rPr lang="es-MX" sz="4400" spc="25" dirty="0">
                <a:cs typeface="Calibri"/>
              </a:rPr>
              <a:t> </a:t>
            </a:r>
            <a:r>
              <a:rPr lang="es-MX" sz="4400" dirty="0">
                <a:cs typeface="Calibri"/>
              </a:rPr>
              <a:t>y </a:t>
            </a:r>
            <a:r>
              <a:rPr lang="es-MX" sz="4400" spc="-615" dirty="0">
                <a:cs typeface="Calibri"/>
              </a:rPr>
              <a:t> </a:t>
            </a:r>
            <a:r>
              <a:rPr lang="es-MX" sz="4400" spc="-10" dirty="0">
                <a:cs typeface="Calibri"/>
              </a:rPr>
              <a:t>Contrataciones</a:t>
            </a:r>
            <a:r>
              <a:rPr lang="es-MX" sz="4400" spc="-65" dirty="0">
                <a:cs typeface="Calibri"/>
              </a:rPr>
              <a:t> </a:t>
            </a:r>
            <a:r>
              <a:rPr lang="es-MX" sz="4400" dirty="0">
                <a:cs typeface="Calibri"/>
              </a:rPr>
              <a:t>y</a:t>
            </a:r>
            <a:r>
              <a:rPr lang="es-MX" sz="4400" spc="-15" dirty="0">
                <a:cs typeface="Calibri"/>
              </a:rPr>
              <a:t> </a:t>
            </a:r>
            <a:r>
              <a:rPr lang="es-MX" sz="4400" b="1" spc="5" dirty="0">
                <a:cs typeface="Calibri"/>
              </a:rPr>
              <a:t>aprobado</a:t>
            </a:r>
            <a:r>
              <a:rPr lang="es-MX" sz="4400" b="1" spc="-80" dirty="0">
                <a:cs typeface="Calibri"/>
              </a:rPr>
              <a:t> </a:t>
            </a:r>
            <a:r>
              <a:rPr lang="es-MX" sz="4400" b="1" spc="5" dirty="0">
                <a:cs typeface="Calibri"/>
              </a:rPr>
              <a:t>por</a:t>
            </a:r>
            <a:r>
              <a:rPr lang="es-MX" sz="4400" b="1" dirty="0">
                <a:cs typeface="Calibri"/>
              </a:rPr>
              <a:t> el</a:t>
            </a:r>
            <a:r>
              <a:rPr lang="es-MX" sz="4400" b="1" spc="-5" dirty="0">
                <a:cs typeface="Calibri"/>
              </a:rPr>
              <a:t> organismo</a:t>
            </a:r>
            <a:r>
              <a:rPr lang="es-MX" sz="4400" b="1" spc="-35" dirty="0">
                <a:cs typeface="Calibri"/>
              </a:rPr>
              <a:t> </a:t>
            </a:r>
            <a:r>
              <a:rPr lang="es-MX" sz="4400" b="1" spc="-25" dirty="0">
                <a:cs typeface="Calibri"/>
              </a:rPr>
              <a:t>financiador.</a:t>
            </a:r>
            <a:endParaRPr lang="es-MX" sz="4400" dirty="0">
              <a:cs typeface="Calibri"/>
            </a:endParaRPr>
          </a:p>
          <a:p>
            <a:pPr marL="469265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es-MX" sz="4400" spc="-5" dirty="0" smtClean="0">
                <a:cs typeface="Calibri"/>
              </a:rPr>
              <a:t>Debe </a:t>
            </a:r>
            <a:r>
              <a:rPr lang="es-MX" sz="4400" spc="-10" dirty="0">
                <a:cs typeface="Calibri"/>
              </a:rPr>
              <a:t>actualizarse</a:t>
            </a:r>
            <a:r>
              <a:rPr lang="es-MX" sz="4400" spc="-35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por </a:t>
            </a:r>
            <a:r>
              <a:rPr lang="es-MX" sz="4400" dirty="0">
                <a:cs typeface="Calibri"/>
              </a:rPr>
              <a:t>lo</a:t>
            </a:r>
            <a:r>
              <a:rPr lang="es-MX" sz="4400" spc="-3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menos</a:t>
            </a:r>
            <a:r>
              <a:rPr lang="es-MX" sz="4400" spc="20" dirty="0">
                <a:cs typeface="Calibri"/>
              </a:rPr>
              <a:t> </a:t>
            </a:r>
            <a:r>
              <a:rPr lang="es-MX" sz="4400" spc="5" dirty="0">
                <a:cs typeface="Calibri"/>
              </a:rPr>
              <a:t>UNA</a:t>
            </a:r>
            <a:r>
              <a:rPr lang="es-MX" sz="4400" spc="-30" dirty="0">
                <a:cs typeface="Calibri"/>
              </a:rPr>
              <a:t> </a:t>
            </a:r>
            <a:r>
              <a:rPr lang="es-MX" sz="4400" spc="-15" dirty="0">
                <a:cs typeface="Calibri"/>
              </a:rPr>
              <a:t>vez </a:t>
            </a:r>
            <a:r>
              <a:rPr lang="es-MX" sz="4400" dirty="0">
                <a:cs typeface="Calibri"/>
              </a:rPr>
              <a:t>al</a:t>
            </a:r>
            <a:r>
              <a:rPr lang="es-MX" sz="4400" spc="-10" dirty="0">
                <a:cs typeface="Calibri"/>
              </a:rPr>
              <a:t> </a:t>
            </a:r>
            <a:r>
              <a:rPr lang="es-MX" sz="4400" spc="-5" dirty="0">
                <a:cs typeface="Calibri"/>
              </a:rPr>
              <a:t>año.</a:t>
            </a:r>
            <a:endParaRPr lang="es-MX" sz="4400" dirty="0">
              <a:cs typeface="Calibri"/>
            </a:endParaRPr>
          </a:p>
          <a:p>
            <a:pPr marL="0" marR="5080" indent="0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8455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2667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PP - OIC</a:t>
            </a:r>
            <a:endParaRPr lang="es-MX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Qué</a:t>
            </a:r>
            <a:r>
              <a:rPr lang="es-MX" sz="4400" b="1" spc="1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debe</a:t>
            </a:r>
            <a:r>
              <a:rPr lang="es-MX" sz="4400" b="1" spc="3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20" dirty="0">
                <a:solidFill>
                  <a:srgbClr val="000000"/>
                </a:solidFill>
                <a:cs typeface="Calibri"/>
              </a:rPr>
              <a:t>reflejar</a:t>
            </a:r>
            <a:r>
              <a:rPr lang="es-MX" sz="4400" b="1" spc="10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el</a:t>
            </a:r>
            <a:r>
              <a:rPr lang="es-MX" sz="4400" b="1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Plan</a:t>
            </a:r>
            <a:r>
              <a:rPr lang="es-MX" sz="4400" b="1" spc="2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5" dirty="0">
                <a:solidFill>
                  <a:srgbClr val="000000"/>
                </a:solidFill>
                <a:cs typeface="Calibri"/>
              </a:rPr>
              <a:t>de</a:t>
            </a:r>
            <a:r>
              <a:rPr lang="es-MX" sz="4400" b="1" spc="30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10" dirty="0">
                <a:solidFill>
                  <a:srgbClr val="000000"/>
                </a:solidFill>
                <a:cs typeface="Calibri"/>
              </a:rPr>
              <a:t>Adquisiciones</a:t>
            </a:r>
            <a:r>
              <a:rPr lang="es-MX" sz="4400" b="1" spc="10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5" dirty="0">
                <a:solidFill>
                  <a:srgbClr val="000000"/>
                </a:solidFill>
                <a:cs typeface="Calibri"/>
              </a:rPr>
              <a:t>y</a:t>
            </a:r>
            <a:r>
              <a:rPr lang="es-MX" sz="4400" b="1" spc="25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sz="4400" b="1" spc="-30" dirty="0">
                <a:solidFill>
                  <a:srgbClr val="000000"/>
                </a:solidFill>
                <a:cs typeface="Calibri"/>
              </a:rPr>
              <a:t>Contrataciones</a:t>
            </a:r>
            <a:endParaRPr lang="es-MX" sz="4400" b="1" spc="5" dirty="0">
              <a:latin typeface="Tahoma"/>
              <a:cs typeface="Tahoma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242678" y="2660944"/>
            <a:ext cx="34916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 err="1" smtClean="0">
                <a:latin typeface="Calibri"/>
                <a:cs typeface="Calibri"/>
              </a:rPr>
              <a:t>Compar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242678" y="3611366"/>
            <a:ext cx="48459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3200" spc="-10">
                <a:latin typeface="Calibri"/>
                <a:cs typeface="Calibri"/>
              </a:defRPr>
            </a:lvl1pPr>
          </a:lstStyle>
          <a:p>
            <a:r>
              <a:rPr lang="es-MX" dirty="0"/>
              <a:t>M</a:t>
            </a:r>
            <a:r>
              <a:rPr dirty="0" err="1"/>
              <a:t>ediante</a:t>
            </a:r>
            <a:r>
              <a:rPr dirty="0"/>
              <a:t> que </a:t>
            </a:r>
            <a:r>
              <a:rPr dirty="0" err="1"/>
              <a:t>método</a:t>
            </a:r>
            <a:endParaRPr dirty="0"/>
          </a:p>
        </p:txBody>
      </p:sp>
      <p:sp>
        <p:nvSpPr>
          <p:cNvPr id="8" name="object 5"/>
          <p:cNvSpPr txBox="1"/>
          <p:nvPr/>
        </p:nvSpPr>
        <p:spPr>
          <a:xfrm>
            <a:off x="4242677" y="4820834"/>
            <a:ext cx="697777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3200" spc="-10">
                <a:latin typeface="Calibri"/>
                <a:cs typeface="Calibri"/>
              </a:defRPr>
            </a:lvl1pPr>
          </a:lstStyle>
          <a:p>
            <a:r>
              <a:rPr lang="es-MX" dirty="0" smtClean="0"/>
              <a:t>E</a:t>
            </a:r>
            <a:r>
              <a:rPr dirty="0" smtClean="0"/>
              <a:t>n </a:t>
            </a:r>
            <a:r>
              <a:rPr dirty="0"/>
              <a:t>qué momento de la vida del </a:t>
            </a:r>
            <a:r>
              <a:rPr dirty="0" smtClean="0"/>
              <a:t>Proyecto</a:t>
            </a:r>
            <a:endParaRPr dirty="0"/>
          </a:p>
        </p:txBody>
      </p:sp>
      <p:sp>
        <p:nvSpPr>
          <p:cNvPr id="9" name="object 6"/>
          <p:cNvSpPr txBox="1"/>
          <p:nvPr/>
        </p:nvSpPr>
        <p:spPr>
          <a:xfrm>
            <a:off x="4242677" y="5751095"/>
            <a:ext cx="730162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3200" spc="-10">
                <a:latin typeface="Calibri"/>
                <a:cs typeface="Calibri"/>
              </a:defRPr>
            </a:lvl1pPr>
          </a:lstStyle>
          <a:p>
            <a:r>
              <a:rPr dirty="0"/>
              <a:t>Cuesta lo que quiero comprar/ </a:t>
            </a:r>
            <a:r>
              <a:rPr dirty="0" err="1"/>
              <a:t>presupuesto</a:t>
            </a:r>
            <a:r>
              <a:rPr dirty="0"/>
              <a:t> </a:t>
            </a:r>
            <a:r>
              <a:rPr dirty="0" err="1" smtClean="0"/>
              <a:t>estimado</a:t>
            </a:r>
            <a:r>
              <a:rPr lang="es-MX" dirty="0" smtClean="0"/>
              <a:t>.</a:t>
            </a:r>
            <a:endParaRPr dirty="0"/>
          </a:p>
        </p:txBody>
      </p:sp>
      <p:sp>
        <p:nvSpPr>
          <p:cNvPr id="10" name="object 13"/>
          <p:cNvSpPr txBox="1"/>
          <p:nvPr/>
        </p:nvSpPr>
        <p:spPr>
          <a:xfrm>
            <a:off x="874148" y="2344326"/>
            <a:ext cx="2793462" cy="844462"/>
          </a:xfrm>
          <a:prstGeom prst="rect">
            <a:avLst/>
          </a:prstGeom>
          <a:solidFill>
            <a:srgbClr val="4F81BC"/>
          </a:solidFill>
          <a:ln w="24383">
            <a:solidFill>
              <a:srgbClr val="385D89"/>
            </a:solidFill>
          </a:ln>
        </p:spPr>
        <p:txBody>
          <a:bodyPr vert="horz" wrap="square" lIns="0" tIns="226695" rIns="0" bIns="0" rtlCol="0">
            <a:spAutoFit/>
          </a:bodyPr>
          <a:lstStyle/>
          <a:p>
            <a:pPr marL="875030">
              <a:lnSpc>
                <a:spcPct val="100000"/>
              </a:lnSpc>
              <a:spcBef>
                <a:spcPts val="1785"/>
              </a:spcBef>
            </a:pPr>
            <a:r>
              <a:rPr lang="es-MX" sz="4000" dirty="0" smtClean="0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sz="4000" dirty="0" smtClean="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lang="es-MX" sz="4000" dirty="0" smtClean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874148" y="3365945"/>
            <a:ext cx="2793462" cy="844462"/>
          </a:xfrm>
          <a:prstGeom prst="rect">
            <a:avLst/>
          </a:prstGeom>
          <a:solidFill>
            <a:srgbClr val="4F81BC"/>
          </a:solidFill>
          <a:ln w="24383">
            <a:solidFill>
              <a:srgbClr val="385D89"/>
            </a:solidFill>
          </a:ln>
        </p:spPr>
        <p:txBody>
          <a:bodyPr vert="horz" wrap="square" lIns="0" tIns="226695" rIns="0" bIns="0" rtlCol="0">
            <a:spAutoFit/>
          </a:bodyPr>
          <a:lstStyle/>
          <a:p>
            <a:pPr marL="643890">
              <a:lnSpc>
                <a:spcPct val="100000"/>
              </a:lnSpc>
              <a:spcBef>
                <a:spcPts val="1785"/>
              </a:spcBef>
            </a:pPr>
            <a:r>
              <a:rPr lang="es-MX" sz="4000" dirty="0" smtClean="0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sz="4000" dirty="0" smtClean="0">
                <a:solidFill>
                  <a:srgbClr val="FFFFFF"/>
                </a:solidFill>
                <a:latin typeface="Calibri"/>
                <a:cs typeface="Calibri"/>
              </a:rPr>
              <a:t>CÓMO</a:t>
            </a:r>
            <a:r>
              <a:rPr lang="es-MX" sz="4000" dirty="0" smtClean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874148" y="4590002"/>
            <a:ext cx="2798610" cy="843821"/>
          </a:xfrm>
          <a:prstGeom prst="rect">
            <a:avLst/>
          </a:prstGeom>
          <a:solidFill>
            <a:srgbClr val="4F81BC"/>
          </a:solidFill>
          <a:ln w="24383">
            <a:solidFill>
              <a:srgbClr val="385D89"/>
            </a:solidFill>
          </a:ln>
        </p:spPr>
        <p:txBody>
          <a:bodyPr vert="horz" wrap="square" lIns="0" tIns="226060" rIns="0" bIns="0" numCol="1" rtlCol="0">
            <a:spAutoFit/>
          </a:bodyPr>
          <a:lstStyle/>
          <a:p>
            <a:pPr marL="403225" algn="ctr">
              <a:lnSpc>
                <a:spcPct val="100000"/>
              </a:lnSpc>
              <a:spcBef>
                <a:spcPts val="1780"/>
              </a:spcBef>
            </a:pPr>
            <a:r>
              <a:rPr lang="es-MX"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CUÁNDO</a:t>
            </a:r>
            <a:r>
              <a:rPr lang="es-MX"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?  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13" name="object 16"/>
          <p:cNvGrpSpPr/>
          <p:nvPr/>
        </p:nvGrpSpPr>
        <p:grpSpPr>
          <a:xfrm>
            <a:off x="861378" y="5563355"/>
            <a:ext cx="2819401" cy="1373644"/>
            <a:chOff x="1533144" y="5431535"/>
            <a:chExt cx="2691765" cy="1152525"/>
          </a:xfrm>
        </p:grpSpPr>
        <p:sp>
          <p:nvSpPr>
            <p:cNvPr id="14" name="object 17"/>
            <p:cNvSpPr/>
            <p:nvPr/>
          </p:nvSpPr>
          <p:spPr>
            <a:xfrm>
              <a:off x="1545336" y="5443727"/>
              <a:ext cx="2667000" cy="1127760"/>
            </a:xfrm>
            <a:custGeom>
              <a:avLst/>
              <a:gdLst/>
              <a:ahLst/>
              <a:cxnLst/>
              <a:rect l="l" t="t" r="r" b="b"/>
              <a:pathLst>
                <a:path w="2667000" h="1127759">
                  <a:moveTo>
                    <a:pt x="2667000" y="0"/>
                  </a:moveTo>
                  <a:lnTo>
                    <a:pt x="0" y="0"/>
                  </a:lnTo>
                  <a:lnTo>
                    <a:pt x="0" y="1127760"/>
                  </a:lnTo>
                  <a:lnTo>
                    <a:pt x="2667000" y="112776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/>
            <p:cNvSpPr/>
            <p:nvPr/>
          </p:nvSpPr>
          <p:spPr>
            <a:xfrm>
              <a:off x="1545336" y="5443727"/>
              <a:ext cx="2667000" cy="1127760"/>
            </a:xfrm>
            <a:custGeom>
              <a:avLst/>
              <a:gdLst/>
              <a:ahLst/>
              <a:cxnLst/>
              <a:rect l="l" t="t" r="r" b="b"/>
              <a:pathLst>
                <a:path w="2667000" h="1127759">
                  <a:moveTo>
                    <a:pt x="0" y="1127760"/>
                  </a:moveTo>
                  <a:lnTo>
                    <a:pt x="2667000" y="1127760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112776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9"/>
          <p:cNvSpPr txBox="1"/>
          <p:nvPr/>
        </p:nvSpPr>
        <p:spPr>
          <a:xfrm>
            <a:off x="1099452" y="5677443"/>
            <a:ext cx="2632012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0670">
              <a:lnSpc>
                <a:spcPct val="100000"/>
              </a:lnSpc>
              <a:spcBef>
                <a:spcPts val="105"/>
              </a:spcBef>
            </a:pP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MONTO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TIMADO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8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1166</Words>
  <Application>Microsoft Office PowerPoint</Application>
  <PresentationFormat>Panorámica</PresentationFormat>
  <Paragraphs>212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 MT</vt:lpstr>
      <vt:lpstr>Calibri</vt:lpstr>
      <vt:lpstr>Calibri Light</vt:lpstr>
      <vt:lpstr>Poppins-Light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Francisco</cp:lastModifiedBy>
  <cp:revision>61</cp:revision>
  <dcterms:created xsi:type="dcterms:W3CDTF">2022-07-12T17:49:49Z</dcterms:created>
  <dcterms:modified xsi:type="dcterms:W3CDTF">2023-10-26T22:43:04Z</dcterms:modified>
</cp:coreProperties>
</file>