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303" r:id="rId15"/>
    <p:sldId id="299" r:id="rId16"/>
    <p:sldId id="304" r:id="rId17"/>
    <p:sldId id="305" r:id="rId18"/>
    <p:sldId id="306" r:id="rId19"/>
    <p:sldId id="307" r:id="rId20"/>
    <p:sldId id="308" r:id="rId21"/>
    <p:sldId id="309" r:id="rId22"/>
    <p:sldId id="286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3/11/2023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968102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Imagen Blog de educación | UNITEC Universidad Tecnológica de México</a:t>
            </a:r>
            <a:endParaRPr lang="es-MX" dirty="0"/>
          </a:p>
          <a:p>
            <a:r>
              <a:rPr lang="es-AR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681029" y="957943"/>
            <a:ext cx="25109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>
                <a:solidFill>
                  <a:srgbClr val="00B050"/>
                </a:solidFill>
              </a:rPr>
              <a:t>ASIGNATURA: CI 558</a:t>
            </a:r>
          </a:p>
          <a:p>
            <a:pPr algn="ctr"/>
            <a:endParaRPr lang="es-AR" sz="2800" b="1" u="sng" dirty="0">
              <a:solidFill>
                <a:srgbClr val="00B050"/>
              </a:solidFill>
            </a:endParaRPr>
          </a:p>
          <a:p>
            <a:pPr algn="ctr"/>
            <a:r>
              <a:rPr lang="es-AR" sz="2800" b="1" u="sng" dirty="0">
                <a:solidFill>
                  <a:srgbClr val="00B050"/>
                </a:solidFill>
              </a:rPr>
              <a:t> </a:t>
            </a:r>
            <a:r>
              <a:rPr lang="es-AR" sz="3600" b="1" u="sng" dirty="0">
                <a:solidFill>
                  <a:srgbClr val="00B050"/>
                </a:solidFill>
              </a:rPr>
              <a:t>PROYECTO DE INGENIERÍA </a:t>
            </a:r>
            <a:endParaRPr lang="es-MX" sz="3600" dirty="0">
              <a:solidFill>
                <a:srgbClr val="00B050"/>
              </a:solidFill>
            </a:endParaRPr>
          </a:p>
          <a:p>
            <a:pPr algn="ctr"/>
            <a:endParaRPr lang="es-AR" sz="2800" b="1" u="sng" dirty="0">
              <a:solidFill>
                <a:srgbClr val="00B050"/>
              </a:solidFill>
            </a:endParaRPr>
          </a:p>
          <a:p>
            <a:pPr algn="ctr"/>
            <a:endParaRPr lang="es-AR" sz="2800" b="1" u="sng" dirty="0">
              <a:solidFill>
                <a:srgbClr val="00B050"/>
              </a:solidFill>
            </a:endParaRPr>
          </a:p>
          <a:p>
            <a:pPr algn="ctr"/>
            <a:r>
              <a:rPr lang="es-AR" sz="2800" b="1" u="sng" dirty="0">
                <a:solidFill>
                  <a:srgbClr val="00B050"/>
                </a:solidFill>
              </a:rPr>
              <a:t>AÑO ACADÉMICO: 2023</a:t>
            </a:r>
            <a:endParaRPr lang="es-MX" sz="2800" dirty="0">
              <a:solidFill>
                <a:srgbClr val="00B05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Valoración cualitativa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50000"/>
              </a:lnSpc>
              <a:spcBef>
                <a:spcPts val="5"/>
              </a:spcBef>
              <a:buNone/>
            </a:pPr>
            <a:r>
              <a:rPr lang="es-ES" sz="3600" b="1" dirty="0"/>
              <a:t>5.Persistencia (PE): </a:t>
            </a:r>
            <a:r>
              <a:rPr lang="es-ES" sz="3600" dirty="0"/>
              <a:t>Indica cuánto tiempo perdura el impacto.</a:t>
            </a:r>
          </a:p>
          <a:p>
            <a:pPr marL="0" marR="5080" indent="0" algn="just">
              <a:lnSpc>
                <a:spcPct val="150000"/>
              </a:lnSpc>
              <a:spcBef>
                <a:spcPts val="5"/>
              </a:spcBef>
              <a:buNone/>
            </a:pPr>
            <a:r>
              <a:rPr lang="es-ES" sz="3600" b="1" dirty="0"/>
              <a:t>6.Reversibilidad (RV): </a:t>
            </a:r>
            <a:r>
              <a:rPr lang="es-ES" sz="3600" dirty="0"/>
              <a:t>Evalúa si es posible revertir el impacto y restaurar el entorno a su estado original.</a:t>
            </a:r>
          </a:p>
          <a:p>
            <a:pPr marL="0" marR="5080" indent="0" algn="just">
              <a:lnSpc>
                <a:spcPct val="150000"/>
              </a:lnSpc>
              <a:spcBef>
                <a:spcPts val="5"/>
              </a:spcBef>
              <a:buNone/>
            </a:pPr>
            <a:r>
              <a:rPr lang="es-ES" sz="3600" b="1" dirty="0"/>
              <a:t>7.Sinergia (SI): </a:t>
            </a:r>
            <a:r>
              <a:rPr lang="es-ES" sz="3600" dirty="0"/>
              <a:t>Analiza si hay efectos combinados debido a la interacción de múltiples impactos.</a:t>
            </a:r>
          </a:p>
          <a:p>
            <a:pPr marL="0" marR="5080" indent="0" algn="just">
              <a:lnSpc>
                <a:spcPct val="150000"/>
              </a:lnSpc>
              <a:spcBef>
                <a:spcPts val="5"/>
              </a:spcBef>
              <a:buNone/>
            </a:pPr>
            <a:r>
              <a:rPr lang="es-ES" sz="3600" b="1" dirty="0"/>
              <a:t>8.Acumulación (AC): </a:t>
            </a:r>
            <a:r>
              <a:rPr lang="es-ES" sz="3600" dirty="0"/>
              <a:t>Evalúa si los impactos se suman con el tiempo.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308818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Valoración cualitativa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50000"/>
              </a:lnSpc>
              <a:spcBef>
                <a:spcPts val="5"/>
              </a:spcBef>
              <a:buNone/>
            </a:pPr>
            <a:r>
              <a:rPr lang="es-ES" sz="3600" b="1" dirty="0"/>
              <a:t>9.Recuperabilidad (MC): </a:t>
            </a:r>
            <a:r>
              <a:rPr lang="es-ES" sz="3600" dirty="0"/>
              <a:t>Mide la capacidad de recuperación del entorno después del impacto.</a:t>
            </a:r>
          </a:p>
          <a:p>
            <a:pPr marL="0" marR="5080" indent="0" algn="just">
              <a:lnSpc>
                <a:spcPct val="150000"/>
              </a:lnSpc>
              <a:spcBef>
                <a:spcPts val="5"/>
              </a:spcBef>
              <a:buNone/>
            </a:pPr>
            <a:r>
              <a:rPr lang="es-ES" sz="3600" b="1" dirty="0"/>
              <a:t>10.Efecto (EF): </a:t>
            </a:r>
            <a:r>
              <a:rPr lang="es-ES" sz="3600" dirty="0"/>
              <a:t>Describe la naturaleza del cambio que ocurre en el factor ambiental afectado.</a:t>
            </a:r>
          </a:p>
          <a:p>
            <a:pPr marL="0" marR="5080" indent="0" algn="just">
              <a:lnSpc>
                <a:spcPct val="150000"/>
              </a:lnSpc>
              <a:spcBef>
                <a:spcPts val="5"/>
              </a:spcBef>
              <a:buNone/>
            </a:pPr>
            <a:r>
              <a:rPr lang="es-ES" sz="3600" b="1" dirty="0"/>
              <a:t>11.Periodicidad (PR): </a:t>
            </a:r>
            <a:r>
              <a:rPr lang="es-ES" sz="3600" dirty="0"/>
              <a:t>Indica si el impacto ocurre de manera regular o en intervalos.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302968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Valoración cualitativa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dirty="0"/>
          </a:p>
        </p:txBody>
      </p:sp>
      <p:sp>
        <p:nvSpPr>
          <p:cNvPr id="6" name="Autoforma 2">
            <a:extLst>
              <a:ext uri="{FF2B5EF4-FFF2-40B4-BE49-F238E27FC236}">
                <a16:creationId xmlns:a16="http://schemas.microsoft.com/office/drawing/2014/main" id="{273E3F36-90A3-499A-B8BC-7D44B9D0503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39288" y="-1274651"/>
            <a:ext cx="2743197" cy="10114672"/>
          </a:xfrm>
          <a:prstGeom prst="roundRect">
            <a:avLst>
              <a:gd name="adj" fmla="val 13032"/>
            </a:avLst>
          </a:prstGeom>
          <a:solidFill>
            <a:srgbClr val="00B050">
              <a:alpha val="50000"/>
            </a:srgbClr>
          </a:solidFill>
          <a:ln w="50800">
            <a:solidFill>
              <a:srgbClr val="00B050"/>
            </a:solidFill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4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I= ±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[3IN + 2EX + MO + PE + RV + SI + AC + EF + PR + MC]</a:t>
            </a:r>
            <a:endParaRPr lang="es-AR" sz="44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2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Importancia del Impacto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14465D-8DE1-44D7-A020-B3916B9FBA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87" b="43319"/>
          <a:stretch/>
        </p:blipFill>
        <p:spPr>
          <a:xfrm>
            <a:off x="1885468" y="1596684"/>
            <a:ext cx="8421063" cy="52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1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Importancia del Impacto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14465D-8DE1-44D7-A020-B3916B9FBA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" t="56190" r="-23" b="-813"/>
          <a:stretch/>
        </p:blipFill>
        <p:spPr>
          <a:xfrm>
            <a:off x="2094248" y="1856156"/>
            <a:ext cx="7985362" cy="42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Categorización de impactos</a:t>
            </a:r>
            <a:endParaRPr lang="es-ES" sz="4400" i="0" dirty="0">
              <a:effectLst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" sz="4400" i="0" dirty="0">
              <a:effectLst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2942CDD-9660-4466-8E50-0B42EE79E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86458"/>
              </p:ext>
            </p:extLst>
          </p:nvPr>
        </p:nvGraphicFramePr>
        <p:xfrm>
          <a:off x="2007467" y="2835965"/>
          <a:ext cx="817754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770">
                  <a:extLst>
                    <a:ext uri="{9D8B030D-6E8A-4147-A177-3AD203B41FA5}">
                      <a16:colId xmlns:a16="http://schemas.microsoft.com/office/drawing/2014/main" val="1494558883"/>
                    </a:ext>
                  </a:extLst>
                </a:gridCol>
                <a:gridCol w="4088770">
                  <a:extLst>
                    <a:ext uri="{9D8B030D-6E8A-4147-A177-3AD203B41FA5}">
                      <a16:colId xmlns:a16="http://schemas.microsoft.com/office/drawing/2014/main" val="3291497234"/>
                    </a:ext>
                  </a:extLst>
                </a:gridCol>
              </a:tblGrid>
              <a:tr h="757566"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compatible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AR" sz="4400" b="1" dirty="0"/>
                    </a:p>
                  </a:txBody>
                  <a:tcPr>
                    <a:solidFill>
                      <a:srgbClr val="00B05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4400" b="1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s-AR" sz="4400" b="1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s-AR" sz="4400" b="1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 </a:t>
                      </a:r>
                      <a:endParaRPr lang="es-AR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197529"/>
                  </a:ext>
                </a:extLst>
              </a:tr>
              <a:tr h="757566"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moderado </a:t>
                      </a:r>
                      <a:endParaRPr lang="es-AR" sz="4400" b="1" dirty="0"/>
                    </a:p>
                  </a:txBody>
                  <a:tcPr>
                    <a:solidFill>
                      <a:srgbClr val="92D05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&lt; I 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 </a:t>
                      </a:r>
                      <a:endParaRPr lang="es-AR" sz="4400" b="1" dirty="0"/>
                    </a:p>
                  </a:txBody>
                  <a:tcPr>
                    <a:solidFill>
                      <a:srgbClr val="92D05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323791"/>
                  </a:ext>
                </a:extLst>
              </a:tr>
              <a:tr h="757566"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severo</a:t>
                      </a:r>
                      <a:endParaRPr lang="es-AR" sz="4400" b="1" dirty="0"/>
                    </a:p>
                  </a:txBody>
                  <a:tcPr>
                    <a:solidFill>
                      <a:srgbClr val="FFC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&lt; I 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75 </a:t>
                      </a:r>
                      <a:endParaRPr lang="es-AR" sz="4400" b="1" dirty="0"/>
                    </a:p>
                  </a:txBody>
                  <a:tcPr>
                    <a:solidFill>
                      <a:srgbClr val="FFC0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63325"/>
                  </a:ext>
                </a:extLst>
              </a:tr>
              <a:tr h="757566"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crítico </a:t>
                      </a:r>
                      <a:endParaRPr lang="es-AR" sz="4400" b="1" dirty="0"/>
                    </a:p>
                  </a:txBody>
                  <a:tcP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&lt; I 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100</a:t>
                      </a:r>
                      <a:endParaRPr lang="es-AR" sz="4400" b="1" dirty="0"/>
                    </a:p>
                  </a:txBody>
                  <a:tcPr>
                    <a:solidFill>
                      <a:srgbClr val="FF00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7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30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Matriz de Importancia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" sz="4400" i="0" dirty="0">
              <a:effectLst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" sz="4400" i="0" dirty="0">
              <a:effectLst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D534A9-F9E2-4420-B41F-EA78900BDBEC}"/>
              </a:ext>
            </a:extLst>
          </p:cNvPr>
          <p:cNvPicPr/>
          <p:nvPr/>
        </p:nvPicPr>
        <p:blipFill rotWithShape="1">
          <a:blip r:embed="rId4">
            <a:alphaModFix amt="70000"/>
          </a:blip>
          <a:srcRect l="18153" t="29920" r="9741" b="9955"/>
          <a:stretch/>
        </p:blipFill>
        <p:spPr bwMode="auto">
          <a:xfrm>
            <a:off x="534572" y="1688123"/>
            <a:ext cx="11043139" cy="4909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044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Criterio de Matriz depurada</a:t>
            </a:r>
            <a:endParaRPr lang="es-ES" sz="4400" i="0" dirty="0">
              <a:effectLst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" sz="4400" i="0" dirty="0">
              <a:effectLst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2942CDD-9660-4466-8E50-0B42EE79E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47349"/>
              </p:ext>
            </p:extLst>
          </p:nvPr>
        </p:nvGraphicFramePr>
        <p:xfrm>
          <a:off x="2007467" y="2835965"/>
          <a:ext cx="817754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770">
                  <a:extLst>
                    <a:ext uri="{9D8B030D-6E8A-4147-A177-3AD203B41FA5}">
                      <a16:colId xmlns:a16="http://schemas.microsoft.com/office/drawing/2014/main" val="1494558883"/>
                    </a:ext>
                  </a:extLst>
                </a:gridCol>
                <a:gridCol w="4088770">
                  <a:extLst>
                    <a:ext uri="{9D8B030D-6E8A-4147-A177-3AD203B41FA5}">
                      <a16:colId xmlns:a16="http://schemas.microsoft.com/office/drawing/2014/main" val="3291497234"/>
                    </a:ext>
                  </a:extLst>
                </a:gridCol>
              </a:tblGrid>
              <a:tr h="757566"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compatible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AR" sz="4400" b="1" dirty="0"/>
                    </a:p>
                  </a:txBody>
                  <a:tcPr>
                    <a:solidFill>
                      <a:srgbClr val="00B05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4400" b="1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considera</a:t>
                      </a:r>
                      <a:endParaRPr lang="es-AR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197529"/>
                  </a:ext>
                </a:extLst>
              </a:tr>
              <a:tr h="757566"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moderado </a:t>
                      </a:r>
                      <a:endParaRPr lang="es-AR" sz="4400" b="1" dirty="0"/>
                    </a:p>
                  </a:txBody>
                  <a:tcPr>
                    <a:solidFill>
                      <a:srgbClr val="92D05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&lt; I 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 </a:t>
                      </a:r>
                      <a:endParaRPr lang="es-AR" sz="4400" b="1" dirty="0"/>
                    </a:p>
                  </a:txBody>
                  <a:tcPr>
                    <a:solidFill>
                      <a:srgbClr val="92D05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323791"/>
                  </a:ext>
                </a:extLst>
              </a:tr>
              <a:tr h="757566"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severo</a:t>
                      </a:r>
                      <a:endParaRPr lang="es-AR" sz="4400" b="1" dirty="0"/>
                    </a:p>
                  </a:txBody>
                  <a:tcPr>
                    <a:solidFill>
                      <a:srgbClr val="FFC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&lt; I 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75 </a:t>
                      </a:r>
                      <a:endParaRPr lang="es-AR" sz="4400" b="1" dirty="0"/>
                    </a:p>
                  </a:txBody>
                  <a:tcPr>
                    <a:solidFill>
                      <a:srgbClr val="FFC0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63325"/>
                  </a:ext>
                </a:extLst>
              </a:tr>
              <a:tr h="757566"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crítico </a:t>
                      </a:r>
                      <a:endParaRPr lang="es-AR" sz="4400" b="1" dirty="0"/>
                    </a:p>
                  </a:txBody>
                  <a:tcP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&lt; I 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s-AR" sz="4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100</a:t>
                      </a:r>
                      <a:endParaRPr lang="es-AR" sz="4400" b="1" dirty="0"/>
                    </a:p>
                  </a:txBody>
                  <a:tcPr>
                    <a:solidFill>
                      <a:srgbClr val="FF00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7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719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9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Matriz de Importancia depurada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" sz="4400" i="0" dirty="0">
              <a:effectLst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" sz="4400" i="0" dirty="0">
              <a:effectLst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D534A9-F9E2-4420-B41F-EA78900BDBEC}"/>
              </a:ext>
            </a:extLst>
          </p:cNvPr>
          <p:cNvPicPr/>
          <p:nvPr/>
        </p:nvPicPr>
        <p:blipFill rotWithShape="1">
          <a:blip r:embed="rId4">
            <a:alphaModFix amt="70000"/>
          </a:blip>
          <a:srcRect l="18153" t="29920" r="9741" b="14693"/>
          <a:stretch/>
        </p:blipFill>
        <p:spPr bwMode="auto">
          <a:xfrm>
            <a:off x="422030" y="2335237"/>
            <a:ext cx="11043139" cy="4522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7E15499-B97C-48EC-8274-B2DC48369EA0}"/>
              </a:ext>
            </a:extLst>
          </p:cNvPr>
          <p:cNvCxnSpPr>
            <a:cxnSpLocks/>
          </p:cNvCxnSpPr>
          <p:nvPr/>
        </p:nvCxnSpPr>
        <p:spPr>
          <a:xfrm>
            <a:off x="323556" y="3038622"/>
            <a:ext cx="1129635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B4BD654-AF25-4C7E-93B8-AF1484F73A62}"/>
              </a:ext>
            </a:extLst>
          </p:cNvPr>
          <p:cNvCxnSpPr>
            <a:cxnSpLocks/>
          </p:cNvCxnSpPr>
          <p:nvPr/>
        </p:nvCxnSpPr>
        <p:spPr>
          <a:xfrm>
            <a:off x="323556" y="3261360"/>
            <a:ext cx="1129635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1A8DD8C-358C-4991-81EF-D3C33A0E6120}"/>
              </a:ext>
            </a:extLst>
          </p:cNvPr>
          <p:cNvCxnSpPr>
            <a:cxnSpLocks/>
          </p:cNvCxnSpPr>
          <p:nvPr/>
        </p:nvCxnSpPr>
        <p:spPr>
          <a:xfrm>
            <a:off x="323556" y="3500512"/>
            <a:ext cx="1129635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6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9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Medidas correctivas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4400" dirty="0"/>
              <a:t>A</a:t>
            </a:r>
            <a:r>
              <a:rPr lang="es-ES" sz="4400" i="0" dirty="0">
                <a:effectLst/>
              </a:rPr>
              <a:t>cción o estrategia diseñada para prevenir, minimizar, corregir o compensar los impactos negativos.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" sz="4400" i="0" dirty="0">
              <a:effectLst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" sz="4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33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Metodología Evaluación de Impacto Ambiental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4400" dirty="0"/>
              <a:t>Proporcionar un enfoque estructurado y sistemático para evaluar impactos ambientales</a:t>
            </a:r>
            <a:endParaRPr lang="es-MX" sz="4400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7717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9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Programa de Vigilancia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4400" dirty="0"/>
              <a:t>Conjunto organizado de actividades y procedimientos diseñados para monitorear y evaluar sistemáticamente los efectos ambientales</a:t>
            </a:r>
            <a:endParaRPr lang="es-ES" sz="4400" i="0" dirty="0">
              <a:effectLst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" sz="4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261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9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Informe final 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4400" dirty="0"/>
              <a:t>Es un documento que resume y presenta los hallazgos, resultados, conclusiones y recomendaciones del proceso de evaluación de impacto ambiental de un proyecto, plan, programa o política.</a:t>
            </a:r>
            <a:endParaRPr lang="es-ES" sz="4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106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660275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99CC05"/>
                </a:solidFill>
                <a:latin typeface="Tahoma"/>
                <a:cs typeface="Tahoma"/>
              </a:rPr>
              <a:t>¿Vemos un ejemplo?</a:t>
            </a:r>
            <a:endParaRPr lang="es-MX" sz="6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Marco legislativo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" sz="4400" dirty="0"/>
              <a:t>Puede variar de un país a otro. Se basa en principios y estándares establecidos internacionalmente y busca regular el proceso de la EIA.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1138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Estructura general de la EIA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R="5080" algn="just">
              <a:lnSpc>
                <a:spcPct val="114999"/>
              </a:lnSpc>
              <a:spcBef>
                <a:spcPts val="5"/>
              </a:spcBef>
            </a:pPr>
            <a:r>
              <a:rPr lang="es-ES" sz="4400" dirty="0"/>
              <a:t>Valoración cualitativa.</a:t>
            </a:r>
          </a:p>
          <a:p>
            <a:pPr marR="5080" algn="just">
              <a:lnSpc>
                <a:spcPct val="114999"/>
              </a:lnSpc>
              <a:spcBef>
                <a:spcPts val="5"/>
              </a:spcBef>
            </a:pPr>
            <a:r>
              <a:rPr lang="es-ES" sz="4400" dirty="0"/>
              <a:t>Valoración cuantitativa.</a:t>
            </a:r>
          </a:p>
          <a:p>
            <a:pPr marR="5080" algn="just">
              <a:lnSpc>
                <a:spcPct val="114999"/>
              </a:lnSpc>
              <a:spcBef>
                <a:spcPts val="5"/>
              </a:spcBef>
            </a:pPr>
            <a:r>
              <a:rPr lang="es-ES" sz="4400" dirty="0"/>
              <a:t>Estudio de impacto ambiental.</a:t>
            </a:r>
          </a:p>
          <a:p>
            <a:pPr marR="5080" algn="just">
              <a:lnSpc>
                <a:spcPct val="114999"/>
              </a:lnSpc>
              <a:spcBef>
                <a:spcPts val="5"/>
              </a:spcBef>
            </a:pPr>
            <a:r>
              <a:rPr lang="es-ES" sz="4400" dirty="0"/>
              <a:t>Evaluación de impacto ambiental.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6597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Descripción del entorno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" sz="4400" b="1" dirty="0"/>
              <a:t>Medio Físico: </a:t>
            </a:r>
            <a:r>
              <a:rPr lang="es-ES" sz="4400" dirty="0"/>
              <a:t>Ámbito territorial, agua, flora, fauna, ecosistemas, paisajes.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" sz="4400" dirty="0"/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dirty="0"/>
              <a:t>Medio Socioeconómico: </a:t>
            </a:r>
            <a:r>
              <a:rPr lang="es-ES_tradnl" sz="4400" dirty="0"/>
              <a:t>población, actividad económica, actividad cultural, patrimonio cultural.</a:t>
            </a:r>
          </a:p>
        </p:txBody>
      </p:sp>
    </p:spTree>
    <p:extLst>
      <p:ext uri="{BB962C8B-B14F-4D97-AF65-F5344CB8AC3E}">
        <p14:creationId xmlns:p14="http://schemas.microsoft.com/office/powerpoint/2010/main" val="210744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Previsión de los efectos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534369-C958-4EAA-8921-BF73C0B25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383" y="2002412"/>
            <a:ext cx="7818477" cy="42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Previsión de los efectos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ED2BDF-68FE-4CDA-88BD-0D688DAD76A8}"/>
              </a:ext>
            </a:extLst>
          </p:cNvPr>
          <p:cNvPicPr/>
          <p:nvPr/>
        </p:nvPicPr>
        <p:blipFill rotWithShape="1">
          <a:blip r:embed="rId4"/>
          <a:srcRect l="21166" t="26668" r="20802" b="5877"/>
          <a:stretch/>
        </p:blipFill>
        <p:spPr bwMode="auto">
          <a:xfrm>
            <a:off x="1917314" y="1680748"/>
            <a:ext cx="7306200" cy="449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504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Ejemplo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73F84F-F133-40C7-AFF9-45AA1BAE85E2}"/>
              </a:ext>
            </a:extLst>
          </p:cNvPr>
          <p:cNvPicPr/>
          <p:nvPr/>
        </p:nvPicPr>
        <p:blipFill rotWithShape="1">
          <a:blip r:embed="rId4"/>
          <a:srcRect l="14380" t="20803" r="5809" b="9015"/>
          <a:stretch/>
        </p:blipFill>
        <p:spPr bwMode="auto">
          <a:xfrm>
            <a:off x="172278" y="1245704"/>
            <a:ext cx="11410121" cy="5300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624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Valoración cualitativa</a:t>
            </a:r>
            <a:endParaRPr lang="es-ES_tradnl" sz="4400" b="1" spc="5" dirty="0"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+mj-lt"/>
              <a:cs typeface="Tahoma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AR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Signo del impacto:</a:t>
            </a:r>
            <a:r>
              <a:rPr lang="es-A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Indica si el impacto es positivo (+) o negativo (-).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AR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Intensidad (IN):</a:t>
            </a:r>
            <a:r>
              <a:rPr lang="es-A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Mide la fuerza o grado del impacto.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AR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Extensión (EX):</a:t>
            </a:r>
            <a:r>
              <a:rPr lang="es-A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Evalúa cuánto del entorno se ve afectado por el impacto.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AR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Momento (MO):</a:t>
            </a:r>
            <a:r>
              <a:rPr lang="es-A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refiere al período de tiempo en el que se manifiesta el impacto.</a:t>
            </a:r>
          </a:p>
        </p:txBody>
      </p:sp>
    </p:spTree>
    <p:extLst>
      <p:ext uri="{BB962C8B-B14F-4D97-AF65-F5344CB8AC3E}">
        <p14:creationId xmlns:p14="http://schemas.microsoft.com/office/powerpoint/2010/main" val="3618159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516</Words>
  <Application>Microsoft Office PowerPoint</Application>
  <PresentationFormat>Panorámica</PresentationFormat>
  <Paragraphs>84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Poppins-Light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¿Vemos un ejemplo?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Natalia Janette Bys</cp:lastModifiedBy>
  <cp:revision>70</cp:revision>
  <dcterms:created xsi:type="dcterms:W3CDTF">2022-07-12T17:49:49Z</dcterms:created>
  <dcterms:modified xsi:type="dcterms:W3CDTF">2023-11-03T05:30:45Z</dcterms:modified>
</cp:coreProperties>
</file>