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01" r:id="rId4"/>
    <p:sldId id="302" r:id="rId5"/>
    <p:sldId id="303" r:id="rId6"/>
    <p:sldId id="304" r:id="rId7"/>
    <p:sldId id="305" r:id="rId8"/>
    <p:sldId id="258" r:id="rId9"/>
    <p:sldId id="259" r:id="rId10"/>
    <p:sldId id="260"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87" r:id="rId35"/>
    <p:sldId id="288" r:id="rId36"/>
    <p:sldId id="306" r:id="rId37"/>
    <p:sldId id="289" r:id="rId38"/>
    <p:sldId id="290" r:id="rId39"/>
    <p:sldId id="291" r:id="rId40"/>
    <p:sldId id="292" r:id="rId41"/>
    <p:sldId id="293" r:id="rId42"/>
    <p:sldId id="294" r:id="rId43"/>
    <p:sldId id="307" r:id="rId44"/>
    <p:sldId id="295" r:id="rId45"/>
    <p:sldId id="308" r:id="rId46"/>
    <p:sldId id="296" r:id="rId47"/>
    <p:sldId id="297" r:id="rId48"/>
    <p:sldId id="298"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F9D74-DC8D-459B-BA9B-AF9CF647602D}"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s-ES"/>
        </a:p>
      </dgm:t>
    </dgm:pt>
    <dgm:pt modelId="{9EDA3C0B-9EEE-4426-9249-92BE084D9729}">
      <dgm:prSet phldrT="[Texto]" custT="1"/>
      <dgm:spPr/>
      <dgm:t>
        <a:bodyPr/>
        <a:lstStyle/>
        <a:p>
          <a:r>
            <a:rPr lang="es-ES" sz="1800" b="1" dirty="0">
              <a:latin typeface="Adobe Hebrew" pitchFamily="18" charset="-79"/>
              <a:cs typeface="Adobe Hebrew" pitchFamily="18" charset="-79"/>
            </a:rPr>
            <a:t>TIPOS DE FALLOS</a:t>
          </a:r>
        </a:p>
      </dgm:t>
    </dgm:pt>
    <dgm:pt modelId="{895E799B-673F-4853-BE01-DE2E5D895961}" type="parTrans" cxnId="{037A44E1-0B7B-424F-AAD6-158FF283C4A4}">
      <dgm:prSet/>
      <dgm:spPr/>
      <dgm:t>
        <a:bodyPr/>
        <a:lstStyle/>
        <a:p>
          <a:endParaRPr lang="es-ES">
            <a:latin typeface="Adobe Hebrew" pitchFamily="18" charset="-79"/>
            <a:cs typeface="Adobe Hebrew" pitchFamily="18" charset="-79"/>
          </a:endParaRPr>
        </a:p>
      </dgm:t>
    </dgm:pt>
    <dgm:pt modelId="{EF6F3155-C66E-409D-AA93-3F12C45328F6}" type="sibTrans" cxnId="{037A44E1-0B7B-424F-AAD6-158FF283C4A4}">
      <dgm:prSet/>
      <dgm:spPr/>
      <dgm:t>
        <a:bodyPr/>
        <a:lstStyle/>
        <a:p>
          <a:endParaRPr lang="es-ES">
            <a:latin typeface="Adobe Hebrew" pitchFamily="18" charset="-79"/>
            <a:cs typeface="Adobe Hebrew" pitchFamily="18" charset="-79"/>
          </a:endParaRPr>
        </a:p>
      </dgm:t>
    </dgm:pt>
    <dgm:pt modelId="{A8A848D7-64AC-4524-A1C1-6EC3466530BB}">
      <dgm:prSet phldrT="[Texto]"/>
      <dgm:spPr/>
      <dgm:t>
        <a:bodyPr/>
        <a:lstStyle/>
        <a:p>
          <a:r>
            <a:rPr lang="es-ES" b="1" dirty="0">
              <a:latin typeface="Adobe Hebrew" pitchFamily="18" charset="-79"/>
              <a:cs typeface="Adobe Hebrew" pitchFamily="18" charset="-79"/>
            </a:rPr>
            <a:t>FALLOS FUNCIONALES</a:t>
          </a:r>
        </a:p>
      </dgm:t>
    </dgm:pt>
    <dgm:pt modelId="{206BB27A-0483-4DD8-AE74-DDC3F49521C5}" type="parTrans" cxnId="{5FBB6632-135B-4619-A8BB-90FDBB3B8691}">
      <dgm:prSet/>
      <dgm:spPr/>
      <dgm:t>
        <a:bodyPr/>
        <a:lstStyle/>
        <a:p>
          <a:endParaRPr lang="es-ES">
            <a:latin typeface="Adobe Hebrew" pitchFamily="18" charset="-79"/>
            <a:cs typeface="Adobe Hebrew" pitchFamily="18" charset="-79"/>
          </a:endParaRPr>
        </a:p>
      </dgm:t>
    </dgm:pt>
    <dgm:pt modelId="{4F565A4B-308A-41B4-BF7F-BF9C624433D4}" type="sibTrans" cxnId="{5FBB6632-135B-4619-A8BB-90FDBB3B8691}">
      <dgm:prSet/>
      <dgm:spPr/>
      <dgm:t>
        <a:bodyPr/>
        <a:lstStyle/>
        <a:p>
          <a:endParaRPr lang="es-ES">
            <a:latin typeface="Adobe Hebrew" pitchFamily="18" charset="-79"/>
            <a:cs typeface="Adobe Hebrew" pitchFamily="18" charset="-79"/>
          </a:endParaRPr>
        </a:p>
      </dgm:t>
    </dgm:pt>
    <dgm:pt modelId="{5126F2CF-956A-48C2-AEAD-FDAA16F83BC1}">
      <dgm:prSet phldrT="[Texto]"/>
      <dgm:spPr/>
      <dgm:t>
        <a:bodyPr/>
        <a:lstStyle/>
        <a:p>
          <a:r>
            <a:rPr lang="es-ES" dirty="0">
              <a:latin typeface="Adobe Hebrew" pitchFamily="18" charset="-79"/>
              <a:cs typeface="Adobe Hebrew" pitchFamily="18" charset="-79"/>
            </a:rPr>
            <a:t>Fallo que impide al equipo o al sistema cumplir su función. Ej. El fallo funcional de  un sistema de lubricación seria que no lubrique.</a:t>
          </a:r>
        </a:p>
      </dgm:t>
    </dgm:pt>
    <dgm:pt modelId="{BAB536FE-73A3-4F49-ADE5-47CE00BC00AE}" type="parTrans" cxnId="{ACA72C60-04AA-4F40-BF60-F69C70CFC909}">
      <dgm:prSet/>
      <dgm:spPr/>
      <dgm:t>
        <a:bodyPr/>
        <a:lstStyle/>
        <a:p>
          <a:endParaRPr lang="es-ES">
            <a:latin typeface="Adobe Hebrew" pitchFamily="18" charset="-79"/>
            <a:cs typeface="Adobe Hebrew" pitchFamily="18" charset="-79"/>
          </a:endParaRPr>
        </a:p>
      </dgm:t>
    </dgm:pt>
    <dgm:pt modelId="{A052E27A-5973-4C01-BC01-9254214D91C2}" type="sibTrans" cxnId="{ACA72C60-04AA-4F40-BF60-F69C70CFC909}">
      <dgm:prSet/>
      <dgm:spPr/>
      <dgm:t>
        <a:bodyPr/>
        <a:lstStyle/>
        <a:p>
          <a:endParaRPr lang="es-ES">
            <a:latin typeface="Adobe Hebrew" pitchFamily="18" charset="-79"/>
            <a:cs typeface="Adobe Hebrew" pitchFamily="18" charset="-79"/>
          </a:endParaRPr>
        </a:p>
      </dgm:t>
    </dgm:pt>
    <dgm:pt modelId="{8202D13E-5DAE-46B9-BABF-30B726DD6149}">
      <dgm:prSet phldrT="[Texto]"/>
      <dgm:spPr/>
      <dgm:t>
        <a:bodyPr/>
        <a:lstStyle/>
        <a:p>
          <a:r>
            <a:rPr lang="es-ES" b="1" dirty="0">
              <a:latin typeface="Adobe Hebrew" pitchFamily="18" charset="-79"/>
              <a:cs typeface="Adobe Hebrew" pitchFamily="18" charset="-79"/>
            </a:rPr>
            <a:t>FALLOS TECNICOS</a:t>
          </a:r>
        </a:p>
      </dgm:t>
    </dgm:pt>
    <dgm:pt modelId="{82A141B1-FAFD-4A07-A050-E2039ACFD463}" type="parTrans" cxnId="{2E3446F2-D20D-4B19-AB0C-046AC85ACF93}">
      <dgm:prSet/>
      <dgm:spPr/>
      <dgm:t>
        <a:bodyPr/>
        <a:lstStyle/>
        <a:p>
          <a:endParaRPr lang="es-ES">
            <a:latin typeface="Adobe Hebrew" pitchFamily="18" charset="-79"/>
            <a:cs typeface="Adobe Hebrew" pitchFamily="18" charset="-79"/>
          </a:endParaRPr>
        </a:p>
      </dgm:t>
    </dgm:pt>
    <dgm:pt modelId="{6407B2A1-6065-43E2-A14E-D7228C622D5C}" type="sibTrans" cxnId="{2E3446F2-D20D-4B19-AB0C-046AC85ACF93}">
      <dgm:prSet/>
      <dgm:spPr/>
      <dgm:t>
        <a:bodyPr/>
        <a:lstStyle/>
        <a:p>
          <a:endParaRPr lang="es-ES">
            <a:latin typeface="Adobe Hebrew" pitchFamily="18" charset="-79"/>
            <a:cs typeface="Adobe Hebrew" pitchFamily="18" charset="-79"/>
          </a:endParaRPr>
        </a:p>
      </dgm:t>
    </dgm:pt>
    <dgm:pt modelId="{EF5E92EB-C2EB-42B6-A771-818D320F52C8}">
      <dgm:prSet phldrT="[Texto]"/>
      <dgm:spPr/>
      <dgm:t>
        <a:bodyPr/>
        <a:lstStyle/>
        <a:p>
          <a:r>
            <a:rPr lang="es-ES" dirty="0">
              <a:latin typeface="Adobe Hebrew" pitchFamily="18" charset="-79"/>
              <a:cs typeface="Adobe Hebrew" pitchFamily="18" charset="-79"/>
            </a:rPr>
            <a:t>Aquel que no impide al equipo  cumplir con su función, pero supone un funcionamiento anormal. Ej. Pérdida de aceite</a:t>
          </a:r>
        </a:p>
      </dgm:t>
    </dgm:pt>
    <dgm:pt modelId="{E6CF2A08-506B-4A4A-AF34-5BCBB690044E}" type="parTrans" cxnId="{7CDFB2C8-402F-4842-9FC3-3CA6C56FCEFF}">
      <dgm:prSet/>
      <dgm:spPr/>
      <dgm:t>
        <a:bodyPr/>
        <a:lstStyle/>
        <a:p>
          <a:endParaRPr lang="es-ES">
            <a:latin typeface="Adobe Hebrew" pitchFamily="18" charset="-79"/>
            <a:cs typeface="Adobe Hebrew" pitchFamily="18" charset="-79"/>
          </a:endParaRPr>
        </a:p>
      </dgm:t>
    </dgm:pt>
    <dgm:pt modelId="{99D9D80F-79E6-45B9-8F4A-EB2D832F9EB2}" type="sibTrans" cxnId="{7CDFB2C8-402F-4842-9FC3-3CA6C56FCEFF}">
      <dgm:prSet/>
      <dgm:spPr/>
      <dgm:t>
        <a:bodyPr/>
        <a:lstStyle/>
        <a:p>
          <a:endParaRPr lang="es-ES">
            <a:latin typeface="Adobe Hebrew" pitchFamily="18" charset="-79"/>
            <a:cs typeface="Adobe Hebrew" pitchFamily="18" charset="-79"/>
          </a:endParaRPr>
        </a:p>
      </dgm:t>
    </dgm:pt>
    <dgm:pt modelId="{1BE2EF56-47AA-4D4B-B28C-2A984596E664}" type="pres">
      <dgm:prSet presAssocID="{B0BF9D74-DC8D-459B-BA9B-AF9CF647602D}" presName="hierChild1" presStyleCnt="0">
        <dgm:presLayoutVars>
          <dgm:chPref val="1"/>
          <dgm:dir/>
          <dgm:animOne val="branch"/>
          <dgm:animLvl val="lvl"/>
          <dgm:resizeHandles/>
        </dgm:presLayoutVars>
      </dgm:prSet>
      <dgm:spPr/>
    </dgm:pt>
    <dgm:pt modelId="{3B7311C9-1DB8-4F21-870B-223CFFDAA67F}" type="pres">
      <dgm:prSet presAssocID="{9EDA3C0B-9EEE-4426-9249-92BE084D9729}" presName="hierRoot1" presStyleCnt="0"/>
      <dgm:spPr/>
    </dgm:pt>
    <dgm:pt modelId="{3B3E5D23-6CE0-4421-AF8D-CA16DBCFC6BC}" type="pres">
      <dgm:prSet presAssocID="{9EDA3C0B-9EEE-4426-9249-92BE084D9729}" presName="composite" presStyleCnt="0"/>
      <dgm:spPr/>
    </dgm:pt>
    <dgm:pt modelId="{0698F3D5-9BB2-43EC-B9EB-317D9A46FF29}" type="pres">
      <dgm:prSet presAssocID="{9EDA3C0B-9EEE-4426-9249-92BE084D9729}" presName="background" presStyleLbl="node0" presStyleIdx="0" presStyleCnt="1"/>
      <dgm:spPr/>
    </dgm:pt>
    <dgm:pt modelId="{E848391D-AC12-4F54-A80B-1C5AC1720CD1}" type="pres">
      <dgm:prSet presAssocID="{9EDA3C0B-9EEE-4426-9249-92BE084D9729}" presName="text" presStyleLbl="fgAcc0" presStyleIdx="0" presStyleCnt="1">
        <dgm:presLayoutVars>
          <dgm:chPref val="3"/>
        </dgm:presLayoutVars>
      </dgm:prSet>
      <dgm:spPr/>
    </dgm:pt>
    <dgm:pt modelId="{5B7B9DBB-D3EE-411C-8EBE-433B2238A9EB}" type="pres">
      <dgm:prSet presAssocID="{9EDA3C0B-9EEE-4426-9249-92BE084D9729}" presName="hierChild2" presStyleCnt="0"/>
      <dgm:spPr/>
    </dgm:pt>
    <dgm:pt modelId="{21920BBF-2C11-4FCF-A6EB-E4C6B61D1302}" type="pres">
      <dgm:prSet presAssocID="{206BB27A-0483-4DD8-AE74-DDC3F49521C5}" presName="Name10" presStyleLbl="parChTrans1D2" presStyleIdx="0" presStyleCnt="2"/>
      <dgm:spPr/>
    </dgm:pt>
    <dgm:pt modelId="{62E73863-37EF-4E0F-8DD0-330C3FD96148}" type="pres">
      <dgm:prSet presAssocID="{A8A848D7-64AC-4524-A1C1-6EC3466530BB}" presName="hierRoot2" presStyleCnt="0"/>
      <dgm:spPr/>
    </dgm:pt>
    <dgm:pt modelId="{2604BB43-58A0-4696-A88C-E4A415606280}" type="pres">
      <dgm:prSet presAssocID="{A8A848D7-64AC-4524-A1C1-6EC3466530BB}" presName="composite2" presStyleCnt="0"/>
      <dgm:spPr/>
    </dgm:pt>
    <dgm:pt modelId="{570742B2-E29C-4362-B8D1-0E8EF365D511}" type="pres">
      <dgm:prSet presAssocID="{A8A848D7-64AC-4524-A1C1-6EC3466530BB}" presName="background2" presStyleLbl="node2" presStyleIdx="0" presStyleCnt="2"/>
      <dgm:spPr/>
    </dgm:pt>
    <dgm:pt modelId="{4B494C52-D97D-48BC-B7B7-C44E4E086514}" type="pres">
      <dgm:prSet presAssocID="{A8A848D7-64AC-4524-A1C1-6EC3466530BB}" presName="text2" presStyleLbl="fgAcc2" presStyleIdx="0" presStyleCnt="2" custScaleX="120689">
        <dgm:presLayoutVars>
          <dgm:chPref val="3"/>
        </dgm:presLayoutVars>
      </dgm:prSet>
      <dgm:spPr/>
    </dgm:pt>
    <dgm:pt modelId="{25F9509B-717A-487B-AA8C-5ACC6C5BE89D}" type="pres">
      <dgm:prSet presAssocID="{A8A848D7-64AC-4524-A1C1-6EC3466530BB}" presName="hierChild3" presStyleCnt="0"/>
      <dgm:spPr/>
    </dgm:pt>
    <dgm:pt modelId="{D719A915-5421-4A6F-99D5-68ADD1FEA73D}" type="pres">
      <dgm:prSet presAssocID="{BAB536FE-73A3-4F49-ADE5-47CE00BC00AE}" presName="Name17" presStyleLbl="parChTrans1D3" presStyleIdx="0" presStyleCnt="2"/>
      <dgm:spPr/>
    </dgm:pt>
    <dgm:pt modelId="{B345BD3C-B4D3-4CC6-8A7D-A6E1CCB46B68}" type="pres">
      <dgm:prSet presAssocID="{5126F2CF-956A-48C2-AEAD-FDAA16F83BC1}" presName="hierRoot3" presStyleCnt="0"/>
      <dgm:spPr/>
    </dgm:pt>
    <dgm:pt modelId="{39B084F5-17CC-47B6-BEFE-BB55A20737F2}" type="pres">
      <dgm:prSet presAssocID="{5126F2CF-956A-48C2-AEAD-FDAA16F83BC1}" presName="composite3" presStyleCnt="0"/>
      <dgm:spPr/>
    </dgm:pt>
    <dgm:pt modelId="{3D98592C-FF4C-48BE-91E6-DFA7A69BA99D}" type="pres">
      <dgm:prSet presAssocID="{5126F2CF-956A-48C2-AEAD-FDAA16F83BC1}" presName="background3" presStyleLbl="node3" presStyleIdx="0" presStyleCnt="2"/>
      <dgm:spPr/>
    </dgm:pt>
    <dgm:pt modelId="{BDDA95CA-09ED-4C97-BE1E-686DC0143897}" type="pres">
      <dgm:prSet presAssocID="{5126F2CF-956A-48C2-AEAD-FDAA16F83BC1}" presName="text3" presStyleLbl="fgAcc3" presStyleIdx="0" presStyleCnt="2" custScaleX="142911">
        <dgm:presLayoutVars>
          <dgm:chPref val="3"/>
        </dgm:presLayoutVars>
      </dgm:prSet>
      <dgm:spPr/>
    </dgm:pt>
    <dgm:pt modelId="{D79C93AC-0260-4312-B2F2-1FAF27019B12}" type="pres">
      <dgm:prSet presAssocID="{5126F2CF-956A-48C2-AEAD-FDAA16F83BC1}" presName="hierChild4" presStyleCnt="0"/>
      <dgm:spPr/>
    </dgm:pt>
    <dgm:pt modelId="{56784EFB-81C7-42C7-861C-FC55A363378B}" type="pres">
      <dgm:prSet presAssocID="{82A141B1-FAFD-4A07-A050-E2039ACFD463}" presName="Name10" presStyleLbl="parChTrans1D2" presStyleIdx="1" presStyleCnt="2"/>
      <dgm:spPr/>
    </dgm:pt>
    <dgm:pt modelId="{C237B273-A3E6-4F37-A150-9CDA9A4E0209}" type="pres">
      <dgm:prSet presAssocID="{8202D13E-5DAE-46B9-BABF-30B726DD6149}" presName="hierRoot2" presStyleCnt="0"/>
      <dgm:spPr/>
    </dgm:pt>
    <dgm:pt modelId="{1EDB472E-7195-4ED9-8658-6DE7D06E1B52}" type="pres">
      <dgm:prSet presAssocID="{8202D13E-5DAE-46B9-BABF-30B726DD6149}" presName="composite2" presStyleCnt="0"/>
      <dgm:spPr/>
    </dgm:pt>
    <dgm:pt modelId="{C5F88FF8-6D19-4AEB-BBF0-A6A0046B4BDD}" type="pres">
      <dgm:prSet presAssocID="{8202D13E-5DAE-46B9-BABF-30B726DD6149}" presName="background2" presStyleLbl="node2" presStyleIdx="1" presStyleCnt="2"/>
      <dgm:spPr/>
    </dgm:pt>
    <dgm:pt modelId="{06DAD59B-7ECE-4042-BB1C-E6D9AD27E681}" type="pres">
      <dgm:prSet presAssocID="{8202D13E-5DAE-46B9-BABF-30B726DD6149}" presName="text2" presStyleLbl="fgAcc2" presStyleIdx="1" presStyleCnt="2" custScaleX="129885">
        <dgm:presLayoutVars>
          <dgm:chPref val="3"/>
        </dgm:presLayoutVars>
      </dgm:prSet>
      <dgm:spPr/>
    </dgm:pt>
    <dgm:pt modelId="{6967D493-F942-451A-81E8-A66F29E7E8BD}" type="pres">
      <dgm:prSet presAssocID="{8202D13E-5DAE-46B9-BABF-30B726DD6149}" presName="hierChild3" presStyleCnt="0"/>
      <dgm:spPr/>
    </dgm:pt>
    <dgm:pt modelId="{A5FC476E-DA9E-435E-8051-1044174AEFD9}" type="pres">
      <dgm:prSet presAssocID="{E6CF2A08-506B-4A4A-AF34-5BCBB690044E}" presName="Name17" presStyleLbl="parChTrans1D3" presStyleIdx="1" presStyleCnt="2"/>
      <dgm:spPr/>
    </dgm:pt>
    <dgm:pt modelId="{D18B74B6-E6FF-4C54-87D9-F25F7965D491}" type="pres">
      <dgm:prSet presAssocID="{EF5E92EB-C2EB-42B6-A771-818D320F52C8}" presName="hierRoot3" presStyleCnt="0"/>
      <dgm:spPr/>
    </dgm:pt>
    <dgm:pt modelId="{BFF46920-17FA-41E3-8A06-43C17A65E7A9}" type="pres">
      <dgm:prSet presAssocID="{EF5E92EB-C2EB-42B6-A771-818D320F52C8}" presName="composite3" presStyleCnt="0"/>
      <dgm:spPr/>
    </dgm:pt>
    <dgm:pt modelId="{5595143B-7294-4779-A8E8-9B38D596371A}" type="pres">
      <dgm:prSet presAssocID="{EF5E92EB-C2EB-42B6-A771-818D320F52C8}" presName="background3" presStyleLbl="node3" presStyleIdx="1" presStyleCnt="2"/>
      <dgm:spPr/>
    </dgm:pt>
    <dgm:pt modelId="{77B75424-20A6-4A88-85E3-82D36D426423}" type="pres">
      <dgm:prSet presAssocID="{EF5E92EB-C2EB-42B6-A771-818D320F52C8}" presName="text3" presStyleLbl="fgAcc3" presStyleIdx="1" presStyleCnt="2" custScaleX="129885">
        <dgm:presLayoutVars>
          <dgm:chPref val="3"/>
        </dgm:presLayoutVars>
      </dgm:prSet>
      <dgm:spPr/>
    </dgm:pt>
    <dgm:pt modelId="{9B7E053C-537D-4455-B309-8C5B618FEA5E}" type="pres">
      <dgm:prSet presAssocID="{EF5E92EB-C2EB-42B6-A771-818D320F52C8}" presName="hierChild4" presStyleCnt="0"/>
      <dgm:spPr/>
    </dgm:pt>
  </dgm:ptLst>
  <dgm:cxnLst>
    <dgm:cxn modelId="{3DF72109-1052-4460-8F4F-E3B9A473227B}" type="presOf" srcId="{8202D13E-5DAE-46B9-BABF-30B726DD6149}" destId="{06DAD59B-7ECE-4042-BB1C-E6D9AD27E681}" srcOrd="0" destOrd="0" presId="urn:microsoft.com/office/officeart/2005/8/layout/hierarchy1"/>
    <dgm:cxn modelId="{334D4929-6EB6-416D-A45D-C6D0E31CEB8D}" type="presOf" srcId="{5126F2CF-956A-48C2-AEAD-FDAA16F83BC1}" destId="{BDDA95CA-09ED-4C97-BE1E-686DC0143897}" srcOrd="0" destOrd="0" presId="urn:microsoft.com/office/officeart/2005/8/layout/hierarchy1"/>
    <dgm:cxn modelId="{5FBB6632-135B-4619-A8BB-90FDBB3B8691}" srcId="{9EDA3C0B-9EEE-4426-9249-92BE084D9729}" destId="{A8A848D7-64AC-4524-A1C1-6EC3466530BB}" srcOrd="0" destOrd="0" parTransId="{206BB27A-0483-4DD8-AE74-DDC3F49521C5}" sibTransId="{4F565A4B-308A-41B4-BF7F-BF9C624433D4}"/>
    <dgm:cxn modelId="{ACA72C60-04AA-4F40-BF60-F69C70CFC909}" srcId="{A8A848D7-64AC-4524-A1C1-6EC3466530BB}" destId="{5126F2CF-956A-48C2-AEAD-FDAA16F83BC1}" srcOrd="0" destOrd="0" parTransId="{BAB536FE-73A3-4F49-ADE5-47CE00BC00AE}" sibTransId="{A052E27A-5973-4C01-BC01-9254214D91C2}"/>
    <dgm:cxn modelId="{298FCD60-47CE-4E0F-B158-908AB67E8D6D}" type="presOf" srcId="{9EDA3C0B-9EEE-4426-9249-92BE084D9729}" destId="{E848391D-AC12-4F54-A80B-1C5AC1720CD1}" srcOrd="0" destOrd="0" presId="urn:microsoft.com/office/officeart/2005/8/layout/hierarchy1"/>
    <dgm:cxn modelId="{01B6D661-0322-4841-B7D1-FA35338DDF1D}" type="presOf" srcId="{E6CF2A08-506B-4A4A-AF34-5BCBB690044E}" destId="{A5FC476E-DA9E-435E-8051-1044174AEFD9}" srcOrd="0" destOrd="0" presId="urn:microsoft.com/office/officeart/2005/8/layout/hierarchy1"/>
    <dgm:cxn modelId="{909C854B-2220-4F39-A6B4-817806435B01}" type="presOf" srcId="{EF5E92EB-C2EB-42B6-A771-818D320F52C8}" destId="{77B75424-20A6-4A88-85E3-82D36D426423}" srcOrd="0" destOrd="0" presId="urn:microsoft.com/office/officeart/2005/8/layout/hierarchy1"/>
    <dgm:cxn modelId="{1511559D-3577-4AE2-B9C4-8CCE150DBEF9}" type="presOf" srcId="{B0BF9D74-DC8D-459B-BA9B-AF9CF647602D}" destId="{1BE2EF56-47AA-4D4B-B28C-2A984596E664}" srcOrd="0" destOrd="0" presId="urn:microsoft.com/office/officeart/2005/8/layout/hierarchy1"/>
    <dgm:cxn modelId="{E0A812AF-9360-4C4C-8EEC-ADF0572A474D}" type="presOf" srcId="{206BB27A-0483-4DD8-AE74-DDC3F49521C5}" destId="{21920BBF-2C11-4FCF-A6EB-E4C6B61D1302}" srcOrd="0" destOrd="0" presId="urn:microsoft.com/office/officeart/2005/8/layout/hierarchy1"/>
    <dgm:cxn modelId="{7CDFB2C8-402F-4842-9FC3-3CA6C56FCEFF}" srcId="{8202D13E-5DAE-46B9-BABF-30B726DD6149}" destId="{EF5E92EB-C2EB-42B6-A771-818D320F52C8}" srcOrd="0" destOrd="0" parTransId="{E6CF2A08-506B-4A4A-AF34-5BCBB690044E}" sibTransId="{99D9D80F-79E6-45B9-8F4A-EB2D832F9EB2}"/>
    <dgm:cxn modelId="{537117CB-8786-431C-9597-8B61B453E01E}" type="presOf" srcId="{82A141B1-FAFD-4A07-A050-E2039ACFD463}" destId="{56784EFB-81C7-42C7-861C-FC55A363378B}" srcOrd="0" destOrd="0" presId="urn:microsoft.com/office/officeart/2005/8/layout/hierarchy1"/>
    <dgm:cxn modelId="{037A44E1-0B7B-424F-AAD6-158FF283C4A4}" srcId="{B0BF9D74-DC8D-459B-BA9B-AF9CF647602D}" destId="{9EDA3C0B-9EEE-4426-9249-92BE084D9729}" srcOrd="0" destOrd="0" parTransId="{895E799B-673F-4853-BE01-DE2E5D895961}" sibTransId="{EF6F3155-C66E-409D-AA93-3F12C45328F6}"/>
    <dgm:cxn modelId="{FFEF76EB-54E9-4D3B-B327-B78AE1083B64}" type="presOf" srcId="{BAB536FE-73A3-4F49-ADE5-47CE00BC00AE}" destId="{D719A915-5421-4A6F-99D5-68ADD1FEA73D}" srcOrd="0" destOrd="0" presId="urn:microsoft.com/office/officeart/2005/8/layout/hierarchy1"/>
    <dgm:cxn modelId="{2E3446F2-D20D-4B19-AB0C-046AC85ACF93}" srcId="{9EDA3C0B-9EEE-4426-9249-92BE084D9729}" destId="{8202D13E-5DAE-46B9-BABF-30B726DD6149}" srcOrd="1" destOrd="0" parTransId="{82A141B1-FAFD-4A07-A050-E2039ACFD463}" sibTransId="{6407B2A1-6065-43E2-A14E-D7228C622D5C}"/>
    <dgm:cxn modelId="{E0D340F6-866F-4459-AD5E-6EC1D5E5E059}" type="presOf" srcId="{A8A848D7-64AC-4524-A1C1-6EC3466530BB}" destId="{4B494C52-D97D-48BC-B7B7-C44E4E086514}" srcOrd="0" destOrd="0" presId="urn:microsoft.com/office/officeart/2005/8/layout/hierarchy1"/>
    <dgm:cxn modelId="{7E302ADE-074A-455C-8288-2A20279032A4}" type="presParOf" srcId="{1BE2EF56-47AA-4D4B-B28C-2A984596E664}" destId="{3B7311C9-1DB8-4F21-870B-223CFFDAA67F}" srcOrd="0" destOrd="0" presId="urn:microsoft.com/office/officeart/2005/8/layout/hierarchy1"/>
    <dgm:cxn modelId="{C1927D7D-7D7D-49D2-BD0F-007D7EBC8761}" type="presParOf" srcId="{3B7311C9-1DB8-4F21-870B-223CFFDAA67F}" destId="{3B3E5D23-6CE0-4421-AF8D-CA16DBCFC6BC}" srcOrd="0" destOrd="0" presId="urn:microsoft.com/office/officeart/2005/8/layout/hierarchy1"/>
    <dgm:cxn modelId="{B76E9280-F0E0-46FC-96E8-2D65CD094605}" type="presParOf" srcId="{3B3E5D23-6CE0-4421-AF8D-CA16DBCFC6BC}" destId="{0698F3D5-9BB2-43EC-B9EB-317D9A46FF29}" srcOrd="0" destOrd="0" presId="urn:microsoft.com/office/officeart/2005/8/layout/hierarchy1"/>
    <dgm:cxn modelId="{F92D87F3-DF2A-43A0-8371-7D77E96C8D39}" type="presParOf" srcId="{3B3E5D23-6CE0-4421-AF8D-CA16DBCFC6BC}" destId="{E848391D-AC12-4F54-A80B-1C5AC1720CD1}" srcOrd="1" destOrd="0" presId="urn:microsoft.com/office/officeart/2005/8/layout/hierarchy1"/>
    <dgm:cxn modelId="{B5AFE579-B80C-4E5A-9FE3-8069FF646FF7}" type="presParOf" srcId="{3B7311C9-1DB8-4F21-870B-223CFFDAA67F}" destId="{5B7B9DBB-D3EE-411C-8EBE-433B2238A9EB}" srcOrd="1" destOrd="0" presId="urn:microsoft.com/office/officeart/2005/8/layout/hierarchy1"/>
    <dgm:cxn modelId="{932862A6-F624-4CA8-855D-5BBC726E6E9D}" type="presParOf" srcId="{5B7B9DBB-D3EE-411C-8EBE-433B2238A9EB}" destId="{21920BBF-2C11-4FCF-A6EB-E4C6B61D1302}" srcOrd="0" destOrd="0" presId="urn:microsoft.com/office/officeart/2005/8/layout/hierarchy1"/>
    <dgm:cxn modelId="{5B3A5710-34EF-4B71-838A-395562B268D1}" type="presParOf" srcId="{5B7B9DBB-D3EE-411C-8EBE-433B2238A9EB}" destId="{62E73863-37EF-4E0F-8DD0-330C3FD96148}" srcOrd="1" destOrd="0" presId="urn:microsoft.com/office/officeart/2005/8/layout/hierarchy1"/>
    <dgm:cxn modelId="{5F72A81E-27A9-497E-8B67-1B2B903862A6}" type="presParOf" srcId="{62E73863-37EF-4E0F-8DD0-330C3FD96148}" destId="{2604BB43-58A0-4696-A88C-E4A415606280}" srcOrd="0" destOrd="0" presId="urn:microsoft.com/office/officeart/2005/8/layout/hierarchy1"/>
    <dgm:cxn modelId="{F003DE65-431F-403B-BB8B-0C374C88E004}" type="presParOf" srcId="{2604BB43-58A0-4696-A88C-E4A415606280}" destId="{570742B2-E29C-4362-B8D1-0E8EF365D511}" srcOrd="0" destOrd="0" presId="urn:microsoft.com/office/officeart/2005/8/layout/hierarchy1"/>
    <dgm:cxn modelId="{84420F4C-356C-46BE-A305-A1EA3AB7FE7A}" type="presParOf" srcId="{2604BB43-58A0-4696-A88C-E4A415606280}" destId="{4B494C52-D97D-48BC-B7B7-C44E4E086514}" srcOrd="1" destOrd="0" presId="urn:microsoft.com/office/officeart/2005/8/layout/hierarchy1"/>
    <dgm:cxn modelId="{C3B70456-9982-4405-9D97-4FFD3B83BCA9}" type="presParOf" srcId="{62E73863-37EF-4E0F-8DD0-330C3FD96148}" destId="{25F9509B-717A-487B-AA8C-5ACC6C5BE89D}" srcOrd="1" destOrd="0" presId="urn:microsoft.com/office/officeart/2005/8/layout/hierarchy1"/>
    <dgm:cxn modelId="{7922FD93-F426-4432-A2F9-1A6D97B121C6}" type="presParOf" srcId="{25F9509B-717A-487B-AA8C-5ACC6C5BE89D}" destId="{D719A915-5421-4A6F-99D5-68ADD1FEA73D}" srcOrd="0" destOrd="0" presId="urn:microsoft.com/office/officeart/2005/8/layout/hierarchy1"/>
    <dgm:cxn modelId="{37C002DC-FCF8-42A2-8D59-395AE5D69DED}" type="presParOf" srcId="{25F9509B-717A-487B-AA8C-5ACC6C5BE89D}" destId="{B345BD3C-B4D3-4CC6-8A7D-A6E1CCB46B68}" srcOrd="1" destOrd="0" presId="urn:microsoft.com/office/officeart/2005/8/layout/hierarchy1"/>
    <dgm:cxn modelId="{115147A5-DD42-4121-9444-F5D83150B901}" type="presParOf" srcId="{B345BD3C-B4D3-4CC6-8A7D-A6E1CCB46B68}" destId="{39B084F5-17CC-47B6-BEFE-BB55A20737F2}" srcOrd="0" destOrd="0" presId="urn:microsoft.com/office/officeart/2005/8/layout/hierarchy1"/>
    <dgm:cxn modelId="{B540A711-86A9-417C-8E37-72319E157136}" type="presParOf" srcId="{39B084F5-17CC-47B6-BEFE-BB55A20737F2}" destId="{3D98592C-FF4C-48BE-91E6-DFA7A69BA99D}" srcOrd="0" destOrd="0" presId="urn:microsoft.com/office/officeart/2005/8/layout/hierarchy1"/>
    <dgm:cxn modelId="{3FFB08E2-730C-4E74-BD7B-8960866BD07E}" type="presParOf" srcId="{39B084F5-17CC-47B6-BEFE-BB55A20737F2}" destId="{BDDA95CA-09ED-4C97-BE1E-686DC0143897}" srcOrd="1" destOrd="0" presId="urn:microsoft.com/office/officeart/2005/8/layout/hierarchy1"/>
    <dgm:cxn modelId="{F4453797-92D4-457E-B06B-AC1A9C21162E}" type="presParOf" srcId="{B345BD3C-B4D3-4CC6-8A7D-A6E1CCB46B68}" destId="{D79C93AC-0260-4312-B2F2-1FAF27019B12}" srcOrd="1" destOrd="0" presId="urn:microsoft.com/office/officeart/2005/8/layout/hierarchy1"/>
    <dgm:cxn modelId="{9FF54B92-EAA1-410C-9276-E0CD54C18F37}" type="presParOf" srcId="{5B7B9DBB-D3EE-411C-8EBE-433B2238A9EB}" destId="{56784EFB-81C7-42C7-861C-FC55A363378B}" srcOrd="2" destOrd="0" presId="urn:microsoft.com/office/officeart/2005/8/layout/hierarchy1"/>
    <dgm:cxn modelId="{480529BC-9184-42FD-ACDF-7223AD027A05}" type="presParOf" srcId="{5B7B9DBB-D3EE-411C-8EBE-433B2238A9EB}" destId="{C237B273-A3E6-4F37-A150-9CDA9A4E0209}" srcOrd="3" destOrd="0" presId="urn:microsoft.com/office/officeart/2005/8/layout/hierarchy1"/>
    <dgm:cxn modelId="{02BA5E90-B9AA-4AF1-B7D7-A324D53B8B20}" type="presParOf" srcId="{C237B273-A3E6-4F37-A150-9CDA9A4E0209}" destId="{1EDB472E-7195-4ED9-8658-6DE7D06E1B52}" srcOrd="0" destOrd="0" presId="urn:microsoft.com/office/officeart/2005/8/layout/hierarchy1"/>
    <dgm:cxn modelId="{F94B4AEC-3765-4220-B741-73B6BAE31E81}" type="presParOf" srcId="{1EDB472E-7195-4ED9-8658-6DE7D06E1B52}" destId="{C5F88FF8-6D19-4AEB-BBF0-A6A0046B4BDD}" srcOrd="0" destOrd="0" presId="urn:microsoft.com/office/officeart/2005/8/layout/hierarchy1"/>
    <dgm:cxn modelId="{D62B1E0D-99E6-4AB2-905E-F91D5A2F9032}" type="presParOf" srcId="{1EDB472E-7195-4ED9-8658-6DE7D06E1B52}" destId="{06DAD59B-7ECE-4042-BB1C-E6D9AD27E681}" srcOrd="1" destOrd="0" presId="urn:microsoft.com/office/officeart/2005/8/layout/hierarchy1"/>
    <dgm:cxn modelId="{361BD56B-6BEC-41D2-82CE-41985B2F6EDC}" type="presParOf" srcId="{C237B273-A3E6-4F37-A150-9CDA9A4E0209}" destId="{6967D493-F942-451A-81E8-A66F29E7E8BD}" srcOrd="1" destOrd="0" presId="urn:microsoft.com/office/officeart/2005/8/layout/hierarchy1"/>
    <dgm:cxn modelId="{4EB5C77A-BE4E-4637-8EDA-74612A7F434B}" type="presParOf" srcId="{6967D493-F942-451A-81E8-A66F29E7E8BD}" destId="{A5FC476E-DA9E-435E-8051-1044174AEFD9}" srcOrd="0" destOrd="0" presId="urn:microsoft.com/office/officeart/2005/8/layout/hierarchy1"/>
    <dgm:cxn modelId="{51CC6659-C305-49AE-8B27-56A962046D2A}" type="presParOf" srcId="{6967D493-F942-451A-81E8-A66F29E7E8BD}" destId="{D18B74B6-E6FF-4C54-87D9-F25F7965D491}" srcOrd="1" destOrd="0" presId="urn:microsoft.com/office/officeart/2005/8/layout/hierarchy1"/>
    <dgm:cxn modelId="{E4E95859-01D8-414D-8CB9-B40CE1512B9B}" type="presParOf" srcId="{D18B74B6-E6FF-4C54-87D9-F25F7965D491}" destId="{BFF46920-17FA-41E3-8A06-43C17A65E7A9}" srcOrd="0" destOrd="0" presId="urn:microsoft.com/office/officeart/2005/8/layout/hierarchy1"/>
    <dgm:cxn modelId="{25D86460-6669-414F-830D-8DA31FDE1549}" type="presParOf" srcId="{BFF46920-17FA-41E3-8A06-43C17A65E7A9}" destId="{5595143B-7294-4779-A8E8-9B38D596371A}" srcOrd="0" destOrd="0" presId="urn:microsoft.com/office/officeart/2005/8/layout/hierarchy1"/>
    <dgm:cxn modelId="{D9A925CA-8DE8-4A3F-BFE5-EF4C90175C3B}" type="presParOf" srcId="{BFF46920-17FA-41E3-8A06-43C17A65E7A9}" destId="{77B75424-20A6-4A88-85E3-82D36D426423}" srcOrd="1" destOrd="0" presId="urn:microsoft.com/office/officeart/2005/8/layout/hierarchy1"/>
    <dgm:cxn modelId="{8890941E-9E8F-4B99-BF85-61B02995FFB5}" type="presParOf" srcId="{D18B74B6-E6FF-4C54-87D9-F25F7965D491}" destId="{9B7E053C-537D-4455-B309-8C5B618FEA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F17553-42C0-4F7F-9E46-8F3F4A59E74A}"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s-ES"/>
        </a:p>
      </dgm:t>
    </dgm:pt>
    <dgm:pt modelId="{E7F9916C-3735-41C8-B581-461A5392FD4C}">
      <dgm:prSet phldrT="[Texto]" custT="1"/>
      <dgm:spPr/>
      <dgm:t>
        <a:bodyPr/>
        <a:lstStyle/>
        <a:p>
          <a:r>
            <a:rPr lang="es-ES" sz="1400" dirty="0">
              <a:latin typeface="Adobe Hebrew" pitchFamily="18" charset="-79"/>
              <a:cs typeface="Adobe Hebrew" pitchFamily="18" charset="-79"/>
            </a:rPr>
            <a:t>CLASIFICACION DE FALLOS</a:t>
          </a:r>
        </a:p>
      </dgm:t>
    </dgm:pt>
    <dgm:pt modelId="{573E3AA6-3EBA-44AF-A474-08912B3A0076}" type="parTrans" cxnId="{3F716ABC-EAF7-4BCD-A397-1C71E74401C1}">
      <dgm:prSet/>
      <dgm:spPr/>
      <dgm:t>
        <a:bodyPr/>
        <a:lstStyle/>
        <a:p>
          <a:endParaRPr lang="es-ES" sz="1400">
            <a:latin typeface="Adobe Hebrew" pitchFamily="18" charset="-79"/>
            <a:cs typeface="Adobe Hebrew" pitchFamily="18" charset="-79"/>
          </a:endParaRPr>
        </a:p>
      </dgm:t>
    </dgm:pt>
    <dgm:pt modelId="{E883DF30-E021-48A3-BF1B-91171123BE66}" type="sibTrans" cxnId="{3F716ABC-EAF7-4BCD-A397-1C71E74401C1}">
      <dgm:prSet/>
      <dgm:spPr/>
      <dgm:t>
        <a:bodyPr/>
        <a:lstStyle/>
        <a:p>
          <a:endParaRPr lang="es-ES" sz="1400">
            <a:latin typeface="Adobe Hebrew" pitchFamily="18" charset="-79"/>
            <a:cs typeface="Adobe Hebrew" pitchFamily="18" charset="-79"/>
          </a:endParaRPr>
        </a:p>
      </dgm:t>
    </dgm:pt>
    <dgm:pt modelId="{6E6B988B-B9DC-40D5-87D1-C82446619565}">
      <dgm:prSet phldrT="[Texto]" custT="1"/>
      <dgm:spPr/>
      <dgm:t>
        <a:bodyPr/>
        <a:lstStyle/>
        <a:p>
          <a:r>
            <a:rPr lang="es-ES" sz="1400" dirty="0">
              <a:latin typeface="Adobe Hebrew" pitchFamily="18" charset="-79"/>
              <a:cs typeface="Adobe Hebrew" pitchFamily="18" charset="-79"/>
            </a:rPr>
            <a:t>FALLOS A EVITAR</a:t>
          </a:r>
        </a:p>
      </dgm:t>
    </dgm:pt>
    <dgm:pt modelId="{0DF41E7F-721A-4FDE-99A1-C98C3DAA1E6A}" type="parTrans" cxnId="{1BB80DCB-B109-4870-89A3-AC6A576B3D6F}">
      <dgm:prSet/>
      <dgm:spPr/>
      <dgm:t>
        <a:bodyPr/>
        <a:lstStyle/>
        <a:p>
          <a:endParaRPr lang="es-ES" sz="1400">
            <a:latin typeface="Adobe Hebrew" pitchFamily="18" charset="-79"/>
            <a:cs typeface="Adobe Hebrew" pitchFamily="18" charset="-79"/>
          </a:endParaRPr>
        </a:p>
      </dgm:t>
    </dgm:pt>
    <dgm:pt modelId="{9D5A7D60-690D-48F6-BD71-14C882B282EE}" type="sibTrans" cxnId="{1BB80DCB-B109-4870-89A3-AC6A576B3D6F}">
      <dgm:prSet/>
      <dgm:spPr/>
      <dgm:t>
        <a:bodyPr/>
        <a:lstStyle/>
        <a:p>
          <a:endParaRPr lang="es-ES" sz="1400">
            <a:latin typeface="Adobe Hebrew" pitchFamily="18" charset="-79"/>
            <a:cs typeface="Adobe Hebrew" pitchFamily="18" charset="-79"/>
          </a:endParaRPr>
        </a:p>
      </dgm:t>
    </dgm:pt>
    <dgm:pt modelId="{CF3296C2-84A4-4A22-BC0A-E8BC13915F39}">
      <dgm:prSet phldrT="[Texto]" custT="1"/>
      <dgm:spPr/>
      <dgm:t>
        <a:bodyPr/>
        <a:lstStyle/>
        <a:p>
          <a:r>
            <a:rPr lang="es-ES" sz="1400" dirty="0">
              <a:latin typeface="Adobe Hebrew" pitchFamily="18" charset="-79"/>
              <a:cs typeface="Adobe Hebrew" pitchFamily="18" charset="-79"/>
            </a:rPr>
            <a:t>FALLOS A AMORTIGUAR</a:t>
          </a:r>
        </a:p>
      </dgm:t>
    </dgm:pt>
    <dgm:pt modelId="{E2070F3F-B0AB-4A6A-B621-2CAB51D7C209}" type="parTrans" cxnId="{DA706C6B-E333-4DD4-8B9A-00A48926631C}">
      <dgm:prSet/>
      <dgm:spPr/>
      <dgm:t>
        <a:bodyPr/>
        <a:lstStyle/>
        <a:p>
          <a:endParaRPr lang="es-ES" sz="1400">
            <a:latin typeface="Adobe Hebrew" pitchFamily="18" charset="-79"/>
            <a:cs typeface="Adobe Hebrew" pitchFamily="18" charset="-79"/>
          </a:endParaRPr>
        </a:p>
      </dgm:t>
    </dgm:pt>
    <dgm:pt modelId="{CAA6A465-DC4E-47A8-A20A-BE6523B307A5}" type="sibTrans" cxnId="{DA706C6B-E333-4DD4-8B9A-00A48926631C}">
      <dgm:prSet/>
      <dgm:spPr/>
      <dgm:t>
        <a:bodyPr/>
        <a:lstStyle/>
        <a:p>
          <a:endParaRPr lang="es-ES" sz="1400">
            <a:latin typeface="Adobe Hebrew" pitchFamily="18" charset="-79"/>
            <a:cs typeface="Adobe Hebrew" pitchFamily="18" charset="-79"/>
          </a:endParaRPr>
        </a:p>
      </dgm:t>
    </dgm:pt>
    <dgm:pt modelId="{581D313A-4A3E-4D16-95A2-7452C2F1BE26}" type="pres">
      <dgm:prSet presAssocID="{67F17553-42C0-4F7F-9E46-8F3F4A59E74A}" presName="hierChild1" presStyleCnt="0">
        <dgm:presLayoutVars>
          <dgm:chPref val="1"/>
          <dgm:dir/>
          <dgm:animOne val="branch"/>
          <dgm:animLvl val="lvl"/>
          <dgm:resizeHandles/>
        </dgm:presLayoutVars>
      </dgm:prSet>
      <dgm:spPr/>
    </dgm:pt>
    <dgm:pt modelId="{ADC01FC2-5617-4E32-8974-586F008A591A}" type="pres">
      <dgm:prSet presAssocID="{E7F9916C-3735-41C8-B581-461A5392FD4C}" presName="hierRoot1" presStyleCnt="0"/>
      <dgm:spPr/>
    </dgm:pt>
    <dgm:pt modelId="{37633975-6C39-49F7-9334-99BD6602FBE0}" type="pres">
      <dgm:prSet presAssocID="{E7F9916C-3735-41C8-B581-461A5392FD4C}" presName="composite" presStyleCnt="0"/>
      <dgm:spPr/>
    </dgm:pt>
    <dgm:pt modelId="{84821E2D-C24A-4949-AEDC-9A45EDAB55EA}" type="pres">
      <dgm:prSet presAssocID="{E7F9916C-3735-41C8-B581-461A5392FD4C}" presName="background" presStyleLbl="node0" presStyleIdx="0" presStyleCnt="1"/>
      <dgm:spPr/>
    </dgm:pt>
    <dgm:pt modelId="{4BF66FDC-C73A-45CC-B321-9AD68D6E97D8}" type="pres">
      <dgm:prSet presAssocID="{E7F9916C-3735-41C8-B581-461A5392FD4C}" presName="text" presStyleLbl="fgAcc0" presStyleIdx="0" presStyleCnt="1" custScaleX="181428">
        <dgm:presLayoutVars>
          <dgm:chPref val="3"/>
        </dgm:presLayoutVars>
      </dgm:prSet>
      <dgm:spPr/>
    </dgm:pt>
    <dgm:pt modelId="{9B17B1D7-BCCD-47C1-B310-2DE15A07EAB9}" type="pres">
      <dgm:prSet presAssocID="{E7F9916C-3735-41C8-B581-461A5392FD4C}" presName="hierChild2" presStyleCnt="0"/>
      <dgm:spPr/>
    </dgm:pt>
    <dgm:pt modelId="{A104776E-13CA-4890-B1CA-24D0AD0FFA87}" type="pres">
      <dgm:prSet presAssocID="{0DF41E7F-721A-4FDE-99A1-C98C3DAA1E6A}" presName="Name10" presStyleLbl="parChTrans1D2" presStyleIdx="0" presStyleCnt="2"/>
      <dgm:spPr/>
    </dgm:pt>
    <dgm:pt modelId="{1C38F845-6038-4FC6-AE38-2AE498975D77}" type="pres">
      <dgm:prSet presAssocID="{6E6B988B-B9DC-40D5-87D1-C82446619565}" presName="hierRoot2" presStyleCnt="0"/>
      <dgm:spPr/>
    </dgm:pt>
    <dgm:pt modelId="{31D283DB-E0C6-422E-BBCC-437B8A74FDCE}" type="pres">
      <dgm:prSet presAssocID="{6E6B988B-B9DC-40D5-87D1-C82446619565}" presName="composite2" presStyleCnt="0"/>
      <dgm:spPr/>
    </dgm:pt>
    <dgm:pt modelId="{75D77C37-6B38-4517-80F8-D1F393E61EAF}" type="pres">
      <dgm:prSet presAssocID="{6E6B988B-B9DC-40D5-87D1-C82446619565}" presName="background2" presStyleLbl="node2" presStyleIdx="0" presStyleCnt="2"/>
      <dgm:spPr/>
    </dgm:pt>
    <dgm:pt modelId="{FFD35207-6748-4979-ACBB-286B7E07F1F1}" type="pres">
      <dgm:prSet presAssocID="{6E6B988B-B9DC-40D5-87D1-C82446619565}" presName="text2" presStyleLbl="fgAcc2" presStyleIdx="0" presStyleCnt="2" custScaleX="199237">
        <dgm:presLayoutVars>
          <dgm:chPref val="3"/>
        </dgm:presLayoutVars>
      </dgm:prSet>
      <dgm:spPr/>
    </dgm:pt>
    <dgm:pt modelId="{FEF34024-28C6-403C-B0AE-33E68FC2A280}" type="pres">
      <dgm:prSet presAssocID="{6E6B988B-B9DC-40D5-87D1-C82446619565}" presName="hierChild3" presStyleCnt="0"/>
      <dgm:spPr/>
    </dgm:pt>
    <dgm:pt modelId="{1CC8C25D-C8D9-42F0-8FD3-C5741AF51ED6}" type="pres">
      <dgm:prSet presAssocID="{E2070F3F-B0AB-4A6A-B621-2CAB51D7C209}" presName="Name10" presStyleLbl="parChTrans1D2" presStyleIdx="1" presStyleCnt="2"/>
      <dgm:spPr/>
    </dgm:pt>
    <dgm:pt modelId="{D798C1F3-8E5E-40FC-B88D-DF50F43D27E8}" type="pres">
      <dgm:prSet presAssocID="{CF3296C2-84A4-4A22-BC0A-E8BC13915F39}" presName="hierRoot2" presStyleCnt="0"/>
      <dgm:spPr/>
    </dgm:pt>
    <dgm:pt modelId="{5BA50B98-BE5B-4D91-B025-2C51172760BC}" type="pres">
      <dgm:prSet presAssocID="{CF3296C2-84A4-4A22-BC0A-E8BC13915F39}" presName="composite2" presStyleCnt="0"/>
      <dgm:spPr/>
    </dgm:pt>
    <dgm:pt modelId="{4C50A88B-7B2E-43F7-855A-9CFB224214F0}" type="pres">
      <dgm:prSet presAssocID="{CF3296C2-84A4-4A22-BC0A-E8BC13915F39}" presName="background2" presStyleLbl="node2" presStyleIdx="1" presStyleCnt="2"/>
      <dgm:spPr/>
    </dgm:pt>
    <dgm:pt modelId="{353844C9-8472-4E80-AF82-632E5DECE4D3}" type="pres">
      <dgm:prSet presAssocID="{CF3296C2-84A4-4A22-BC0A-E8BC13915F39}" presName="text2" presStyleLbl="fgAcc2" presStyleIdx="1" presStyleCnt="2" custScaleX="149058">
        <dgm:presLayoutVars>
          <dgm:chPref val="3"/>
        </dgm:presLayoutVars>
      </dgm:prSet>
      <dgm:spPr/>
    </dgm:pt>
    <dgm:pt modelId="{2D65BC9E-DD2B-4489-A622-F8B3D11D7CCE}" type="pres">
      <dgm:prSet presAssocID="{CF3296C2-84A4-4A22-BC0A-E8BC13915F39}" presName="hierChild3" presStyleCnt="0"/>
      <dgm:spPr/>
    </dgm:pt>
  </dgm:ptLst>
  <dgm:cxnLst>
    <dgm:cxn modelId="{70246218-CCBF-4DAA-9656-F3CCE23ABC2F}" type="presOf" srcId="{67F17553-42C0-4F7F-9E46-8F3F4A59E74A}" destId="{581D313A-4A3E-4D16-95A2-7452C2F1BE26}" srcOrd="0" destOrd="0" presId="urn:microsoft.com/office/officeart/2005/8/layout/hierarchy1"/>
    <dgm:cxn modelId="{3267CD28-044D-47BB-89B2-609118FCFC3C}" type="presOf" srcId="{6E6B988B-B9DC-40D5-87D1-C82446619565}" destId="{FFD35207-6748-4979-ACBB-286B7E07F1F1}" srcOrd="0" destOrd="0" presId="urn:microsoft.com/office/officeart/2005/8/layout/hierarchy1"/>
    <dgm:cxn modelId="{A2942661-F286-4E97-9154-45AFE4BBA95D}" type="presOf" srcId="{CF3296C2-84A4-4A22-BC0A-E8BC13915F39}" destId="{353844C9-8472-4E80-AF82-632E5DECE4D3}" srcOrd="0" destOrd="0" presId="urn:microsoft.com/office/officeart/2005/8/layout/hierarchy1"/>
    <dgm:cxn modelId="{DA706C6B-E333-4DD4-8B9A-00A48926631C}" srcId="{E7F9916C-3735-41C8-B581-461A5392FD4C}" destId="{CF3296C2-84A4-4A22-BC0A-E8BC13915F39}" srcOrd="1" destOrd="0" parTransId="{E2070F3F-B0AB-4A6A-B621-2CAB51D7C209}" sibTransId="{CAA6A465-DC4E-47A8-A20A-BE6523B307A5}"/>
    <dgm:cxn modelId="{2D1CB657-96A5-4C13-AA86-9104BCA85461}" type="presOf" srcId="{E2070F3F-B0AB-4A6A-B621-2CAB51D7C209}" destId="{1CC8C25D-C8D9-42F0-8FD3-C5741AF51ED6}" srcOrd="0" destOrd="0" presId="urn:microsoft.com/office/officeart/2005/8/layout/hierarchy1"/>
    <dgm:cxn modelId="{C750D97C-9B14-4959-883A-ADF48F0844CC}" type="presOf" srcId="{E7F9916C-3735-41C8-B581-461A5392FD4C}" destId="{4BF66FDC-C73A-45CC-B321-9AD68D6E97D8}" srcOrd="0" destOrd="0" presId="urn:microsoft.com/office/officeart/2005/8/layout/hierarchy1"/>
    <dgm:cxn modelId="{3F716ABC-EAF7-4BCD-A397-1C71E74401C1}" srcId="{67F17553-42C0-4F7F-9E46-8F3F4A59E74A}" destId="{E7F9916C-3735-41C8-B581-461A5392FD4C}" srcOrd="0" destOrd="0" parTransId="{573E3AA6-3EBA-44AF-A474-08912B3A0076}" sibTransId="{E883DF30-E021-48A3-BF1B-91171123BE66}"/>
    <dgm:cxn modelId="{1BB80DCB-B109-4870-89A3-AC6A576B3D6F}" srcId="{E7F9916C-3735-41C8-B581-461A5392FD4C}" destId="{6E6B988B-B9DC-40D5-87D1-C82446619565}" srcOrd="0" destOrd="0" parTransId="{0DF41E7F-721A-4FDE-99A1-C98C3DAA1E6A}" sibTransId="{9D5A7D60-690D-48F6-BD71-14C882B282EE}"/>
    <dgm:cxn modelId="{817954CC-9988-4C28-A942-3CEF97334448}" type="presOf" srcId="{0DF41E7F-721A-4FDE-99A1-C98C3DAA1E6A}" destId="{A104776E-13CA-4890-B1CA-24D0AD0FFA87}" srcOrd="0" destOrd="0" presId="urn:microsoft.com/office/officeart/2005/8/layout/hierarchy1"/>
    <dgm:cxn modelId="{34FECDB3-D601-4BEF-A6A2-92490F871BB5}" type="presParOf" srcId="{581D313A-4A3E-4D16-95A2-7452C2F1BE26}" destId="{ADC01FC2-5617-4E32-8974-586F008A591A}" srcOrd="0" destOrd="0" presId="urn:microsoft.com/office/officeart/2005/8/layout/hierarchy1"/>
    <dgm:cxn modelId="{2C827B51-3F1F-49AD-9F19-D2C0A5FE221A}" type="presParOf" srcId="{ADC01FC2-5617-4E32-8974-586F008A591A}" destId="{37633975-6C39-49F7-9334-99BD6602FBE0}" srcOrd="0" destOrd="0" presId="urn:microsoft.com/office/officeart/2005/8/layout/hierarchy1"/>
    <dgm:cxn modelId="{173A303B-BB91-446A-AD6D-D191E44588BC}" type="presParOf" srcId="{37633975-6C39-49F7-9334-99BD6602FBE0}" destId="{84821E2D-C24A-4949-AEDC-9A45EDAB55EA}" srcOrd="0" destOrd="0" presId="urn:microsoft.com/office/officeart/2005/8/layout/hierarchy1"/>
    <dgm:cxn modelId="{F4054EE4-1983-494B-8A84-B798663A95F7}" type="presParOf" srcId="{37633975-6C39-49F7-9334-99BD6602FBE0}" destId="{4BF66FDC-C73A-45CC-B321-9AD68D6E97D8}" srcOrd="1" destOrd="0" presId="urn:microsoft.com/office/officeart/2005/8/layout/hierarchy1"/>
    <dgm:cxn modelId="{F050D415-B45E-4349-B028-C4702A2C56AE}" type="presParOf" srcId="{ADC01FC2-5617-4E32-8974-586F008A591A}" destId="{9B17B1D7-BCCD-47C1-B310-2DE15A07EAB9}" srcOrd="1" destOrd="0" presId="urn:microsoft.com/office/officeart/2005/8/layout/hierarchy1"/>
    <dgm:cxn modelId="{4399AB66-CD3E-4678-8B2F-17C742978802}" type="presParOf" srcId="{9B17B1D7-BCCD-47C1-B310-2DE15A07EAB9}" destId="{A104776E-13CA-4890-B1CA-24D0AD0FFA87}" srcOrd="0" destOrd="0" presId="urn:microsoft.com/office/officeart/2005/8/layout/hierarchy1"/>
    <dgm:cxn modelId="{39CF63BC-C738-481F-B30C-29E0B368060D}" type="presParOf" srcId="{9B17B1D7-BCCD-47C1-B310-2DE15A07EAB9}" destId="{1C38F845-6038-4FC6-AE38-2AE498975D77}" srcOrd="1" destOrd="0" presId="urn:microsoft.com/office/officeart/2005/8/layout/hierarchy1"/>
    <dgm:cxn modelId="{0B3E5557-B726-455C-B446-35AC8711BDF8}" type="presParOf" srcId="{1C38F845-6038-4FC6-AE38-2AE498975D77}" destId="{31D283DB-E0C6-422E-BBCC-437B8A74FDCE}" srcOrd="0" destOrd="0" presId="urn:microsoft.com/office/officeart/2005/8/layout/hierarchy1"/>
    <dgm:cxn modelId="{28D3220F-2ECE-4959-917A-6D4CA9005F79}" type="presParOf" srcId="{31D283DB-E0C6-422E-BBCC-437B8A74FDCE}" destId="{75D77C37-6B38-4517-80F8-D1F393E61EAF}" srcOrd="0" destOrd="0" presId="urn:microsoft.com/office/officeart/2005/8/layout/hierarchy1"/>
    <dgm:cxn modelId="{8032A4E5-137F-4D9F-8751-C597A02F5EAA}" type="presParOf" srcId="{31D283DB-E0C6-422E-BBCC-437B8A74FDCE}" destId="{FFD35207-6748-4979-ACBB-286B7E07F1F1}" srcOrd="1" destOrd="0" presId="urn:microsoft.com/office/officeart/2005/8/layout/hierarchy1"/>
    <dgm:cxn modelId="{E9B84EC3-99C5-4A83-8209-A6A3F0767381}" type="presParOf" srcId="{1C38F845-6038-4FC6-AE38-2AE498975D77}" destId="{FEF34024-28C6-403C-B0AE-33E68FC2A280}" srcOrd="1" destOrd="0" presId="urn:microsoft.com/office/officeart/2005/8/layout/hierarchy1"/>
    <dgm:cxn modelId="{76227019-9EA5-4F4F-9683-D4F9489CA2BF}" type="presParOf" srcId="{9B17B1D7-BCCD-47C1-B310-2DE15A07EAB9}" destId="{1CC8C25D-C8D9-42F0-8FD3-C5741AF51ED6}" srcOrd="2" destOrd="0" presId="urn:microsoft.com/office/officeart/2005/8/layout/hierarchy1"/>
    <dgm:cxn modelId="{7F7D60E7-1638-41FC-8AF5-61051C11A474}" type="presParOf" srcId="{9B17B1D7-BCCD-47C1-B310-2DE15A07EAB9}" destId="{D798C1F3-8E5E-40FC-B88D-DF50F43D27E8}" srcOrd="3" destOrd="0" presId="urn:microsoft.com/office/officeart/2005/8/layout/hierarchy1"/>
    <dgm:cxn modelId="{A7E6E895-5D2C-4723-BDB1-A1646F7041F5}" type="presParOf" srcId="{D798C1F3-8E5E-40FC-B88D-DF50F43D27E8}" destId="{5BA50B98-BE5B-4D91-B025-2C51172760BC}" srcOrd="0" destOrd="0" presId="urn:microsoft.com/office/officeart/2005/8/layout/hierarchy1"/>
    <dgm:cxn modelId="{A1BEFFFA-5840-40E2-87DB-CB47E569BD6F}" type="presParOf" srcId="{5BA50B98-BE5B-4D91-B025-2C51172760BC}" destId="{4C50A88B-7B2E-43F7-855A-9CFB224214F0}" srcOrd="0" destOrd="0" presId="urn:microsoft.com/office/officeart/2005/8/layout/hierarchy1"/>
    <dgm:cxn modelId="{4F1D5FF5-2A61-4CC7-A296-E419E97DA092}" type="presParOf" srcId="{5BA50B98-BE5B-4D91-B025-2C51172760BC}" destId="{353844C9-8472-4E80-AF82-632E5DECE4D3}" srcOrd="1" destOrd="0" presId="urn:microsoft.com/office/officeart/2005/8/layout/hierarchy1"/>
    <dgm:cxn modelId="{A76F6D4D-E313-4A11-B011-E3AFB8AF4514}" type="presParOf" srcId="{D798C1F3-8E5E-40FC-B88D-DF50F43D27E8}" destId="{2D65BC9E-DD2B-4489-A622-F8B3D11D7C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95F35-C6FD-4518-B095-1B5D0DACA032}" type="doc">
      <dgm:prSet loTypeId="urn:microsoft.com/office/officeart/2005/8/layout/hierarchy2" loCatId="hierarchy" qsTypeId="urn:microsoft.com/office/officeart/2005/8/quickstyle/3d1" qsCatId="3D" csTypeId="urn:microsoft.com/office/officeart/2005/8/colors/accent1_1" csCatId="accent1" phldr="1"/>
      <dgm:spPr/>
      <dgm:t>
        <a:bodyPr/>
        <a:lstStyle/>
        <a:p>
          <a:endParaRPr lang="es-ES"/>
        </a:p>
      </dgm:t>
    </dgm:pt>
    <dgm:pt modelId="{C1FBC50A-511E-4942-84D7-11531919B0DA}">
      <dgm:prSet phldrT="[Texto]"/>
      <dgm:spPr/>
      <dgm:t>
        <a:bodyPr/>
        <a:lstStyle/>
        <a:p>
          <a:r>
            <a:rPr lang="es-ES" dirty="0">
              <a:latin typeface="Adobe Hebrew" pitchFamily="18" charset="-79"/>
              <a:cs typeface="Adobe Hebrew" pitchFamily="18" charset="-79"/>
            </a:rPr>
            <a:t>FORMAS DE ACTUACION ANTE UN FALO</a:t>
          </a:r>
        </a:p>
      </dgm:t>
    </dgm:pt>
    <dgm:pt modelId="{D22CC668-49F6-4F85-A643-D41E9E6F450B}" type="parTrans" cxnId="{8EDECF96-BDB1-4097-806B-79209C388BA5}">
      <dgm:prSet/>
      <dgm:spPr/>
      <dgm:t>
        <a:bodyPr/>
        <a:lstStyle/>
        <a:p>
          <a:endParaRPr lang="es-ES">
            <a:solidFill>
              <a:schemeClr val="tx1"/>
            </a:solidFill>
            <a:latin typeface="Adobe Hebrew" pitchFamily="18" charset="-79"/>
            <a:cs typeface="Adobe Hebrew" pitchFamily="18" charset="-79"/>
          </a:endParaRPr>
        </a:p>
      </dgm:t>
    </dgm:pt>
    <dgm:pt modelId="{9F20F145-22A6-4488-B04E-C672271AF138}" type="sibTrans" cxnId="{8EDECF96-BDB1-4097-806B-79209C388BA5}">
      <dgm:prSet/>
      <dgm:spPr/>
      <dgm:t>
        <a:bodyPr/>
        <a:lstStyle/>
        <a:p>
          <a:endParaRPr lang="es-ES">
            <a:solidFill>
              <a:schemeClr val="tx1"/>
            </a:solidFill>
            <a:latin typeface="Adobe Hebrew" pitchFamily="18" charset="-79"/>
            <a:cs typeface="Adobe Hebrew" pitchFamily="18" charset="-79"/>
          </a:endParaRPr>
        </a:p>
      </dgm:t>
    </dgm:pt>
    <dgm:pt modelId="{548074DA-2819-4F5B-882E-9730A5664C30}">
      <dgm:prSet phldrT="[Texto]"/>
      <dgm:spPr/>
      <dgm:t>
        <a:bodyPr/>
        <a:lstStyle/>
        <a:p>
          <a:r>
            <a:rPr lang="es-ES" dirty="0">
              <a:latin typeface="Adobe Hebrew" pitchFamily="18" charset="-79"/>
              <a:cs typeface="Adobe Hebrew" pitchFamily="18" charset="-79"/>
            </a:rPr>
            <a:t>Equipos con modelo de mantenimiento de Alta Disponibilidad</a:t>
          </a:r>
        </a:p>
      </dgm:t>
    </dgm:pt>
    <dgm:pt modelId="{CB597B7C-2BE8-4C5D-A1B0-6C2D1814AF22}" type="parTrans" cxnId="{CFC22C44-986D-462B-AD89-72CFA5D183AF}">
      <dgm:prSet/>
      <dgm:spPr/>
      <dgm:t>
        <a:bodyPr/>
        <a:lstStyle/>
        <a:p>
          <a:endParaRPr lang="es-ES">
            <a:solidFill>
              <a:schemeClr val="tx1"/>
            </a:solidFill>
            <a:latin typeface="Adobe Hebrew" pitchFamily="18" charset="-79"/>
            <a:cs typeface="Adobe Hebrew" pitchFamily="18" charset="-79"/>
          </a:endParaRPr>
        </a:p>
      </dgm:t>
    </dgm:pt>
    <dgm:pt modelId="{7BFF1BBB-B833-4C17-AD99-CF83803902DC}" type="sibTrans" cxnId="{CFC22C44-986D-462B-AD89-72CFA5D183AF}">
      <dgm:prSet/>
      <dgm:spPr/>
      <dgm:t>
        <a:bodyPr/>
        <a:lstStyle/>
        <a:p>
          <a:endParaRPr lang="es-ES">
            <a:solidFill>
              <a:schemeClr val="tx1"/>
            </a:solidFill>
            <a:latin typeface="Adobe Hebrew" pitchFamily="18" charset="-79"/>
            <a:cs typeface="Adobe Hebrew" pitchFamily="18" charset="-79"/>
          </a:endParaRPr>
        </a:p>
      </dgm:t>
    </dgm:pt>
    <dgm:pt modelId="{7C6600E0-63D5-4FEF-8E5E-A7F81810AD93}">
      <dgm:prSet phldrT="[Texto]"/>
      <dgm:spPr/>
      <dgm:t>
        <a:bodyPr/>
        <a:lstStyle/>
        <a:p>
          <a:r>
            <a:rPr lang="es-ES" dirty="0">
              <a:latin typeface="Adobe Hebrew" pitchFamily="18" charset="-79"/>
              <a:cs typeface="Adobe Hebrew" pitchFamily="18" charset="-79"/>
            </a:rPr>
            <a:t>Fallos funcionales: A  evitar</a:t>
          </a:r>
        </a:p>
        <a:p>
          <a:r>
            <a:rPr lang="es-ES" dirty="0">
              <a:latin typeface="Adobe Hebrew" pitchFamily="18" charset="-79"/>
              <a:cs typeface="Adobe Hebrew" pitchFamily="18" charset="-79"/>
            </a:rPr>
            <a:t>Fallos técnicos: A amortiguar</a:t>
          </a:r>
        </a:p>
      </dgm:t>
    </dgm:pt>
    <dgm:pt modelId="{048EEB5E-5415-4F50-9706-2A4D45414DB3}" type="parTrans" cxnId="{4A63611A-DD1F-4775-9B5E-B635C06A1A74}">
      <dgm:prSet/>
      <dgm:spPr/>
      <dgm:t>
        <a:bodyPr/>
        <a:lstStyle/>
        <a:p>
          <a:endParaRPr lang="es-ES">
            <a:solidFill>
              <a:schemeClr val="tx1"/>
            </a:solidFill>
            <a:latin typeface="Adobe Hebrew" pitchFamily="18" charset="-79"/>
            <a:cs typeface="Adobe Hebrew" pitchFamily="18" charset="-79"/>
          </a:endParaRPr>
        </a:p>
      </dgm:t>
    </dgm:pt>
    <dgm:pt modelId="{19052454-12A1-4E78-8C67-F5F5141DD951}" type="sibTrans" cxnId="{4A63611A-DD1F-4775-9B5E-B635C06A1A74}">
      <dgm:prSet/>
      <dgm:spPr/>
      <dgm:t>
        <a:bodyPr/>
        <a:lstStyle/>
        <a:p>
          <a:endParaRPr lang="es-ES">
            <a:solidFill>
              <a:schemeClr val="tx1"/>
            </a:solidFill>
            <a:latin typeface="Adobe Hebrew" pitchFamily="18" charset="-79"/>
            <a:cs typeface="Adobe Hebrew" pitchFamily="18" charset="-79"/>
          </a:endParaRPr>
        </a:p>
      </dgm:t>
    </dgm:pt>
    <dgm:pt modelId="{268743D1-E3DF-4BA8-996F-25864000E645}">
      <dgm:prSet phldrT="[Texto]"/>
      <dgm:spPr/>
      <dgm:t>
        <a:bodyPr/>
        <a:lstStyle/>
        <a:p>
          <a:r>
            <a:rPr lang="es-ES" dirty="0">
              <a:latin typeface="Adobe Hebrew" pitchFamily="18" charset="-79"/>
              <a:cs typeface="Adobe Hebrew" pitchFamily="18" charset="-79"/>
            </a:rPr>
            <a:t>Equipos con modelo de mantenimiento Sistémico</a:t>
          </a:r>
        </a:p>
      </dgm:t>
    </dgm:pt>
    <dgm:pt modelId="{E9D9E934-9075-489E-B4F9-F6D6DF00C012}" type="parTrans" cxnId="{6F0D28CE-5C7B-4730-B42E-14039FE0A93A}">
      <dgm:prSet/>
      <dgm:spPr/>
      <dgm:t>
        <a:bodyPr/>
        <a:lstStyle/>
        <a:p>
          <a:endParaRPr lang="es-ES">
            <a:solidFill>
              <a:schemeClr val="tx1"/>
            </a:solidFill>
            <a:latin typeface="Adobe Hebrew" pitchFamily="18" charset="-79"/>
            <a:cs typeface="Adobe Hebrew" pitchFamily="18" charset="-79"/>
          </a:endParaRPr>
        </a:p>
      </dgm:t>
    </dgm:pt>
    <dgm:pt modelId="{FA85BE45-7AFF-4A50-8CE5-00E22DBF6A77}" type="sibTrans" cxnId="{6F0D28CE-5C7B-4730-B42E-14039FE0A93A}">
      <dgm:prSet/>
      <dgm:spPr/>
      <dgm:t>
        <a:bodyPr/>
        <a:lstStyle/>
        <a:p>
          <a:endParaRPr lang="es-ES">
            <a:solidFill>
              <a:schemeClr val="tx1"/>
            </a:solidFill>
            <a:latin typeface="Adobe Hebrew" pitchFamily="18" charset="-79"/>
            <a:cs typeface="Adobe Hebrew" pitchFamily="18" charset="-79"/>
          </a:endParaRPr>
        </a:p>
      </dgm:t>
    </dgm:pt>
    <dgm:pt modelId="{1B5500EC-CCA1-4C21-BC19-BE1C52EC8585}">
      <dgm:prSet phldrT="[Texto]"/>
      <dgm:spPr/>
      <dgm:t>
        <a:bodyPr/>
        <a:lstStyle/>
        <a:p>
          <a:r>
            <a:rPr lang="es-ES" dirty="0">
              <a:latin typeface="Adobe Hebrew" pitchFamily="18" charset="-79"/>
              <a:cs typeface="Adobe Hebrew" pitchFamily="18" charset="-79"/>
            </a:rPr>
            <a:t>Fallos funcionales: A evitar</a:t>
          </a:r>
        </a:p>
        <a:p>
          <a:r>
            <a:rPr lang="es-ES" dirty="0">
              <a:latin typeface="Adobe Hebrew" pitchFamily="18" charset="-79"/>
              <a:cs typeface="Adobe Hebrew" pitchFamily="18" charset="-79"/>
            </a:rPr>
            <a:t>Fallos técnicos: A amortiguar</a:t>
          </a:r>
        </a:p>
      </dgm:t>
    </dgm:pt>
    <dgm:pt modelId="{845AC0E5-E0F9-423A-B460-7CF640021BAE}" type="parTrans" cxnId="{CB405B20-2BDB-42A5-ABA2-32BC26066C49}">
      <dgm:prSet/>
      <dgm:spPr/>
      <dgm:t>
        <a:bodyPr/>
        <a:lstStyle/>
        <a:p>
          <a:endParaRPr lang="es-ES">
            <a:solidFill>
              <a:schemeClr val="tx1"/>
            </a:solidFill>
            <a:latin typeface="Adobe Hebrew" pitchFamily="18" charset="-79"/>
            <a:cs typeface="Adobe Hebrew" pitchFamily="18" charset="-79"/>
          </a:endParaRPr>
        </a:p>
      </dgm:t>
    </dgm:pt>
    <dgm:pt modelId="{5192B806-BA94-4C0F-9D3E-245C3268F537}" type="sibTrans" cxnId="{CB405B20-2BDB-42A5-ABA2-32BC26066C49}">
      <dgm:prSet/>
      <dgm:spPr/>
      <dgm:t>
        <a:bodyPr/>
        <a:lstStyle/>
        <a:p>
          <a:endParaRPr lang="es-ES">
            <a:solidFill>
              <a:schemeClr val="tx1"/>
            </a:solidFill>
            <a:latin typeface="Adobe Hebrew" pitchFamily="18" charset="-79"/>
            <a:cs typeface="Adobe Hebrew" pitchFamily="18" charset="-79"/>
          </a:endParaRPr>
        </a:p>
      </dgm:t>
    </dgm:pt>
    <dgm:pt modelId="{35C772CC-E6FF-4744-9449-FD65C5035DC2}">
      <dgm:prSet/>
      <dgm:spPr/>
      <dgm:t>
        <a:bodyPr/>
        <a:lstStyle/>
        <a:p>
          <a:r>
            <a:rPr lang="es-ES" dirty="0">
              <a:latin typeface="Adobe Hebrew" pitchFamily="18" charset="-79"/>
              <a:cs typeface="Adobe Hebrew" pitchFamily="18" charset="-79"/>
            </a:rPr>
            <a:t>Equipos con modelo de mantenimiento Correctivo</a:t>
          </a:r>
        </a:p>
      </dgm:t>
    </dgm:pt>
    <dgm:pt modelId="{ADDFA7BE-2E49-446C-B4AA-B6586FBD4C37}" type="parTrans" cxnId="{D725D226-01BD-4365-BB9D-4CC85756164E}">
      <dgm:prSet/>
      <dgm:spPr/>
      <dgm:t>
        <a:bodyPr/>
        <a:lstStyle/>
        <a:p>
          <a:endParaRPr lang="es-ES">
            <a:solidFill>
              <a:schemeClr val="tx1"/>
            </a:solidFill>
            <a:latin typeface="Adobe Hebrew" pitchFamily="18" charset="-79"/>
            <a:cs typeface="Adobe Hebrew" pitchFamily="18" charset="-79"/>
          </a:endParaRPr>
        </a:p>
      </dgm:t>
    </dgm:pt>
    <dgm:pt modelId="{24F4BF22-4DF6-4E04-9D37-0A652551ED31}" type="sibTrans" cxnId="{D725D226-01BD-4365-BB9D-4CC85756164E}">
      <dgm:prSet/>
      <dgm:spPr/>
      <dgm:t>
        <a:bodyPr/>
        <a:lstStyle/>
        <a:p>
          <a:endParaRPr lang="es-ES">
            <a:solidFill>
              <a:schemeClr val="tx1"/>
            </a:solidFill>
            <a:latin typeface="Adobe Hebrew" pitchFamily="18" charset="-79"/>
            <a:cs typeface="Adobe Hebrew" pitchFamily="18" charset="-79"/>
          </a:endParaRPr>
        </a:p>
      </dgm:t>
    </dgm:pt>
    <dgm:pt modelId="{FFB9BA4A-C842-467D-8E1D-E53F6813A51B}">
      <dgm:prSet/>
      <dgm:spPr/>
      <dgm:t>
        <a:bodyPr/>
        <a:lstStyle/>
        <a:p>
          <a:r>
            <a:rPr lang="es-ES" dirty="0">
              <a:latin typeface="Adobe Hebrew" pitchFamily="18" charset="-79"/>
              <a:cs typeface="Adobe Hebrew" pitchFamily="18" charset="-79"/>
            </a:rPr>
            <a:t>Equipos con modelo de mantenimiento Condicional</a:t>
          </a:r>
        </a:p>
      </dgm:t>
    </dgm:pt>
    <dgm:pt modelId="{9A281AB8-F8E7-423B-8483-B56246C37EDA}" type="parTrans" cxnId="{395A134F-6616-4B4D-87A1-BF245B13B072}">
      <dgm:prSet/>
      <dgm:spPr/>
      <dgm:t>
        <a:bodyPr/>
        <a:lstStyle/>
        <a:p>
          <a:endParaRPr lang="es-ES">
            <a:solidFill>
              <a:schemeClr val="tx1"/>
            </a:solidFill>
            <a:latin typeface="Adobe Hebrew" pitchFamily="18" charset="-79"/>
            <a:cs typeface="Adobe Hebrew" pitchFamily="18" charset="-79"/>
          </a:endParaRPr>
        </a:p>
      </dgm:t>
    </dgm:pt>
    <dgm:pt modelId="{704464D3-C4D8-473D-8CBA-3D6C898E1502}" type="sibTrans" cxnId="{395A134F-6616-4B4D-87A1-BF245B13B072}">
      <dgm:prSet/>
      <dgm:spPr/>
      <dgm:t>
        <a:bodyPr/>
        <a:lstStyle/>
        <a:p>
          <a:endParaRPr lang="es-ES">
            <a:solidFill>
              <a:schemeClr val="tx1"/>
            </a:solidFill>
            <a:latin typeface="Adobe Hebrew" pitchFamily="18" charset="-79"/>
            <a:cs typeface="Adobe Hebrew" pitchFamily="18" charset="-79"/>
          </a:endParaRPr>
        </a:p>
      </dgm:t>
    </dgm:pt>
    <dgm:pt modelId="{1A999554-D754-44D5-9891-C648D9108999}">
      <dgm:prSet/>
      <dgm:spPr/>
      <dgm:t>
        <a:bodyPr/>
        <a:lstStyle/>
        <a:p>
          <a:r>
            <a:rPr lang="es-ES" dirty="0">
              <a:latin typeface="Adobe Hebrew" pitchFamily="18" charset="-79"/>
              <a:cs typeface="Adobe Hebrew" pitchFamily="18" charset="-79"/>
            </a:rPr>
            <a:t>Fallos funcionales: A amortiguar</a:t>
          </a:r>
        </a:p>
        <a:p>
          <a:r>
            <a:rPr lang="es-ES" dirty="0">
              <a:latin typeface="Adobe Hebrew" pitchFamily="18" charset="-79"/>
              <a:cs typeface="Adobe Hebrew" pitchFamily="18" charset="-79"/>
            </a:rPr>
            <a:t>Fallos técnicos: A amortiguar</a:t>
          </a:r>
        </a:p>
      </dgm:t>
    </dgm:pt>
    <dgm:pt modelId="{50469EF0-E2B6-4A18-A231-56240E149B44}" type="parTrans" cxnId="{C9945D13-75E9-482B-BA96-9C7F81151140}">
      <dgm:prSet/>
      <dgm:spPr/>
      <dgm:t>
        <a:bodyPr/>
        <a:lstStyle/>
        <a:p>
          <a:endParaRPr lang="es-ES">
            <a:solidFill>
              <a:schemeClr val="tx1"/>
            </a:solidFill>
            <a:latin typeface="Adobe Hebrew" pitchFamily="18" charset="-79"/>
            <a:cs typeface="Adobe Hebrew" pitchFamily="18" charset="-79"/>
          </a:endParaRPr>
        </a:p>
      </dgm:t>
    </dgm:pt>
    <dgm:pt modelId="{09D1898B-F1EE-4846-89B3-7D5E0504C07B}" type="sibTrans" cxnId="{C9945D13-75E9-482B-BA96-9C7F81151140}">
      <dgm:prSet/>
      <dgm:spPr/>
      <dgm:t>
        <a:bodyPr/>
        <a:lstStyle/>
        <a:p>
          <a:endParaRPr lang="es-ES">
            <a:solidFill>
              <a:schemeClr val="tx1"/>
            </a:solidFill>
            <a:latin typeface="Adobe Hebrew" pitchFamily="18" charset="-79"/>
            <a:cs typeface="Adobe Hebrew" pitchFamily="18" charset="-79"/>
          </a:endParaRPr>
        </a:p>
      </dgm:t>
    </dgm:pt>
    <dgm:pt modelId="{AECE4328-ACF2-4713-9AC4-2523CC063B64}">
      <dgm:prSet/>
      <dgm:spPr/>
      <dgm:t>
        <a:bodyPr/>
        <a:lstStyle/>
        <a:p>
          <a:r>
            <a:rPr lang="es-ES" dirty="0">
              <a:latin typeface="Adobe Hebrew" pitchFamily="18" charset="-79"/>
              <a:cs typeface="Adobe Hebrew" pitchFamily="18" charset="-79"/>
            </a:rPr>
            <a:t>No se estudian</a:t>
          </a:r>
        </a:p>
      </dgm:t>
    </dgm:pt>
    <dgm:pt modelId="{CA7C2766-98E5-473E-B152-EFF9A3071D37}" type="parTrans" cxnId="{B7E62F2A-58FB-49EC-BAB9-3A77CEEE7352}">
      <dgm:prSet/>
      <dgm:spPr/>
      <dgm:t>
        <a:bodyPr/>
        <a:lstStyle/>
        <a:p>
          <a:endParaRPr lang="es-ES">
            <a:solidFill>
              <a:schemeClr val="tx1"/>
            </a:solidFill>
            <a:latin typeface="Adobe Hebrew" pitchFamily="18" charset="-79"/>
            <a:cs typeface="Adobe Hebrew" pitchFamily="18" charset="-79"/>
          </a:endParaRPr>
        </a:p>
      </dgm:t>
    </dgm:pt>
    <dgm:pt modelId="{01FAE7BE-5944-41F4-B786-EC5CFE2A2D31}" type="sibTrans" cxnId="{B7E62F2A-58FB-49EC-BAB9-3A77CEEE7352}">
      <dgm:prSet/>
      <dgm:spPr/>
      <dgm:t>
        <a:bodyPr/>
        <a:lstStyle/>
        <a:p>
          <a:endParaRPr lang="es-ES">
            <a:solidFill>
              <a:schemeClr val="tx1"/>
            </a:solidFill>
            <a:latin typeface="Adobe Hebrew" pitchFamily="18" charset="-79"/>
            <a:cs typeface="Adobe Hebrew" pitchFamily="18" charset="-79"/>
          </a:endParaRPr>
        </a:p>
      </dgm:t>
    </dgm:pt>
    <dgm:pt modelId="{268D254A-74F8-42C5-8F1B-CB7151E8DCFB}" type="pres">
      <dgm:prSet presAssocID="{DD395F35-C6FD-4518-B095-1B5D0DACA032}" presName="diagram" presStyleCnt="0">
        <dgm:presLayoutVars>
          <dgm:chPref val="1"/>
          <dgm:dir/>
          <dgm:animOne val="branch"/>
          <dgm:animLvl val="lvl"/>
          <dgm:resizeHandles val="exact"/>
        </dgm:presLayoutVars>
      </dgm:prSet>
      <dgm:spPr/>
    </dgm:pt>
    <dgm:pt modelId="{381D541F-C95D-4E88-AAFD-ECC0EA8FD408}" type="pres">
      <dgm:prSet presAssocID="{C1FBC50A-511E-4942-84D7-11531919B0DA}" presName="root1" presStyleCnt="0"/>
      <dgm:spPr/>
    </dgm:pt>
    <dgm:pt modelId="{C485FF9F-9564-463B-939E-CD36935125CE}" type="pres">
      <dgm:prSet presAssocID="{C1FBC50A-511E-4942-84D7-11531919B0DA}" presName="LevelOneTextNode" presStyleLbl="node0" presStyleIdx="0" presStyleCnt="1">
        <dgm:presLayoutVars>
          <dgm:chPref val="3"/>
        </dgm:presLayoutVars>
      </dgm:prSet>
      <dgm:spPr/>
    </dgm:pt>
    <dgm:pt modelId="{AA408C2D-8A0E-4092-83F9-AC8D5A3DAF02}" type="pres">
      <dgm:prSet presAssocID="{C1FBC50A-511E-4942-84D7-11531919B0DA}" presName="level2hierChild" presStyleCnt="0"/>
      <dgm:spPr/>
    </dgm:pt>
    <dgm:pt modelId="{04BF6CD7-E883-48FB-BD01-251F37FAD82E}" type="pres">
      <dgm:prSet presAssocID="{CB597B7C-2BE8-4C5D-A1B0-6C2D1814AF22}" presName="conn2-1" presStyleLbl="parChTrans1D2" presStyleIdx="0" presStyleCnt="4"/>
      <dgm:spPr/>
    </dgm:pt>
    <dgm:pt modelId="{06AA4EF3-4D6D-461B-8D83-8152E57D02C3}" type="pres">
      <dgm:prSet presAssocID="{CB597B7C-2BE8-4C5D-A1B0-6C2D1814AF22}" presName="connTx" presStyleLbl="parChTrans1D2" presStyleIdx="0" presStyleCnt="4"/>
      <dgm:spPr/>
    </dgm:pt>
    <dgm:pt modelId="{8651EE7B-6F7F-4373-8739-764A409310C0}" type="pres">
      <dgm:prSet presAssocID="{548074DA-2819-4F5B-882E-9730A5664C30}" presName="root2" presStyleCnt="0"/>
      <dgm:spPr/>
    </dgm:pt>
    <dgm:pt modelId="{15128A86-63B7-494D-8FE6-AD81A7C29990}" type="pres">
      <dgm:prSet presAssocID="{548074DA-2819-4F5B-882E-9730A5664C30}" presName="LevelTwoTextNode" presStyleLbl="node2" presStyleIdx="0" presStyleCnt="4">
        <dgm:presLayoutVars>
          <dgm:chPref val="3"/>
        </dgm:presLayoutVars>
      </dgm:prSet>
      <dgm:spPr/>
    </dgm:pt>
    <dgm:pt modelId="{EAF4FBB1-54C0-413B-8CA4-A3AF5E97017B}" type="pres">
      <dgm:prSet presAssocID="{548074DA-2819-4F5B-882E-9730A5664C30}" presName="level3hierChild" presStyleCnt="0"/>
      <dgm:spPr/>
    </dgm:pt>
    <dgm:pt modelId="{EF16AFDE-0686-4FF9-A1A1-00ADCC42994E}" type="pres">
      <dgm:prSet presAssocID="{048EEB5E-5415-4F50-9706-2A4D45414DB3}" presName="conn2-1" presStyleLbl="parChTrans1D3" presStyleIdx="0" presStyleCnt="4"/>
      <dgm:spPr/>
    </dgm:pt>
    <dgm:pt modelId="{9D5A695E-C282-46FA-BD67-3C601AC84926}" type="pres">
      <dgm:prSet presAssocID="{048EEB5E-5415-4F50-9706-2A4D45414DB3}" presName="connTx" presStyleLbl="parChTrans1D3" presStyleIdx="0" presStyleCnt="4"/>
      <dgm:spPr/>
    </dgm:pt>
    <dgm:pt modelId="{9D13FC5B-4136-425C-88C6-6DFDCAB75029}" type="pres">
      <dgm:prSet presAssocID="{7C6600E0-63D5-4FEF-8E5E-A7F81810AD93}" presName="root2" presStyleCnt="0"/>
      <dgm:spPr/>
    </dgm:pt>
    <dgm:pt modelId="{D689DF3F-3242-4A37-9F51-1E0FC79F22FE}" type="pres">
      <dgm:prSet presAssocID="{7C6600E0-63D5-4FEF-8E5E-A7F81810AD93}" presName="LevelTwoTextNode" presStyleLbl="node3" presStyleIdx="0" presStyleCnt="4" custScaleX="138095">
        <dgm:presLayoutVars>
          <dgm:chPref val="3"/>
        </dgm:presLayoutVars>
      </dgm:prSet>
      <dgm:spPr/>
    </dgm:pt>
    <dgm:pt modelId="{96BB371E-75FF-4823-82F3-176107CF61F2}" type="pres">
      <dgm:prSet presAssocID="{7C6600E0-63D5-4FEF-8E5E-A7F81810AD93}" presName="level3hierChild" presStyleCnt="0"/>
      <dgm:spPr/>
    </dgm:pt>
    <dgm:pt modelId="{54D4DDF9-8A0B-46B4-9E61-5886CA978572}" type="pres">
      <dgm:prSet presAssocID="{E9D9E934-9075-489E-B4F9-F6D6DF00C012}" presName="conn2-1" presStyleLbl="parChTrans1D2" presStyleIdx="1" presStyleCnt="4"/>
      <dgm:spPr/>
    </dgm:pt>
    <dgm:pt modelId="{C522D480-34B3-401F-B609-9738E396696D}" type="pres">
      <dgm:prSet presAssocID="{E9D9E934-9075-489E-B4F9-F6D6DF00C012}" presName="connTx" presStyleLbl="parChTrans1D2" presStyleIdx="1" presStyleCnt="4"/>
      <dgm:spPr/>
    </dgm:pt>
    <dgm:pt modelId="{B5423863-E11D-40AE-96D8-A5492FFBBEE0}" type="pres">
      <dgm:prSet presAssocID="{268743D1-E3DF-4BA8-996F-25864000E645}" presName="root2" presStyleCnt="0"/>
      <dgm:spPr/>
    </dgm:pt>
    <dgm:pt modelId="{1E99DBA6-B61F-4139-BF46-4B47F44D220E}" type="pres">
      <dgm:prSet presAssocID="{268743D1-E3DF-4BA8-996F-25864000E645}" presName="LevelTwoTextNode" presStyleLbl="node2" presStyleIdx="1" presStyleCnt="4">
        <dgm:presLayoutVars>
          <dgm:chPref val="3"/>
        </dgm:presLayoutVars>
      </dgm:prSet>
      <dgm:spPr/>
    </dgm:pt>
    <dgm:pt modelId="{41735B01-65CF-4648-A748-5CA3706FA9DC}" type="pres">
      <dgm:prSet presAssocID="{268743D1-E3DF-4BA8-996F-25864000E645}" presName="level3hierChild" presStyleCnt="0"/>
      <dgm:spPr/>
    </dgm:pt>
    <dgm:pt modelId="{61E9CFCC-96F8-4AC7-9543-E85D4CA249F9}" type="pres">
      <dgm:prSet presAssocID="{845AC0E5-E0F9-423A-B460-7CF640021BAE}" presName="conn2-1" presStyleLbl="parChTrans1D3" presStyleIdx="1" presStyleCnt="4"/>
      <dgm:spPr/>
    </dgm:pt>
    <dgm:pt modelId="{B7788093-1B05-415F-B916-D65EEDF45211}" type="pres">
      <dgm:prSet presAssocID="{845AC0E5-E0F9-423A-B460-7CF640021BAE}" presName="connTx" presStyleLbl="parChTrans1D3" presStyleIdx="1" presStyleCnt="4"/>
      <dgm:spPr/>
    </dgm:pt>
    <dgm:pt modelId="{409C7A5B-FBDC-4DD6-9FA2-78343E2781FD}" type="pres">
      <dgm:prSet presAssocID="{1B5500EC-CCA1-4C21-BC19-BE1C52EC8585}" presName="root2" presStyleCnt="0"/>
      <dgm:spPr/>
    </dgm:pt>
    <dgm:pt modelId="{EAADF531-6A0A-471D-BF85-0876778B00C1}" type="pres">
      <dgm:prSet presAssocID="{1B5500EC-CCA1-4C21-BC19-BE1C52EC8585}" presName="LevelTwoTextNode" presStyleLbl="node3" presStyleIdx="1" presStyleCnt="4" custScaleX="138095">
        <dgm:presLayoutVars>
          <dgm:chPref val="3"/>
        </dgm:presLayoutVars>
      </dgm:prSet>
      <dgm:spPr/>
    </dgm:pt>
    <dgm:pt modelId="{38DFE356-1439-4A4F-8615-33D7463EA63C}" type="pres">
      <dgm:prSet presAssocID="{1B5500EC-CCA1-4C21-BC19-BE1C52EC8585}" presName="level3hierChild" presStyleCnt="0"/>
      <dgm:spPr/>
    </dgm:pt>
    <dgm:pt modelId="{924D3331-BCAB-432F-B4BA-7A014E3E73D8}" type="pres">
      <dgm:prSet presAssocID="{9A281AB8-F8E7-423B-8483-B56246C37EDA}" presName="conn2-1" presStyleLbl="parChTrans1D2" presStyleIdx="2" presStyleCnt="4"/>
      <dgm:spPr/>
    </dgm:pt>
    <dgm:pt modelId="{8EFFDCF8-5E6D-4AC9-B7B9-098AD4A0CD83}" type="pres">
      <dgm:prSet presAssocID="{9A281AB8-F8E7-423B-8483-B56246C37EDA}" presName="connTx" presStyleLbl="parChTrans1D2" presStyleIdx="2" presStyleCnt="4"/>
      <dgm:spPr/>
    </dgm:pt>
    <dgm:pt modelId="{083D4718-58B0-4B3F-985F-EBBCC544082A}" type="pres">
      <dgm:prSet presAssocID="{FFB9BA4A-C842-467D-8E1D-E53F6813A51B}" presName="root2" presStyleCnt="0"/>
      <dgm:spPr/>
    </dgm:pt>
    <dgm:pt modelId="{30F75B95-D7D9-4396-9C68-9A5CAAB77A28}" type="pres">
      <dgm:prSet presAssocID="{FFB9BA4A-C842-467D-8E1D-E53F6813A51B}" presName="LevelTwoTextNode" presStyleLbl="node2" presStyleIdx="2" presStyleCnt="4">
        <dgm:presLayoutVars>
          <dgm:chPref val="3"/>
        </dgm:presLayoutVars>
      </dgm:prSet>
      <dgm:spPr/>
    </dgm:pt>
    <dgm:pt modelId="{AA07C644-663F-4B64-BE7C-0FCD1D484DB0}" type="pres">
      <dgm:prSet presAssocID="{FFB9BA4A-C842-467D-8E1D-E53F6813A51B}" presName="level3hierChild" presStyleCnt="0"/>
      <dgm:spPr/>
    </dgm:pt>
    <dgm:pt modelId="{34A0F28B-7E7D-4959-8CB0-977224ACB6BE}" type="pres">
      <dgm:prSet presAssocID="{50469EF0-E2B6-4A18-A231-56240E149B44}" presName="conn2-1" presStyleLbl="parChTrans1D3" presStyleIdx="2" presStyleCnt="4"/>
      <dgm:spPr/>
    </dgm:pt>
    <dgm:pt modelId="{3CE90BF7-F09E-42BB-85E8-25FEA6505B83}" type="pres">
      <dgm:prSet presAssocID="{50469EF0-E2B6-4A18-A231-56240E149B44}" presName="connTx" presStyleLbl="parChTrans1D3" presStyleIdx="2" presStyleCnt="4"/>
      <dgm:spPr/>
    </dgm:pt>
    <dgm:pt modelId="{0471F996-A9E4-418B-9635-C781171BBC96}" type="pres">
      <dgm:prSet presAssocID="{1A999554-D754-44D5-9891-C648D9108999}" presName="root2" presStyleCnt="0"/>
      <dgm:spPr/>
    </dgm:pt>
    <dgm:pt modelId="{6A6E8B91-8651-4725-A3C1-2B6651718DD7}" type="pres">
      <dgm:prSet presAssocID="{1A999554-D754-44D5-9891-C648D9108999}" presName="LevelTwoTextNode" presStyleLbl="node3" presStyleIdx="2" presStyleCnt="4" custScaleX="138096">
        <dgm:presLayoutVars>
          <dgm:chPref val="3"/>
        </dgm:presLayoutVars>
      </dgm:prSet>
      <dgm:spPr/>
    </dgm:pt>
    <dgm:pt modelId="{7B88DFE1-9DA4-4AD1-BE17-3C4B5819CBD0}" type="pres">
      <dgm:prSet presAssocID="{1A999554-D754-44D5-9891-C648D9108999}" presName="level3hierChild" presStyleCnt="0"/>
      <dgm:spPr/>
    </dgm:pt>
    <dgm:pt modelId="{1C347BA8-ED4F-40A4-95B3-D8C5F67D3493}" type="pres">
      <dgm:prSet presAssocID="{ADDFA7BE-2E49-446C-B4AA-B6586FBD4C37}" presName="conn2-1" presStyleLbl="parChTrans1D2" presStyleIdx="3" presStyleCnt="4"/>
      <dgm:spPr/>
    </dgm:pt>
    <dgm:pt modelId="{3FC752CE-EF47-4668-AD3C-830A6C04CE56}" type="pres">
      <dgm:prSet presAssocID="{ADDFA7BE-2E49-446C-B4AA-B6586FBD4C37}" presName="connTx" presStyleLbl="parChTrans1D2" presStyleIdx="3" presStyleCnt="4"/>
      <dgm:spPr/>
    </dgm:pt>
    <dgm:pt modelId="{86076A9C-F787-4ED0-8748-7EAC407C5AA8}" type="pres">
      <dgm:prSet presAssocID="{35C772CC-E6FF-4744-9449-FD65C5035DC2}" presName="root2" presStyleCnt="0"/>
      <dgm:spPr/>
    </dgm:pt>
    <dgm:pt modelId="{FFF34A20-1B7A-465B-9439-E32C0F85C70C}" type="pres">
      <dgm:prSet presAssocID="{35C772CC-E6FF-4744-9449-FD65C5035DC2}" presName="LevelTwoTextNode" presStyleLbl="node2" presStyleIdx="3" presStyleCnt="4">
        <dgm:presLayoutVars>
          <dgm:chPref val="3"/>
        </dgm:presLayoutVars>
      </dgm:prSet>
      <dgm:spPr/>
    </dgm:pt>
    <dgm:pt modelId="{60BC2A62-1642-4742-B6A3-502A115510FB}" type="pres">
      <dgm:prSet presAssocID="{35C772CC-E6FF-4744-9449-FD65C5035DC2}" presName="level3hierChild" presStyleCnt="0"/>
      <dgm:spPr/>
    </dgm:pt>
    <dgm:pt modelId="{BD9E94DE-D6EE-4C4E-BE28-69079907683E}" type="pres">
      <dgm:prSet presAssocID="{CA7C2766-98E5-473E-B152-EFF9A3071D37}" presName="conn2-1" presStyleLbl="parChTrans1D3" presStyleIdx="3" presStyleCnt="4"/>
      <dgm:spPr/>
    </dgm:pt>
    <dgm:pt modelId="{8D14EA14-6EE9-4549-883F-6D9C7F1FD2AA}" type="pres">
      <dgm:prSet presAssocID="{CA7C2766-98E5-473E-B152-EFF9A3071D37}" presName="connTx" presStyleLbl="parChTrans1D3" presStyleIdx="3" presStyleCnt="4"/>
      <dgm:spPr/>
    </dgm:pt>
    <dgm:pt modelId="{9CE1E24C-72B3-42C3-A368-BAD4847C2080}" type="pres">
      <dgm:prSet presAssocID="{AECE4328-ACF2-4713-9AC4-2523CC063B64}" presName="root2" presStyleCnt="0"/>
      <dgm:spPr/>
    </dgm:pt>
    <dgm:pt modelId="{53C16924-B52A-4D01-B8C5-7C1A4397FC4F}" type="pres">
      <dgm:prSet presAssocID="{AECE4328-ACF2-4713-9AC4-2523CC063B64}" presName="LevelTwoTextNode" presStyleLbl="node3" presStyleIdx="3" presStyleCnt="4" custScaleX="139443">
        <dgm:presLayoutVars>
          <dgm:chPref val="3"/>
        </dgm:presLayoutVars>
      </dgm:prSet>
      <dgm:spPr/>
    </dgm:pt>
    <dgm:pt modelId="{5A36430D-FDA1-4533-A5C7-B7DD4A36AA3C}" type="pres">
      <dgm:prSet presAssocID="{AECE4328-ACF2-4713-9AC4-2523CC063B64}" presName="level3hierChild" presStyleCnt="0"/>
      <dgm:spPr/>
    </dgm:pt>
  </dgm:ptLst>
  <dgm:cxnLst>
    <dgm:cxn modelId="{0030C30C-45CE-4604-BB17-9F45B3C8CFF2}" type="presOf" srcId="{268743D1-E3DF-4BA8-996F-25864000E645}" destId="{1E99DBA6-B61F-4139-BF46-4B47F44D220E}" srcOrd="0" destOrd="0" presId="urn:microsoft.com/office/officeart/2005/8/layout/hierarchy2"/>
    <dgm:cxn modelId="{4442E210-8A31-43E1-A216-28DFC74B5220}" type="presOf" srcId="{AECE4328-ACF2-4713-9AC4-2523CC063B64}" destId="{53C16924-B52A-4D01-B8C5-7C1A4397FC4F}" srcOrd="0" destOrd="0" presId="urn:microsoft.com/office/officeart/2005/8/layout/hierarchy2"/>
    <dgm:cxn modelId="{C9945D13-75E9-482B-BA96-9C7F81151140}" srcId="{FFB9BA4A-C842-467D-8E1D-E53F6813A51B}" destId="{1A999554-D754-44D5-9891-C648D9108999}" srcOrd="0" destOrd="0" parTransId="{50469EF0-E2B6-4A18-A231-56240E149B44}" sibTransId="{09D1898B-F1EE-4846-89B3-7D5E0504C07B}"/>
    <dgm:cxn modelId="{4A63611A-DD1F-4775-9B5E-B635C06A1A74}" srcId="{548074DA-2819-4F5B-882E-9730A5664C30}" destId="{7C6600E0-63D5-4FEF-8E5E-A7F81810AD93}" srcOrd="0" destOrd="0" parTransId="{048EEB5E-5415-4F50-9706-2A4D45414DB3}" sibTransId="{19052454-12A1-4E78-8C67-F5F5141DD951}"/>
    <dgm:cxn modelId="{0C47E11D-7080-4EEF-ADEA-65F070CBAB7D}" type="presOf" srcId="{1A999554-D754-44D5-9891-C648D9108999}" destId="{6A6E8B91-8651-4725-A3C1-2B6651718DD7}" srcOrd="0" destOrd="0" presId="urn:microsoft.com/office/officeart/2005/8/layout/hierarchy2"/>
    <dgm:cxn modelId="{CB405B20-2BDB-42A5-ABA2-32BC26066C49}" srcId="{268743D1-E3DF-4BA8-996F-25864000E645}" destId="{1B5500EC-CCA1-4C21-BC19-BE1C52EC8585}" srcOrd="0" destOrd="0" parTransId="{845AC0E5-E0F9-423A-B460-7CF640021BAE}" sibTransId="{5192B806-BA94-4C0F-9D3E-245C3268F537}"/>
    <dgm:cxn modelId="{D725D226-01BD-4365-BB9D-4CC85756164E}" srcId="{C1FBC50A-511E-4942-84D7-11531919B0DA}" destId="{35C772CC-E6FF-4744-9449-FD65C5035DC2}" srcOrd="3" destOrd="0" parTransId="{ADDFA7BE-2E49-446C-B4AA-B6586FBD4C37}" sibTransId="{24F4BF22-4DF6-4E04-9D37-0A652551ED31}"/>
    <dgm:cxn modelId="{5E118928-84D5-48F6-93EE-16F0CED1BD8D}" type="presOf" srcId="{845AC0E5-E0F9-423A-B460-7CF640021BAE}" destId="{B7788093-1B05-415F-B916-D65EEDF45211}" srcOrd="1" destOrd="0" presId="urn:microsoft.com/office/officeart/2005/8/layout/hierarchy2"/>
    <dgm:cxn modelId="{B7E62F2A-58FB-49EC-BAB9-3A77CEEE7352}" srcId="{35C772CC-E6FF-4744-9449-FD65C5035DC2}" destId="{AECE4328-ACF2-4713-9AC4-2523CC063B64}" srcOrd="0" destOrd="0" parTransId="{CA7C2766-98E5-473E-B152-EFF9A3071D37}" sibTransId="{01FAE7BE-5944-41F4-B786-EC5CFE2A2D31}"/>
    <dgm:cxn modelId="{8B859E33-A06D-4A1A-BEC4-3F985DCAE625}" type="presOf" srcId="{845AC0E5-E0F9-423A-B460-7CF640021BAE}" destId="{61E9CFCC-96F8-4AC7-9543-E85D4CA249F9}" srcOrd="0" destOrd="0" presId="urn:microsoft.com/office/officeart/2005/8/layout/hierarchy2"/>
    <dgm:cxn modelId="{25CA0134-AE7D-4B4F-AD2C-CF1863658FC0}" type="presOf" srcId="{9A281AB8-F8E7-423B-8483-B56246C37EDA}" destId="{924D3331-BCAB-432F-B4BA-7A014E3E73D8}" srcOrd="0" destOrd="0" presId="urn:microsoft.com/office/officeart/2005/8/layout/hierarchy2"/>
    <dgm:cxn modelId="{60AD833C-E8AC-4577-8A62-ADA01560D58F}" type="presOf" srcId="{CA7C2766-98E5-473E-B152-EFF9A3071D37}" destId="{8D14EA14-6EE9-4549-883F-6D9C7F1FD2AA}" srcOrd="1" destOrd="0" presId="urn:microsoft.com/office/officeart/2005/8/layout/hierarchy2"/>
    <dgm:cxn modelId="{CFC22C44-986D-462B-AD89-72CFA5D183AF}" srcId="{C1FBC50A-511E-4942-84D7-11531919B0DA}" destId="{548074DA-2819-4F5B-882E-9730A5664C30}" srcOrd="0" destOrd="0" parTransId="{CB597B7C-2BE8-4C5D-A1B0-6C2D1814AF22}" sibTransId="{7BFF1BBB-B833-4C17-AD99-CF83803902DC}"/>
    <dgm:cxn modelId="{8B06B74B-4E35-4820-A3A0-A2A7D0587159}" type="presOf" srcId="{1B5500EC-CCA1-4C21-BC19-BE1C52EC8585}" destId="{EAADF531-6A0A-471D-BF85-0876778B00C1}" srcOrd="0" destOrd="0" presId="urn:microsoft.com/office/officeart/2005/8/layout/hierarchy2"/>
    <dgm:cxn modelId="{395A134F-6616-4B4D-87A1-BF245B13B072}" srcId="{C1FBC50A-511E-4942-84D7-11531919B0DA}" destId="{FFB9BA4A-C842-467D-8E1D-E53F6813A51B}" srcOrd="2" destOrd="0" parTransId="{9A281AB8-F8E7-423B-8483-B56246C37EDA}" sibTransId="{704464D3-C4D8-473D-8CBA-3D6C898E1502}"/>
    <dgm:cxn modelId="{6869C856-83CC-4960-A39A-B8ACC83711C8}" type="presOf" srcId="{7C6600E0-63D5-4FEF-8E5E-A7F81810AD93}" destId="{D689DF3F-3242-4A37-9F51-1E0FC79F22FE}" srcOrd="0" destOrd="0" presId="urn:microsoft.com/office/officeart/2005/8/layout/hierarchy2"/>
    <dgm:cxn modelId="{AEB0AE58-3ECB-4C7E-BD7C-1FA653D78E21}" type="presOf" srcId="{35C772CC-E6FF-4744-9449-FD65C5035DC2}" destId="{FFF34A20-1B7A-465B-9439-E32C0F85C70C}" srcOrd="0" destOrd="0" presId="urn:microsoft.com/office/officeart/2005/8/layout/hierarchy2"/>
    <dgm:cxn modelId="{B35D427A-57E7-46CB-B4E7-A52938F72E2C}" type="presOf" srcId="{FFB9BA4A-C842-467D-8E1D-E53F6813A51B}" destId="{30F75B95-D7D9-4396-9C68-9A5CAAB77A28}" srcOrd="0" destOrd="0" presId="urn:microsoft.com/office/officeart/2005/8/layout/hierarchy2"/>
    <dgm:cxn modelId="{0DAD7E7B-211B-4E8C-81F1-A4D56C25F241}" type="presOf" srcId="{CA7C2766-98E5-473E-B152-EFF9A3071D37}" destId="{BD9E94DE-D6EE-4C4E-BE28-69079907683E}" srcOrd="0" destOrd="0" presId="urn:microsoft.com/office/officeart/2005/8/layout/hierarchy2"/>
    <dgm:cxn modelId="{11F9B584-6341-4E1B-87A4-D119B7E2B159}" type="presOf" srcId="{50469EF0-E2B6-4A18-A231-56240E149B44}" destId="{3CE90BF7-F09E-42BB-85E8-25FEA6505B83}" srcOrd="1" destOrd="0" presId="urn:microsoft.com/office/officeart/2005/8/layout/hierarchy2"/>
    <dgm:cxn modelId="{DC2F8A8B-69B0-4C98-BC51-4F1CCC17D1C1}" type="presOf" srcId="{DD395F35-C6FD-4518-B095-1B5D0DACA032}" destId="{268D254A-74F8-42C5-8F1B-CB7151E8DCFB}" srcOrd="0" destOrd="0" presId="urn:microsoft.com/office/officeart/2005/8/layout/hierarchy2"/>
    <dgm:cxn modelId="{D2129E8B-F074-4CD5-934E-2D57D6827108}" type="presOf" srcId="{048EEB5E-5415-4F50-9706-2A4D45414DB3}" destId="{9D5A695E-C282-46FA-BD67-3C601AC84926}" srcOrd="1" destOrd="0" presId="urn:microsoft.com/office/officeart/2005/8/layout/hierarchy2"/>
    <dgm:cxn modelId="{8EDECF96-BDB1-4097-806B-79209C388BA5}" srcId="{DD395F35-C6FD-4518-B095-1B5D0DACA032}" destId="{C1FBC50A-511E-4942-84D7-11531919B0DA}" srcOrd="0" destOrd="0" parTransId="{D22CC668-49F6-4F85-A643-D41E9E6F450B}" sibTransId="{9F20F145-22A6-4488-B04E-C672271AF138}"/>
    <dgm:cxn modelId="{C6B87EA0-12E3-40F7-85D3-7E78BCEC97CB}" type="presOf" srcId="{50469EF0-E2B6-4A18-A231-56240E149B44}" destId="{34A0F28B-7E7D-4959-8CB0-977224ACB6BE}" srcOrd="0" destOrd="0" presId="urn:microsoft.com/office/officeart/2005/8/layout/hierarchy2"/>
    <dgm:cxn modelId="{4C912EA2-591F-4A00-92F9-DBBF741AA783}" type="presOf" srcId="{CB597B7C-2BE8-4C5D-A1B0-6C2D1814AF22}" destId="{04BF6CD7-E883-48FB-BD01-251F37FAD82E}" srcOrd="0" destOrd="0" presId="urn:microsoft.com/office/officeart/2005/8/layout/hierarchy2"/>
    <dgm:cxn modelId="{CEBC49A7-A7A3-4945-BB99-C451338757BC}" type="presOf" srcId="{C1FBC50A-511E-4942-84D7-11531919B0DA}" destId="{C485FF9F-9564-463B-939E-CD36935125CE}" srcOrd="0" destOrd="0" presId="urn:microsoft.com/office/officeart/2005/8/layout/hierarchy2"/>
    <dgm:cxn modelId="{0D5E06B9-4BF2-41FA-A695-A1D49CB8AFD4}" type="presOf" srcId="{CB597B7C-2BE8-4C5D-A1B0-6C2D1814AF22}" destId="{06AA4EF3-4D6D-461B-8D83-8152E57D02C3}" srcOrd="1" destOrd="0" presId="urn:microsoft.com/office/officeart/2005/8/layout/hierarchy2"/>
    <dgm:cxn modelId="{348A84BA-E033-417F-B740-39A921CD3099}" type="presOf" srcId="{E9D9E934-9075-489E-B4F9-F6D6DF00C012}" destId="{54D4DDF9-8A0B-46B4-9E61-5886CA978572}" srcOrd="0" destOrd="0" presId="urn:microsoft.com/office/officeart/2005/8/layout/hierarchy2"/>
    <dgm:cxn modelId="{D32A0DBB-7629-4FAD-B6F8-8A3109E808A5}" type="presOf" srcId="{ADDFA7BE-2E49-446C-B4AA-B6586FBD4C37}" destId="{1C347BA8-ED4F-40A4-95B3-D8C5F67D3493}" srcOrd="0" destOrd="0" presId="urn:microsoft.com/office/officeart/2005/8/layout/hierarchy2"/>
    <dgm:cxn modelId="{AE8DFAC2-84F0-4423-99DB-DCBED4DC8BF2}" type="presOf" srcId="{ADDFA7BE-2E49-446C-B4AA-B6586FBD4C37}" destId="{3FC752CE-EF47-4668-AD3C-830A6C04CE56}" srcOrd="1" destOrd="0" presId="urn:microsoft.com/office/officeart/2005/8/layout/hierarchy2"/>
    <dgm:cxn modelId="{0E44ACC4-8FC7-468F-A6C1-913749472E6D}" type="presOf" srcId="{9A281AB8-F8E7-423B-8483-B56246C37EDA}" destId="{8EFFDCF8-5E6D-4AC9-B7B9-098AD4A0CD83}" srcOrd="1" destOrd="0" presId="urn:microsoft.com/office/officeart/2005/8/layout/hierarchy2"/>
    <dgm:cxn modelId="{6F0D28CE-5C7B-4730-B42E-14039FE0A93A}" srcId="{C1FBC50A-511E-4942-84D7-11531919B0DA}" destId="{268743D1-E3DF-4BA8-996F-25864000E645}" srcOrd="1" destOrd="0" parTransId="{E9D9E934-9075-489E-B4F9-F6D6DF00C012}" sibTransId="{FA85BE45-7AFF-4A50-8CE5-00E22DBF6A77}"/>
    <dgm:cxn modelId="{28CE5DDE-4291-4B9F-BDF9-1F012CB6EA83}" type="presOf" srcId="{E9D9E934-9075-489E-B4F9-F6D6DF00C012}" destId="{C522D480-34B3-401F-B609-9738E396696D}" srcOrd="1" destOrd="0" presId="urn:microsoft.com/office/officeart/2005/8/layout/hierarchy2"/>
    <dgm:cxn modelId="{77EA1FF8-6AA5-4F1E-B8F5-7317FCC15CA4}" type="presOf" srcId="{548074DA-2819-4F5B-882E-9730A5664C30}" destId="{15128A86-63B7-494D-8FE6-AD81A7C29990}" srcOrd="0" destOrd="0" presId="urn:microsoft.com/office/officeart/2005/8/layout/hierarchy2"/>
    <dgm:cxn modelId="{B2F90EF9-AD91-4FDD-9ADA-F400E2ACD481}" type="presOf" srcId="{048EEB5E-5415-4F50-9706-2A4D45414DB3}" destId="{EF16AFDE-0686-4FF9-A1A1-00ADCC42994E}" srcOrd="0" destOrd="0" presId="urn:microsoft.com/office/officeart/2005/8/layout/hierarchy2"/>
    <dgm:cxn modelId="{CABBF569-6CA6-47B8-ABCF-5C47D8D71BED}" type="presParOf" srcId="{268D254A-74F8-42C5-8F1B-CB7151E8DCFB}" destId="{381D541F-C95D-4E88-AAFD-ECC0EA8FD408}" srcOrd="0" destOrd="0" presId="urn:microsoft.com/office/officeart/2005/8/layout/hierarchy2"/>
    <dgm:cxn modelId="{DD6C7859-5E71-4C34-9CD5-D9C39DFA1B1A}" type="presParOf" srcId="{381D541F-C95D-4E88-AAFD-ECC0EA8FD408}" destId="{C485FF9F-9564-463B-939E-CD36935125CE}" srcOrd="0" destOrd="0" presId="urn:microsoft.com/office/officeart/2005/8/layout/hierarchy2"/>
    <dgm:cxn modelId="{F2DD6E2F-25BC-4169-AB6D-BEB111322994}" type="presParOf" srcId="{381D541F-C95D-4E88-AAFD-ECC0EA8FD408}" destId="{AA408C2D-8A0E-4092-83F9-AC8D5A3DAF02}" srcOrd="1" destOrd="0" presId="urn:microsoft.com/office/officeart/2005/8/layout/hierarchy2"/>
    <dgm:cxn modelId="{843BBA18-CFB6-459D-95D3-98DE1929CA00}" type="presParOf" srcId="{AA408C2D-8A0E-4092-83F9-AC8D5A3DAF02}" destId="{04BF6CD7-E883-48FB-BD01-251F37FAD82E}" srcOrd="0" destOrd="0" presId="urn:microsoft.com/office/officeart/2005/8/layout/hierarchy2"/>
    <dgm:cxn modelId="{38A60957-6A80-4987-B7DB-AA476AC40528}" type="presParOf" srcId="{04BF6CD7-E883-48FB-BD01-251F37FAD82E}" destId="{06AA4EF3-4D6D-461B-8D83-8152E57D02C3}" srcOrd="0" destOrd="0" presId="urn:microsoft.com/office/officeart/2005/8/layout/hierarchy2"/>
    <dgm:cxn modelId="{4D4B9D61-911A-4CB0-97EE-804A17AE8112}" type="presParOf" srcId="{AA408C2D-8A0E-4092-83F9-AC8D5A3DAF02}" destId="{8651EE7B-6F7F-4373-8739-764A409310C0}" srcOrd="1" destOrd="0" presId="urn:microsoft.com/office/officeart/2005/8/layout/hierarchy2"/>
    <dgm:cxn modelId="{F04A5D71-2EB9-41C6-A4B4-2EA36AD3761D}" type="presParOf" srcId="{8651EE7B-6F7F-4373-8739-764A409310C0}" destId="{15128A86-63B7-494D-8FE6-AD81A7C29990}" srcOrd="0" destOrd="0" presId="urn:microsoft.com/office/officeart/2005/8/layout/hierarchy2"/>
    <dgm:cxn modelId="{0051380F-9EF9-41F6-876F-E57FAB581488}" type="presParOf" srcId="{8651EE7B-6F7F-4373-8739-764A409310C0}" destId="{EAF4FBB1-54C0-413B-8CA4-A3AF5E97017B}" srcOrd="1" destOrd="0" presId="urn:microsoft.com/office/officeart/2005/8/layout/hierarchy2"/>
    <dgm:cxn modelId="{4FF58AB9-1C10-46FE-978D-BD9B15622163}" type="presParOf" srcId="{EAF4FBB1-54C0-413B-8CA4-A3AF5E97017B}" destId="{EF16AFDE-0686-4FF9-A1A1-00ADCC42994E}" srcOrd="0" destOrd="0" presId="urn:microsoft.com/office/officeart/2005/8/layout/hierarchy2"/>
    <dgm:cxn modelId="{8E061352-B009-4CC3-AB6E-C9C244F386EF}" type="presParOf" srcId="{EF16AFDE-0686-4FF9-A1A1-00ADCC42994E}" destId="{9D5A695E-C282-46FA-BD67-3C601AC84926}" srcOrd="0" destOrd="0" presId="urn:microsoft.com/office/officeart/2005/8/layout/hierarchy2"/>
    <dgm:cxn modelId="{8177FFAA-2D41-4095-A717-596682A03C36}" type="presParOf" srcId="{EAF4FBB1-54C0-413B-8CA4-A3AF5E97017B}" destId="{9D13FC5B-4136-425C-88C6-6DFDCAB75029}" srcOrd="1" destOrd="0" presId="urn:microsoft.com/office/officeart/2005/8/layout/hierarchy2"/>
    <dgm:cxn modelId="{9E0E0134-258C-4140-8B84-9D34EBE3D5E2}" type="presParOf" srcId="{9D13FC5B-4136-425C-88C6-6DFDCAB75029}" destId="{D689DF3F-3242-4A37-9F51-1E0FC79F22FE}" srcOrd="0" destOrd="0" presId="urn:microsoft.com/office/officeart/2005/8/layout/hierarchy2"/>
    <dgm:cxn modelId="{C3BD10C6-3848-4B44-9708-295297A4C41A}" type="presParOf" srcId="{9D13FC5B-4136-425C-88C6-6DFDCAB75029}" destId="{96BB371E-75FF-4823-82F3-176107CF61F2}" srcOrd="1" destOrd="0" presId="urn:microsoft.com/office/officeart/2005/8/layout/hierarchy2"/>
    <dgm:cxn modelId="{DB5E9E36-F7E1-42A3-B68F-A8438E25EF7C}" type="presParOf" srcId="{AA408C2D-8A0E-4092-83F9-AC8D5A3DAF02}" destId="{54D4DDF9-8A0B-46B4-9E61-5886CA978572}" srcOrd="2" destOrd="0" presId="urn:microsoft.com/office/officeart/2005/8/layout/hierarchy2"/>
    <dgm:cxn modelId="{7F8D6508-C9DA-4472-8A85-5EB7EF493835}" type="presParOf" srcId="{54D4DDF9-8A0B-46B4-9E61-5886CA978572}" destId="{C522D480-34B3-401F-B609-9738E396696D}" srcOrd="0" destOrd="0" presId="urn:microsoft.com/office/officeart/2005/8/layout/hierarchy2"/>
    <dgm:cxn modelId="{F1E0A830-4676-4E7E-864E-F5E765DD38F8}" type="presParOf" srcId="{AA408C2D-8A0E-4092-83F9-AC8D5A3DAF02}" destId="{B5423863-E11D-40AE-96D8-A5492FFBBEE0}" srcOrd="3" destOrd="0" presId="urn:microsoft.com/office/officeart/2005/8/layout/hierarchy2"/>
    <dgm:cxn modelId="{84F1DD06-CDED-4C3E-B6EF-0F684F884CEE}" type="presParOf" srcId="{B5423863-E11D-40AE-96D8-A5492FFBBEE0}" destId="{1E99DBA6-B61F-4139-BF46-4B47F44D220E}" srcOrd="0" destOrd="0" presId="urn:microsoft.com/office/officeart/2005/8/layout/hierarchy2"/>
    <dgm:cxn modelId="{0A15B9BD-A029-4B86-91C5-651DD5FB5679}" type="presParOf" srcId="{B5423863-E11D-40AE-96D8-A5492FFBBEE0}" destId="{41735B01-65CF-4648-A748-5CA3706FA9DC}" srcOrd="1" destOrd="0" presId="urn:microsoft.com/office/officeart/2005/8/layout/hierarchy2"/>
    <dgm:cxn modelId="{294B3722-97DC-4EB3-A34E-779842DDA2BB}" type="presParOf" srcId="{41735B01-65CF-4648-A748-5CA3706FA9DC}" destId="{61E9CFCC-96F8-4AC7-9543-E85D4CA249F9}" srcOrd="0" destOrd="0" presId="urn:microsoft.com/office/officeart/2005/8/layout/hierarchy2"/>
    <dgm:cxn modelId="{40760205-0AF8-4A0D-8614-6180254F850F}" type="presParOf" srcId="{61E9CFCC-96F8-4AC7-9543-E85D4CA249F9}" destId="{B7788093-1B05-415F-B916-D65EEDF45211}" srcOrd="0" destOrd="0" presId="urn:microsoft.com/office/officeart/2005/8/layout/hierarchy2"/>
    <dgm:cxn modelId="{5BDDD1CD-A99F-46BB-AC29-7F1A64D2FF90}" type="presParOf" srcId="{41735B01-65CF-4648-A748-5CA3706FA9DC}" destId="{409C7A5B-FBDC-4DD6-9FA2-78343E2781FD}" srcOrd="1" destOrd="0" presId="urn:microsoft.com/office/officeart/2005/8/layout/hierarchy2"/>
    <dgm:cxn modelId="{AF941244-F341-43A1-9A75-2660801B16DD}" type="presParOf" srcId="{409C7A5B-FBDC-4DD6-9FA2-78343E2781FD}" destId="{EAADF531-6A0A-471D-BF85-0876778B00C1}" srcOrd="0" destOrd="0" presId="urn:microsoft.com/office/officeart/2005/8/layout/hierarchy2"/>
    <dgm:cxn modelId="{0BDC5B35-E309-4E71-92C6-CE9EA824CDD2}" type="presParOf" srcId="{409C7A5B-FBDC-4DD6-9FA2-78343E2781FD}" destId="{38DFE356-1439-4A4F-8615-33D7463EA63C}" srcOrd="1" destOrd="0" presId="urn:microsoft.com/office/officeart/2005/8/layout/hierarchy2"/>
    <dgm:cxn modelId="{8AB083AC-6EBC-4F92-AAFD-89CD287B3AA2}" type="presParOf" srcId="{AA408C2D-8A0E-4092-83F9-AC8D5A3DAF02}" destId="{924D3331-BCAB-432F-B4BA-7A014E3E73D8}" srcOrd="4" destOrd="0" presId="urn:microsoft.com/office/officeart/2005/8/layout/hierarchy2"/>
    <dgm:cxn modelId="{3458D2A2-D744-4293-A9E2-7436BFCC3D36}" type="presParOf" srcId="{924D3331-BCAB-432F-B4BA-7A014E3E73D8}" destId="{8EFFDCF8-5E6D-4AC9-B7B9-098AD4A0CD83}" srcOrd="0" destOrd="0" presId="urn:microsoft.com/office/officeart/2005/8/layout/hierarchy2"/>
    <dgm:cxn modelId="{3DB7EB13-91E8-4ACD-8CE8-811296096DA7}" type="presParOf" srcId="{AA408C2D-8A0E-4092-83F9-AC8D5A3DAF02}" destId="{083D4718-58B0-4B3F-985F-EBBCC544082A}" srcOrd="5" destOrd="0" presId="urn:microsoft.com/office/officeart/2005/8/layout/hierarchy2"/>
    <dgm:cxn modelId="{1FEF8209-68CF-4A19-AF26-3F11501218D7}" type="presParOf" srcId="{083D4718-58B0-4B3F-985F-EBBCC544082A}" destId="{30F75B95-D7D9-4396-9C68-9A5CAAB77A28}" srcOrd="0" destOrd="0" presId="urn:microsoft.com/office/officeart/2005/8/layout/hierarchy2"/>
    <dgm:cxn modelId="{72C41168-521E-4856-BFF9-B06B79F5BD0B}" type="presParOf" srcId="{083D4718-58B0-4B3F-985F-EBBCC544082A}" destId="{AA07C644-663F-4B64-BE7C-0FCD1D484DB0}" srcOrd="1" destOrd="0" presId="urn:microsoft.com/office/officeart/2005/8/layout/hierarchy2"/>
    <dgm:cxn modelId="{CD4B9B9A-D1FB-417C-A6D5-A54F14731463}" type="presParOf" srcId="{AA07C644-663F-4B64-BE7C-0FCD1D484DB0}" destId="{34A0F28B-7E7D-4959-8CB0-977224ACB6BE}" srcOrd="0" destOrd="0" presId="urn:microsoft.com/office/officeart/2005/8/layout/hierarchy2"/>
    <dgm:cxn modelId="{617A0EC6-305C-4194-B2B0-1F53C3075337}" type="presParOf" srcId="{34A0F28B-7E7D-4959-8CB0-977224ACB6BE}" destId="{3CE90BF7-F09E-42BB-85E8-25FEA6505B83}" srcOrd="0" destOrd="0" presId="urn:microsoft.com/office/officeart/2005/8/layout/hierarchy2"/>
    <dgm:cxn modelId="{DB09BE77-CB46-42F0-AE07-C1F321C8ADA1}" type="presParOf" srcId="{AA07C644-663F-4B64-BE7C-0FCD1D484DB0}" destId="{0471F996-A9E4-418B-9635-C781171BBC96}" srcOrd="1" destOrd="0" presId="urn:microsoft.com/office/officeart/2005/8/layout/hierarchy2"/>
    <dgm:cxn modelId="{0913BFE9-267A-4AA1-8591-824014799298}" type="presParOf" srcId="{0471F996-A9E4-418B-9635-C781171BBC96}" destId="{6A6E8B91-8651-4725-A3C1-2B6651718DD7}" srcOrd="0" destOrd="0" presId="urn:microsoft.com/office/officeart/2005/8/layout/hierarchy2"/>
    <dgm:cxn modelId="{29FFD949-BF27-4DFC-8D4C-C2FA0384AC99}" type="presParOf" srcId="{0471F996-A9E4-418B-9635-C781171BBC96}" destId="{7B88DFE1-9DA4-4AD1-BE17-3C4B5819CBD0}" srcOrd="1" destOrd="0" presId="urn:microsoft.com/office/officeart/2005/8/layout/hierarchy2"/>
    <dgm:cxn modelId="{A9BCDFCE-5093-4DDC-95FC-9B0BA70BE906}" type="presParOf" srcId="{AA408C2D-8A0E-4092-83F9-AC8D5A3DAF02}" destId="{1C347BA8-ED4F-40A4-95B3-D8C5F67D3493}" srcOrd="6" destOrd="0" presId="urn:microsoft.com/office/officeart/2005/8/layout/hierarchy2"/>
    <dgm:cxn modelId="{CF7615F9-B7C9-4D64-B375-56994EA8CB38}" type="presParOf" srcId="{1C347BA8-ED4F-40A4-95B3-D8C5F67D3493}" destId="{3FC752CE-EF47-4668-AD3C-830A6C04CE56}" srcOrd="0" destOrd="0" presId="urn:microsoft.com/office/officeart/2005/8/layout/hierarchy2"/>
    <dgm:cxn modelId="{A2E9B801-22B7-42DB-B419-967EFFF2D4A9}" type="presParOf" srcId="{AA408C2D-8A0E-4092-83F9-AC8D5A3DAF02}" destId="{86076A9C-F787-4ED0-8748-7EAC407C5AA8}" srcOrd="7" destOrd="0" presId="urn:microsoft.com/office/officeart/2005/8/layout/hierarchy2"/>
    <dgm:cxn modelId="{91B438E1-7C7C-4435-A61A-80945348CD8C}" type="presParOf" srcId="{86076A9C-F787-4ED0-8748-7EAC407C5AA8}" destId="{FFF34A20-1B7A-465B-9439-E32C0F85C70C}" srcOrd="0" destOrd="0" presId="urn:microsoft.com/office/officeart/2005/8/layout/hierarchy2"/>
    <dgm:cxn modelId="{EB491225-70E2-42FE-A365-020CC9320C51}" type="presParOf" srcId="{86076A9C-F787-4ED0-8748-7EAC407C5AA8}" destId="{60BC2A62-1642-4742-B6A3-502A115510FB}" srcOrd="1" destOrd="0" presId="urn:microsoft.com/office/officeart/2005/8/layout/hierarchy2"/>
    <dgm:cxn modelId="{4BAAB32B-B2BE-4D6E-9EDC-58B643DA04DD}" type="presParOf" srcId="{60BC2A62-1642-4742-B6A3-502A115510FB}" destId="{BD9E94DE-D6EE-4C4E-BE28-69079907683E}" srcOrd="0" destOrd="0" presId="urn:microsoft.com/office/officeart/2005/8/layout/hierarchy2"/>
    <dgm:cxn modelId="{51B1CD79-8AA7-4BC2-8BE4-64BDF50B8262}" type="presParOf" srcId="{BD9E94DE-D6EE-4C4E-BE28-69079907683E}" destId="{8D14EA14-6EE9-4549-883F-6D9C7F1FD2AA}" srcOrd="0" destOrd="0" presId="urn:microsoft.com/office/officeart/2005/8/layout/hierarchy2"/>
    <dgm:cxn modelId="{EE628FC8-9FE0-4813-91A5-4D8D5B23DE5A}" type="presParOf" srcId="{60BC2A62-1642-4742-B6A3-502A115510FB}" destId="{9CE1E24C-72B3-42C3-A368-BAD4847C2080}" srcOrd="1" destOrd="0" presId="urn:microsoft.com/office/officeart/2005/8/layout/hierarchy2"/>
    <dgm:cxn modelId="{B974684F-C597-4130-A476-1E32403C59AE}" type="presParOf" srcId="{9CE1E24C-72B3-42C3-A368-BAD4847C2080}" destId="{53C16924-B52A-4D01-B8C5-7C1A4397FC4F}" srcOrd="0" destOrd="0" presId="urn:microsoft.com/office/officeart/2005/8/layout/hierarchy2"/>
    <dgm:cxn modelId="{B95CBB72-AD50-4C1A-8F18-C61E7869DCD7}" type="presParOf" srcId="{9CE1E24C-72B3-42C3-A368-BAD4847C2080}" destId="{5A36430D-FDA1-4533-A5C7-B7DD4A36AA3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23E21-637C-4DAC-A110-78CB983CEE96}"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CE8A0688-BCA8-4AF8-AE9A-CAD7597FD783}">
      <dgm:prSet phldrT="[Texto]"/>
      <dgm:spPr/>
      <dgm:t>
        <a:bodyPr/>
        <a:lstStyle/>
        <a:p>
          <a:r>
            <a:rPr lang="es-ES">
              <a:latin typeface="Adobe Hebrew" pitchFamily="18" charset="-79"/>
              <a:cs typeface="Adobe Hebrew" pitchFamily="18" charset="-79"/>
            </a:rPr>
            <a:t>Fuentes de información para determinar fallos y modos de fallos</a:t>
          </a:r>
          <a:endParaRPr lang="es-ES" dirty="0">
            <a:latin typeface="Adobe Hebrew" pitchFamily="18" charset="-79"/>
            <a:cs typeface="Adobe Hebrew" pitchFamily="18" charset="-79"/>
          </a:endParaRPr>
        </a:p>
      </dgm:t>
    </dgm:pt>
    <dgm:pt modelId="{1D080EA5-2721-492E-AD6F-439E0684F27F}" type="parTrans" cxnId="{DEB69D67-BD85-43BA-B47C-784B9DCB6A02}">
      <dgm:prSet/>
      <dgm:spPr/>
      <dgm:t>
        <a:bodyPr/>
        <a:lstStyle/>
        <a:p>
          <a:endParaRPr lang="es-ES">
            <a:solidFill>
              <a:schemeClr val="tx1"/>
            </a:solidFill>
            <a:latin typeface="Adobe Hebrew" pitchFamily="18" charset="-79"/>
            <a:cs typeface="Adobe Hebrew" pitchFamily="18" charset="-79"/>
          </a:endParaRPr>
        </a:p>
      </dgm:t>
    </dgm:pt>
    <dgm:pt modelId="{BFC358C0-812F-41F0-BDDA-C1203DEB8007}" type="sibTrans" cxnId="{DEB69D67-BD85-43BA-B47C-784B9DCB6A02}">
      <dgm:prSet/>
      <dgm:spPr/>
      <dgm:t>
        <a:bodyPr/>
        <a:lstStyle/>
        <a:p>
          <a:endParaRPr lang="es-ES">
            <a:solidFill>
              <a:schemeClr val="tx1"/>
            </a:solidFill>
            <a:latin typeface="Adobe Hebrew" pitchFamily="18" charset="-79"/>
            <a:cs typeface="Adobe Hebrew" pitchFamily="18" charset="-79"/>
          </a:endParaRPr>
        </a:p>
      </dgm:t>
    </dgm:pt>
    <dgm:pt modelId="{A51A2010-E44C-4F06-B29B-C7E1F263342A}">
      <dgm:prSet phldrT="[Texto]"/>
      <dgm:spPr/>
      <dgm:t>
        <a:bodyPr/>
        <a:lstStyle/>
        <a:p>
          <a:r>
            <a:rPr lang="es-ES">
              <a:latin typeface="Adobe Hebrew" pitchFamily="18" charset="-79"/>
              <a:cs typeface="Adobe Hebrew" pitchFamily="18" charset="-79"/>
            </a:rPr>
            <a:t>Histórico de Averías</a:t>
          </a:r>
          <a:endParaRPr lang="es-ES" dirty="0">
            <a:latin typeface="Adobe Hebrew" pitchFamily="18" charset="-79"/>
            <a:cs typeface="Adobe Hebrew" pitchFamily="18" charset="-79"/>
          </a:endParaRPr>
        </a:p>
      </dgm:t>
    </dgm:pt>
    <dgm:pt modelId="{82C27D29-79AD-4B75-90DC-11399DA7B68A}" type="parTrans" cxnId="{BD3B9561-ED80-4853-BB99-8AA74E046977}">
      <dgm:prSet/>
      <dgm:spPr/>
      <dgm:t>
        <a:bodyPr/>
        <a:lstStyle/>
        <a:p>
          <a:endParaRPr lang="es-ES">
            <a:solidFill>
              <a:schemeClr val="tx1"/>
            </a:solidFill>
            <a:latin typeface="Adobe Hebrew" pitchFamily="18" charset="-79"/>
            <a:cs typeface="Adobe Hebrew" pitchFamily="18" charset="-79"/>
          </a:endParaRPr>
        </a:p>
      </dgm:t>
    </dgm:pt>
    <dgm:pt modelId="{AE5DB826-A603-4C0D-81AE-B40F4084198C}" type="sibTrans" cxnId="{BD3B9561-ED80-4853-BB99-8AA74E046977}">
      <dgm:prSet/>
      <dgm:spPr/>
      <dgm:t>
        <a:bodyPr/>
        <a:lstStyle/>
        <a:p>
          <a:endParaRPr lang="es-ES">
            <a:solidFill>
              <a:schemeClr val="tx1"/>
            </a:solidFill>
            <a:latin typeface="Adobe Hebrew" pitchFamily="18" charset="-79"/>
            <a:cs typeface="Adobe Hebrew" pitchFamily="18" charset="-79"/>
          </a:endParaRPr>
        </a:p>
      </dgm:t>
    </dgm:pt>
    <dgm:pt modelId="{13ED3E21-D4BA-4B75-BC63-9901F83290FB}">
      <dgm:prSet phldrT="[Texto]"/>
      <dgm:spPr/>
      <dgm:t>
        <a:bodyPr/>
        <a:lstStyle/>
        <a:p>
          <a:r>
            <a:rPr lang="es-ES">
              <a:latin typeface="Adobe Hebrew" pitchFamily="18" charset="-79"/>
              <a:cs typeface="Adobe Hebrew" pitchFamily="18" charset="-79"/>
            </a:rPr>
            <a:t>Documentación del equipo</a:t>
          </a:r>
          <a:endParaRPr lang="es-ES" dirty="0">
            <a:latin typeface="Adobe Hebrew" pitchFamily="18" charset="-79"/>
            <a:cs typeface="Adobe Hebrew" pitchFamily="18" charset="-79"/>
          </a:endParaRPr>
        </a:p>
      </dgm:t>
    </dgm:pt>
    <dgm:pt modelId="{A127F580-3CD9-4287-9801-34CBBFA7D2C2}" type="parTrans" cxnId="{B9059498-99B8-4711-8192-11597D3A9516}">
      <dgm:prSet/>
      <dgm:spPr/>
      <dgm:t>
        <a:bodyPr/>
        <a:lstStyle/>
        <a:p>
          <a:endParaRPr lang="es-ES">
            <a:solidFill>
              <a:schemeClr val="tx1"/>
            </a:solidFill>
            <a:latin typeface="Adobe Hebrew" pitchFamily="18" charset="-79"/>
            <a:cs typeface="Adobe Hebrew" pitchFamily="18" charset="-79"/>
          </a:endParaRPr>
        </a:p>
      </dgm:t>
    </dgm:pt>
    <dgm:pt modelId="{154FBD4C-8694-49AF-8277-DDF78855E077}" type="sibTrans" cxnId="{B9059498-99B8-4711-8192-11597D3A9516}">
      <dgm:prSet/>
      <dgm:spPr/>
      <dgm:t>
        <a:bodyPr/>
        <a:lstStyle/>
        <a:p>
          <a:endParaRPr lang="es-ES">
            <a:solidFill>
              <a:schemeClr val="tx1"/>
            </a:solidFill>
            <a:latin typeface="Adobe Hebrew" pitchFamily="18" charset="-79"/>
            <a:cs typeface="Adobe Hebrew" pitchFamily="18" charset="-79"/>
          </a:endParaRPr>
        </a:p>
      </dgm:t>
    </dgm:pt>
    <dgm:pt modelId="{C8590E08-92E9-4A0E-A27C-4FC60BC4FE93}">
      <dgm:prSet/>
      <dgm:spPr/>
      <dgm:t>
        <a:bodyPr/>
        <a:lstStyle/>
        <a:p>
          <a:r>
            <a:rPr lang="es-ES">
              <a:latin typeface="Adobe Hebrew" pitchFamily="18" charset="-79"/>
              <a:cs typeface="Adobe Hebrew" pitchFamily="18" charset="-79"/>
            </a:rPr>
            <a:t>Personal de Producción</a:t>
          </a:r>
          <a:endParaRPr lang="es-ES" dirty="0">
            <a:latin typeface="Adobe Hebrew" pitchFamily="18" charset="-79"/>
            <a:cs typeface="Adobe Hebrew" pitchFamily="18" charset="-79"/>
          </a:endParaRPr>
        </a:p>
      </dgm:t>
    </dgm:pt>
    <dgm:pt modelId="{6A85E1E4-E4A2-4824-87FD-80DBC7571D48}" type="parTrans" cxnId="{F488234A-8DFB-4E81-A585-B4F4CD8B29D4}">
      <dgm:prSet/>
      <dgm:spPr/>
      <dgm:t>
        <a:bodyPr/>
        <a:lstStyle/>
        <a:p>
          <a:endParaRPr lang="es-ES">
            <a:solidFill>
              <a:schemeClr val="tx1"/>
            </a:solidFill>
            <a:latin typeface="Adobe Hebrew" pitchFamily="18" charset="-79"/>
            <a:cs typeface="Adobe Hebrew" pitchFamily="18" charset="-79"/>
          </a:endParaRPr>
        </a:p>
      </dgm:t>
    </dgm:pt>
    <dgm:pt modelId="{C4E7A521-6421-43DD-9B10-483257D7E2AF}" type="sibTrans" cxnId="{F488234A-8DFB-4E81-A585-B4F4CD8B29D4}">
      <dgm:prSet/>
      <dgm:spPr/>
      <dgm:t>
        <a:bodyPr/>
        <a:lstStyle/>
        <a:p>
          <a:endParaRPr lang="es-ES">
            <a:solidFill>
              <a:schemeClr val="tx1"/>
            </a:solidFill>
            <a:latin typeface="Adobe Hebrew" pitchFamily="18" charset="-79"/>
            <a:cs typeface="Adobe Hebrew" pitchFamily="18" charset="-79"/>
          </a:endParaRPr>
        </a:p>
      </dgm:t>
    </dgm:pt>
    <dgm:pt modelId="{F2C91ED1-AE7E-429E-A75C-D2F9D2A49DF5}">
      <dgm:prSet/>
      <dgm:spPr/>
      <dgm:t>
        <a:bodyPr/>
        <a:lstStyle/>
        <a:p>
          <a:r>
            <a:rPr lang="es-ES">
              <a:latin typeface="Adobe Hebrew" pitchFamily="18" charset="-79"/>
              <a:cs typeface="Adobe Hebrew" pitchFamily="18" charset="-79"/>
            </a:rPr>
            <a:t>Personal de Mantenimiento</a:t>
          </a:r>
          <a:endParaRPr lang="es-ES" dirty="0">
            <a:latin typeface="Adobe Hebrew" pitchFamily="18" charset="-79"/>
            <a:cs typeface="Adobe Hebrew" pitchFamily="18" charset="-79"/>
          </a:endParaRPr>
        </a:p>
      </dgm:t>
    </dgm:pt>
    <dgm:pt modelId="{196555DD-B162-4FED-84A6-83421F74A4D2}" type="sibTrans" cxnId="{4306C8CF-21CA-4987-9BAB-975202CBA702}">
      <dgm:prSet/>
      <dgm:spPr/>
      <dgm:t>
        <a:bodyPr/>
        <a:lstStyle/>
        <a:p>
          <a:endParaRPr lang="es-ES">
            <a:solidFill>
              <a:schemeClr val="tx1"/>
            </a:solidFill>
            <a:latin typeface="Adobe Hebrew" pitchFamily="18" charset="-79"/>
            <a:cs typeface="Adobe Hebrew" pitchFamily="18" charset="-79"/>
          </a:endParaRPr>
        </a:p>
      </dgm:t>
    </dgm:pt>
    <dgm:pt modelId="{E8CA2591-F3F4-43C0-926E-4238F2FAAEEC}" type="parTrans" cxnId="{4306C8CF-21CA-4987-9BAB-975202CBA702}">
      <dgm:prSet/>
      <dgm:spPr/>
      <dgm:t>
        <a:bodyPr/>
        <a:lstStyle/>
        <a:p>
          <a:endParaRPr lang="es-ES">
            <a:solidFill>
              <a:schemeClr val="tx1"/>
            </a:solidFill>
            <a:latin typeface="Adobe Hebrew" pitchFamily="18" charset="-79"/>
            <a:cs typeface="Adobe Hebrew" pitchFamily="18" charset="-79"/>
          </a:endParaRPr>
        </a:p>
      </dgm:t>
    </dgm:pt>
    <dgm:pt modelId="{C0153AD6-6F0E-4930-9F71-0A2C852BCCE7}" type="pres">
      <dgm:prSet presAssocID="{6B923E21-637C-4DAC-A110-78CB983CEE96}" presName="diagram" presStyleCnt="0">
        <dgm:presLayoutVars>
          <dgm:chPref val="1"/>
          <dgm:dir/>
          <dgm:animOne val="branch"/>
          <dgm:animLvl val="lvl"/>
          <dgm:resizeHandles val="exact"/>
        </dgm:presLayoutVars>
      </dgm:prSet>
      <dgm:spPr/>
    </dgm:pt>
    <dgm:pt modelId="{3DB5C8B2-D2C8-4B2E-B4B2-9496F7A12581}" type="pres">
      <dgm:prSet presAssocID="{CE8A0688-BCA8-4AF8-AE9A-CAD7597FD783}" presName="root1" presStyleCnt="0"/>
      <dgm:spPr/>
    </dgm:pt>
    <dgm:pt modelId="{BD0308E4-DD9F-4789-9CF5-80A3649D3159}" type="pres">
      <dgm:prSet presAssocID="{CE8A0688-BCA8-4AF8-AE9A-CAD7597FD783}" presName="LevelOneTextNode" presStyleLbl="node0" presStyleIdx="0" presStyleCnt="1" custScaleX="158978">
        <dgm:presLayoutVars>
          <dgm:chPref val="3"/>
        </dgm:presLayoutVars>
      </dgm:prSet>
      <dgm:spPr/>
    </dgm:pt>
    <dgm:pt modelId="{22D21771-A6A5-4F76-92D4-3BB64E0BFCF2}" type="pres">
      <dgm:prSet presAssocID="{CE8A0688-BCA8-4AF8-AE9A-CAD7597FD783}" presName="level2hierChild" presStyleCnt="0"/>
      <dgm:spPr/>
    </dgm:pt>
    <dgm:pt modelId="{894A9B27-9859-4632-856F-509970BC6A3C}" type="pres">
      <dgm:prSet presAssocID="{82C27D29-79AD-4B75-90DC-11399DA7B68A}" presName="conn2-1" presStyleLbl="parChTrans1D2" presStyleIdx="0" presStyleCnt="4"/>
      <dgm:spPr/>
    </dgm:pt>
    <dgm:pt modelId="{B48E15A1-1FAF-4553-8902-D33830693B4F}" type="pres">
      <dgm:prSet presAssocID="{82C27D29-79AD-4B75-90DC-11399DA7B68A}" presName="connTx" presStyleLbl="parChTrans1D2" presStyleIdx="0" presStyleCnt="4"/>
      <dgm:spPr/>
    </dgm:pt>
    <dgm:pt modelId="{9411BF70-D1E3-489D-8AAE-C7A47D0C5DCB}" type="pres">
      <dgm:prSet presAssocID="{A51A2010-E44C-4F06-B29B-C7E1F263342A}" presName="root2" presStyleCnt="0"/>
      <dgm:spPr/>
    </dgm:pt>
    <dgm:pt modelId="{9E2C5484-0A3D-49A6-8819-07678EA1CB28}" type="pres">
      <dgm:prSet presAssocID="{A51A2010-E44C-4F06-B29B-C7E1F263342A}" presName="LevelTwoTextNode" presStyleLbl="node2" presStyleIdx="0" presStyleCnt="4">
        <dgm:presLayoutVars>
          <dgm:chPref val="3"/>
        </dgm:presLayoutVars>
      </dgm:prSet>
      <dgm:spPr/>
    </dgm:pt>
    <dgm:pt modelId="{CF0A37A3-950F-434A-996C-F232F114F7BC}" type="pres">
      <dgm:prSet presAssocID="{A51A2010-E44C-4F06-B29B-C7E1F263342A}" presName="level3hierChild" presStyleCnt="0"/>
      <dgm:spPr/>
    </dgm:pt>
    <dgm:pt modelId="{F774EE06-EEEF-4189-9F8B-E7720A30BABE}" type="pres">
      <dgm:prSet presAssocID="{E8CA2591-F3F4-43C0-926E-4238F2FAAEEC}" presName="conn2-1" presStyleLbl="parChTrans1D2" presStyleIdx="1" presStyleCnt="4"/>
      <dgm:spPr/>
    </dgm:pt>
    <dgm:pt modelId="{0560DA9A-F090-4DA3-93EF-484D35459141}" type="pres">
      <dgm:prSet presAssocID="{E8CA2591-F3F4-43C0-926E-4238F2FAAEEC}" presName="connTx" presStyleLbl="parChTrans1D2" presStyleIdx="1" presStyleCnt="4"/>
      <dgm:spPr/>
    </dgm:pt>
    <dgm:pt modelId="{ECB6997B-EA3B-4410-BE89-3403F9E909A8}" type="pres">
      <dgm:prSet presAssocID="{F2C91ED1-AE7E-429E-A75C-D2F9D2A49DF5}" presName="root2" presStyleCnt="0"/>
      <dgm:spPr/>
    </dgm:pt>
    <dgm:pt modelId="{60520F4F-9227-4BEF-B1A8-AA1E48034FAC}" type="pres">
      <dgm:prSet presAssocID="{F2C91ED1-AE7E-429E-A75C-D2F9D2A49DF5}" presName="LevelTwoTextNode" presStyleLbl="node2" presStyleIdx="1" presStyleCnt="4">
        <dgm:presLayoutVars>
          <dgm:chPref val="3"/>
        </dgm:presLayoutVars>
      </dgm:prSet>
      <dgm:spPr/>
    </dgm:pt>
    <dgm:pt modelId="{051337FC-5590-42FA-9F36-FA946A527BAD}" type="pres">
      <dgm:prSet presAssocID="{F2C91ED1-AE7E-429E-A75C-D2F9D2A49DF5}" presName="level3hierChild" presStyleCnt="0"/>
      <dgm:spPr/>
    </dgm:pt>
    <dgm:pt modelId="{F49062D8-ECC9-435F-B76F-02BEE75C4639}" type="pres">
      <dgm:prSet presAssocID="{6A85E1E4-E4A2-4824-87FD-80DBC7571D48}" presName="conn2-1" presStyleLbl="parChTrans1D2" presStyleIdx="2" presStyleCnt="4"/>
      <dgm:spPr/>
    </dgm:pt>
    <dgm:pt modelId="{34A74260-2913-4B6E-A89A-522AA60BF32F}" type="pres">
      <dgm:prSet presAssocID="{6A85E1E4-E4A2-4824-87FD-80DBC7571D48}" presName="connTx" presStyleLbl="parChTrans1D2" presStyleIdx="2" presStyleCnt="4"/>
      <dgm:spPr/>
    </dgm:pt>
    <dgm:pt modelId="{AB61667C-C6D1-402A-858C-7DA1B092F69E}" type="pres">
      <dgm:prSet presAssocID="{C8590E08-92E9-4A0E-A27C-4FC60BC4FE93}" presName="root2" presStyleCnt="0"/>
      <dgm:spPr/>
    </dgm:pt>
    <dgm:pt modelId="{DAD1E218-7B58-4B30-8332-422273AEAE92}" type="pres">
      <dgm:prSet presAssocID="{C8590E08-92E9-4A0E-A27C-4FC60BC4FE93}" presName="LevelTwoTextNode" presStyleLbl="node2" presStyleIdx="2" presStyleCnt="4">
        <dgm:presLayoutVars>
          <dgm:chPref val="3"/>
        </dgm:presLayoutVars>
      </dgm:prSet>
      <dgm:spPr/>
    </dgm:pt>
    <dgm:pt modelId="{83A584FB-2942-45AB-BED3-A6E41A95AF4F}" type="pres">
      <dgm:prSet presAssocID="{C8590E08-92E9-4A0E-A27C-4FC60BC4FE93}" presName="level3hierChild" presStyleCnt="0"/>
      <dgm:spPr/>
    </dgm:pt>
    <dgm:pt modelId="{358000AA-072D-4496-B9F8-8077323A9D93}" type="pres">
      <dgm:prSet presAssocID="{A127F580-3CD9-4287-9801-34CBBFA7D2C2}" presName="conn2-1" presStyleLbl="parChTrans1D2" presStyleIdx="3" presStyleCnt="4"/>
      <dgm:spPr/>
    </dgm:pt>
    <dgm:pt modelId="{56D21C36-0C6A-45A5-9778-C27FE5AC021E}" type="pres">
      <dgm:prSet presAssocID="{A127F580-3CD9-4287-9801-34CBBFA7D2C2}" presName="connTx" presStyleLbl="parChTrans1D2" presStyleIdx="3" presStyleCnt="4"/>
      <dgm:spPr/>
    </dgm:pt>
    <dgm:pt modelId="{E02B2955-1103-4365-B3FB-0C8F76074396}" type="pres">
      <dgm:prSet presAssocID="{13ED3E21-D4BA-4B75-BC63-9901F83290FB}" presName="root2" presStyleCnt="0"/>
      <dgm:spPr/>
    </dgm:pt>
    <dgm:pt modelId="{BD3A251D-3D90-4818-9111-5220E5F28145}" type="pres">
      <dgm:prSet presAssocID="{13ED3E21-D4BA-4B75-BC63-9901F83290FB}" presName="LevelTwoTextNode" presStyleLbl="node2" presStyleIdx="3" presStyleCnt="4">
        <dgm:presLayoutVars>
          <dgm:chPref val="3"/>
        </dgm:presLayoutVars>
      </dgm:prSet>
      <dgm:spPr/>
    </dgm:pt>
    <dgm:pt modelId="{542EE7C8-7F3F-445C-B574-399A64699689}" type="pres">
      <dgm:prSet presAssocID="{13ED3E21-D4BA-4B75-BC63-9901F83290FB}" presName="level3hierChild" presStyleCnt="0"/>
      <dgm:spPr/>
    </dgm:pt>
  </dgm:ptLst>
  <dgm:cxnLst>
    <dgm:cxn modelId="{D04A941A-D277-4FF3-8654-5969399FEEC3}" type="presOf" srcId="{E8CA2591-F3F4-43C0-926E-4238F2FAAEEC}" destId="{0560DA9A-F090-4DA3-93EF-484D35459141}" srcOrd="1" destOrd="0" presId="urn:microsoft.com/office/officeart/2005/8/layout/hierarchy2"/>
    <dgm:cxn modelId="{029F9E39-71A5-495E-A7B4-0D7F3A9FE871}" type="presOf" srcId="{A51A2010-E44C-4F06-B29B-C7E1F263342A}" destId="{9E2C5484-0A3D-49A6-8819-07678EA1CB28}" srcOrd="0" destOrd="0" presId="urn:microsoft.com/office/officeart/2005/8/layout/hierarchy2"/>
    <dgm:cxn modelId="{E52DB75C-BDA1-4205-BD8E-5C296B214A6D}" type="presOf" srcId="{CE8A0688-BCA8-4AF8-AE9A-CAD7597FD783}" destId="{BD0308E4-DD9F-4789-9CF5-80A3649D3159}" srcOrd="0" destOrd="0" presId="urn:microsoft.com/office/officeart/2005/8/layout/hierarchy2"/>
    <dgm:cxn modelId="{BD3B9561-ED80-4853-BB99-8AA74E046977}" srcId="{CE8A0688-BCA8-4AF8-AE9A-CAD7597FD783}" destId="{A51A2010-E44C-4F06-B29B-C7E1F263342A}" srcOrd="0" destOrd="0" parTransId="{82C27D29-79AD-4B75-90DC-11399DA7B68A}" sibTransId="{AE5DB826-A603-4C0D-81AE-B40F4084198C}"/>
    <dgm:cxn modelId="{ED44D042-2948-41B9-89B8-005D58D2FB2D}" type="presOf" srcId="{E8CA2591-F3F4-43C0-926E-4238F2FAAEEC}" destId="{F774EE06-EEEF-4189-9F8B-E7720A30BABE}" srcOrd="0" destOrd="0" presId="urn:microsoft.com/office/officeart/2005/8/layout/hierarchy2"/>
    <dgm:cxn modelId="{DEB69D67-BD85-43BA-B47C-784B9DCB6A02}" srcId="{6B923E21-637C-4DAC-A110-78CB983CEE96}" destId="{CE8A0688-BCA8-4AF8-AE9A-CAD7597FD783}" srcOrd="0" destOrd="0" parTransId="{1D080EA5-2721-492E-AD6F-439E0684F27F}" sibTransId="{BFC358C0-812F-41F0-BDDA-C1203DEB8007}"/>
    <dgm:cxn modelId="{2BC01748-9F98-4719-B360-C637B8401EE7}" type="presOf" srcId="{13ED3E21-D4BA-4B75-BC63-9901F83290FB}" destId="{BD3A251D-3D90-4818-9111-5220E5F28145}" srcOrd="0" destOrd="0" presId="urn:microsoft.com/office/officeart/2005/8/layout/hierarchy2"/>
    <dgm:cxn modelId="{F488234A-8DFB-4E81-A585-B4F4CD8B29D4}" srcId="{CE8A0688-BCA8-4AF8-AE9A-CAD7597FD783}" destId="{C8590E08-92E9-4A0E-A27C-4FC60BC4FE93}" srcOrd="2" destOrd="0" parTransId="{6A85E1E4-E4A2-4824-87FD-80DBC7571D48}" sibTransId="{C4E7A521-6421-43DD-9B10-483257D7E2AF}"/>
    <dgm:cxn modelId="{A2FA5E74-69EE-47FE-9670-DAD6EBED2D93}" type="presOf" srcId="{F2C91ED1-AE7E-429E-A75C-D2F9D2A49DF5}" destId="{60520F4F-9227-4BEF-B1A8-AA1E48034FAC}" srcOrd="0" destOrd="0" presId="urn:microsoft.com/office/officeart/2005/8/layout/hierarchy2"/>
    <dgm:cxn modelId="{A35AFA75-15D6-43AC-A6B0-36312CD4C48F}" type="presOf" srcId="{C8590E08-92E9-4A0E-A27C-4FC60BC4FE93}" destId="{DAD1E218-7B58-4B30-8332-422273AEAE92}" srcOrd="0" destOrd="0" presId="urn:microsoft.com/office/officeart/2005/8/layout/hierarchy2"/>
    <dgm:cxn modelId="{B377B356-1FB8-4C5E-AFBB-8AE1398ECB2B}" type="presOf" srcId="{6A85E1E4-E4A2-4824-87FD-80DBC7571D48}" destId="{34A74260-2913-4B6E-A89A-522AA60BF32F}" srcOrd="1" destOrd="0" presId="urn:microsoft.com/office/officeart/2005/8/layout/hierarchy2"/>
    <dgm:cxn modelId="{B86ADE5A-0DFD-47C6-BE00-5E05F28E3926}" type="presOf" srcId="{A127F580-3CD9-4287-9801-34CBBFA7D2C2}" destId="{358000AA-072D-4496-B9F8-8077323A9D93}" srcOrd="0" destOrd="0" presId="urn:microsoft.com/office/officeart/2005/8/layout/hierarchy2"/>
    <dgm:cxn modelId="{C924EA95-6769-4BF2-958F-515092E27E5E}" type="presOf" srcId="{82C27D29-79AD-4B75-90DC-11399DA7B68A}" destId="{B48E15A1-1FAF-4553-8902-D33830693B4F}" srcOrd="1" destOrd="0" presId="urn:microsoft.com/office/officeart/2005/8/layout/hierarchy2"/>
    <dgm:cxn modelId="{B9059498-99B8-4711-8192-11597D3A9516}" srcId="{CE8A0688-BCA8-4AF8-AE9A-CAD7597FD783}" destId="{13ED3E21-D4BA-4B75-BC63-9901F83290FB}" srcOrd="3" destOrd="0" parTransId="{A127F580-3CD9-4287-9801-34CBBFA7D2C2}" sibTransId="{154FBD4C-8694-49AF-8277-DDF78855E077}"/>
    <dgm:cxn modelId="{503342A0-0C78-4798-8E87-FA9463125675}" type="presOf" srcId="{6B923E21-637C-4DAC-A110-78CB983CEE96}" destId="{C0153AD6-6F0E-4930-9F71-0A2C852BCCE7}" srcOrd="0" destOrd="0" presId="urn:microsoft.com/office/officeart/2005/8/layout/hierarchy2"/>
    <dgm:cxn modelId="{4306C8CF-21CA-4987-9BAB-975202CBA702}" srcId="{CE8A0688-BCA8-4AF8-AE9A-CAD7597FD783}" destId="{F2C91ED1-AE7E-429E-A75C-D2F9D2A49DF5}" srcOrd="1" destOrd="0" parTransId="{E8CA2591-F3F4-43C0-926E-4238F2FAAEEC}" sibTransId="{196555DD-B162-4FED-84A6-83421F74A4D2}"/>
    <dgm:cxn modelId="{32D4B1D5-3666-4A98-971C-6E4705D90421}" type="presOf" srcId="{82C27D29-79AD-4B75-90DC-11399DA7B68A}" destId="{894A9B27-9859-4632-856F-509970BC6A3C}" srcOrd="0" destOrd="0" presId="urn:microsoft.com/office/officeart/2005/8/layout/hierarchy2"/>
    <dgm:cxn modelId="{B943E0D7-F075-45B8-8FE5-9AE28FD12CC2}" type="presOf" srcId="{A127F580-3CD9-4287-9801-34CBBFA7D2C2}" destId="{56D21C36-0C6A-45A5-9778-C27FE5AC021E}" srcOrd="1" destOrd="0" presId="urn:microsoft.com/office/officeart/2005/8/layout/hierarchy2"/>
    <dgm:cxn modelId="{83F2DDF4-35F9-4184-A1A8-FF680EAF718E}" type="presOf" srcId="{6A85E1E4-E4A2-4824-87FD-80DBC7571D48}" destId="{F49062D8-ECC9-435F-B76F-02BEE75C4639}" srcOrd="0" destOrd="0" presId="urn:microsoft.com/office/officeart/2005/8/layout/hierarchy2"/>
    <dgm:cxn modelId="{A0D92ADD-744B-4308-BF41-99BF43AA5496}" type="presParOf" srcId="{C0153AD6-6F0E-4930-9F71-0A2C852BCCE7}" destId="{3DB5C8B2-D2C8-4B2E-B4B2-9496F7A12581}" srcOrd="0" destOrd="0" presId="urn:microsoft.com/office/officeart/2005/8/layout/hierarchy2"/>
    <dgm:cxn modelId="{C19BD05A-A6C4-487F-8095-BBE60A737AC5}" type="presParOf" srcId="{3DB5C8B2-D2C8-4B2E-B4B2-9496F7A12581}" destId="{BD0308E4-DD9F-4789-9CF5-80A3649D3159}" srcOrd="0" destOrd="0" presId="urn:microsoft.com/office/officeart/2005/8/layout/hierarchy2"/>
    <dgm:cxn modelId="{AE95D8F7-1068-4C72-9CF3-AA4ED1761AF4}" type="presParOf" srcId="{3DB5C8B2-D2C8-4B2E-B4B2-9496F7A12581}" destId="{22D21771-A6A5-4F76-92D4-3BB64E0BFCF2}" srcOrd="1" destOrd="0" presId="urn:microsoft.com/office/officeart/2005/8/layout/hierarchy2"/>
    <dgm:cxn modelId="{22E412E0-1DEB-44F3-AFDA-CDEE083A3C0A}" type="presParOf" srcId="{22D21771-A6A5-4F76-92D4-3BB64E0BFCF2}" destId="{894A9B27-9859-4632-856F-509970BC6A3C}" srcOrd="0" destOrd="0" presId="urn:microsoft.com/office/officeart/2005/8/layout/hierarchy2"/>
    <dgm:cxn modelId="{EBFBBEF5-FFF9-4FAD-82DD-196A19A37E0E}" type="presParOf" srcId="{894A9B27-9859-4632-856F-509970BC6A3C}" destId="{B48E15A1-1FAF-4553-8902-D33830693B4F}" srcOrd="0" destOrd="0" presId="urn:microsoft.com/office/officeart/2005/8/layout/hierarchy2"/>
    <dgm:cxn modelId="{02002939-4A8C-4E69-95D5-8484D464E094}" type="presParOf" srcId="{22D21771-A6A5-4F76-92D4-3BB64E0BFCF2}" destId="{9411BF70-D1E3-489D-8AAE-C7A47D0C5DCB}" srcOrd="1" destOrd="0" presId="urn:microsoft.com/office/officeart/2005/8/layout/hierarchy2"/>
    <dgm:cxn modelId="{1CD838B6-BE02-4C03-A787-B4EC9CB5D680}" type="presParOf" srcId="{9411BF70-D1E3-489D-8AAE-C7A47D0C5DCB}" destId="{9E2C5484-0A3D-49A6-8819-07678EA1CB28}" srcOrd="0" destOrd="0" presId="urn:microsoft.com/office/officeart/2005/8/layout/hierarchy2"/>
    <dgm:cxn modelId="{A99EC543-9A4B-4CD5-AE38-CC862AF0F910}" type="presParOf" srcId="{9411BF70-D1E3-489D-8AAE-C7A47D0C5DCB}" destId="{CF0A37A3-950F-434A-996C-F232F114F7BC}" srcOrd="1" destOrd="0" presId="urn:microsoft.com/office/officeart/2005/8/layout/hierarchy2"/>
    <dgm:cxn modelId="{FF6E7500-B4E3-4179-A7B2-41E120EFD510}" type="presParOf" srcId="{22D21771-A6A5-4F76-92D4-3BB64E0BFCF2}" destId="{F774EE06-EEEF-4189-9F8B-E7720A30BABE}" srcOrd="2" destOrd="0" presId="urn:microsoft.com/office/officeart/2005/8/layout/hierarchy2"/>
    <dgm:cxn modelId="{BC514BAE-15B5-49DC-8ECC-65EDE6B4C1AD}" type="presParOf" srcId="{F774EE06-EEEF-4189-9F8B-E7720A30BABE}" destId="{0560DA9A-F090-4DA3-93EF-484D35459141}" srcOrd="0" destOrd="0" presId="urn:microsoft.com/office/officeart/2005/8/layout/hierarchy2"/>
    <dgm:cxn modelId="{5B0A4525-B51A-4E70-B551-A945FD787D09}" type="presParOf" srcId="{22D21771-A6A5-4F76-92D4-3BB64E0BFCF2}" destId="{ECB6997B-EA3B-4410-BE89-3403F9E909A8}" srcOrd="3" destOrd="0" presId="urn:microsoft.com/office/officeart/2005/8/layout/hierarchy2"/>
    <dgm:cxn modelId="{86B48893-34B2-4D6B-9340-5818B08AF348}" type="presParOf" srcId="{ECB6997B-EA3B-4410-BE89-3403F9E909A8}" destId="{60520F4F-9227-4BEF-B1A8-AA1E48034FAC}" srcOrd="0" destOrd="0" presId="urn:microsoft.com/office/officeart/2005/8/layout/hierarchy2"/>
    <dgm:cxn modelId="{9B01FCDA-95AC-4A6A-862B-E0F20F5A7854}" type="presParOf" srcId="{ECB6997B-EA3B-4410-BE89-3403F9E909A8}" destId="{051337FC-5590-42FA-9F36-FA946A527BAD}" srcOrd="1" destOrd="0" presId="urn:microsoft.com/office/officeart/2005/8/layout/hierarchy2"/>
    <dgm:cxn modelId="{78EDE088-84CB-4627-9063-0C485A64D573}" type="presParOf" srcId="{22D21771-A6A5-4F76-92D4-3BB64E0BFCF2}" destId="{F49062D8-ECC9-435F-B76F-02BEE75C4639}" srcOrd="4" destOrd="0" presId="urn:microsoft.com/office/officeart/2005/8/layout/hierarchy2"/>
    <dgm:cxn modelId="{3A5193B0-E387-4A7F-9F0D-725D6C81BED3}" type="presParOf" srcId="{F49062D8-ECC9-435F-B76F-02BEE75C4639}" destId="{34A74260-2913-4B6E-A89A-522AA60BF32F}" srcOrd="0" destOrd="0" presId="urn:microsoft.com/office/officeart/2005/8/layout/hierarchy2"/>
    <dgm:cxn modelId="{EEFA4CF2-2933-4EBC-AF07-FBC5B6DCE9DF}" type="presParOf" srcId="{22D21771-A6A5-4F76-92D4-3BB64E0BFCF2}" destId="{AB61667C-C6D1-402A-858C-7DA1B092F69E}" srcOrd="5" destOrd="0" presId="urn:microsoft.com/office/officeart/2005/8/layout/hierarchy2"/>
    <dgm:cxn modelId="{EA2010E6-ACC9-4B1D-9D57-ABB6062E3A18}" type="presParOf" srcId="{AB61667C-C6D1-402A-858C-7DA1B092F69E}" destId="{DAD1E218-7B58-4B30-8332-422273AEAE92}" srcOrd="0" destOrd="0" presId="urn:microsoft.com/office/officeart/2005/8/layout/hierarchy2"/>
    <dgm:cxn modelId="{E323DFAE-C747-4D60-B42C-BD7A16303AFF}" type="presParOf" srcId="{AB61667C-C6D1-402A-858C-7DA1B092F69E}" destId="{83A584FB-2942-45AB-BED3-A6E41A95AF4F}" srcOrd="1" destOrd="0" presId="urn:microsoft.com/office/officeart/2005/8/layout/hierarchy2"/>
    <dgm:cxn modelId="{D719F2F1-906B-4C61-BBD6-FDF77819991A}" type="presParOf" srcId="{22D21771-A6A5-4F76-92D4-3BB64E0BFCF2}" destId="{358000AA-072D-4496-B9F8-8077323A9D93}" srcOrd="6" destOrd="0" presId="urn:microsoft.com/office/officeart/2005/8/layout/hierarchy2"/>
    <dgm:cxn modelId="{5D127400-7263-451D-A624-C3CD14A20622}" type="presParOf" srcId="{358000AA-072D-4496-B9F8-8077323A9D93}" destId="{56D21C36-0C6A-45A5-9778-C27FE5AC021E}" srcOrd="0" destOrd="0" presId="urn:microsoft.com/office/officeart/2005/8/layout/hierarchy2"/>
    <dgm:cxn modelId="{1052799D-6FE0-4E7D-95B1-050EC3435294}" type="presParOf" srcId="{22D21771-A6A5-4F76-92D4-3BB64E0BFCF2}" destId="{E02B2955-1103-4365-B3FB-0C8F76074396}" srcOrd="7" destOrd="0" presId="urn:microsoft.com/office/officeart/2005/8/layout/hierarchy2"/>
    <dgm:cxn modelId="{F8D4CA8E-B996-44BE-9996-BF4E9427D006}" type="presParOf" srcId="{E02B2955-1103-4365-B3FB-0C8F76074396}" destId="{BD3A251D-3D90-4818-9111-5220E5F28145}" srcOrd="0" destOrd="0" presId="urn:microsoft.com/office/officeart/2005/8/layout/hierarchy2"/>
    <dgm:cxn modelId="{07408653-7F84-4B23-AE17-0A1194D00B8D}" type="presParOf" srcId="{E02B2955-1103-4365-B3FB-0C8F76074396}" destId="{542EE7C8-7F3F-445C-B574-399A646996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C476E-DA9E-435E-8051-1044174AEFD9}">
      <dsp:nvSpPr>
        <dsp:cNvPr id="0" name=""/>
        <dsp:cNvSpPr/>
      </dsp:nvSpPr>
      <dsp:spPr>
        <a:xfrm>
          <a:off x="5553550" y="3008856"/>
          <a:ext cx="91440" cy="560612"/>
        </a:xfrm>
        <a:custGeom>
          <a:avLst/>
          <a:gdLst/>
          <a:ahLst/>
          <a:cxnLst/>
          <a:rect l="0" t="0" r="0" b="0"/>
          <a:pathLst>
            <a:path>
              <a:moveTo>
                <a:pt x="45720" y="0"/>
              </a:moveTo>
              <a:lnTo>
                <a:pt x="45720" y="5606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84EFB-81C7-42C7-861C-FC55A363378B}">
      <dsp:nvSpPr>
        <dsp:cNvPr id="0" name=""/>
        <dsp:cNvSpPr/>
      </dsp:nvSpPr>
      <dsp:spPr>
        <a:xfrm>
          <a:off x="4114798" y="1224213"/>
          <a:ext cx="1484471" cy="560612"/>
        </a:xfrm>
        <a:custGeom>
          <a:avLst/>
          <a:gdLst/>
          <a:ahLst/>
          <a:cxnLst/>
          <a:rect l="0" t="0" r="0" b="0"/>
          <a:pathLst>
            <a:path>
              <a:moveTo>
                <a:pt x="0" y="0"/>
              </a:moveTo>
              <a:lnTo>
                <a:pt x="0" y="382040"/>
              </a:lnTo>
              <a:lnTo>
                <a:pt x="1484471" y="382040"/>
              </a:lnTo>
              <a:lnTo>
                <a:pt x="1484471" y="560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9A915-5421-4A6F-99D5-68ADD1FEA73D}">
      <dsp:nvSpPr>
        <dsp:cNvPr id="0" name=""/>
        <dsp:cNvSpPr/>
      </dsp:nvSpPr>
      <dsp:spPr>
        <a:xfrm>
          <a:off x="2495975" y="3008856"/>
          <a:ext cx="91440" cy="560612"/>
        </a:xfrm>
        <a:custGeom>
          <a:avLst/>
          <a:gdLst/>
          <a:ahLst/>
          <a:cxnLst/>
          <a:rect l="0" t="0" r="0" b="0"/>
          <a:pathLst>
            <a:path>
              <a:moveTo>
                <a:pt x="45720" y="0"/>
              </a:moveTo>
              <a:lnTo>
                <a:pt x="45720" y="5606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20BBF-2C11-4FCF-A6EB-E4C6B61D1302}">
      <dsp:nvSpPr>
        <dsp:cNvPr id="0" name=""/>
        <dsp:cNvSpPr/>
      </dsp:nvSpPr>
      <dsp:spPr>
        <a:xfrm>
          <a:off x="2541695" y="1224213"/>
          <a:ext cx="1573102" cy="560612"/>
        </a:xfrm>
        <a:custGeom>
          <a:avLst/>
          <a:gdLst/>
          <a:ahLst/>
          <a:cxnLst/>
          <a:rect l="0" t="0" r="0" b="0"/>
          <a:pathLst>
            <a:path>
              <a:moveTo>
                <a:pt x="1573102" y="0"/>
              </a:moveTo>
              <a:lnTo>
                <a:pt x="1573102" y="382040"/>
              </a:lnTo>
              <a:lnTo>
                <a:pt x="0" y="382040"/>
              </a:lnTo>
              <a:lnTo>
                <a:pt x="0" y="560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8F3D5-9BB2-43EC-B9EB-317D9A46FF29}">
      <dsp:nvSpPr>
        <dsp:cNvPr id="0" name=""/>
        <dsp:cNvSpPr/>
      </dsp:nvSpPr>
      <dsp:spPr>
        <a:xfrm>
          <a:off x="3150995" y="183"/>
          <a:ext cx="1927606" cy="12240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848391D-AC12-4F54-A80B-1C5AC1720CD1}">
      <dsp:nvSpPr>
        <dsp:cNvPr id="0" name=""/>
        <dsp:cNvSpPr/>
      </dsp:nvSpPr>
      <dsp:spPr>
        <a:xfrm>
          <a:off x="3365173" y="203652"/>
          <a:ext cx="1927606" cy="12240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dobe Hebrew" pitchFamily="18" charset="-79"/>
              <a:cs typeface="Adobe Hebrew" pitchFamily="18" charset="-79"/>
            </a:rPr>
            <a:t>TIPOS DE FALLOS</a:t>
          </a:r>
        </a:p>
      </dsp:txBody>
      <dsp:txXfrm>
        <a:off x="3401024" y="239503"/>
        <a:ext cx="1855904" cy="1152328"/>
      </dsp:txXfrm>
    </dsp:sp>
    <dsp:sp modelId="{570742B2-E29C-4362-B8D1-0E8EF365D511}">
      <dsp:nvSpPr>
        <dsp:cNvPr id="0" name=""/>
        <dsp:cNvSpPr/>
      </dsp:nvSpPr>
      <dsp:spPr>
        <a:xfrm>
          <a:off x="1378491" y="1784825"/>
          <a:ext cx="2326409" cy="12240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494C52-D97D-48BC-B7B7-C44E4E086514}">
      <dsp:nvSpPr>
        <dsp:cNvPr id="0" name=""/>
        <dsp:cNvSpPr/>
      </dsp:nvSpPr>
      <dsp:spPr>
        <a:xfrm>
          <a:off x="1592669" y="1988295"/>
          <a:ext cx="2326409" cy="12240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Adobe Hebrew" pitchFamily="18" charset="-79"/>
              <a:cs typeface="Adobe Hebrew" pitchFamily="18" charset="-79"/>
            </a:rPr>
            <a:t>FALLOS FUNCIONALES</a:t>
          </a:r>
        </a:p>
      </dsp:txBody>
      <dsp:txXfrm>
        <a:off x="1628520" y="2024146"/>
        <a:ext cx="2254707" cy="1152328"/>
      </dsp:txXfrm>
    </dsp:sp>
    <dsp:sp modelId="{3D98592C-FF4C-48BE-91E6-DFA7A69BA99D}">
      <dsp:nvSpPr>
        <dsp:cNvPr id="0" name=""/>
        <dsp:cNvSpPr/>
      </dsp:nvSpPr>
      <dsp:spPr>
        <a:xfrm>
          <a:off x="1164314" y="3569468"/>
          <a:ext cx="2754762" cy="12240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DA95CA-09ED-4C97-BE1E-686DC0143897}">
      <dsp:nvSpPr>
        <dsp:cNvPr id="0" name=""/>
        <dsp:cNvSpPr/>
      </dsp:nvSpPr>
      <dsp:spPr>
        <a:xfrm>
          <a:off x="1378493" y="3772938"/>
          <a:ext cx="2754762" cy="12240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dobe Hebrew" pitchFamily="18" charset="-79"/>
              <a:cs typeface="Adobe Hebrew" pitchFamily="18" charset="-79"/>
            </a:rPr>
            <a:t>Fallo que impide al equipo o al sistema cumplir su función. Ej. El fallo funcional de  un sistema de lubricación seria que no lubrique.</a:t>
          </a:r>
        </a:p>
      </dsp:txBody>
      <dsp:txXfrm>
        <a:off x="1414344" y="3808789"/>
        <a:ext cx="2683060" cy="1152328"/>
      </dsp:txXfrm>
    </dsp:sp>
    <dsp:sp modelId="{C5F88FF8-6D19-4AEB-BBF0-A6A0046B4BDD}">
      <dsp:nvSpPr>
        <dsp:cNvPr id="0" name=""/>
        <dsp:cNvSpPr/>
      </dsp:nvSpPr>
      <dsp:spPr>
        <a:xfrm>
          <a:off x="4347434" y="1784825"/>
          <a:ext cx="2503672" cy="12240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6DAD59B-7ECE-4042-BB1C-E6D9AD27E681}">
      <dsp:nvSpPr>
        <dsp:cNvPr id="0" name=""/>
        <dsp:cNvSpPr/>
      </dsp:nvSpPr>
      <dsp:spPr>
        <a:xfrm>
          <a:off x="4561612" y="1988295"/>
          <a:ext cx="2503672" cy="12240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Adobe Hebrew" pitchFamily="18" charset="-79"/>
              <a:cs typeface="Adobe Hebrew" pitchFamily="18" charset="-79"/>
            </a:rPr>
            <a:t>FALLOS TECNICOS</a:t>
          </a:r>
        </a:p>
      </dsp:txBody>
      <dsp:txXfrm>
        <a:off x="4597463" y="2024146"/>
        <a:ext cx="2431970" cy="1152328"/>
      </dsp:txXfrm>
    </dsp:sp>
    <dsp:sp modelId="{5595143B-7294-4779-A8E8-9B38D596371A}">
      <dsp:nvSpPr>
        <dsp:cNvPr id="0" name=""/>
        <dsp:cNvSpPr/>
      </dsp:nvSpPr>
      <dsp:spPr>
        <a:xfrm>
          <a:off x="4347434" y="3569468"/>
          <a:ext cx="2503672" cy="12240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7B75424-20A6-4A88-85E3-82D36D426423}">
      <dsp:nvSpPr>
        <dsp:cNvPr id="0" name=""/>
        <dsp:cNvSpPr/>
      </dsp:nvSpPr>
      <dsp:spPr>
        <a:xfrm>
          <a:off x="4561612" y="3772938"/>
          <a:ext cx="2503672" cy="12240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dobe Hebrew" pitchFamily="18" charset="-79"/>
              <a:cs typeface="Adobe Hebrew" pitchFamily="18" charset="-79"/>
            </a:rPr>
            <a:t>Aquel que no impide al equipo  cumplir con su función, pero supone un funcionamiento anormal. Ej. Pérdida de aceite</a:t>
          </a:r>
        </a:p>
      </dsp:txBody>
      <dsp:txXfrm>
        <a:off x="4597463" y="3808789"/>
        <a:ext cx="2431970" cy="115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8C25D-C8D9-42F0-8FD3-C5741AF51ED6}">
      <dsp:nvSpPr>
        <dsp:cNvPr id="0" name=""/>
        <dsp:cNvSpPr/>
      </dsp:nvSpPr>
      <dsp:spPr>
        <a:xfrm>
          <a:off x="2241924" y="713734"/>
          <a:ext cx="1242358" cy="326307"/>
        </a:xfrm>
        <a:custGeom>
          <a:avLst/>
          <a:gdLst/>
          <a:ahLst/>
          <a:cxnLst/>
          <a:rect l="0" t="0" r="0" b="0"/>
          <a:pathLst>
            <a:path>
              <a:moveTo>
                <a:pt x="0" y="0"/>
              </a:moveTo>
              <a:lnTo>
                <a:pt x="0" y="222369"/>
              </a:lnTo>
              <a:lnTo>
                <a:pt x="1242358" y="222369"/>
              </a:lnTo>
              <a:lnTo>
                <a:pt x="1242358" y="3263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4776E-13CA-4890-B1CA-24D0AD0FFA87}">
      <dsp:nvSpPr>
        <dsp:cNvPr id="0" name=""/>
        <dsp:cNvSpPr/>
      </dsp:nvSpPr>
      <dsp:spPr>
        <a:xfrm>
          <a:off x="1281063" y="713734"/>
          <a:ext cx="960860" cy="326307"/>
        </a:xfrm>
        <a:custGeom>
          <a:avLst/>
          <a:gdLst/>
          <a:ahLst/>
          <a:cxnLst/>
          <a:rect l="0" t="0" r="0" b="0"/>
          <a:pathLst>
            <a:path>
              <a:moveTo>
                <a:pt x="960860" y="0"/>
              </a:moveTo>
              <a:lnTo>
                <a:pt x="960860" y="222369"/>
              </a:lnTo>
              <a:lnTo>
                <a:pt x="0" y="222369"/>
              </a:lnTo>
              <a:lnTo>
                <a:pt x="0" y="3263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21E2D-C24A-4949-AEDC-9A45EDAB55EA}">
      <dsp:nvSpPr>
        <dsp:cNvPr id="0" name=""/>
        <dsp:cNvSpPr/>
      </dsp:nvSpPr>
      <dsp:spPr>
        <a:xfrm>
          <a:off x="1224135" y="1280"/>
          <a:ext cx="2035576" cy="7124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F66FDC-C73A-45CC-B321-9AD68D6E97D8}">
      <dsp:nvSpPr>
        <dsp:cNvPr id="0" name=""/>
        <dsp:cNvSpPr/>
      </dsp:nvSpPr>
      <dsp:spPr>
        <a:xfrm>
          <a:off x="1348799" y="119711"/>
          <a:ext cx="2035576" cy="7124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CLASIFICACION DE FALLOS</a:t>
          </a:r>
        </a:p>
      </dsp:txBody>
      <dsp:txXfrm>
        <a:off x="1369666" y="140578"/>
        <a:ext cx="1993842" cy="670719"/>
      </dsp:txXfrm>
    </dsp:sp>
    <dsp:sp modelId="{75D77C37-6B38-4517-80F8-D1F393E61EAF}">
      <dsp:nvSpPr>
        <dsp:cNvPr id="0" name=""/>
        <dsp:cNvSpPr/>
      </dsp:nvSpPr>
      <dsp:spPr>
        <a:xfrm>
          <a:off x="163369" y="1040041"/>
          <a:ext cx="2235388" cy="7124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D35207-6748-4979-ACBB-286B7E07F1F1}">
      <dsp:nvSpPr>
        <dsp:cNvPr id="0" name=""/>
        <dsp:cNvSpPr/>
      </dsp:nvSpPr>
      <dsp:spPr>
        <a:xfrm>
          <a:off x="288033" y="1158472"/>
          <a:ext cx="2235388" cy="7124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A EVITAR</a:t>
          </a:r>
        </a:p>
      </dsp:txBody>
      <dsp:txXfrm>
        <a:off x="308900" y="1179339"/>
        <a:ext cx="2193654" cy="670719"/>
      </dsp:txXfrm>
    </dsp:sp>
    <dsp:sp modelId="{4C50A88B-7B2E-43F7-855A-9CFB224214F0}">
      <dsp:nvSpPr>
        <dsp:cNvPr id="0" name=""/>
        <dsp:cNvSpPr/>
      </dsp:nvSpPr>
      <dsp:spPr>
        <a:xfrm>
          <a:off x="2648085" y="1040041"/>
          <a:ext cx="1672392" cy="7124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3844C9-8472-4E80-AF82-632E5DECE4D3}">
      <dsp:nvSpPr>
        <dsp:cNvPr id="0" name=""/>
        <dsp:cNvSpPr/>
      </dsp:nvSpPr>
      <dsp:spPr>
        <a:xfrm>
          <a:off x="2772749" y="1158472"/>
          <a:ext cx="1672392" cy="7124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A AMORTIGUAR</a:t>
          </a:r>
        </a:p>
      </dsp:txBody>
      <dsp:txXfrm>
        <a:off x="2793616" y="1179339"/>
        <a:ext cx="1630658" cy="670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FF9F-9564-463B-939E-CD36935125CE}">
      <dsp:nvSpPr>
        <dsp:cNvPr id="0" name=""/>
        <dsp:cNvSpPr/>
      </dsp:nvSpPr>
      <dsp:spPr>
        <a:xfrm>
          <a:off x="419743" y="1575593"/>
          <a:ext cx="182562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FORMAS DE ACTUACION ANTE UN FALO</a:t>
          </a:r>
        </a:p>
      </dsp:txBody>
      <dsp:txXfrm>
        <a:off x="446478" y="1602328"/>
        <a:ext cx="1772155" cy="859342"/>
      </dsp:txXfrm>
    </dsp:sp>
    <dsp:sp modelId="{04BF6CD7-E883-48FB-BD01-251F37FAD82E}">
      <dsp:nvSpPr>
        <dsp:cNvPr id="0" name=""/>
        <dsp:cNvSpPr/>
      </dsp:nvSpPr>
      <dsp:spPr>
        <a:xfrm rot="17692822">
          <a:off x="1742646" y="1224484"/>
          <a:ext cx="1735694" cy="40429"/>
        </a:xfrm>
        <a:custGeom>
          <a:avLst/>
          <a:gdLst/>
          <a:ahLst/>
          <a:cxnLst/>
          <a:rect l="0" t="0" r="0" b="0"/>
          <a:pathLst>
            <a:path>
              <a:moveTo>
                <a:pt x="0" y="20214"/>
              </a:moveTo>
              <a:lnTo>
                <a:pt x="1735694" y="2021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chemeClr val="tx1"/>
            </a:solidFill>
            <a:latin typeface="Adobe Hebrew" pitchFamily="18" charset="-79"/>
            <a:cs typeface="Adobe Hebrew" pitchFamily="18" charset="-79"/>
          </a:endParaRPr>
        </a:p>
      </dsp:txBody>
      <dsp:txXfrm>
        <a:off x="2567101" y="1201306"/>
        <a:ext cx="86784" cy="86784"/>
      </dsp:txXfrm>
    </dsp:sp>
    <dsp:sp modelId="{15128A86-63B7-494D-8FE6-AD81A7C29990}">
      <dsp:nvSpPr>
        <dsp:cNvPr id="0" name=""/>
        <dsp:cNvSpPr/>
      </dsp:nvSpPr>
      <dsp:spPr>
        <a:xfrm>
          <a:off x="2975618" y="992"/>
          <a:ext cx="182562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Equipos con modelo de mantenimiento de Alta Disponibilidad</a:t>
          </a:r>
        </a:p>
      </dsp:txBody>
      <dsp:txXfrm>
        <a:off x="3002353" y="27727"/>
        <a:ext cx="1772155" cy="859342"/>
      </dsp:txXfrm>
    </dsp:sp>
    <dsp:sp modelId="{EF16AFDE-0686-4FF9-A1A1-00ADCC42994E}">
      <dsp:nvSpPr>
        <dsp:cNvPr id="0" name=""/>
        <dsp:cNvSpPr/>
      </dsp:nvSpPr>
      <dsp:spPr>
        <a:xfrm>
          <a:off x="4801243" y="437183"/>
          <a:ext cx="730250" cy="40429"/>
        </a:xfrm>
        <a:custGeom>
          <a:avLst/>
          <a:gdLst/>
          <a:ahLst/>
          <a:cxnLst/>
          <a:rect l="0" t="0" r="0" b="0"/>
          <a:pathLst>
            <a:path>
              <a:moveTo>
                <a:pt x="0" y="20214"/>
              </a:moveTo>
              <a:lnTo>
                <a:pt x="730250" y="2021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5148112" y="439142"/>
        <a:ext cx="36512" cy="36512"/>
      </dsp:txXfrm>
    </dsp:sp>
    <dsp:sp modelId="{D689DF3F-3242-4A37-9F51-1E0FC79F22FE}">
      <dsp:nvSpPr>
        <dsp:cNvPr id="0" name=""/>
        <dsp:cNvSpPr/>
      </dsp:nvSpPr>
      <dsp:spPr>
        <a:xfrm>
          <a:off x="5531493" y="992"/>
          <a:ext cx="2521096"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funcionales: A  evitar</a:t>
          </a:r>
        </a:p>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técnicos: A amortiguar</a:t>
          </a:r>
        </a:p>
      </dsp:txBody>
      <dsp:txXfrm>
        <a:off x="5558228" y="27727"/>
        <a:ext cx="2467626" cy="859342"/>
      </dsp:txXfrm>
    </dsp:sp>
    <dsp:sp modelId="{54D4DDF9-8A0B-46B4-9E61-5886CA978572}">
      <dsp:nvSpPr>
        <dsp:cNvPr id="0" name=""/>
        <dsp:cNvSpPr/>
      </dsp:nvSpPr>
      <dsp:spPr>
        <a:xfrm rot="19457599">
          <a:off x="2160841" y="1749351"/>
          <a:ext cx="899305" cy="40429"/>
        </a:xfrm>
        <a:custGeom>
          <a:avLst/>
          <a:gdLst/>
          <a:ahLst/>
          <a:cxnLst/>
          <a:rect l="0" t="0" r="0" b="0"/>
          <a:pathLst>
            <a:path>
              <a:moveTo>
                <a:pt x="0" y="20214"/>
              </a:moveTo>
              <a:lnTo>
                <a:pt x="899305" y="2021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2588011" y="1747083"/>
        <a:ext cx="44965" cy="44965"/>
      </dsp:txXfrm>
    </dsp:sp>
    <dsp:sp modelId="{1E99DBA6-B61F-4139-BF46-4B47F44D220E}">
      <dsp:nvSpPr>
        <dsp:cNvPr id="0" name=""/>
        <dsp:cNvSpPr/>
      </dsp:nvSpPr>
      <dsp:spPr>
        <a:xfrm>
          <a:off x="2975618" y="1050726"/>
          <a:ext cx="182562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Equipos con modelo de mantenimiento Sistémico</a:t>
          </a:r>
        </a:p>
      </dsp:txBody>
      <dsp:txXfrm>
        <a:off x="3002353" y="1077461"/>
        <a:ext cx="1772155" cy="859342"/>
      </dsp:txXfrm>
    </dsp:sp>
    <dsp:sp modelId="{61E9CFCC-96F8-4AC7-9543-E85D4CA249F9}">
      <dsp:nvSpPr>
        <dsp:cNvPr id="0" name=""/>
        <dsp:cNvSpPr/>
      </dsp:nvSpPr>
      <dsp:spPr>
        <a:xfrm>
          <a:off x="4801243" y="1486917"/>
          <a:ext cx="730250" cy="40429"/>
        </a:xfrm>
        <a:custGeom>
          <a:avLst/>
          <a:gdLst/>
          <a:ahLst/>
          <a:cxnLst/>
          <a:rect l="0" t="0" r="0" b="0"/>
          <a:pathLst>
            <a:path>
              <a:moveTo>
                <a:pt x="0" y="20214"/>
              </a:moveTo>
              <a:lnTo>
                <a:pt x="730250" y="2021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5148112" y="1488876"/>
        <a:ext cx="36512" cy="36512"/>
      </dsp:txXfrm>
    </dsp:sp>
    <dsp:sp modelId="{EAADF531-6A0A-471D-BF85-0876778B00C1}">
      <dsp:nvSpPr>
        <dsp:cNvPr id="0" name=""/>
        <dsp:cNvSpPr/>
      </dsp:nvSpPr>
      <dsp:spPr>
        <a:xfrm>
          <a:off x="5531493" y="1050726"/>
          <a:ext cx="2521096"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funcionales: A evitar</a:t>
          </a:r>
        </a:p>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técnicos: A amortiguar</a:t>
          </a:r>
        </a:p>
      </dsp:txBody>
      <dsp:txXfrm>
        <a:off x="5558228" y="1077461"/>
        <a:ext cx="2467626" cy="859342"/>
      </dsp:txXfrm>
    </dsp:sp>
    <dsp:sp modelId="{924D3331-BCAB-432F-B4BA-7A014E3E73D8}">
      <dsp:nvSpPr>
        <dsp:cNvPr id="0" name=""/>
        <dsp:cNvSpPr/>
      </dsp:nvSpPr>
      <dsp:spPr>
        <a:xfrm rot="2142401">
          <a:off x="2160841" y="2274218"/>
          <a:ext cx="899305" cy="40429"/>
        </a:xfrm>
        <a:custGeom>
          <a:avLst/>
          <a:gdLst/>
          <a:ahLst/>
          <a:cxnLst/>
          <a:rect l="0" t="0" r="0" b="0"/>
          <a:pathLst>
            <a:path>
              <a:moveTo>
                <a:pt x="0" y="20214"/>
              </a:moveTo>
              <a:lnTo>
                <a:pt x="899305" y="2021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2588011" y="2271950"/>
        <a:ext cx="44965" cy="44965"/>
      </dsp:txXfrm>
    </dsp:sp>
    <dsp:sp modelId="{30F75B95-D7D9-4396-9C68-9A5CAAB77A28}">
      <dsp:nvSpPr>
        <dsp:cNvPr id="0" name=""/>
        <dsp:cNvSpPr/>
      </dsp:nvSpPr>
      <dsp:spPr>
        <a:xfrm>
          <a:off x="2975618" y="2100460"/>
          <a:ext cx="182562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Equipos con modelo de mantenimiento Condicional</a:t>
          </a:r>
        </a:p>
      </dsp:txBody>
      <dsp:txXfrm>
        <a:off x="3002353" y="2127195"/>
        <a:ext cx="1772155" cy="859342"/>
      </dsp:txXfrm>
    </dsp:sp>
    <dsp:sp modelId="{34A0F28B-7E7D-4959-8CB0-977224ACB6BE}">
      <dsp:nvSpPr>
        <dsp:cNvPr id="0" name=""/>
        <dsp:cNvSpPr/>
      </dsp:nvSpPr>
      <dsp:spPr>
        <a:xfrm>
          <a:off x="4801243" y="2536652"/>
          <a:ext cx="730250" cy="40429"/>
        </a:xfrm>
        <a:custGeom>
          <a:avLst/>
          <a:gdLst/>
          <a:ahLst/>
          <a:cxnLst/>
          <a:rect l="0" t="0" r="0" b="0"/>
          <a:pathLst>
            <a:path>
              <a:moveTo>
                <a:pt x="0" y="20214"/>
              </a:moveTo>
              <a:lnTo>
                <a:pt x="730250" y="2021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5148112" y="2538610"/>
        <a:ext cx="36512" cy="36512"/>
      </dsp:txXfrm>
    </dsp:sp>
    <dsp:sp modelId="{6A6E8B91-8651-4725-A3C1-2B6651718DD7}">
      <dsp:nvSpPr>
        <dsp:cNvPr id="0" name=""/>
        <dsp:cNvSpPr/>
      </dsp:nvSpPr>
      <dsp:spPr>
        <a:xfrm>
          <a:off x="5531493" y="2100460"/>
          <a:ext cx="252111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funcionales: A amortiguar</a:t>
          </a:r>
        </a:p>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Fallos técnicos: A amortiguar</a:t>
          </a:r>
        </a:p>
      </dsp:txBody>
      <dsp:txXfrm>
        <a:off x="5558228" y="2127195"/>
        <a:ext cx="2467645" cy="859342"/>
      </dsp:txXfrm>
    </dsp:sp>
    <dsp:sp modelId="{1C347BA8-ED4F-40A4-95B3-D8C5F67D3493}">
      <dsp:nvSpPr>
        <dsp:cNvPr id="0" name=""/>
        <dsp:cNvSpPr/>
      </dsp:nvSpPr>
      <dsp:spPr>
        <a:xfrm rot="3907178">
          <a:off x="1742646" y="2799085"/>
          <a:ext cx="1735694" cy="40429"/>
        </a:xfrm>
        <a:custGeom>
          <a:avLst/>
          <a:gdLst/>
          <a:ahLst/>
          <a:cxnLst/>
          <a:rect l="0" t="0" r="0" b="0"/>
          <a:pathLst>
            <a:path>
              <a:moveTo>
                <a:pt x="0" y="20214"/>
              </a:moveTo>
              <a:lnTo>
                <a:pt x="1735694" y="2021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chemeClr val="tx1"/>
            </a:solidFill>
            <a:latin typeface="Adobe Hebrew" pitchFamily="18" charset="-79"/>
            <a:cs typeface="Adobe Hebrew" pitchFamily="18" charset="-79"/>
          </a:endParaRPr>
        </a:p>
      </dsp:txBody>
      <dsp:txXfrm>
        <a:off x="2567101" y="2775908"/>
        <a:ext cx="86784" cy="86784"/>
      </dsp:txXfrm>
    </dsp:sp>
    <dsp:sp modelId="{FFF34A20-1B7A-465B-9439-E32C0F85C70C}">
      <dsp:nvSpPr>
        <dsp:cNvPr id="0" name=""/>
        <dsp:cNvSpPr/>
      </dsp:nvSpPr>
      <dsp:spPr>
        <a:xfrm>
          <a:off x="2975618" y="3150195"/>
          <a:ext cx="1825625"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Equipos con modelo de mantenimiento Correctivo</a:t>
          </a:r>
        </a:p>
      </dsp:txBody>
      <dsp:txXfrm>
        <a:off x="3002353" y="3176930"/>
        <a:ext cx="1772155" cy="859342"/>
      </dsp:txXfrm>
    </dsp:sp>
    <dsp:sp modelId="{BD9E94DE-D6EE-4C4E-BE28-69079907683E}">
      <dsp:nvSpPr>
        <dsp:cNvPr id="0" name=""/>
        <dsp:cNvSpPr/>
      </dsp:nvSpPr>
      <dsp:spPr>
        <a:xfrm>
          <a:off x="4801243" y="3586386"/>
          <a:ext cx="730250" cy="40429"/>
        </a:xfrm>
        <a:custGeom>
          <a:avLst/>
          <a:gdLst/>
          <a:ahLst/>
          <a:cxnLst/>
          <a:rect l="0" t="0" r="0" b="0"/>
          <a:pathLst>
            <a:path>
              <a:moveTo>
                <a:pt x="0" y="20214"/>
              </a:moveTo>
              <a:lnTo>
                <a:pt x="730250" y="2021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5148112" y="3588345"/>
        <a:ext cx="36512" cy="36512"/>
      </dsp:txXfrm>
    </dsp:sp>
    <dsp:sp modelId="{53C16924-B52A-4D01-B8C5-7C1A4397FC4F}">
      <dsp:nvSpPr>
        <dsp:cNvPr id="0" name=""/>
        <dsp:cNvSpPr/>
      </dsp:nvSpPr>
      <dsp:spPr>
        <a:xfrm>
          <a:off x="5531493" y="3150195"/>
          <a:ext cx="2545706" cy="9128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dobe Hebrew" pitchFamily="18" charset="-79"/>
              <a:cs typeface="Adobe Hebrew" pitchFamily="18" charset="-79"/>
            </a:rPr>
            <a:t>No se estudian</a:t>
          </a:r>
        </a:p>
      </dsp:txBody>
      <dsp:txXfrm>
        <a:off x="5558228" y="3176930"/>
        <a:ext cx="2492236" cy="859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08E4-DD9F-4789-9CF5-80A3649D3159}">
      <dsp:nvSpPr>
        <dsp:cNvPr id="0" name=""/>
        <dsp:cNvSpPr/>
      </dsp:nvSpPr>
      <dsp:spPr>
        <a:xfrm>
          <a:off x="633188" y="2010035"/>
          <a:ext cx="3702611" cy="11645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a:latin typeface="Adobe Hebrew" pitchFamily="18" charset="-79"/>
              <a:cs typeface="Adobe Hebrew" pitchFamily="18" charset="-79"/>
            </a:rPr>
            <a:t>Fuentes de información para determinar fallos y modos de fallos</a:t>
          </a:r>
          <a:endParaRPr lang="es-ES" sz="2400" kern="1200" dirty="0">
            <a:latin typeface="Adobe Hebrew" pitchFamily="18" charset="-79"/>
            <a:cs typeface="Adobe Hebrew" pitchFamily="18" charset="-79"/>
          </a:endParaRPr>
        </a:p>
      </dsp:txBody>
      <dsp:txXfrm>
        <a:off x="667295" y="2044142"/>
        <a:ext cx="3634397" cy="1096290"/>
      </dsp:txXfrm>
    </dsp:sp>
    <dsp:sp modelId="{894A9B27-9859-4632-856F-509970BC6A3C}">
      <dsp:nvSpPr>
        <dsp:cNvPr id="0" name=""/>
        <dsp:cNvSpPr/>
      </dsp:nvSpPr>
      <dsp:spPr>
        <a:xfrm rot="17692822">
          <a:off x="3694460" y="1567688"/>
          <a:ext cx="2214281" cy="40429"/>
        </a:xfrm>
        <a:custGeom>
          <a:avLst/>
          <a:gdLst/>
          <a:ahLst/>
          <a:cxnLst/>
          <a:rect l="0" t="0" r="0" b="0"/>
          <a:pathLst>
            <a:path>
              <a:moveTo>
                <a:pt x="0" y="20214"/>
              </a:moveTo>
              <a:lnTo>
                <a:pt x="2214281"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Adobe Hebrew" pitchFamily="18" charset="-79"/>
            <a:cs typeface="Adobe Hebrew" pitchFamily="18" charset="-79"/>
          </a:endParaRPr>
        </a:p>
      </dsp:txBody>
      <dsp:txXfrm>
        <a:off x="4746244" y="1532545"/>
        <a:ext cx="110714" cy="110714"/>
      </dsp:txXfrm>
    </dsp:sp>
    <dsp:sp modelId="{9E2C5484-0A3D-49A6-8819-07678EA1CB28}">
      <dsp:nvSpPr>
        <dsp:cNvPr id="0" name=""/>
        <dsp:cNvSpPr/>
      </dsp:nvSpPr>
      <dsp:spPr>
        <a:xfrm>
          <a:off x="5267403" y="1265"/>
          <a:ext cx="2329008" cy="116450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a:latin typeface="Adobe Hebrew" pitchFamily="18" charset="-79"/>
              <a:cs typeface="Adobe Hebrew" pitchFamily="18" charset="-79"/>
            </a:rPr>
            <a:t>Histórico de Averías</a:t>
          </a:r>
          <a:endParaRPr lang="es-ES" sz="2400" kern="1200" dirty="0">
            <a:latin typeface="Adobe Hebrew" pitchFamily="18" charset="-79"/>
            <a:cs typeface="Adobe Hebrew" pitchFamily="18" charset="-79"/>
          </a:endParaRPr>
        </a:p>
      </dsp:txBody>
      <dsp:txXfrm>
        <a:off x="5301510" y="35372"/>
        <a:ext cx="2260794" cy="1096290"/>
      </dsp:txXfrm>
    </dsp:sp>
    <dsp:sp modelId="{F774EE06-EEEF-4189-9F8B-E7720A30BABE}">
      <dsp:nvSpPr>
        <dsp:cNvPr id="0" name=""/>
        <dsp:cNvSpPr/>
      </dsp:nvSpPr>
      <dsp:spPr>
        <a:xfrm rot="19457599">
          <a:off x="4227964" y="2237278"/>
          <a:ext cx="1147273" cy="40429"/>
        </a:xfrm>
        <a:custGeom>
          <a:avLst/>
          <a:gdLst/>
          <a:ahLst/>
          <a:cxnLst/>
          <a:rect l="0" t="0" r="0" b="0"/>
          <a:pathLst>
            <a:path>
              <a:moveTo>
                <a:pt x="0" y="20214"/>
              </a:moveTo>
              <a:lnTo>
                <a:pt x="1147273"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4772919" y="2228811"/>
        <a:ext cx="57363" cy="57363"/>
      </dsp:txXfrm>
    </dsp:sp>
    <dsp:sp modelId="{60520F4F-9227-4BEF-B1A8-AA1E48034FAC}">
      <dsp:nvSpPr>
        <dsp:cNvPr id="0" name=""/>
        <dsp:cNvSpPr/>
      </dsp:nvSpPr>
      <dsp:spPr>
        <a:xfrm>
          <a:off x="5267403" y="1340445"/>
          <a:ext cx="2329008" cy="116450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a:latin typeface="Adobe Hebrew" pitchFamily="18" charset="-79"/>
              <a:cs typeface="Adobe Hebrew" pitchFamily="18" charset="-79"/>
            </a:rPr>
            <a:t>Personal de Mantenimiento</a:t>
          </a:r>
          <a:endParaRPr lang="es-ES" sz="2400" kern="1200" dirty="0">
            <a:latin typeface="Adobe Hebrew" pitchFamily="18" charset="-79"/>
            <a:cs typeface="Adobe Hebrew" pitchFamily="18" charset="-79"/>
          </a:endParaRPr>
        </a:p>
      </dsp:txBody>
      <dsp:txXfrm>
        <a:off x="5301510" y="1374552"/>
        <a:ext cx="2260794" cy="1096290"/>
      </dsp:txXfrm>
    </dsp:sp>
    <dsp:sp modelId="{F49062D8-ECC9-435F-B76F-02BEE75C4639}">
      <dsp:nvSpPr>
        <dsp:cNvPr id="0" name=""/>
        <dsp:cNvSpPr/>
      </dsp:nvSpPr>
      <dsp:spPr>
        <a:xfrm rot="2142401">
          <a:off x="4227964" y="2906868"/>
          <a:ext cx="1147273" cy="40429"/>
        </a:xfrm>
        <a:custGeom>
          <a:avLst/>
          <a:gdLst/>
          <a:ahLst/>
          <a:cxnLst/>
          <a:rect l="0" t="0" r="0" b="0"/>
          <a:pathLst>
            <a:path>
              <a:moveTo>
                <a:pt x="0" y="20214"/>
              </a:moveTo>
              <a:lnTo>
                <a:pt x="1147273"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Adobe Hebrew" pitchFamily="18" charset="-79"/>
            <a:cs typeface="Adobe Hebrew" pitchFamily="18" charset="-79"/>
          </a:endParaRPr>
        </a:p>
      </dsp:txBody>
      <dsp:txXfrm>
        <a:off x="4772919" y="2898401"/>
        <a:ext cx="57363" cy="57363"/>
      </dsp:txXfrm>
    </dsp:sp>
    <dsp:sp modelId="{DAD1E218-7B58-4B30-8332-422273AEAE92}">
      <dsp:nvSpPr>
        <dsp:cNvPr id="0" name=""/>
        <dsp:cNvSpPr/>
      </dsp:nvSpPr>
      <dsp:spPr>
        <a:xfrm>
          <a:off x="5267403" y="2679625"/>
          <a:ext cx="2329008" cy="116450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a:latin typeface="Adobe Hebrew" pitchFamily="18" charset="-79"/>
              <a:cs typeface="Adobe Hebrew" pitchFamily="18" charset="-79"/>
            </a:rPr>
            <a:t>Personal de Producción</a:t>
          </a:r>
          <a:endParaRPr lang="es-ES" sz="2400" kern="1200" dirty="0">
            <a:latin typeface="Adobe Hebrew" pitchFamily="18" charset="-79"/>
            <a:cs typeface="Adobe Hebrew" pitchFamily="18" charset="-79"/>
          </a:endParaRPr>
        </a:p>
      </dsp:txBody>
      <dsp:txXfrm>
        <a:off x="5301510" y="2713732"/>
        <a:ext cx="2260794" cy="1096290"/>
      </dsp:txXfrm>
    </dsp:sp>
    <dsp:sp modelId="{358000AA-072D-4496-B9F8-8077323A9D93}">
      <dsp:nvSpPr>
        <dsp:cNvPr id="0" name=""/>
        <dsp:cNvSpPr/>
      </dsp:nvSpPr>
      <dsp:spPr>
        <a:xfrm rot="3907178">
          <a:off x="3694460" y="3576458"/>
          <a:ext cx="2214281" cy="40429"/>
        </a:xfrm>
        <a:custGeom>
          <a:avLst/>
          <a:gdLst/>
          <a:ahLst/>
          <a:cxnLst/>
          <a:rect l="0" t="0" r="0" b="0"/>
          <a:pathLst>
            <a:path>
              <a:moveTo>
                <a:pt x="0" y="20214"/>
              </a:moveTo>
              <a:lnTo>
                <a:pt x="2214281"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Adobe Hebrew" pitchFamily="18" charset="-79"/>
            <a:cs typeface="Adobe Hebrew" pitchFamily="18" charset="-79"/>
          </a:endParaRPr>
        </a:p>
      </dsp:txBody>
      <dsp:txXfrm>
        <a:off x="4746244" y="3541315"/>
        <a:ext cx="110714" cy="110714"/>
      </dsp:txXfrm>
    </dsp:sp>
    <dsp:sp modelId="{BD3A251D-3D90-4818-9111-5220E5F28145}">
      <dsp:nvSpPr>
        <dsp:cNvPr id="0" name=""/>
        <dsp:cNvSpPr/>
      </dsp:nvSpPr>
      <dsp:spPr>
        <a:xfrm>
          <a:off x="5267403" y="4018805"/>
          <a:ext cx="2329008" cy="116450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a:latin typeface="Adobe Hebrew" pitchFamily="18" charset="-79"/>
              <a:cs typeface="Adobe Hebrew" pitchFamily="18" charset="-79"/>
            </a:rPr>
            <a:t>Documentación del equipo</a:t>
          </a:r>
          <a:endParaRPr lang="es-ES" sz="2400" kern="1200" dirty="0">
            <a:latin typeface="Adobe Hebrew" pitchFamily="18" charset="-79"/>
            <a:cs typeface="Adobe Hebrew" pitchFamily="18" charset="-79"/>
          </a:endParaRPr>
        </a:p>
      </dsp:txBody>
      <dsp:txXfrm>
        <a:off x="5301510" y="4052912"/>
        <a:ext cx="2260794" cy="1096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8F6714-6955-440F-88A8-CE07C3A75DF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80CB97-D5EE-4E55-B0F9-02F1B4FE54F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F6714-6955-440F-88A8-CE07C3A75DF3}" type="datetimeFigureOut">
              <a:rPr lang="es-ES" smtClean="0"/>
              <a:pPr/>
              <a:t>14/10/2024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0CB97-D5EE-4E55-B0F9-02F1B4FE54F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onfiabilidad y mantenimiento - HAZOP - Elite Training"/>
          <p:cNvPicPr>
            <a:picLocks noChangeAspect="1" noChangeArrowheads="1"/>
          </p:cNvPicPr>
          <p:nvPr/>
        </p:nvPicPr>
        <p:blipFill>
          <a:blip r:embed="rId2" cstate="print">
            <a:lum bright="70000" contrast="-70000"/>
          </a:blip>
          <a:srcRect/>
          <a:stretch>
            <a:fillRect/>
          </a:stretch>
        </p:blipFill>
        <p:spPr bwMode="auto">
          <a:xfrm>
            <a:off x="395536" y="1484784"/>
            <a:ext cx="8424936" cy="5189872"/>
          </a:xfrm>
          <a:prstGeom prst="rect">
            <a:avLst/>
          </a:prstGeom>
          <a:ln>
            <a:noFill/>
          </a:ln>
          <a:effectLst>
            <a:softEdge rad="112500"/>
          </a:effectLst>
        </p:spPr>
      </p:pic>
      <p:grpSp>
        <p:nvGrpSpPr>
          <p:cNvPr id="2" name="3 Grupo"/>
          <p:cNvGrpSpPr/>
          <p:nvPr/>
        </p:nvGrpSpPr>
        <p:grpSpPr>
          <a:xfrm>
            <a:off x="285720" y="214290"/>
            <a:ext cx="8715434" cy="1643073"/>
            <a:chOff x="214283" y="285729"/>
            <a:chExt cx="8715434" cy="1643073"/>
          </a:xfrm>
        </p:grpSpPr>
        <p:sp>
          <p:nvSpPr>
            <p:cNvPr id="5" name="3 Título"/>
            <p:cNvSpPr txBox="1">
              <a:spLocks/>
            </p:cNvSpPr>
            <p:nvPr/>
          </p:nvSpPr>
          <p:spPr>
            <a:xfrm>
              <a:off x="928662" y="458777"/>
              <a:ext cx="6572296"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chemeClr val="tx1"/>
                  </a:solidFill>
                  <a:effectLst/>
                  <a:uLnTx/>
                  <a:uFillTx/>
                  <a:latin typeface="Arial Narrow" pitchFamily="34" charset="0"/>
                  <a:ea typeface="+mj-ea"/>
                  <a:cs typeface="+mj-cs"/>
                </a:rPr>
                <a:t>UNIVERSIDAD NACIONAL DE MISIONES</a:t>
              </a:r>
              <a:br>
                <a:rPr kumimoji="0" lang="es-ES" sz="2800" b="1" i="0" u="none" strike="noStrike" kern="1200" cap="none" spc="0" normalizeH="0" baseline="0" noProof="0" dirty="0">
                  <a:ln>
                    <a:noFill/>
                  </a:ln>
                  <a:solidFill>
                    <a:schemeClr val="tx1"/>
                  </a:solidFill>
                  <a:effectLst/>
                  <a:uLnTx/>
                  <a:uFillTx/>
                  <a:latin typeface="Arial Narrow" pitchFamily="34" charset="0"/>
                  <a:ea typeface="+mj-ea"/>
                  <a:cs typeface="+mj-cs"/>
                </a:rPr>
              </a:br>
              <a:r>
                <a:rPr kumimoji="0" lang="es-ES" sz="2800" b="1" i="0" u="none" strike="noStrike" kern="1200" cap="none" spc="0" normalizeH="0" baseline="0" noProof="0" dirty="0">
                  <a:ln>
                    <a:noFill/>
                  </a:ln>
                  <a:solidFill>
                    <a:schemeClr val="tx1"/>
                  </a:solidFill>
                  <a:effectLst/>
                  <a:uLnTx/>
                  <a:uFillTx/>
                  <a:latin typeface="Arial Narrow" pitchFamily="34" charset="0"/>
                  <a:ea typeface="+mj-ea"/>
                  <a:cs typeface="+mj-cs"/>
                </a:rPr>
                <a:t>FACULTAD DE INGENIERÌA</a:t>
              </a:r>
            </a:p>
          </p:txBody>
        </p:sp>
        <p:pic>
          <p:nvPicPr>
            <p:cNvPr id="6" name="5 Imagen" descr="descarga.jpg"/>
            <p:cNvPicPr>
              <a:picLocks noChangeAspect="1"/>
            </p:cNvPicPr>
            <p:nvPr/>
          </p:nvPicPr>
          <p:blipFill>
            <a:blip r:embed="rId3" cstate="print"/>
            <a:stretch>
              <a:fillRect/>
            </a:stretch>
          </p:blipFill>
          <p:spPr>
            <a:xfrm>
              <a:off x="214283" y="285729"/>
              <a:ext cx="1193338" cy="1000131"/>
            </a:xfrm>
            <a:prstGeom prst="rect">
              <a:avLst/>
            </a:prstGeom>
          </p:spPr>
        </p:pic>
        <p:pic>
          <p:nvPicPr>
            <p:cNvPr id="7" name="6 Imagen" descr="descarga (1).jpg"/>
            <p:cNvPicPr>
              <a:picLocks noChangeAspect="1"/>
            </p:cNvPicPr>
            <p:nvPr/>
          </p:nvPicPr>
          <p:blipFill>
            <a:blip r:embed="rId4" cstate="print"/>
            <a:srcRect l="35537" t="39209" r="16942"/>
            <a:stretch>
              <a:fillRect/>
            </a:stretch>
          </p:blipFill>
          <p:spPr>
            <a:xfrm>
              <a:off x="7143768" y="357167"/>
              <a:ext cx="1785949" cy="874850"/>
            </a:xfrm>
            <a:prstGeom prst="rect">
              <a:avLst/>
            </a:prstGeom>
          </p:spPr>
        </p:pic>
      </p:grpSp>
      <p:sp>
        <p:nvSpPr>
          <p:cNvPr id="8" name="4 Subtítulo"/>
          <p:cNvSpPr txBox="1">
            <a:spLocks/>
          </p:cNvSpPr>
          <p:nvPr/>
        </p:nvSpPr>
        <p:spPr>
          <a:xfrm>
            <a:off x="323528" y="2060848"/>
            <a:ext cx="8496944"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3600" b="0" i="0" u="none" strike="noStrike" kern="1200" cap="none" spc="0" normalizeH="0" baseline="0" noProof="0" dirty="0">
                <a:ln>
                  <a:noFill/>
                </a:ln>
                <a:solidFill>
                  <a:schemeClr val="tx1"/>
                </a:solidFill>
                <a:effectLst/>
                <a:uLnTx/>
                <a:uFillTx/>
                <a:latin typeface="Adobe Hebrew" pitchFamily="18" charset="-79"/>
                <a:cs typeface="Adobe Hebrew" pitchFamily="18" charset="-79"/>
              </a:rPr>
              <a:t>INGENIERÍA INDUSTRIAL II</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S" sz="2800" b="0" i="0" u="none" strike="noStrike" kern="1200" cap="none" spc="0" normalizeH="0" baseline="0" noProof="0" dirty="0">
              <a:ln>
                <a:noFill/>
              </a:ln>
              <a:solidFill>
                <a:schemeClr val="tx1"/>
              </a:solidFill>
              <a:effectLst/>
              <a:uLnTx/>
              <a:uFillTx/>
              <a:latin typeface="Adobe Hebrew" pitchFamily="18" charset="-79"/>
              <a:cs typeface="Adobe Hebrew" pitchFamily="18" charset="-79"/>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2800" b="0" i="0" u="none" strike="noStrike" kern="1200" cap="none" spc="0" normalizeH="0" baseline="0" noProof="0" dirty="0">
                <a:ln>
                  <a:noFill/>
                </a:ln>
                <a:solidFill>
                  <a:schemeClr val="tx1"/>
                </a:solidFill>
                <a:effectLst/>
                <a:uLnTx/>
                <a:uFillTx/>
                <a:latin typeface="Adobe Hebrew" pitchFamily="18" charset="-79"/>
                <a:cs typeface="Adobe Hebrew" pitchFamily="18" charset="-79"/>
              </a:rPr>
              <a:t>UNIDAD VII</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S" sz="2800" b="0" i="0" u="none" strike="noStrike" kern="1200" cap="none" spc="0" normalizeH="0" baseline="0" noProof="0" dirty="0">
              <a:ln>
                <a:noFill/>
              </a:ln>
              <a:solidFill>
                <a:schemeClr val="tx1"/>
              </a:solidFill>
              <a:effectLst/>
              <a:uLnTx/>
              <a:uFillTx/>
              <a:latin typeface="Adobe Hebrew" pitchFamily="18" charset="-79"/>
              <a:cs typeface="Adobe Hebrew" pitchFamily="18" charset="-79"/>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4000" b="1" i="0" u="none" strike="noStrike" kern="1200" cap="none" spc="0" normalizeH="0" baseline="0" noProof="0" dirty="0">
                <a:ln>
                  <a:noFill/>
                </a:ln>
                <a:solidFill>
                  <a:schemeClr val="tx1"/>
                </a:solidFill>
                <a:effectLst/>
                <a:uLnTx/>
                <a:uFillTx/>
                <a:latin typeface="Adobe Hebrew" pitchFamily="18" charset="-79"/>
                <a:cs typeface="Adobe Hebrew" pitchFamily="18" charset="-79"/>
              </a:rPr>
              <a:t>“FIABILIDAD”</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S" sz="4000" b="0" i="0" u="none" strike="noStrike" kern="1200" cap="none" spc="0" normalizeH="0" baseline="0" noProof="0" dirty="0">
              <a:ln>
                <a:noFill/>
              </a:ln>
              <a:solidFill>
                <a:schemeClr val="tx1"/>
              </a:solidFill>
              <a:effectLst/>
              <a:uLnTx/>
              <a:uFillTx/>
              <a:latin typeface="Adobe Hebrew" pitchFamily="18" charset="-79"/>
              <a:cs typeface="Adobe Hebrew" pitchFamily="18" charset="-79"/>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4000" b="0" i="0" u="none" strike="noStrike" kern="1200" cap="none" spc="0" normalizeH="0" baseline="0" noProof="0" dirty="0">
                <a:ln>
                  <a:noFill/>
                </a:ln>
                <a:solidFill>
                  <a:schemeClr val="tx1"/>
                </a:solidFill>
                <a:effectLst/>
                <a:uLnTx/>
                <a:uFillTx/>
                <a:latin typeface="Adobe Hebrew" pitchFamily="18" charset="-79"/>
                <a:cs typeface="Adobe Hebrew" pitchFamily="18" charset="-79"/>
              </a:rPr>
              <a:t>AÑO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260648"/>
            <a:ext cx="8507627" cy="4248472"/>
          </a:xfrm>
          <a:prstGeom prst="rect">
            <a:avLst/>
          </a:prstGeom>
          <a:noFill/>
          <a:ln w="9525">
            <a:noFill/>
            <a:miter lim="800000"/>
            <a:headEnd/>
            <a:tailEnd/>
          </a:ln>
          <a:effectLst/>
        </p:spPr>
      </p:pic>
      <p:pic>
        <p:nvPicPr>
          <p:cNvPr id="3" name="2 Imagen" descr="mantenimiento-CMD.png"/>
          <p:cNvPicPr>
            <a:picLocks noChangeAspect="1"/>
          </p:cNvPicPr>
          <p:nvPr/>
        </p:nvPicPr>
        <p:blipFill>
          <a:blip r:embed="rId3" cstate="print"/>
          <a:srcRect l="2023" t="11459" r="4026" b="48947"/>
          <a:stretch>
            <a:fillRect/>
          </a:stretch>
        </p:blipFill>
        <p:spPr>
          <a:xfrm>
            <a:off x="2123728" y="4941168"/>
            <a:ext cx="5040560" cy="144016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857232"/>
            <a:ext cx="8429684" cy="1077218"/>
          </a:xfrm>
          <a:prstGeom prst="rect">
            <a:avLst/>
          </a:prstGeom>
        </p:spPr>
        <p:txBody>
          <a:bodyPr wrap="square">
            <a:spAutoFit/>
          </a:bodyPr>
          <a:lstStyle/>
          <a:p>
            <a:pPr algn="just"/>
            <a:r>
              <a:rPr lang="es-AR" sz="1600" b="1" i="1" dirty="0">
                <a:latin typeface="Adobe Hebrew" pitchFamily="18" charset="-79"/>
                <a:ea typeface="Arial Unicode MS" pitchFamily="34" charset="-128"/>
                <a:cs typeface="Adobe Hebrew" pitchFamily="18" charset="-79"/>
              </a:rPr>
              <a:t>La medida de la confiabilidad de un equipo es la frecuencia con la cual ocurren las fallas en el tiempo (</a:t>
            </a:r>
            <a:r>
              <a:rPr lang="es-AR" sz="1600" b="1" i="1" dirty="0" err="1">
                <a:latin typeface="Adobe Hebrew" pitchFamily="18" charset="-79"/>
                <a:ea typeface="Arial Unicode MS" pitchFamily="34" charset="-128"/>
                <a:cs typeface="Adobe Hebrew" pitchFamily="18" charset="-79"/>
              </a:rPr>
              <a:t>ESReDa</a:t>
            </a:r>
            <a:r>
              <a:rPr lang="es-AR" sz="1600" b="1" i="1" dirty="0">
                <a:latin typeface="Adobe Hebrew" pitchFamily="18" charset="-79"/>
                <a:ea typeface="Arial Unicode MS" pitchFamily="34" charset="-128"/>
                <a:cs typeface="Adobe Hebrew" pitchFamily="18" charset="-79"/>
              </a:rPr>
              <a:t>, 1998). </a:t>
            </a:r>
            <a:r>
              <a:rPr lang="es-AR" sz="1600" dirty="0">
                <a:latin typeface="Adobe Hebrew" pitchFamily="18" charset="-79"/>
                <a:ea typeface="Arial Unicode MS" pitchFamily="34" charset="-128"/>
                <a:cs typeface="Adobe Hebrew" pitchFamily="18" charset="-79"/>
              </a:rPr>
              <a:t>Si no hay fallas, el equipo es 100% confiable; si la frecuencia de fallas es muy baja, la confiabilidad del equipo es aún aceptable, pero si es muy alta, el equipo es poco confiable.</a:t>
            </a:r>
          </a:p>
        </p:txBody>
      </p:sp>
      <p:sp>
        <p:nvSpPr>
          <p:cNvPr id="6" name="5 Rectángulo"/>
          <p:cNvSpPr/>
          <p:nvPr/>
        </p:nvSpPr>
        <p:spPr>
          <a:xfrm>
            <a:off x="323528" y="1988840"/>
            <a:ext cx="8215370" cy="830997"/>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La confiabilidad se define como la probabilidad de que un equipo desempeñe satisfactoriamente las funciones para las cuales se diseña, durante un período de  tiempo específico y bajo condiciones normales de operación, ambientales y del entorno.</a:t>
            </a:r>
          </a:p>
        </p:txBody>
      </p:sp>
      <p:sp>
        <p:nvSpPr>
          <p:cNvPr id="8" name="7 Rectángulo"/>
          <p:cNvSpPr/>
          <p:nvPr/>
        </p:nvSpPr>
        <p:spPr>
          <a:xfrm>
            <a:off x="323528" y="2852936"/>
            <a:ext cx="8143932" cy="338554"/>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La probabilidad de ocurrencia de un evento se define mediante la expresión:</a:t>
            </a:r>
          </a:p>
        </p:txBody>
      </p:sp>
      <p:sp>
        <p:nvSpPr>
          <p:cNvPr id="9" name="8 CuadroTexto"/>
          <p:cNvSpPr txBox="1"/>
          <p:nvPr/>
        </p:nvSpPr>
        <p:spPr>
          <a:xfrm>
            <a:off x="1571604" y="285728"/>
            <a:ext cx="5357850" cy="461665"/>
          </a:xfrm>
          <a:prstGeom prst="rect">
            <a:avLst/>
          </a:prstGeom>
          <a:noFill/>
        </p:spPr>
        <p:txBody>
          <a:bodyPr wrap="square" rtlCol="0">
            <a:spAutoFit/>
          </a:bodyPr>
          <a:lstStyle/>
          <a:p>
            <a:pPr algn="ctr"/>
            <a:r>
              <a:rPr lang="es-AR" sz="2400" b="1" dirty="0">
                <a:latin typeface="Adobe Hebrew" pitchFamily="18" charset="-79"/>
                <a:ea typeface="Arial Unicode MS" pitchFamily="34" charset="-128"/>
                <a:cs typeface="Adobe Hebrew" pitchFamily="18" charset="-79"/>
              </a:rPr>
              <a:t>CONFIABILIDAD O RELIABILITY </a:t>
            </a:r>
          </a:p>
        </p:txBody>
      </p:sp>
      <p:pic>
        <p:nvPicPr>
          <p:cNvPr id="7" name="Picture 2"/>
          <p:cNvPicPr>
            <a:picLocks noChangeAspect="1" noChangeArrowheads="1"/>
          </p:cNvPicPr>
          <p:nvPr/>
        </p:nvPicPr>
        <p:blipFill>
          <a:blip r:embed="rId2" cstate="print"/>
          <a:srcRect t="7523" b="49849"/>
          <a:stretch>
            <a:fillRect/>
          </a:stretch>
        </p:blipFill>
        <p:spPr bwMode="auto">
          <a:xfrm>
            <a:off x="1475656" y="3284984"/>
            <a:ext cx="6215106" cy="1214446"/>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2" cstate="print"/>
          <a:srcRect t="52324"/>
          <a:stretch>
            <a:fillRect/>
          </a:stretch>
        </p:blipFill>
        <p:spPr bwMode="auto">
          <a:xfrm>
            <a:off x="1547664" y="4941168"/>
            <a:ext cx="6215106" cy="13582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260648"/>
            <a:ext cx="8856984" cy="5262979"/>
          </a:xfrm>
          <a:prstGeom prst="rect">
            <a:avLst/>
          </a:prstGeom>
        </p:spPr>
        <p:txBody>
          <a:bodyPr wrap="square">
            <a:spAutoFit/>
          </a:bodyPr>
          <a:lstStyle/>
          <a:p>
            <a:pPr algn="ctr"/>
            <a:r>
              <a:rPr lang="es-419" sz="1600" b="1" i="1" dirty="0">
                <a:latin typeface="Adobe Hebrew" pitchFamily="18" charset="-79"/>
                <a:cs typeface="Adobe Hebrew" pitchFamily="18" charset="-79"/>
              </a:rPr>
              <a:t>La primera letra del análisis RAM representa la probabilidad que un activo desempeñe su función –especificada por el proyecto y de acuerdo con las condiciones de operación – durante un determinado período. </a:t>
            </a:r>
          </a:p>
          <a:p>
            <a:pPr algn="just"/>
            <a:endParaRPr lang="es-419" sz="1600" dirty="0">
              <a:latin typeface="Adobe Hebrew" pitchFamily="18" charset="-79"/>
              <a:cs typeface="Adobe Hebrew" pitchFamily="18" charset="-79"/>
            </a:endParaRPr>
          </a:p>
          <a:p>
            <a:pPr algn="just"/>
            <a:r>
              <a:rPr lang="es-419" sz="1600" dirty="0">
                <a:latin typeface="Adobe Hebrew" pitchFamily="18" charset="-79"/>
                <a:cs typeface="Adobe Hebrew" pitchFamily="18" charset="-79"/>
              </a:rPr>
              <a:t>En la práctica, la Confiabilidad puede ser medida con la ayuda de diversas herramientas, entre ellas:</a:t>
            </a:r>
          </a:p>
          <a:p>
            <a:pPr algn="just"/>
            <a:endParaRPr lang="es-419" sz="1600" dirty="0">
              <a:latin typeface="Adobe Hebrew" pitchFamily="18" charset="-79"/>
              <a:cs typeface="Adobe Hebrew" pitchFamily="18" charset="-79"/>
            </a:endParaRPr>
          </a:p>
          <a:p>
            <a:pPr marL="400050" indent="-400050" algn="just">
              <a:buFont typeface="+mj-lt"/>
              <a:buAutoNum type="romanUcPeriod"/>
            </a:pPr>
            <a:r>
              <a:rPr lang="es-419" sz="1600" b="1" dirty="0">
                <a:latin typeface="Adobe Hebrew" pitchFamily="18" charset="-79"/>
                <a:cs typeface="Adobe Hebrew" pitchFamily="18" charset="-79"/>
              </a:rPr>
              <a:t>FMEA (Failure Modes and Effects Analysis):</a:t>
            </a:r>
            <a:r>
              <a:rPr lang="es-419" sz="1600" dirty="0">
                <a:latin typeface="Adobe Hebrew" pitchFamily="18" charset="-79"/>
                <a:cs typeface="Adobe Hebrew" pitchFamily="18" charset="-79"/>
              </a:rPr>
              <a:t> el Análisis de Modos y Efectos del Fallo, identifica los problemas en el equipo antes de que ocurran, así como sus causas y consecuencias. Además de eso, jerarquiza los fallos calculando el RPN (Risk Priority Number), respondiendo las preguntas esenciales para el plan de mantenimiento –¿ Cuál es el fallo? ¿ Cómo ocurrió? ¿ Cuántas veces? ¿ Cuál fue el impacto? ¿ Cuál es su gravedad? ¿ Cuál es el valor del riesgo?</a:t>
            </a:r>
          </a:p>
          <a:p>
            <a:pPr marL="400050" indent="-400050" algn="just">
              <a:buFont typeface="+mj-lt"/>
              <a:buAutoNum type="romanUcPeriod"/>
            </a:pPr>
            <a:endParaRPr lang="es-419" sz="1600" dirty="0">
              <a:latin typeface="Adobe Hebrew" pitchFamily="18" charset="-79"/>
              <a:cs typeface="Adobe Hebrew" pitchFamily="18" charset="-79"/>
            </a:endParaRPr>
          </a:p>
          <a:p>
            <a:pPr marL="400050" indent="-400050" algn="just">
              <a:buFont typeface="+mj-lt"/>
              <a:buAutoNum type="romanUcPeriod"/>
            </a:pPr>
            <a:r>
              <a:rPr lang="es-419" sz="1600" b="1" dirty="0">
                <a:latin typeface="Adobe Hebrew" pitchFamily="18" charset="-79"/>
                <a:cs typeface="Adobe Hebrew" pitchFamily="18" charset="-79"/>
              </a:rPr>
              <a:t>Árbol de Fallos (FT)</a:t>
            </a:r>
            <a:r>
              <a:rPr lang="es-419" sz="1600" dirty="0">
                <a:latin typeface="Adobe Hebrew" pitchFamily="18" charset="-79"/>
                <a:cs typeface="Adobe Hebrew" pitchFamily="18" charset="-79"/>
              </a:rPr>
              <a:t>:  una manera organizada y lógica de relacionar los fallos y sus causas. A través de la reconstrucción inversa del proceso que culminó en el problema, el FT permite que el gestor descubra las raíces físicas, humanas que están latentes en aquel defecto, siendo también excelente para mostrar cuánto un sistema es capaz de resistir los fallos simples o múltiples. </a:t>
            </a:r>
          </a:p>
          <a:p>
            <a:pPr marL="400050" indent="-400050" algn="just">
              <a:buFont typeface="+mj-lt"/>
              <a:buAutoNum type="romanUcPeriod"/>
            </a:pPr>
            <a:endParaRPr lang="es-419" sz="1600" dirty="0"/>
          </a:p>
          <a:p>
            <a:pPr marL="400050" indent="-400050" algn="just">
              <a:buFont typeface="+mj-lt"/>
              <a:buAutoNum type="romanUcPeriod"/>
            </a:pPr>
            <a:r>
              <a:rPr lang="es-419" sz="1600" b="1" dirty="0">
                <a:latin typeface="Adobe Hebrew" pitchFamily="18" charset="-79"/>
                <a:cs typeface="Adobe Hebrew" pitchFamily="18" charset="-79"/>
              </a:rPr>
              <a:t>Diagrama de Bloques de Confiabilidad (RBD): </a:t>
            </a:r>
            <a:r>
              <a:rPr lang="es-419" sz="1600" dirty="0">
                <a:latin typeface="Adobe Hebrew" pitchFamily="18" charset="-79"/>
                <a:cs typeface="Adobe Hebrew" pitchFamily="18" charset="-79"/>
              </a:rPr>
              <a:t>este diagrama sirve de complemento para el árbol de fallos y muestra paso a paso el fallo del componente. Es decir, todo lo que pasó entre las posibles causas y el problema manifestado.</a:t>
            </a:r>
          </a:p>
          <a:p>
            <a:pPr algn="just"/>
            <a:endParaRPr lang="es-419" sz="1600" dirty="0">
              <a:latin typeface="Adobe Hebrew" pitchFamily="18" charset="-79"/>
              <a:cs typeface="Adobe Hebrew" pitchFamily="18"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8784976" cy="584775"/>
          </a:xfrm>
          <a:prstGeom prst="rect">
            <a:avLst/>
          </a:prstGeom>
        </p:spPr>
        <p:txBody>
          <a:bodyPr wrap="square">
            <a:spAutoFit/>
          </a:bodyPr>
          <a:lstStyle/>
          <a:p>
            <a:pPr algn="just"/>
            <a:r>
              <a:rPr lang="es-419" sz="1600" dirty="0">
                <a:latin typeface="Adobe Hebrew" pitchFamily="18" charset="-79"/>
                <a:cs typeface="Adobe Hebrew" pitchFamily="18" charset="-79"/>
              </a:rPr>
              <a:t>El mayor aliado del gestor a la hora de medir la confiabilidad de las máquinas es el MTBF (Mean Time Between Failures). </a:t>
            </a:r>
          </a:p>
        </p:txBody>
      </p:sp>
      <p:sp>
        <p:nvSpPr>
          <p:cNvPr id="4" name="3 Rectángulo"/>
          <p:cNvSpPr/>
          <p:nvPr/>
        </p:nvSpPr>
        <p:spPr>
          <a:xfrm>
            <a:off x="179512" y="3429000"/>
            <a:ext cx="8784976" cy="1077218"/>
          </a:xfrm>
          <a:prstGeom prst="rect">
            <a:avLst/>
          </a:prstGeom>
        </p:spPr>
        <p:txBody>
          <a:bodyPr wrap="square">
            <a:spAutoFit/>
          </a:bodyPr>
          <a:lstStyle/>
          <a:p>
            <a:pPr algn="just"/>
            <a:r>
              <a:rPr lang="es-419" sz="1600" b="1" dirty="0">
                <a:latin typeface="Adobe Hebrew" pitchFamily="18" charset="-79"/>
                <a:cs typeface="Adobe Hebrew" pitchFamily="18" charset="-79"/>
              </a:rPr>
              <a:t>Cuanto mayor sea el tiempo medio de buen desempeño, más confiable es el sistema</a:t>
            </a:r>
            <a:r>
              <a:rPr lang="es-419" sz="1600" dirty="0">
                <a:latin typeface="Adobe Hebrew" pitchFamily="18" charset="-79"/>
                <a:cs typeface="Adobe Hebrew" pitchFamily="18" charset="-79"/>
              </a:rPr>
              <a:t>, puesto que los activos están demorando más en dar fallo. Si queremos ser más específicos y saber la probabilidad de determinado equipo funcionar perfectamente en la próxima semana o el próximo mes usaremos el cálculo de confiabilidad:</a:t>
            </a:r>
            <a:endParaRPr lang="es-ES" sz="1600" dirty="0">
              <a:latin typeface="Adobe Hebrew" pitchFamily="18" charset="-79"/>
              <a:cs typeface="Adobe Hebrew" pitchFamily="18" charset="-79"/>
            </a:endParaRPr>
          </a:p>
        </p:txBody>
      </p:sp>
      <p:pic>
        <p:nvPicPr>
          <p:cNvPr id="3075" name="Picture 3"/>
          <p:cNvPicPr>
            <a:picLocks noChangeAspect="1" noChangeArrowheads="1"/>
          </p:cNvPicPr>
          <p:nvPr/>
        </p:nvPicPr>
        <p:blipFill>
          <a:blip r:embed="rId2" cstate="print"/>
          <a:srcRect/>
          <a:stretch>
            <a:fillRect/>
          </a:stretch>
        </p:blipFill>
        <p:spPr bwMode="auto">
          <a:xfrm>
            <a:off x="1691680" y="4581128"/>
            <a:ext cx="6183313" cy="1933575"/>
          </a:xfrm>
          <a:prstGeom prst="rect">
            <a:avLst/>
          </a:prstGeom>
          <a:noFill/>
          <a:ln w="9525">
            <a:noFill/>
            <a:miter lim="800000"/>
            <a:headEnd/>
            <a:tailEnd/>
          </a:ln>
          <a:effectLst/>
        </p:spPr>
      </p:pic>
      <p:grpSp>
        <p:nvGrpSpPr>
          <p:cNvPr id="3" name="6 Grupo"/>
          <p:cNvGrpSpPr/>
          <p:nvPr/>
        </p:nvGrpSpPr>
        <p:grpSpPr>
          <a:xfrm>
            <a:off x="1547664" y="980728"/>
            <a:ext cx="6135687" cy="2368302"/>
            <a:chOff x="1547664" y="980728"/>
            <a:chExt cx="6135687" cy="2368302"/>
          </a:xfrm>
        </p:grpSpPr>
        <p:pic>
          <p:nvPicPr>
            <p:cNvPr id="3074" name="Picture 2"/>
            <p:cNvPicPr>
              <a:picLocks noChangeAspect="1" noChangeArrowheads="1"/>
            </p:cNvPicPr>
            <p:nvPr/>
          </p:nvPicPr>
          <p:blipFill>
            <a:blip r:embed="rId3" cstate="print"/>
            <a:srcRect t="15428"/>
            <a:stretch>
              <a:fillRect/>
            </a:stretch>
          </p:blipFill>
          <p:spPr bwMode="auto">
            <a:xfrm>
              <a:off x="1547664" y="980728"/>
              <a:ext cx="6135687" cy="2368302"/>
            </a:xfrm>
            <a:prstGeom prst="rect">
              <a:avLst/>
            </a:prstGeom>
            <a:noFill/>
            <a:ln w="9525">
              <a:noFill/>
              <a:miter lim="800000"/>
              <a:headEnd/>
              <a:tailEnd/>
            </a:ln>
            <a:effectLst/>
          </p:spPr>
        </p:pic>
        <p:sp>
          <p:nvSpPr>
            <p:cNvPr id="6" name="5 Rectángulo"/>
            <p:cNvSpPr/>
            <p:nvPr/>
          </p:nvSpPr>
          <p:spPr>
            <a:xfrm>
              <a:off x="1763688" y="2852936"/>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8784976" cy="584775"/>
          </a:xfrm>
          <a:prstGeom prst="rect">
            <a:avLst/>
          </a:prstGeom>
        </p:spPr>
        <p:txBody>
          <a:bodyPr wrap="square">
            <a:spAutoFit/>
          </a:bodyPr>
          <a:lstStyle/>
          <a:p>
            <a:pPr algn="just"/>
            <a:r>
              <a:rPr lang="es-419" sz="1600" dirty="0">
                <a:latin typeface="Adobe Hebrew" pitchFamily="18" charset="-79"/>
                <a:cs typeface="Adobe Hebrew" pitchFamily="18" charset="-79"/>
              </a:rPr>
              <a:t>Una vez identificados el MTBF y la confiabilidad de cada activo, se puede programar las inspecciones y demás actividades de mantenimiento preventivo. </a:t>
            </a:r>
            <a:endParaRPr lang="es-ES" sz="1600" dirty="0">
              <a:latin typeface="Adobe Hebrew" pitchFamily="18" charset="-79"/>
              <a:cs typeface="Adobe Hebrew" pitchFamily="18" charset="-79"/>
            </a:endParaRPr>
          </a:p>
        </p:txBody>
      </p:sp>
      <p:pic>
        <p:nvPicPr>
          <p:cNvPr id="4098" name="Picture 2"/>
          <p:cNvPicPr>
            <a:picLocks noChangeAspect="1" noChangeArrowheads="1"/>
          </p:cNvPicPr>
          <p:nvPr/>
        </p:nvPicPr>
        <p:blipFill>
          <a:blip r:embed="rId2" cstate="print"/>
          <a:srcRect b="16772"/>
          <a:stretch>
            <a:fillRect/>
          </a:stretch>
        </p:blipFill>
        <p:spPr bwMode="auto">
          <a:xfrm>
            <a:off x="1475656" y="836712"/>
            <a:ext cx="6859785" cy="194421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t="17910"/>
          <a:stretch>
            <a:fillRect/>
          </a:stretch>
        </p:blipFill>
        <p:spPr bwMode="auto">
          <a:xfrm>
            <a:off x="2555776" y="3212976"/>
            <a:ext cx="6215106" cy="1637146"/>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467544" y="5373216"/>
            <a:ext cx="821537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AR" sz="1600" b="1" i="1" dirty="0">
                <a:latin typeface="Adobe Hebrew" pitchFamily="18" charset="-79"/>
                <a:ea typeface="Arial Unicode MS" pitchFamily="34" charset="-128"/>
                <a:cs typeface="Adobe Hebrew" pitchFamily="18" charset="-79"/>
              </a:rPr>
              <a:t>La función de confiabilidad permite responder la pregunta: ¿Cuál es la probabilidad de que la máquina dure más de T horas sin fallas en la función R(t)= P(T&gt;t)?</a:t>
            </a:r>
          </a:p>
        </p:txBody>
      </p:sp>
      <p:sp>
        <p:nvSpPr>
          <p:cNvPr id="6" name="5 CuadroTexto"/>
          <p:cNvSpPr txBox="1"/>
          <p:nvPr/>
        </p:nvSpPr>
        <p:spPr>
          <a:xfrm>
            <a:off x="467544" y="3356992"/>
            <a:ext cx="18002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AR" b="1" dirty="0">
                <a:latin typeface="Adobe Hebrew" pitchFamily="18" charset="-79"/>
                <a:ea typeface="Arial Unicode MS" pitchFamily="34" charset="-128"/>
                <a:cs typeface="Adobe Hebrew" pitchFamily="18" charset="-79"/>
              </a:rPr>
              <a:t>Representación matemática de la función de confiabilidad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88640"/>
            <a:ext cx="8640960" cy="830997"/>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OTRAS MEDIDAS PARA LA CONFIABILIDAD : </a:t>
            </a:r>
            <a:r>
              <a:rPr lang="es-AR" sz="1600" dirty="0">
                <a:latin typeface="Adobe Hebrew" pitchFamily="18" charset="-79"/>
                <a:ea typeface="Arial Unicode MS" pitchFamily="34" charset="-128"/>
                <a:cs typeface="Adobe Hebrew" pitchFamily="18" charset="-79"/>
              </a:rPr>
              <a:t>La probabilidad es la medida clásica para valorar la confiabilidad. La “confiabilidad” es un término genérico que describe todas estas medidas sin que necesariamente estén relacionadas con la probabilidad.</a:t>
            </a:r>
          </a:p>
        </p:txBody>
      </p:sp>
      <p:pic>
        <p:nvPicPr>
          <p:cNvPr id="8" name="Picture 10"/>
          <p:cNvPicPr>
            <a:picLocks noChangeAspect="1" noChangeArrowheads="1"/>
          </p:cNvPicPr>
          <p:nvPr/>
        </p:nvPicPr>
        <p:blipFill>
          <a:blip r:embed="rId2" cstate="print"/>
          <a:srcRect l="28542" t="59630" r="29687" b="15926"/>
          <a:stretch>
            <a:fillRect/>
          </a:stretch>
        </p:blipFill>
        <p:spPr bwMode="auto">
          <a:xfrm>
            <a:off x="1619672" y="1196752"/>
            <a:ext cx="5976664" cy="1967381"/>
          </a:xfrm>
          <a:prstGeom prst="rect">
            <a:avLst/>
          </a:prstGeom>
          <a:ln>
            <a:noFill/>
          </a:ln>
          <a:effectLst>
            <a:outerShdw blurRad="292100" dist="139700" dir="2700000" algn="tl" rotWithShape="0">
              <a:srgbClr val="333333">
                <a:alpha val="65000"/>
              </a:srgbClr>
            </a:outerShdw>
          </a:effectLst>
        </p:spPr>
      </p:pic>
      <p:pic>
        <p:nvPicPr>
          <p:cNvPr id="9" name="Picture 11"/>
          <p:cNvPicPr>
            <a:picLocks noChangeAspect="1" noChangeArrowheads="1"/>
          </p:cNvPicPr>
          <p:nvPr/>
        </p:nvPicPr>
        <p:blipFill>
          <a:blip r:embed="rId3" cstate="print"/>
          <a:srcRect l="24479" t="43611" r="25833" b="34259"/>
          <a:stretch>
            <a:fillRect/>
          </a:stretch>
        </p:blipFill>
        <p:spPr bwMode="auto">
          <a:xfrm>
            <a:off x="395536" y="4293096"/>
            <a:ext cx="8543953" cy="2140466"/>
          </a:xfrm>
          <a:prstGeom prst="rect">
            <a:avLst/>
          </a:prstGeom>
          <a:ln>
            <a:noFill/>
          </a:ln>
          <a:effectLst>
            <a:outerShdw blurRad="292100" dist="139700" dir="2700000" algn="tl" rotWithShape="0">
              <a:srgbClr val="333333">
                <a:alpha val="65000"/>
              </a:srgbClr>
            </a:outerShdw>
          </a:effectLst>
        </p:spPr>
      </p:pic>
      <p:sp>
        <p:nvSpPr>
          <p:cNvPr id="10" name="9 Rectángulo"/>
          <p:cNvSpPr/>
          <p:nvPr/>
        </p:nvSpPr>
        <p:spPr>
          <a:xfrm>
            <a:off x="251520" y="3356992"/>
            <a:ext cx="8640960" cy="861774"/>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ENTIDADES QUE REGULAN LA CONFIABILIDAD: </a:t>
            </a:r>
            <a:r>
              <a:rPr lang="es-AR" sz="1600" dirty="0">
                <a:latin typeface="Adobe Hebrew" pitchFamily="18" charset="-79"/>
                <a:ea typeface="Arial Unicode MS" pitchFamily="34" charset="-128"/>
                <a:cs typeface="Adobe Hebrew" pitchFamily="18" charset="-79"/>
              </a:rPr>
              <a:t>A nivel de componentes, la confiabilidad está regulada por las normas técnicas que cubren su diseño, fabricación y operación (Entorno de aplicación, rangos de uso). Ejemplo de estas entidades son: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908720"/>
            <a:ext cx="8712968" cy="2308324"/>
          </a:xfrm>
          <a:prstGeom prst="rect">
            <a:avLst/>
          </a:prstGeom>
        </p:spPr>
        <p:txBody>
          <a:bodyPr wrap="square">
            <a:spAutoFit/>
          </a:bodyPr>
          <a:lstStyle/>
          <a:p>
            <a:pPr algn="just"/>
            <a:r>
              <a:rPr lang="es-419" sz="1600" b="1" i="1" dirty="0">
                <a:latin typeface="Adobe Hebrew" pitchFamily="18" charset="-79"/>
                <a:cs typeface="Adobe Hebrew" pitchFamily="18" charset="-79"/>
              </a:rPr>
              <a:t>Se trata de la capacidad que un equipo tiene de estar en condiciones de ejecutar su función especificada en el proyecto, durante un intervalo de tiempo determinado.</a:t>
            </a:r>
          </a:p>
          <a:p>
            <a:pPr algn="just"/>
            <a:endParaRPr lang="es-419" sz="1600" dirty="0">
              <a:latin typeface="Adobe Hebrew" pitchFamily="18" charset="-79"/>
              <a:cs typeface="Adobe Hebrew" pitchFamily="18" charset="-79"/>
            </a:endParaRPr>
          </a:p>
          <a:p>
            <a:pPr algn="just"/>
            <a:r>
              <a:rPr lang="es-419" sz="1600" dirty="0">
                <a:latin typeface="Adobe Hebrew" pitchFamily="18" charset="-79"/>
                <a:cs typeface="Adobe Hebrew" pitchFamily="18" charset="-79"/>
              </a:rPr>
              <a:t>Al calcular la disponibilidad, comparamos la cantidad de horas durante las cuales la máquina estuvo disponible con la cantidad de horas de trabajo planeadas (estas últimas son calculadas por la suma de </a:t>
            </a:r>
            <a:r>
              <a:rPr lang="es-419" sz="1600" i="1" dirty="0">
                <a:latin typeface="Adobe Hebrew" pitchFamily="18" charset="-79"/>
                <a:cs typeface="Adobe Hebrew" pitchFamily="18" charset="-79"/>
              </a:rPr>
              <a:t>uptime</a:t>
            </a:r>
            <a:r>
              <a:rPr lang="es-419" sz="1600" dirty="0">
                <a:latin typeface="Adobe Hebrew" pitchFamily="18" charset="-79"/>
                <a:cs typeface="Adobe Hebrew" pitchFamily="18" charset="-79"/>
              </a:rPr>
              <a:t>, tiempo de actividad, más el </a:t>
            </a:r>
            <a:r>
              <a:rPr lang="es-419" sz="1600" i="1" dirty="0">
                <a:latin typeface="Adobe Hebrew" pitchFamily="18" charset="-79"/>
                <a:cs typeface="Adobe Hebrew" pitchFamily="18" charset="-79"/>
              </a:rPr>
              <a:t>downtime</a:t>
            </a:r>
            <a:r>
              <a:rPr lang="es-419" sz="1600" dirty="0">
                <a:latin typeface="Adobe Hebrew" pitchFamily="18" charset="-79"/>
                <a:cs typeface="Adobe Hebrew" pitchFamily="18" charset="-79"/>
              </a:rPr>
              <a:t>, tiempo de inactividad). </a:t>
            </a:r>
          </a:p>
          <a:p>
            <a:pPr algn="just"/>
            <a:endParaRPr lang="es-419" sz="1600" dirty="0">
              <a:latin typeface="Adobe Hebrew" pitchFamily="18" charset="-79"/>
              <a:cs typeface="Adobe Hebrew" pitchFamily="18" charset="-79"/>
            </a:endParaRPr>
          </a:p>
          <a:p>
            <a:pPr algn="just"/>
            <a:r>
              <a:rPr lang="es-419" sz="1600" dirty="0">
                <a:latin typeface="Adobe Hebrew" pitchFamily="18" charset="-79"/>
                <a:cs typeface="Adobe Hebrew" pitchFamily="18" charset="-79"/>
              </a:rPr>
              <a:t>En la práctica este cálculo se basa en dos importantes indicadores: el  </a:t>
            </a:r>
            <a:r>
              <a:rPr lang="es-419" sz="1600" b="1" dirty="0">
                <a:latin typeface="Adobe Hebrew" pitchFamily="18" charset="-79"/>
                <a:cs typeface="Adobe Hebrew" pitchFamily="18" charset="-79"/>
              </a:rPr>
              <a:t>MTTR (Tiempo medio de reparación) y el MTBF (tiempo medio entre fallas)</a:t>
            </a:r>
            <a:r>
              <a:rPr lang="es-419" sz="1600" dirty="0">
                <a:latin typeface="Adobe Hebrew" pitchFamily="18" charset="-79"/>
                <a:cs typeface="Adobe Hebrew" pitchFamily="18" charset="-79"/>
              </a:rPr>
              <a:t>. </a:t>
            </a:r>
          </a:p>
        </p:txBody>
      </p:sp>
      <p:sp>
        <p:nvSpPr>
          <p:cNvPr id="3" name="2 CuadroTexto"/>
          <p:cNvSpPr txBox="1"/>
          <p:nvPr/>
        </p:nvSpPr>
        <p:spPr>
          <a:xfrm>
            <a:off x="1763688" y="260648"/>
            <a:ext cx="5715040" cy="461665"/>
          </a:xfrm>
          <a:prstGeom prst="rect">
            <a:avLst/>
          </a:prstGeom>
          <a:noFill/>
        </p:spPr>
        <p:txBody>
          <a:bodyPr wrap="square" rtlCol="0">
            <a:spAutoFit/>
          </a:bodyPr>
          <a:lstStyle/>
          <a:p>
            <a:pPr algn="ctr"/>
            <a:r>
              <a:rPr lang="es-AR" sz="2400" b="1" dirty="0">
                <a:latin typeface="Adobe Hebrew" pitchFamily="18" charset="-79"/>
                <a:ea typeface="Arial Unicode MS" pitchFamily="34" charset="-128"/>
                <a:cs typeface="Adobe Hebrew" pitchFamily="18" charset="-79"/>
              </a:rPr>
              <a:t>DISPONIBILIDAD O AVAILABILITY</a:t>
            </a:r>
          </a:p>
        </p:txBody>
      </p:sp>
      <p:pic>
        <p:nvPicPr>
          <p:cNvPr id="5122" name="Picture 2"/>
          <p:cNvPicPr>
            <a:picLocks noChangeAspect="1" noChangeArrowheads="1"/>
          </p:cNvPicPr>
          <p:nvPr/>
        </p:nvPicPr>
        <p:blipFill>
          <a:blip r:embed="rId2" cstate="print"/>
          <a:srcRect t="21147"/>
          <a:stretch>
            <a:fillRect/>
          </a:stretch>
        </p:blipFill>
        <p:spPr bwMode="auto">
          <a:xfrm>
            <a:off x="2051720" y="3717032"/>
            <a:ext cx="5184576" cy="997636"/>
          </a:xfrm>
          <a:prstGeom prst="rect">
            <a:avLst/>
          </a:prstGeom>
          <a:noFill/>
          <a:ln w="9525">
            <a:noFill/>
            <a:miter lim="800000"/>
            <a:headEnd/>
            <a:tailEnd/>
          </a:ln>
          <a:effectLst/>
        </p:spPr>
      </p:pic>
      <p:pic>
        <p:nvPicPr>
          <p:cNvPr id="5" name="Picture 8"/>
          <p:cNvPicPr>
            <a:picLocks noChangeAspect="1" noChangeArrowheads="1"/>
          </p:cNvPicPr>
          <p:nvPr/>
        </p:nvPicPr>
        <p:blipFill>
          <a:blip r:embed="rId3" cstate="print"/>
          <a:srcRect l="33385" t="28704" r="39647" b="53307"/>
          <a:stretch>
            <a:fillRect/>
          </a:stretch>
        </p:blipFill>
        <p:spPr bwMode="auto">
          <a:xfrm>
            <a:off x="107504" y="4869160"/>
            <a:ext cx="4032448" cy="1513056"/>
          </a:xfrm>
          <a:prstGeom prst="rect">
            <a:avLst/>
          </a:prstGeom>
          <a:ln>
            <a:noFill/>
          </a:ln>
          <a:effectLst>
            <a:outerShdw blurRad="292100" dist="139700" dir="2700000" algn="tl" rotWithShape="0">
              <a:srgbClr val="333333">
                <a:alpha val="65000"/>
              </a:srgbClr>
            </a:outerShdw>
          </a:effectLst>
        </p:spPr>
      </p:pic>
      <p:pic>
        <p:nvPicPr>
          <p:cNvPr id="6" name="Picture 9"/>
          <p:cNvPicPr>
            <a:picLocks noChangeAspect="1" noChangeArrowheads="1"/>
          </p:cNvPicPr>
          <p:nvPr/>
        </p:nvPicPr>
        <p:blipFill>
          <a:blip r:embed="rId4" cstate="print"/>
          <a:srcRect l="35885" t="29259" r="35886" b="54074"/>
          <a:stretch>
            <a:fillRect/>
          </a:stretch>
        </p:blipFill>
        <p:spPr bwMode="auto">
          <a:xfrm>
            <a:off x="4572000" y="4941168"/>
            <a:ext cx="4372538" cy="14521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260648"/>
            <a:ext cx="7299216" cy="461665"/>
          </a:xfrm>
          <a:prstGeom prst="rect">
            <a:avLst/>
          </a:prstGeom>
          <a:noFill/>
        </p:spPr>
        <p:txBody>
          <a:bodyPr wrap="square" rtlCol="0">
            <a:spAutoFit/>
          </a:bodyPr>
          <a:lstStyle/>
          <a:p>
            <a:pPr algn="ctr"/>
            <a:r>
              <a:rPr lang="es-AR" sz="2400" b="1" dirty="0">
                <a:latin typeface="Adobe Hebrew" pitchFamily="18" charset="-79"/>
                <a:ea typeface="Arial Unicode MS" pitchFamily="34" charset="-128"/>
                <a:cs typeface="Adobe Hebrew" pitchFamily="18" charset="-79"/>
              </a:rPr>
              <a:t>MANTENIBILIDAD O MAINTAINABILITY</a:t>
            </a:r>
          </a:p>
        </p:txBody>
      </p:sp>
      <p:sp>
        <p:nvSpPr>
          <p:cNvPr id="3" name="2 Rectángulo"/>
          <p:cNvSpPr/>
          <p:nvPr/>
        </p:nvSpPr>
        <p:spPr>
          <a:xfrm>
            <a:off x="251520" y="836712"/>
            <a:ext cx="8573130" cy="1077218"/>
          </a:xfrm>
          <a:prstGeom prst="rect">
            <a:avLst/>
          </a:prstGeom>
        </p:spPr>
        <p:txBody>
          <a:bodyPr wrap="square">
            <a:spAutoFit/>
          </a:bodyPr>
          <a:lstStyle/>
          <a:p>
            <a:pPr algn="ctr"/>
            <a:r>
              <a:rPr lang="es-AR" sz="1600" b="1" i="1" dirty="0">
                <a:latin typeface="Adobe Hebrew" pitchFamily="18" charset="-79"/>
                <a:ea typeface="Arial Unicode MS" pitchFamily="34" charset="-128"/>
                <a:cs typeface="Adobe Hebrew" pitchFamily="18" charset="-79"/>
              </a:rPr>
              <a:t>Se denomina </a:t>
            </a:r>
            <a:r>
              <a:rPr lang="es-AR" sz="1600" b="1" i="1" dirty="0" err="1">
                <a:latin typeface="Adobe Hebrew" pitchFamily="18" charset="-79"/>
                <a:ea typeface="Arial Unicode MS" pitchFamily="34" charset="-128"/>
                <a:cs typeface="Adobe Hebrew" pitchFamily="18" charset="-79"/>
              </a:rPr>
              <a:t>mantenibilidad</a:t>
            </a:r>
            <a:r>
              <a:rPr lang="es-AR" sz="1600" b="1" i="1" dirty="0">
                <a:latin typeface="Adobe Hebrew" pitchFamily="18" charset="-79"/>
                <a:ea typeface="Arial Unicode MS" pitchFamily="34" charset="-128"/>
                <a:cs typeface="Adobe Hebrew" pitchFamily="18" charset="-79"/>
              </a:rPr>
              <a:t> a la probabilidad de que un elemento, máquina o dispositivo, puedan regresar nuevamente a su estado de funcionamiento normal después de una avería, falla o interrupción productiva (funcional o de servicio), mediante una reparación que implica realizar unas tareas de mantenimiento, para eliminar las causas inmediatas que generan la interrupción.</a:t>
            </a:r>
          </a:p>
        </p:txBody>
      </p:sp>
      <p:sp>
        <p:nvSpPr>
          <p:cNvPr id="5" name="4 Rectángulo"/>
          <p:cNvSpPr/>
          <p:nvPr/>
        </p:nvSpPr>
        <p:spPr>
          <a:xfrm>
            <a:off x="251520" y="2567806"/>
            <a:ext cx="8568952" cy="1077218"/>
          </a:xfrm>
          <a:prstGeom prst="rect">
            <a:avLst/>
          </a:prstGeom>
        </p:spPr>
        <p:txBody>
          <a:bodyPr wrap="square">
            <a:spAutoFit/>
          </a:bodyPr>
          <a:lstStyle/>
          <a:p>
            <a:pPr algn="just"/>
            <a:r>
              <a:rPr lang="es-419" sz="1600" dirty="0">
                <a:latin typeface="Adobe Hebrew" pitchFamily="18" charset="-79"/>
                <a:cs typeface="Adobe Hebrew" pitchFamily="18" charset="-79"/>
              </a:rPr>
              <a:t>Mientras que la confiabilidad indica cuánto podemos confiar en el buen funcionamiento del activo y la disponibilidad muestra si él puede ser usado, la Mantenibilidad (capacidad de mantenimiento) </a:t>
            </a:r>
            <a:r>
              <a:rPr lang="es-419" sz="1600" b="1" dirty="0">
                <a:latin typeface="Adobe Hebrew" pitchFamily="18" charset="-79"/>
                <a:cs typeface="Adobe Hebrew" pitchFamily="18" charset="-79"/>
              </a:rPr>
              <a:t>representa la facilidad con la que podemos reparar el equipo para devolverlo a su función después de un fallo.</a:t>
            </a:r>
            <a:endParaRPr lang="es-419" sz="1600" dirty="0">
              <a:latin typeface="Adobe Hebrew" pitchFamily="18" charset="-79"/>
              <a:cs typeface="Adobe Hebrew" pitchFamily="18" charset="-79"/>
            </a:endParaRPr>
          </a:p>
        </p:txBody>
      </p:sp>
      <p:sp>
        <p:nvSpPr>
          <p:cNvPr id="6" name="5 Rectángulo"/>
          <p:cNvSpPr/>
          <p:nvPr/>
        </p:nvSpPr>
        <p:spPr>
          <a:xfrm>
            <a:off x="251520" y="4103201"/>
            <a:ext cx="8640960" cy="2062103"/>
          </a:xfrm>
          <a:prstGeom prst="rect">
            <a:avLst/>
          </a:prstGeom>
        </p:spPr>
        <p:txBody>
          <a:bodyPr wrap="square">
            <a:spAutoFit/>
          </a:bodyPr>
          <a:lstStyle/>
          <a:p>
            <a:pPr algn="just"/>
            <a:r>
              <a:rPr lang="es-419" sz="1600" dirty="0">
                <a:latin typeface="Adobe Hebrew" pitchFamily="18" charset="-79"/>
                <a:cs typeface="Adobe Hebrew" pitchFamily="18" charset="-79"/>
              </a:rPr>
              <a:t>El objetivo de la letra M del análisis RAM es justamente eliminar los obstáculos y las dificultades en la acción de los técnicos y mantener el buen desempeño de la máquina. </a:t>
            </a:r>
          </a:p>
          <a:p>
            <a:pPr algn="just"/>
            <a:endParaRPr lang="es-419" sz="1600" dirty="0">
              <a:latin typeface="Adobe Hebrew" pitchFamily="18" charset="-79"/>
              <a:cs typeface="Adobe Hebrew" pitchFamily="18" charset="-79"/>
            </a:endParaRPr>
          </a:p>
          <a:p>
            <a:pPr algn="just"/>
            <a:r>
              <a:rPr lang="es-419" sz="1600" b="1" i="1" dirty="0">
                <a:latin typeface="Adobe Hebrew" pitchFamily="18" charset="-79"/>
                <a:cs typeface="Adobe Hebrew" pitchFamily="18" charset="-79"/>
              </a:rPr>
              <a:t>Tenemos una mantenibilidad alta cuando el tiempo medio de reparación es bajo. </a:t>
            </a:r>
            <a:r>
              <a:rPr lang="es-419" sz="1600" dirty="0">
                <a:latin typeface="Adobe Hebrew" pitchFamily="18" charset="-79"/>
                <a:cs typeface="Adobe Hebrew" pitchFamily="18" charset="-79"/>
              </a:rPr>
              <a:t>Esto quiere decir que a la máquina le lleva poco tiempo para retomar su estado normal productivo. O sea, mejorar el MTTR es  sinónimo de mejorar la capacidad de mantenimiento, de la misma forma, la disponibilidad de los activos, puesto que como debemos recordar, el tiempo medio de reparación también entra en este cálculo.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8429684" cy="830997"/>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El tratamiento de la curva de </a:t>
            </a: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es similar al de la curva de confiabilidad; esta función se representa por M(t) e indica la probabilidad de que la función del sistema se recupere y el equipo se repare dentro de un tiempo definido t antes de un tiempo especificado total T.</a:t>
            </a:r>
          </a:p>
        </p:txBody>
      </p:sp>
      <p:pic>
        <p:nvPicPr>
          <p:cNvPr id="5122" name="Picture 2"/>
          <p:cNvPicPr>
            <a:picLocks noChangeAspect="1" noChangeArrowheads="1"/>
          </p:cNvPicPr>
          <p:nvPr/>
        </p:nvPicPr>
        <p:blipFill>
          <a:blip r:embed="rId2" cstate="print"/>
          <a:srcRect t="11826" b="23054"/>
          <a:stretch>
            <a:fillRect/>
          </a:stretch>
        </p:blipFill>
        <p:spPr bwMode="auto">
          <a:xfrm>
            <a:off x="323528" y="1700808"/>
            <a:ext cx="4536504" cy="149552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95536" y="4149080"/>
            <a:ext cx="8501122" cy="1569660"/>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Los cálculos de la </a:t>
            </a: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se realizan en forma diferente y dependen de la disponibilidad que se use; los elementos que se deben estimar en cada caso son:</a:t>
            </a:r>
          </a:p>
          <a:p>
            <a:pPr algn="just">
              <a:buFont typeface="Wingdings" pitchFamily="2" charset="2"/>
              <a:buChar char="ü"/>
            </a:pPr>
            <a:r>
              <a:rPr lang="es-AR" sz="1600" i="1" dirty="0">
                <a:latin typeface="Adobe Hebrew" pitchFamily="18" charset="-79"/>
                <a:ea typeface="Arial Unicode MS" pitchFamily="34" charset="-128"/>
                <a:cs typeface="Adobe Hebrew" pitchFamily="18" charset="-79"/>
              </a:rPr>
              <a:t> Para disponibilidad genérica MDT.</a:t>
            </a:r>
          </a:p>
          <a:p>
            <a:pPr algn="just">
              <a:buFont typeface="Wingdings" pitchFamily="2" charset="2"/>
              <a:buChar char="ü"/>
            </a:pPr>
            <a:r>
              <a:rPr lang="es-AR" sz="1600" i="1" dirty="0">
                <a:latin typeface="Adobe Hebrew" pitchFamily="18" charset="-79"/>
                <a:ea typeface="Arial Unicode MS" pitchFamily="34" charset="-128"/>
                <a:cs typeface="Adobe Hebrew" pitchFamily="18" charset="-79"/>
              </a:rPr>
              <a:t> Para disponibilidad inherente MTTR.</a:t>
            </a:r>
          </a:p>
          <a:p>
            <a:pPr algn="just">
              <a:buFont typeface="Wingdings" pitchFamily="2" charset="2"/>
              <a:buChar char="ü"/>
            </a:pPr>
            <a:r>
              <a:rPr lang="es-AR" sz="1600" i="1" dirty="0">
                <a:latin typeface="Adobe Hebrew" pitchFamily="18" charset="-79"/>
                <a:ea typeface="Arial Unicode MS" pitchFamily="34" charset="-128"/>
                <a:cs typeface="Adobe Hebrew" pitchFamily="18" charset="-79"/>
              </a:rPr>
              <a:t> Para disponibilidad alcanzada , el cual se obtiene del correctivo con MTTR y de lo planeado con MP.</a:t>
            </a:r>
          </a:p>
        </p:txBody>
      </p:sp>
      <p:pic>
        <p:nvPicPr>
          <p:cNvPr id="5" name="Picture 1"/>
          <p:cNvPicPr>
            <a:picLocks noChangeAspect="1" noChangeArrowheads="1"/>
          </p:cNvPicPr>
          <p:nvPr/>
        </p:nvPicPr>
        <p:blipFill>
          <a:blip r:embed="rId3" cstate="print"/>
          <a:srcRect l="50156" t="28333" r="27813" b="48704"/>
          <a:stretch>
            <a:fillRect/>
          </a:stretch>
        </p:blipFill>
        <p:spPr bwMode="auto">
          <a:xfrm>
            <a:off x="5004048" y="1340768"/>
            <a:ext cx="3942200" cy="231126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85728"/>
            <a:ext cx="8429684" cy="1015663"/>
          </a:xfrm>
          <a:prstGeom prst="rect">
            <a:avLst/>
          </a:prstGeom>
        </p:spPr>
        <p:txBody>
          <a:bodyPr wrap="square">
            <a:spAutoFit/>
          </a:bodyPr>
          <a:lstStyle/>
          <a:p>
            <a:pPr algn="just"/>
            <a:r>
              <a:rPr lang="es-AR" sz="1500" dirty="0">
                <a:latin typeface="Adobe Hebrew" pitchFamily="18" charset="-79"/>
                <a:ea typeface="Arial Unicode MS" pitchFamily="34" charset="-128"/>
                <a:cs typeface="Adobe Hebrew" pitchFamily="18" charset="-79"/>
              </a:rPr>
              <a:t>La </a:t>
            </a:r>
            <a:r>
              <a:rPr lang="es-AR" sz="1500" b="1" dirty="0">
                <a:latin typeface="Adobe Hebrew" pitchFamily="18" charset="-79"/>
                <a:ea typeface="Arial Unicode MS" pitchFamily="34" charset="-128"/>
                <a:cs typeface="Adobe Hebrew" pitchFamily="18" charset="-79"/>
              </a:rPr>
              <a:t>confiabilidad</a:t>
            </a:r>
            <a:r>
              <a:rPr lang="es-AR" sz="1500" dirty="0">
                <a:latin typeface="Adobe Hebrew" pitchFamily="18" charset="-79"/>
                <a:ea typeface="Arial Unicode MS" pitchFamily="34" charset="-128"/>
                <a:cs typeface="Adobe Hebrew" pitchFamily="18" charset="-79"/>
              </a:rPr>
              <a:t> permite establecer y medir cómo actúa el área de producción en la administración y explotación de los equipos para generar bienes y servicios y, por otro lado, la </a:t>
            </a:r>
            <a:r>
              <a:rPr lang="es-AR" sz="1500" b="1" dirty="0" err="1">
                <a:latin typeface="Adobe Hebrew" pitchFamily="18" charset="-79"/>
                <a:ea typeface="Arial Unicode MS" pitchFamily="34" charset="-128"/>
                <a:cs typeface="Adobe Hebrew" pitchFamily="18" charset="-79"/>
              </a:rPr>
              <a:t>mantenibilidad</a:t>
            </a:r>
            <a:r>
              <a:rPr lang="es-AR" sz="1500" b="1" dirty="0">
                <a:latin typeface="Adobe Hebrew" pitchFamily="18" charset="-79"/>
                <a:ea typeface="Arial Unicode MS" pitchFamily="34" charset="-128"/>
                <a:cs typeface="Adobe Hebrew" pitchFamily="18" charset="-79"/>
              </a:rPr>
              <a:t> </a:t>
            </a:r>
            <a:r>
              <a:rPr lang="es-AR" sz="1500" dirty="0">
                <a:latin typeface="Adobe Hebrew" pitchFamily="18" charset="-79"/>
                <a:ea typeface="Arial Unicode MS" pitchFamily="34" charset="-128"/>
                <a:cs typeface="Adobe Hebrew" pitchFamily="18" charset="-79"/>
              </a:rPr>
              <a:t>evalúa la gestión y la operación del mantenimiento (Mora, 1999, 2007c) que se realiza a esos elementos o máquinas.</a:t>
            </a:r>
          </a:p>
        </p:txBody>
      </p:sp>
      <p:sp>
        <p:nvSpPr>
          <p:cNvPr id="3" name="2 Rectángulo"/>
          <p:cNvSpPr/>
          <p:nvPr/>
        </p:nvSpPr>
        <p:spPr>
          <a:xfrm>
            <a:off x="285720" y="1405225"/>
            <a:ext cx="8358246" cy="1015663"/>
          </a:xfrm>
          <a:prstGeom prst="rect">
            <a:avLst/>
          </a:prstGeom>
        </p:spPr>
        <p:txBody>
          <a:bodyPr wrap="square">
            <a:spAutoFit/>
          </a:bodyPr>
          <a:lstStyle/>
          <a:p>
            <a:pPr algn="just"/>
            <a:endParaRPr lang="es-AR" sz="1500" dirty="0">
              <a:latin typeface="Adobe Hebrew" pitchFamily="18" charset="-79"/>
              <a:ea typeface="Arial Unicode MS" pitchFamily="34" charset="-128"/>
              <a:cs typeface="Adobe Hebrew" pitchFamily="18" charset="-79"/>
            </a:endParaRPr>
          </a:p>
          <a:p>
            <a:pPr algn="ctr"/>
            <a:r>
              <a:rPr lang="es-AR" sz="1500" b="1" i="1" dirty="0">
                <a:latin typeface="Adobe Hebrew" pitchFamily="18" charset="-79"/>
                <a:ea typeface="Arial Unicode MS" pitchFamily="34" charset="-128"/>
                <a:cs typeface="Adobe Hebrew" pitchFamily="18" charset="-79"/>
              </a:rPr>
              <a:t>La confiabilidad es responsabilidad de producción, la </a:t>
            </a:r>
            <a:r>
              <a:rPr lang="es-AR" sz="1500" b="1" i="1" dirty="0" err="1">
                <a:latin typeface="Adobe Hebrew" pitchFamily="18" charset="-79"/>
                <a:ea typeface="Arial Unicode MS" pitchFamily="34" charset="-128"/>
                <a:cs typeface="Adobe Hebrew" pitchFamily="18" charset="-79"/>
              </a:rPr>
              <a:t>mantenibilidad</a:t>
            </a:r>
            <a:r>
              <a:rPr lang="es-AR" sz="1500" b="1" i="1" dirty="0">
                <a:latin typeface="Adobe Hebrew" pitchFamily="18" charset="-79"/>
                <a:ea typeface="Arial Unicode MS" pitchFamily="34" charset="-128"/>
                <a:cs typeface="Adobe Hebrew" pitchFamily="18" charset="-79"/>
              </a:rPr>
              <a:t> es compromiso de mantenimiento y la disponibilidad es encargo de la gerencia o dirección que está por encima de ambas y que abarca probablemente otras áreas de la compañía.</a:t>
            </a:r>
          </a:p>
        </p:txBody>
      </p:sp>
      <p:pic>
        <p:nvPicPr>
          <p:cNvPr id="2050" name="Picture 2"/>
          <p:cNvPicPr>
            <a:picLocks noChangeAspect="1" noChangeArrowheads="1"/>
          </p:cNvPicPr>
          <p:nvPr/>
        </p:nvPicPr>
        <p:blipFill>
          <a:blip r:embed="rId2" cstate="print"/>
          <a:srcRect l="6249" t="10204" r="9384" b="12245"/>
          <a:stretch>
            <a:fillRect/>
          </a:stretch>
        </p:blipFill>
        <p:spPr bwMode="auto">
          <a:xfrm>
            <a:off x="1475656" y="3429000"/>
            <a:ext cx="6454500" cy="3028037"/>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714348" y="2947570"/>
            <a:ext cx="7643866" cy="338554"/>
          </a:xfrm>
          <a:prstGeom prst="rect">
            <a:avLst/>
          </a:prstGeom>
          <a:noFill/>
        </p:spPr>
        <p:txBody>
          <a:bodyPr wrap="square" rtlCol="0">
            <a:spAutoFit/>
          </a:bodyPr>
          <a:lstStyle/>
          <a:p>
            <a:pPr algn="ctr"/>
            <a:r>
              <a:rPr lang="es-AR" sz="1600" b="1" dirty="0">
                <a:latin typeface="Adobe Hebrew" pitchFamily="18" charset="-79"/>
                <a:ea typeface="Arial Unicode MS" pitchFamily="34" charset="-128"/>
                <a:cs typeface="Adobe Hebrew" pitchFamily="18" charset="-79"/>
              </a:rPr>
              <a:t>Descripción de CMD en el tiempo, funciones y responsabilidades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67544" y="1412776"/>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a:bodyPr>
          <a:lstStyle/>
          <a:p>
            <a:r>
              <a:rPr lang="es-ES" sz="2800" b="1" dirty="0">
                <a:latin typeface="Adobe Hebrew" pitchFamily="18" charset="-79"/>
                <a:cs typeface="Adobe Hebrew" pitchFamily="18" charset="-79"/>
              </a:rPr>
              <a:t>TIPOS, IDENTIFICACION Y ANALISIS DE FALLAS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88640"/>
            <a:ext cx="8501122" cy="1569660"/>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El cálculo mediante los modelos de confiabilidad y </a:t>
            </a: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al utilizar distribuciones, presenta una gran ventaja frente al modelo puntual. Cuando el cálculo del MTBF o del MTTR se realiza con el método puntual de promedios, se tiene la desventaja de que varias curvas de confiabilidad o de </a:t>
            </a: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pueden entregar los mismos valores de MTTF o MTTR, lo cual le resta credibilidad al método puntual. Es decir, se puede obtener el mismo tiempo promedio entre fallas o de reparaciones para casos totalmente diferentes o antagónicos.</a:t>
            </a:r>
          </a:p>
        </p:txBody>
      </p:sp>
      <p:pic>
        <p:nvPicPr>
          <p:cNvPr id="7170" name="Picture 2"/>
          <p:cNvPicPr>
            <a:picLocks noChangeAspect="1" noChangeArrowheads="1"/>
          </p:cNvPicPr>
          <p:nvPr/>
        </p:nvPicPr>
        <p:blipFill>
          <a:blip r:embed="rId2" cstate="print"/>
          <a:srcRect l="4451" t="6548" r="8753" b="3412"/>
          <a:stretch>
            <a:fillRect/>
          </a:stretch>
        </p:blipFill>
        <p:spPr bwMode="auto">
          <a:xfrm>
            <a:off x="2411760" y="2920540"/>
            <a:ext cx="5017760" cy="3538164"/>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285720" y="2154342"/>
            <a:ext cx="828680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AR" sz="1600" b="1" dirty="0">
                <a:latin typeface="Adobe Hebrew" pitchFamily="18" charset="-79"/>
                <a:ea typeface="Arial Unicode MS" pitchFamily="34" charset="-128"/>
                <a:cs typeface="Adobe Hebrew" pitchFamily="18" charset="-79"/>
              </a:rPr>
              <a:t>Dos casos con igual disponibilidad (método puntual) y comportamientos antagónicos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26250" t="23889" r="27656" b="36018"/>
          <a:stretch>
            <a:fillRect/>
          </a:stretch>
        </p:blipFill>
        <p:spPr bwMode="auto">
          <a:xfrm>
            <a:off x="899592" y="620688"/>
            <a:ext cx="7358785"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2 Imagen" descr="mantenimiento-CMD.png"/>
          <p:cNvPicPr>
            <a:picLocks noChangeAspect="1"/>
          </p:cNvPicPr>
          <p:nvPr/>
        </p:nvPicPr>
        <p:blipFill>
          <a:blip r:embed="rId3" cstate="print"/>
          <a:srcRect l="2023" t="11459" r="4026" b="48947"/>
          <a:stretch>
            <a:fillRect/>
          </a:stretch>
        </p:blipFill>
        <p:spPr>
          <a:xfrm>
            <a:off x="2267744" y="4797152"/>
            <a:ext cx="5040560" cy="144016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279" t="10753" r="4918" b="9193"/>
          <a:stretch>
            <a:fillRect/>
          </a:stretch>
        </p:blipFill>
        <p:spPr bwMode="auto">
          <a:xfrm>
            <a:off x="500033" y="1142984"/>
            <a:ext cx="8239893" cy="4929222"/>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428596" y="357166"/>
            <a:ext cx="84296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AR" b="1" dirty="0">
                <a:latin typeface="Adobe Hebrew" pitchFamily="18" charset="-79"/>
                <a:ea typeface="Arial Unicode MS" pitchFamily="34" charset="-128"/>
                <a:cs typeface="Adobe Hebrew" pitchFamily="18" charset="-79"/>
              </a:rPr>
              <a:t>Ciclo general de actividades de reparaciones y/o mantenimientos planeados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51720" y="332656"/>
            <a:ext cx="5192447" cy="523220"/>
          </a:xfrm>
          <a:prstGeom prst="rect">
            <a:avLst/>
          </a:prstGeom>
        </p:spPr>
        <p:txBody>
          <a:bodyPr wrap="none">
            <a:spAutoFit/>
          </a:bodyPr>
          <a:lstStyle/>
          <a:p>
            <a:r>
              <a:rPr lang="es-AR" sz="2800" b="1" dirty="0">
                <a:latin typeface="Adobe Hebrew" pitchFamily="18" charset="-79"/>
                <a:ea typeface="Arial Unicode MS" pitchFamily="34" charset="-128"/>
                <a:cs typeface="Adobe Hebrew" pitchFamily="18" charset="-79"/>
              </a:rPr>
              <a:t>FIABILIDAD E INFIABILIDAD</a:t>
            </a:r>
          </a:p>
        </p:txBody>
      </p:sp>
      <p:sp>
        <p:nvSpPr>
          <p:cNvPr id="5" name="4 Rectángulo"/>
          <p:cNvSpPr/>
          <p:nvPr/>
        </p:nvSpPr>
        <p:spPr>
          <a:xfrm>
            <a:off x="285720" y="1184490"/>
            <a:ext cx="8358246" cy="2062103"/>
          </a:xfrm>
          <a:prstGeom prst="rect">
            <a:avLst/>
          </a:prstGeom>
        </p:spPr>
        <p:txBody>
          <a:bodyPr wrap="square">
            <a:spAutoFit/>
          </a:bodyPr>
          <a:lstStyle/>
          <a:p>
            <a:pPr algn="ctr"/>
            <a:r>
              <a:rPr lang="es-AR" sz="1600" b="1" i="1" dirty="0">
                <a:latin typeface="Adobe Hebrew" pitchFamily="18" charset="-79"/>
                <a:ea typeface="Arial Unicode MS" pitchFamily="34" charset="-128"/>
                <a:cs typeface="Adobe Hebrew" pitchFamily="18" charset="-79"/>
              </a:rPr>
              <a:t>La Fiabilidad se refiere a la permanencia de la Calidad de los productos o servicios a lo largo del tiempo. </a:t>
            </a:r>
          </a:p>
          <a:p>
            <a:pPr algn="just"/>
            <a:endParaRPr lang="es-AR" sz="1600" b="1" i="1" dirty="0">
              <a:latin typeface="Adobe Hebrew" pitchFamily="18" charset="-79"/>
              <a:ea typeface="Arial Unicode MS" pitchFamily="34" charset="-128"/>
              <a:cs typeface="Adobe Hebrew" pitchFamily="18" charset="-79"/>
            </a:endParaRPr>
          </a:p>
          <a:p>
            <a:pPr algn="just"/>
            <a:r>
              <a:rPr lang="es-AR" sz="1600" dirty="0">
                <a:latin typeface="Adobe Hebrew" pitchFamily="18" charset="-79"/>
                <a:ea typeface="Arial Unicode MS" pitchFamily="34" charset="-128"/>
                <a:cs typeface="Adobe Hebrew" pitchFamily="18" charset="-79"/>
              </a:rPr>
              <a:t>Decimos que un aparato o componente es fiable si desarrolla adecuadamente su labor a lo largo de su vida útil. </a:t>
            </a:r>
          </a:p>
          <a:p>
            <a:pPr algn="just"/>
            <a:endParaRPr lang="es-AR" sz="1600" dirty="0">
              <a:latin typeface="Adobe Hebrew" pitchFamily="18" charset="-79"/>
              <a:ea typeface="Arial Unicode MS" pitchFamily="34" charset="-128"/>
              <a:cs typeface="Adobe Hebrew" pitchFamily="18" charset="-79"/>
            </a:endParaRPr>
          </a:p>
          <a:p>
            <a:pPr algn="just"/>
            <a:r>
              <a:rPr lang="es-AR" sz="1600" dirty="0">
                <a:latin typeface="Adobe Hebrew" pitchFamily="18" charset="-79"/>
                <a:ea typeface="Arial Unicode MS" pitchFamily="34" charset="-128"/>
                <a:cs typeface="Adobe Hebrew" pitchFamily="18" charset="-79"/>
              </a:rPr>
              <a:t>La Fiabilidad intenta garantizar que el producto permanecerá en buenas condiciones durante un periodo razonable de tiempo.</a:t>
            </a:r>
          </a:p>
        </p:txBody>
      </p:sp>
      <p:sp>
        <p:nvSpPr>
          <p:cNvPr id="6" name="5 Rectángulo"/>
          <p:cNvSpPr/>
          <p:nvPr/>
        </p:nvSpPr>
        <p:spPr>
          <a:xfrm>
            <a:off x="251520" y="3429000"/>
            <a:ext cx="8215370" cy="1569660"/>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La competencia en los mercados es tal, que la salida de productos o servicios de baja Calidad/Fiabilidad es cada vez más difícil y únicamente sobreviven a largo plazo aquellas empresa con una excelente imagen de Calidad y Fiabilidad. </a:t>
            </a:r>
          </a:p>
          <a:p>
            <a:pPr algn="just"/>
            <a:endParaRPr lang="es-AR" sz="1600" dirty="0">
              <a:latin typeface="Adobe Hebrew" pitchFamily="18" charset="-79"/>
              <a:ea typeface="Arial Unicode MS" pitchFamily="34" charset="-128"/>
              <a:cs typeface="Adobe Hebrew" pitchFamily="18" charset="-79"/>
            </a:endParaRPr>
          </a:p>
          <a:p>
            <a:pPr algn="just"/>
            <a:r>
              <a:rPr lang="es-AR" sz="1600" dirty="0">
                <a:latin typeface="Adobe Hebrew" pitchFamily="18" charset="-79"/>
                <a:ea typeface="Arial Unicode MS" pitchFamily="34" charset="-128"/>
                <a:cs typeface="Adobe Hebrew" pitchFamily="18" charset="-79"/>
              </a:rPr>
              <a:t>Los costes de no calidad o no fiabilidad son cada vez mayores. Existen sectores en los que la baja fiabilidad es inaceptable por motivos de seguridad: Aeronáutica, Energía, Sanidad, Militar etc.</a:t>
            </a:r>
          </a:p>
        </p:txBody>
      </p:sp>
      <p:sp>
        <p:nvSpPr>
          <p:cNvPr id="7" name="6 Rectángulo"/>
          <p:cNvSpPr/>
          <p:nvPr/>
        </p:nvSpPr>
        <p:spPr>
          <a:xfrm>
            <a:off x="251520" y="5118283"/>
            <a:ext cx="8215370" cy="1323439"/>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Definir que el problema fundamental en fiabilidad, es estimar la vida de un producto o sistema y la probabilidad de que se produzca un fallo en cada momento. </a:t>
            </a:r>
          </a:p>
          <a:p>
            <a:pPr algn="just"/>
            <a:endParaRPr lang="es-AR" sz="1600" dirty="0">
              <a:latin typeface="Adobe Hebrew" pitchFamily="18" charset="-79"/>
              <a:ea typeface="Arial Unicode MS" pitchFamily="34" charset="-128"/>
              <a:cs typeface="Adobe Hebrew" pitchFamily="18" charset="-79"/>
            </a:endParaRPr>
          </a:p>
          <a:p>
            <a:pPr algn="just"/>
            <a:r>
              <a:rPr lang="es-AR" sz="1600" dirty="0">
                <a:latin typeface="Adobe Hebrew" pitchFamily="18" charset="-79"/>
                <a:ea typeface="Arial Unicode MS" pitchFamily="34" charset="-128"/>
                <a:cs typeface="Adobe Hebrew" pitchFamily="18" charset="-79"/>
              </a:rPr>
              <a:t>Este problema se estudia en una parte de la Estadística que se denomina Análisis de Datos de Supervivencia (A.D.S.).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8715436" cy="1923604"/>
          </a:xfrm>
          <a:prstGeom prst="rect">
            <a:avLst/>
          </a:prstGeom>
        </p:spPr>
        <p:txBody>
          <a:bodyPr wrap="square">
            <a:spAutoFit/>
          </a:bodyPr>
          <a:lstStyle/>
          <a:p>
            <a:pPr algn="just"/>
            <a:r>
              <a:rPr lang="es-AR" sz="1700" b="1" dirty="0">
                <a:latin typeface="Adobe Hebrew" pitchFamily="18" charset="-79"/>
                <a:ea typeface="Arial Unicode MS" pitchFamily="34" charset="-128"/>
                <a:cs typeface="Adobe Hebrew" pitchFamily="18" charset="-79"/>
              </a:rPr>
              <a:t>FALLO (</a:t>
            </a:r>
            <a:r>
              <a:rPr lang="es-AR" sz="1700" b="1" dirty="0" err="1">
                <a:latin typeface="Adobe Hebrew" pitchFamily="18" charset="-79"/>
                <a:ea typeface="Arial Unicode MS" pitchFamily="34" charset="-128"/>
                <a:cs typeface="Adobe Hebrew" pitchFamily="18" charset="-79"/>
              </a:rPr>
              <a:t>Failure</a:t>
            </a:r>
            <a:r>
              <a:rPr lang="es-AR" sz="1700" b="1" dirty="0">
                <a:latin typeface="Adobe Hebrew" pitchFamily="18" charset="-79"/>
                <a:ea typeface="Arial Unicode MS" pitchFamily="34" charset="-128"/>
                <a:cs typeface="Adobe Hebrew" pitchFamily="18" charset="-79"/>
              </a:rPr>
              <a:t>): </a:t>
            </a:r>
            <a:r>
              <a:rPr lang="es-AR" sz="1700" dirty="0">
                <a:latin typeface="Adobe Hebrew" pitchFamily="18" charset="-79"/>
                <a:ea typeface="Arial Unicode MS" pitchFamily="34" charset="-128"/>
                <a:cs typeface="Adobe Hebrew" pitchFamily="18" charset="-79"/>
              </a:rPr>
              <a:t>Se trata de un evento. </a:t>
            </a:r>
          </a:p>
          <a:p>
            <a:pPr algn="just"/>
            <a:endParaRPr lang="es-AR" sz="17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700" i="1" dirty="0">
                <a:latin typeface="Adobe Hebrew" pitchFamily="18" charset="-79"/>
                <a:ea typeface="Arial Unicode MS" pitchFamily="34" charset="-128"/>
                <a:cs typeface="Adobe Hebrew" pitchFamily="18" charset="-79"/>
              </a:rPr>
              <a:t> “La incapacidad de un sistema o componente para llevar a cabo sus requerimientos operacionales”. </a:t>
            </a:r>
          </a:p>
          <a:p>
            <a:pPr algn="just">
              <a:buFont typeface="Wingdings" pitchFamily="2" charset="2"/>
              <a:buChar char="ü"/>
            </a:pPr>
            <a:r>
              <a:rPr lang="es-AR" sz="1700" i="1" dirty="0">
                <a:latin typeface="Adobe Hebrew" pitchFamily="18" charset="-79"/>
                <a:ea typeface="Arial Unicode MS" pitchFamily="34" charset="-128"/>
                <a:cs typeface="Adobe Hebrew" pitchFamily="18" charset="-79"/>
              </a:rPr>
              <a:t>“Pérdida de funcionalidad o mal funcionamiento de un sistema o parte de éste”. </a:t>
            </a:r>
          </a:p>
          <a:p>
            <a:pPr algn="just">
              <a:buFont typeface="Wingdings" pitchFamily="2" charset="2"/>
              <a:buChar char="ü"/>
            </a:pPr>
            <a:r>
              <a:rPr lang="es-AR" sz="1700" i="1" dirty="0">
                <a:latin typeface="Adobe Hebrew" pitchFamily="18" charset="-79"/>
                <a:ea typeface="Arial Unicode MS" pitchFamily="34" charset="-128"/>
                <a:cs typeface="Adobe Hebrew" pitchFamily="18" charset="-79"/>
              </a:rPr>
              <a:t> “El fallo es la incapacidad de un sistema para realizar su función dentro de los límites correspondientes impuestos”. </a:t>
            </a:r>
          </a:p>
        </p:txBody>
      </p:sp>
      <p:sp>
        <p:nvSpPr>
          <p:cNvPr id="4" name="3 Rectángulo"/>
          <p:cNvSpPr/>
          <p:nvPr/>
        </p:nvSpPr>
        <p:spPr>
          <a:xfrm>
            <a:off x="251520" y="2636912"/>
            <a:ext cx="8643998" cy="3785652"/>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TIPOS DE FALLOS:</a:t>
            </a:r>
          </a:p>
          <a:p>
            <a:pPr algn="just"/>
            <a:endParaRPr lang="es-AR" sz="1600" b="1"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Sistemáticos: </a:t>
            </a:r>
            <a:r>
              <a:rPr lang="es-AR" sz="1600" dirty="0">
                <a:latin typeface="Adobe Hebrew" pitchFamily="18" charset="-79"/>
                <a:ea typeface="Arial Unicode MS" pitchFamily="34" charset="-128"/>
                <a:cs typeface="Adobe Hebrew" pitchFamily="18" charset="-79"/>
              </a:rPr>
              <a:t>Los fallos debido a defectos en el diseño, fabricación, instalación, y mantenimiento. Los productos sometidos a las mismas condiciones fallan de manera consistente (el software siempre falla de una manera sistemática). Los fallos sistemáticos pueden surgir de: concepto (una "mala idea"), especificación ("mala construcción"), diseño o fabricación, uso y mantenimiento, o de cambios. </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Aleatorio:</a:t>
            </a:r>
            <a:r>
              <a:rPr lang="es-AR" sz="1600" dirty="0">
                <a:latin typeface="Adobe Hebrew" pitchFamily="18" charset="-79"/>
                <a:ea typeface="Arial Unicode MS" pitchFamily="34" charset="-128"/>
                <a:cs typeface="Adobe Hebrew" pitchFamily="18" charset="-79"/>
              </a:rPr>
              <a:t> Fallos debidos a causas físicas (p.ej. variedad de modos de degradación). Los fallos aleatorios son el resultado de las decisiones de diseño. </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Desgaste (</a:t>
            </a:r>
            <a:r>
              <a:rPr lang="es-AR" sz="1600" b="1" dirty="0" err="1">
                <a:latin typeface="Adobe Hebrew" pitchFamily="18" charset="-79"/>
                <a:ea typeface="Arial Unicode MS" pitchFamily="34" charset="-128"/>
                <a:cs typeface="Adobe Hebrew" pitchFamily="18" charset="-79"/>
              </a:rPr>
              <a:t>wear</a:t>
            </a:r>
            <a:r>
              <a:rPr lang="es-AR" sz="1600" b="1" dirty="0">
                <a:latin typeface="Adobe Hebrew" pitchFamily="18" charset="-79"/>
                <a:ea typeface="Arial Unicode MS" pitchFamily="34" charset="-128"/>
                <a:cs typeface="Adobe Hebrew" pitchFamily="18" charset="-79"/>
              </a:rPr>
              <a:t> </a:t>
            </a:r>
            <a:r>
              <a:rPr lang="es-AR" sz="1600" b="1" dirty="0" err="1">
                <a:latin typeface="Adobe Hebrew" pitchFamily="18" charset="-79"/>
                <a:ea typeface="Arial Unicode MS" pitchFamily="34" charset="-128"/>
                <a:cs typeface="Adobe Hebrew" pitchFamily="18" charset="-79"/>
              </a:rPr>
              <a:t>out</a:t>
            </a:r>
            <a:r>
              <a:rPr lang="es-AR" sz="1600" b="1" dirty="0">
                <a:latin typeface="Adobe Hebrew" pitchFamily="18" charset="-79"/>
                <a:ea typeface="Arial Unicode MS" pitchFamily="34" charset="-128"/>
                <a:cs typeface="Adobe Hebrew" pitchFamily="18" charset="-79"/>
              </a:rPr>
              <a:t>): </a:t>
            </a:r>
            <a:r>
              <a:rPr lang="es-AR" sz="1600" dirty="0">
                <a:latin typeface="Adobe Hebrew" pitchFamily="18" charset="-79"/>
                <a:ea typeface="Arial Unicode MS" pitchFamily="34" charset="-128"/>
                <a:cs typeface="Adobe Hebrew" pitchFamily="18" charset="-79"/>
              </a:rPr>
              <a:t>Clase específica de fallos surgidos a consecuencia del desgaste del componente o sistema dentro de su tiempo limitado de vida. </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Humanos: </a:t>
            </a:r>
            <a:r>
              <a:rPr lang="es-AR" sz="1600" dirty="0">
                <a:latin typeface="Adobe Hebrew" pitchFamily="18" charset="-79"/>
                <a:ea typeface="Arial Unicode MS" pitchFamily="34" charset="-128"/>
                <a:cs typeface="Adobe Hebrew" pitchFamily="18" charset="-79"/>
              </a:rPr>
              <a:t>Fallos debidos a (in)-acciones de operadores, personal de mantenimiento,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71043"/>
            <a:ext cx="8429684" cy="4278094"/>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ANÁLISIS DE FALLOS: </a:t>
            </a:r>
          </a:p>
          <a:p>
            <a:pPr algn="just"/>
            <a:endParaRPr lang="es-AR" sz="1600" b="1"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Inductivo: </a:t>
            </a:r>
            <a:r>
              <a:rPr lang="es-AR" sz="1600" dirty="0">
                <a:latin typeface="Adobe Hebrew" pitchFamily="18" charset="-79"/>
                <a:ea typeface="Arial Unicode MS" pitchFamily="34" charset="-128"/>
                <a:cs typeface="Adobe Hebrew" pitchFamily="18" charset="-79"/>
              </a:rPr>
              <a:t>Análisis que se inicia a partir de un evento conocido y que trabaja hacia delante para investigar los posibles efectos y resultados. Este es el tipo de análisis realizado en el análisis FMECA/FMEA. </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Deductivo: </a:t>
            </a:r>
            <a:r>
              <a:rPr lang="es-AR" sz="1600" dirty="0">
                <a:latin typeface="Adobe Hebrew" pitchFamily="18" charset="-79"/>
                <a:ea typeface="Arial Unicode MS" pitchFamily="34" charset="-128"/>
                <a:cs typeface="Adobe Hebrew" pitchFamily="18" charset="-79"/>
              </a:rPr>
              <a:t>Análisis que se inicia a partir de un resultado conocido (no deseado) y trabaja hacia atrás para identificar los grupos de posibles causas. Este es el tipo de análisis realizado en el análisis FTA. </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Predictivo: </a:t>
            </a:r>
            <a:r>
              <a:rPr lang="es-AR" sz="1600" dirty="0">
                <a:latin typeface="Adobe Hebrew" pitchFamily="18" charset="-79"/>
                <a:ea typeface="Arial Unicode MS" pitchFamily="34" charset="-128"/>
                <a:cs typeface="Adobe Hebrew" pitchFamily="18" charset="-79"/>
              </a:rPr>
              <a:t>Análisis realizado desde el concepto hasta el diseño, el cual es utilizado para mostrar cómo el sistema puede comportarse, y por tanto, guiar en el desarrollo. Este es el tipo de análisis realizado en el árbol de sucesos. </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Confirmatorio: </a:t>
            </a:r>
            <a:r>
              <a:rPr lang="es-AR" sz="1600" dirty="0">
                <a:latin typeface="Adobe Hebrew" pitchFamily="18" charset="-79"/>
                <a:ea typeface="Arial Unicode MS" pitchFamily="34" charset="-128"/>
                <a:cs typeface="Adobe Hebrew" pitchFamily="18" charset="-79"/>
              </a:rPr>
              <a:t>Análisis de un artefacto finalizado (elemento, componente o sistema), utilizado para la recolección de evidencias de consecución de objetivos RAM. Esta es normalmente la información entregada en un análisis de seguridad.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2" y="260648"/>
            <a:ext cx="2686954" cy="461665"/>
          </a:xfrm>
          <a:prstGeom prst="rect">
            <a:avLst/>
          </a:prstGeom>
        </p:spPr>
        <p:txBody>
          <a:bodyPr wrap="none">
            <a:spAutoFit/>
          </a:bodyPr>
          <a:lstStyle/>
          <a:p>
            <a:r>
              <a:rPr lang="es-AR" sz="2400" b="1" dirty="0">
                <a:latin typeface="Adobe Hebrew" pitchFamily="18" charset="-79"/>
                <a:ea typeface="Arial Unicode MS" pitchFamily="34" charset="-128"/>
                <a:cs typeface="Adobe Hebrew" pitchFamily="18" charset="-79"/>
              </a:rPr>
              <a:t>TASA DE FALLOS</a:t>
            </a:r>
          </a:p>
        </p:txBody>
      </p:sp>
      <p:sp>
        <p:nvSpPr>
          <p:cNvPr id="3" name="2 Rectángulo"/>
          <p:cNvSpPr/>
          <p:nvPr/>
        </p:nvSpPr>
        <p:spPr>
          <a:xfrm>
            <a:off x="285720" y="980728"/>
            <a:ext cx="8572560" cy="584775"/>
          </a:xfrm>
          <a:prstGeom prst="rect">
            <a:avLst/>
          </a:prstGeom>
        </p:spPr>
        <p:txBody>
          <a:bodyPr wrap="square">
            <a:spAutoFit/>
          </a:bodyPr>
          <a:lstStyle/>
          <a:p>
            <a:pPr algn="ctr"/>
            <a:r>
              <a:rPr lang="es-AR" sz="1600" b="1" i="1" dirty="0">
                <a:latin typeface="Adobe Hebrew" pitchFamily="18" charset="-79"/>
                <a:ea typeface="Arial Unicode MS" pitchFamily="34" charset="-128"/>
                <a:cs typeface="Adobe Hebrew" pitchFamily="18" charset="-79"/>
              </a:rPr>
              <a:t>Esta función proporciona la posibilidad de fallo inmediato dado que el componente está funcionando.</a:t>
            </a:r>
          </a:p>
        </p:txBody>
      </p:sp>
      <p:sp>
        <p:nvSpPr>
          <p:cNvPr id="4" name="3 Rectángulo"/>
          <p:cNvSpPr/>
          <p:nvPr/>
        </p:nvSpPr>
        <p:spPr>
          <a:xfrm>
            <a:off x="357158" y="5002612"/>
            <a:ext cx="8358246" cy="1569660"/>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Es habitual encontrar funciones constantes, crecientes o decrecientes dependiendo del tipo de fenómeno estudiado.</a:t>
            </a:r>
          </a:p>
          <a:p>
            <a:pPr algn="just"/>
            <a:r>
              <a:rPr lang="es-AR" sz="1600" dirty="0">
                <a:latin typeface="Adobe Hebrew" pitchFamily="18" charset="-79"/>
                <a:ea typeface="Arial Unicode MS" pitchFamily="34" charset="-128"/>
                <a:cs typeface="Adobe Hebrew" pitchFamily="18" charset="-79"/>
              </a:rPr>
              <a:t>Los distintos procesos se van a definir según su tasa de fallos sea:</a:t>
            </a:r>
          </a:p>
          <a:p>
            <a:pPr algn="just">
              <a:buFont typeface="Wingdings" pitchFamily="2" charset="2"/>
              <a:buChar char="ü"/>
            </a:pPr>
            <a:r>
              <a:rPr lang="en-US" sz="1600" b="1" dirty="0">
                <a:latin typeface="Adobe Hebrew" pitchFamily="18" charset="-79"/>
                <a:ea typeface="Arial Unicode MS" pitchFamily="34" charset="-128"/>
                <a:cs typeface="Adobe Hebrew" pitchFamily="18" charset="-79"/>
              </a:rPr>
              <a:t> </a:t>
            </a:r>
            <a:r>
              <a:rPr lang="en-US" sz="1600" b="1" dirty="0" err="1">
                <a:latin typeface="Adobe Hebrew" pitchFamily="18" charset="-79"/>
                <a:ea typeface="Arial Unicode MS" pitchFamily="34" charset="-128"/>
                <a:cs typeface="Adobe Hebrew" pitchFamily="18" charset="-79"/>
              </a:rPr>
              <a:t>Creciente</a:t>
            </a:r>
            <a:r>
              <a:rPr lang="en-US" sz="1600" b="1" dirty="0">
                <a:latin typeface="Adobe Hebrew" pitchFamily="18" charset="-79"/>
                <a:ea typeface="Arial Unicode MS" pitchFamily="34" charset="-128"/>
                <a:cs typeface="Adobe Hebrew" pitchFamily="18" charset="-79"/>
              </a:rPr>
              <a:t> (IFR o Increasing Failure Rate)</a:t>
            </a:r>
          </a:p>
          <a:p>
            <a:pPr algn="just">
              <a:buFont typeface="Wingdings" pitchFamily="2" charset="2"/>
              <a:buChar char="ü"/>
            </a:pPr>
            <a:r>
              <a:rPr lang="en-US" sz="1600" b="1" dirty="0">
                <a:latin typeface="Adobe Hebrew" pitchFamily="18" charset="-79"/>
                <a:ea typeface="Arial Unicode MS" pitchFamily="34" charset="-128"/>
                <a:cs typeface="Adobe Hebrew" pitchFamily="18" charset="-79"/>
              </a:rPr>
              <a:t> </a:t>
            </a:r>
            <a:r>
              <a:rPr lang="en-US" sz="1600" b="1" dirty="0" err="1">
                <a:latin typeface="Adobe Hebrew" pitchFamily="18" charset="-79"/>
                <a:ea typeface="Arial Unicode MS" pitchFamily="34" charset="-128"/>
                <a:cs typeface="Adobe Hebrew" pitchFamily="18" charset="-79"/>
              </a:rPr>
              <a:t>Decreciente</a:t>
            </a:r>
            <a:r>
              <a:rPr lang="en-US" sz="1600" b="1" dirty="0">
                <a:latin typeface="Adobe Hebrew" pitchFamily="18" charset="-79"/>
                <a:ea typeface="Arial Unicode MS" pitchFamily="34" charset="-128"/>
                <a:cs typeface="Adobe Hebrew" pitchFamily="18" charset="-79"/>
              </a:rPr>
              <a:t> (DFR o Decreasing Failure Rate)</a:t>
            </a: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 Constante (CFR)</a:t>
            </a:r>
          </a:p>
        </p:txBody>
      </p:sp>
      <p:sp>
        <p:nvSpPr>
          <p:cNvPr id="6" name="5 Rectángulo"/>
          <p:cNvSpPr/>
          <p:nvPr/>
        </p:nvSpPr>
        <p:spPr>
          <a:xfrm>
            <a:off x="285720" y="1714488"/>
            <a:ext cx="8572560" cy="584775"/>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Para el análisis de procesos de duración, resulta especialmente indicada la </a:t>
            </a:r>
            <a:r>
              <a:rPr lang="es-AR" sz="1600" dirty="0" err="1">
                <a:latin typeface="Adobe Hebrew" pitchFamily="18" charset="-79"/>
                <a:ea typeface="Arial Unicode MS" pitchFamily="34" charset="-128"/>
                <a:cs typeface="Adobe Hebrew" pitchFamily="18" charset="-79"/>
              </a:rPr>
              <a:t>hazard</a:t>
            </a:r>
            <a:r>
              <a:rPr lang="es-AR" sz="1600" dirty="0">
                <a:latin typeface="Adobe Hebrew" pitchFamily="18" charset="-79"/>
                <a:ea typeface="Arial Unicode MS" pitchFamily="34" charset="-128"/>
                <a:cs typeface="Adobe Hebrew" pitchFamily="18" charset="-79"/>
              </a:rPr>
              <a:t> </a:t>
            </a:r>
            <a:r>
              <a:rPr lang="es-AR" sz="1600" dirty="0" err="1">
                <a:latin typeface="Adobe Hebrew" pitchFamily="18" charset="-79"/>
                <a:ea typeface="Arial Unicode MS" pitchFamily="34" charset="-128"/>
                <a:cs typeface="Adobe Hebrew" pitchFamily="18" charset="-79"/>
              </a:rPr>
              <a:t>function</a:t>
            </a:r>
            <a:r>
              <a:rPr lang="es-AR" sz="1600" dirty="0">
                <a:latin typeface="Adobe Hebrew" pitchFamily="18" charset="-79"/>
                <a:ea typeface="Arial Unicode MS" pitchFamily="34" charset="-128"/>
                <a:cs typeface="Adobe Hebrew" pitchFamily="18" charset="-79"/>
              </a:rPr>
              <a:t> -en fiabilidad se conoce como </a:t>
            </a:r>
            <a:r>
              <a:rPr lang="es-AR" sz="1600" dirty="0" err="1">
                <a:latin typeface="Adobe Hebrew" pitchFamily="18" charset="-79"/>
                <a:ea typeface="Arial Unicode MS" pitchFamily="34" charset="-128"/>
                <a:cs typeface="Adobe Hebrew" pitchFamily="18" charset="-79"/>
              </a:rPr>
              <a:t>failure</a:t>
            </a:r>
            <a:r>
              <a:rPr lang="es-AR" sz="1600" dirty="0">
                <a:latin typeface="Adobe Hebrew" pitchFamily="18" charset="-79"/>
                <a:ea typeface="Arial Unicode MS" pitchFamily="34" charset="-128"/>
                <a:cs typeface="Adobe Hebrew" pitchFamily="18" charset="-79"/>
              </a:rPr>
              <a:t> </a:t>
            </a:r>
            <a:r>
              <a:rPr lang="es-AR" sz="1600" dirty="0" err="1">
                <a:latin typeface="Adobe Hebrew" pitchFamily="18" charset="-79"/>
                <a:ea typeface="Arial Unicode MS" pitchFamily="34" charset="-128"/>
                <a:cs typeface="Adobe Hebrew" pitchFamily="18" charset="-79"/>
              </a:rPr>
              <a:t>rate</a:t>
            </a:r>
            <a:r>
              <a:rPr lang="es-AR" sz="1600" dirty="0">
                <a:latin typeface="Adobe Hebrew" pitchFamily="18" charset="-79"/>
                <a:ea typeface="Arial Unicode MS" pitchFamily="34" charset="-128"/>
                <a:cs typeface="Adobe Hebrew" pitchFamily="18" charset="-79"/>
              </a:rPr>
              <a:t> o tasa de fallo- que se define como:</a:t>
            </a:r>
          </a:p>
        </p:txBody>
      </p:sp>
      <p:pic>
        <p:nvPicPr>
          <p:cNvPr id="6146" name="Picture 2"/>
          <p:cNvPicPr>
            <a:picLocks noChangeAspect="1" noChangeArrowheads="1"/>
          </p:cNvPicPr>
          <p:nvPr/>
        </p:nvPicPr>
        <p:blipFill>
          <a:blip r:embed="rId2" cstate="print"/>
          <a:srcRect l="33984" t="47917" r="35547" b="23611"/>
          <a:stretch>
            <a:fillRect/>
          </a:stretch>
        </p:blipFill>
        <p:spPr bwMode="auto">
          <a:xfrm>
            <a:off x="428596" y="2500306"/>
            <a:ext cx="4572032" cy="2403248"/>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5436096" y="2970440"/>
            <a:ext cx="3493590" cy="160043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AR" sz="1400" dirty="0">
                <a:latin typeface="Adobe Hebrew" pitchFamily="18" charset="-79"/>
                <a:ea typeface="Arial Unicode MS" pitchFamily="34" charset="-128"/>
                <a:cs typeface="Adobe Hebrew" pitchFamily="18" charset="-79"/>
              </a:rPr>
              <a:t>La evolución de la tasa instantánea de fallo, es decir la probabilidad de que un elemento que no ha fallado todavía en el instante t, falle en el instante siguiente t t, es de suma importancia en el estudio de la fiabilidad de componentes, o en general en el análisis de cualquier fenómeno evolutivo.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8424936" cy="830997"/>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TASA DE FALLOS CONSTANTE: </a:t>
            </a:r>
            <a:r>
              <a:rPr lang="es-AR" sz="1600" dirty="0">
                <a:latin typeface="Adobe Hebrew" pitchFamily="18" charset="-79"/>
                <a:ea typeface="Arial Unicode MS" pitchFamily="34" charset="-128"/>
                <a:cs typeface="Adobe Hebrew" pitchFamily="18" charset="-79"/>
              </a:rPr>
              <a:t>Indica que la probabilidad de fallo instantáneo es la misma en cualquier momento y consecuentemente el proceso no tiene memoria, ya que la posibilidad de fallo estando funcionando, es idéntica en cualquier momento de la vida del componente</a:t>
            </a:r>
          </a:p>
        </p:txBody>
      </p:sp>
      <p:pic>
        <p:nvPicPr>
          <p:cNvPr id="1026" name="Picture 2"/>
          <p:cNvPicPr>
            <a:picLocks noChangeAspect="1" noChangeArrowheads="1"/>
          </p:cNvPicPr>
          <p:nvPr/>
        </p:nvPicPr>
        <p:blipFill>
          <a:blip r:embed="rId2" cstate="print"/>
          <a:srcRect l="12528" r="9718" b="5274"/>
          <a:stretch>
            <a:fillRect/>
          </a:stretch>
        </p:blipFill>
        <p:spPr bwMode="auto">
          <a:xfrm>
            <a:off x="467544" y="1268760"/>
            <a:ext cx="4608512" cy="1934119"/>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5580112" y="1484784"/>
            <a:ext cx="3350746" cy="1384995"/>
          </a:xfrm>
          <a:prstGeom prst="rect">
            <a:avLst/>
          </a:prstGeom>
        </p:spPr>
        <p:txBody>
          <a:bodyPr wrap="square">
            <a:spAutoFit/>
          </a:bodyPr>
          <a:lstStyle/>
          <a:p>
            <a:pPr algn="just"/>
            <a:r>
              <a:rPr lang="es-AR" sz="1400" dirty="0">
                <a:latin typeface="Adobe Hebrew" pitchFamily="18" charset="-79"/>
                <a:ea typeface="Arial Unicode MS" pitchFamily="34" charset="-128"/>
                <a:cs typeface="Adobe Hebrew" pitchFamily="18" charset="-79"/>
              </a:rPr>
              <a:t>Ejemplo: si se tienen componentes electrónicos cuya es vida es muy larga instalados en sistemas que cuentan con elementos mecánicos de vida útil muy inferior, el modelo de tasa de fallos constante es perfectamente adecuado.</a:t>
            </a:r>
          </a:p>
        </p:txBody>
      </p:sp>
      <p:sp>
        <p:nvSpPr>
          <p:cNvPr id="5" name="4 Rectángulo"/>
          <p:cNvSpPr/>
          <p:nvPr/>
        </p:nvSpPr>
        <p:spPr>
          <a:xfrm>
            <a:off x="251520" y="3573016"/>
            <a:ext cx="8640960" cy="1077218"/>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TASA DE FALLOS DECRECIENTE: </a:t>
            </a:r>
            <a:r>
              <a:rPr lang="es-AR" sz="1600" dirty="0">
                <a:latin typeface="Adobe Hebrew" pitchFamily="18" charset="-79"/>
                <a:ea typeface="Arial Unicode MS" pitchFamily="34" charset="-128"/>
                <a:cs typeface="Adobe Hebrew" pitchFamily="18" charset="-79"/>
              </a:rPr>
              <a:t>Se observa en productos cuya probabilidad de fallo es menor cuando aumenta el tiempo de supervivencia. Esto aparece a menudo en cualquier tipo de materiales: al principio de su funcionamiento la probabilidad de fallo es alta debido a la existencia de posibles defectos ocultos.</a:t>
            </a:r>
          </a:p>
        </p:txBody>
      </p:sp>
      <p:pic>
        <p:nvPicPr>
          <p:cNvPr id="6" name="Picture 2"/>
          <p:cNvPicPr>
            <a:picLocks noChangeAspect="1" noChangeArrowheads="1"/>
          </p:cNvPicPr>
          <p:nvPr/>
        </p:nvPicPr>
        <p:blipFill>
          <a:blip r:embed="rId3" cstate="print"/>
          <a:srcRect/>
          <a:stretch>
            <a:fillRect/>
          </a:stretch>
        </p:blipFill>
        <p:spPr bwMode="auto">
          <a:xfrm>
            <a:off x="3923928" y="4653136"/>
            <a:ext cx="4962500" cy="2002937"/>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395536" y="4869160"/>
            <a:ext cx="3205590" cy="1600438"/>
          </a:xfrm>
          <a:prstGeom prst="rect">
            <a:avLst/>
          </a:prstGeom>
        </p:spPr>
        <p:txBody>
          <a:bodyPr wrap="square">
            <a:spAutoFit/>
          </a:bodyPr>
          <a:lstStyle/>
          <a:p>
            <a:pPr algn="just"/>
            <a:r>
              <a:rPr lang="es-AR" sz="1400" dirty="0">
                <a:latin typeface="Adobe Hebrew" pitchFamily="18" charset="-79"/>
                <a:ea typeface="Arial Unicode MS" pitchFamily="34" charset="-128"/>
                <a:cs typeface="Adobe Hebrew" pitchFamily="18" charset="-79"/>
              </a:rPr>
              <a:t>Si no fallan en las primeras 80 horas, la posibilidad de fallo se reduce notablemente en ambos casos. El ensayo bajo stress permitir eliminar aquellos componentes que fallen al principio. De esta manera la empresa evita introducir en el mercado piezas defectuosas.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28604"/>
            <a:ext cx="8429684" cy="1323439"/>
          </a:xfrm>
          <a:prstGeom prst="rect">
            <a:avLst/>
          </a:prstGeom>
        </p:spPr>
        <p:txBody>
          <a:bodyPr wrap="square">
            <a:spAutoFit/>
          </a:bodyPr>
          <a:lstStyle/>
          <a:p>
            <a:pPr algn="just"/>
            <a:r>
              <a:rPr lang="es-AR" sz="1600" b="1" dirty="0">
                <a:latin typeface="Adobe Hebrew" pitchFamily="18" charset="-79"/>
                <a:ea typeface="Arial Unicode MS" pitchFamily="34" charset="-128"/>
                <a:cs typeface="Adobe Hebrew" pitchFamily="18" charset="-79"/>
              </a:rPr>
              <a:t>TASA DE FALLOS CRECIENTE: </a:t>
            </a:r>
            <a:r>
              <a:rPr lang="es-AR" sz="1600" dirty="0">
                <a:latin typeface="Adobe Hebrew" pitchFamily="18" charset="-79"/>
                <a:ea typeface="Arial Unicode MS" pitchFamily="34" charset="-128"/>
                <a:cs typeface="Adobe Hebrew" pitchFamily="18" charset="-79"/>
              </a:rPr>
              <a:t>Surge, en la mayoría de los casos por desgastes y fatigas, es decir por un proceso de envejecimiento. La tasa de fallos creciente indica que la probabilidad de fallo inmediato, teniendo en cuenta que el componente está funcionando, se incrementa a medida que pasa el tiempo. Evidentemente a medida que un componente se hace más viejo, su tasa de fallos tender á a crecer.</a:t>
            </a:r>
          </a:p>
        </p:txBody>
      </p:sp>
      <p:pic>
        <p:nvPicPr>
          <p:cNvPr id="2050" name="Picture 2"/>
          <p:cNvPicPr>
            <a:picLocks noChangeAspect="1" noChangeArrowheads="1"/>
          </p:cNvPicPr>
          <p:nvPr/>
        </p:nvPicPr>
        <p:blipFill>
          <a:blip r:embed="rId2" cstate="print"/>
          <a:srcRect/>
          <a:stretch>
            <a:fillRect/>
          </a:stretch>
        </p:blipFill>
        <p:spPr bwMode="auto">
          <a:xfrm>
            <a:off x="1259632" y="1988840"/>
            <a:ext cx="6667500" cy="26765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1 - Fases del Ciclo de Vida"/>
          <p:cNvPicPr>
            <a:picLocks noChangeAspect="1" noChangeArrowheads="1"/>
          </p:cNvPicPr>
          <p:nvPr/>
        </p:nvPicPr>
        <p:blipFill>
          <a:blip r:embed="rId2" cstate="print"/>
          <a:srcRect t="8418"/>
          <a:stretch>
            <a:fillRect/>
          </a:stretch>
        </p:blipFill>
        <p:spPr bwMode="auto">
          <a:xfrm>
            <a:off x="323528" y="1052736"/>
            <a:ext cx="5400600" cy="2975034"/>
          </a:xfrm>
          <a:prstGeom prst="rect">
            <a:avLst/>
          </a:prstGeom>
          <a:noFill/>
        </p:spPr>
      </p:pic>
      <p:sp>
        <p:nvSpPr>
          <p:cNvPr id="3" name="2 Rectángulo"/>
          <p:cNvSpPr/>
          <p:nvPr/>
        </p:nvSpPr>
        <p:spPr>
          <a:xfrm>
            <a:off x="1475656" y="404664"/>
            <a:ext cx="6364243" cy="461665"/>
          </a:xfrm>
          <a:prstGeom prst="rect">
            <a:avLst/>
          </a:prstGeom>
        </p:spPr>
        <p:txBody>
          <a:bodyPr wrap="none">
            <a:spAutoFit/>
          </a:bodyPr>
          <a:lstStyle/>
          <a:p>
            <a:r>
              <a:rPr lang="es-AR" sz="2400" b="1" dirty="0">
                <a:latin typeface="Adobe Hebrew" pitchFamily="18" charset="-79"/>
                <a:ea typeface="Arial Unicode MS" pitchFamily="34" charset="-128"/>
                <a:cs typeface="Adobe Hebrew" pitchFamily="18" charset="-79"/>
              </a:rPr>
              <a:t>CICLO DE VIDA Y VIDA ÚTIL DE EQUIPOS</a:t>
            </a:r>
          </a:p>
        </p:txBody>
      </p:sp>
      <p:pic>
        <p:nvPicPr>
          <p:cNvPr id="55298" name="Picture 2" descr="inventario de activos ti"/>
          <p:cNvPicPr>
            <a:picLocks noChangeAspect="1" noChangeArrowheads="1"/>
          </p:cNvPicPr>
          <p:nvPr/>
        </p:nvPicPr>
        <p:blipFill>
          <a:blip r:embed="rId3" cstate="print"/>
          <a:srcRect l="8616" t="7500" r="7375" b="10000"/>
          <a:stretch>
            <a:fillRect/>
          </a:stretch>
        </p:blipFill>
        <p:spPr bwMode="auto">
          <a:xfrm>
            <a:off x="5940152" y="1340768"/>
            <a:ext cx="2808312" cy="2376264"/>
          </a:xfrm>
          <a:prstGeom prst="rect">
            <a:avLst/>
          </a:prstGeom>
          <a:noFill/>
        </p:spPr>
      </p:pic>
      <p:pic>
        <p:nvPicPr>
          <p:cNvPr id="55300" name="Picture 4" descr="No hay ninguna descripción de la foto disponible."/>
          <p:cNvPicPr>
            <a:picLocks noChangeAspect="1" noChangeArrowheads="1"/>
          </p:cNvPicPr>
          <p:nvPr/>
        </p:nvPicPr>
        <p:blipFill>
          <a:blip r:embed="rId4" cstate="print"/>
          <a:srcRect l="2618" t="31092" r="2485" b="10084"/>
          <a:stretch>
            <a:fillRect/>
          </a:stretch>
        </p:blipFill>
        <p:spPr bwMode="auto">
          <a:xfrm>
            <a:off x="2339752" y="4149080"/>
            <a:ext cx="4680520" cy="22595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67544" y="332657"/>
          <a:ext cx="4608512" cy="187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5292080" y="788511"/>
            <a:ext cx="352839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i="1" dirty="0">
                <a:latin typeface="Adobe Hebrew" pitchFamily="18" charset="-79"/>
                <a:cs typeface="Adobe Hebrew" pitchFamily="18" charset="-79"/>
              </a:rPr>
              <a:t>Evitar un fallo es más costoso que amortiguar o minimizar sus defectos.</a:t>
            </a:r>
          </a:p>
        </p:txBody>
      </p:sp>
      <p:graphicFrame>
        <p:nvGraphicFramePr>
          <p:cNvPr id="7" name="6 Diagrama"/>
          <p:cNvGraphicFramePr/>
          <p:nvPr/>
        </p:nvGraphicFramePr>
        <p:xfrm>
          <a:off x="251520" y="2420888"/>
          <a:ext cx="849694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188640"/>
            <a:ext cx="8784976" cy="1569660"/>
          </a:xfrm>
          <a:prstGeom prst="rect">
            <a:avLst/>
          </a:prstGeom>
        </p:spPr>
        <p:txBody>
          <a:bodyPr wrap="square">
            <a:spAutoFit/>
          </a:bodyPr>
          <a:lstStyle/>
          <a:p>
            <a:pPr algn="ctr"/>
            <a:r>
              <a:rPr lang="es-419" sz="2400" b="1" dirty="0">
                <a:latin typeface="Adobe Hebrew" pitchFamily="18" charset="-79"/>
                <a:cs typeface="Adobe Hebrew" pitchFamily="18" charset="-79"/>
              </a:rPr>
              <a:t>CURVA DE DAVIES (CURVA DE LA BAÑERA)</a:t>
            </a:r>
          </a:p>
          <a:p>
            <a:pPr algn="just"/>
            <a:endParaRPr lang="es-419" dirty="0">
              <a:latin typeface="Adobe Hebrew" pitchFamily="18" charset="-79"/>
              <a:cs typeface="Adobe Hebrew" pitchFamily="18" charset="-79"/>
            </a:endParaRPr>
          </a:p>
          <a:p>
            <a:pPr algn="just"/>
            <a:r>
              <a:rPr lang="es-419" dirty="0">
                <a:latin typeface="Adobe Hebrew" pitchFamily="18" charset="-79"/>
                <a:cs typeface="Adobe Hebrew" pitchFamily="18" charset="-79"/>
              </a:rPr>
              <a:t>Representa la probabilidad de que un determinado activo falle a lo largo del tiempo y nos permite distinguir claramente tres fases distintas en el ciclo de vida del activo. Conocer bien estas tres fases permite adaptar el plan de mantenimiento a la vida del activo.</a:t>
            </a:r>
          </a:p>
        </p:txBody>
      </p:sp>
      <p:pic>
        <p:nvPicPr>
          <p:cNvPr id="6" name="Picture 2"/>
          <p:cNvPicPr>
            <a:picLocks noChangeAspect="1" noChangeArrowheads="1"/>
          </p:cNvPicPr>
          <p:nvPr/>
        </p:nvPicPr>
        <p:blipFill>
          <a:blip r:embed="rId2" cstate="print"/>
          <a:srcRect/>
          <a:stretch>
            <a:fillRect/>
          </a:stretch>
        </p:blipFill>
        <p:spPr bwMode="auto">
          <a:xfrm>
            <a:off x="2267744" y="2132856"/>
            <a:ext cx="4536504" cy="2839560"/>
          </a:xfrm>
          <a:prstGeom prst="rect">
            <a:avLst/>
          </a:prstGeom>
          <a:noFill/>
          <a:ln w="9525">
            <a:noFill/>
            <a:miter lim="800000"/>
            <a:headEnd/>
            <a:tailEnd/>
          </a:ln>
          <a:effectLst/>
        </p:spPr>
      </p:pic>
      <p:sp>
        <p:nvSpPr>
          <p:cNvPr id="7" name="6 Rectángulo"/>
          <p:cNvSpPr/>
          <p:nvPr/>
        </p:nvSpPr>
        <p:spPr>
          <a:xfrm>
            <a:off x="251520" y="5229200"/>
            <a:ext cx="8712968"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419" dirty="0">
                <a:latin typeface="Adobe Hebrew" pitchFamily="18" charset="-79"/>
                <a:cs typeface="Adobe Hebrew" pitchFamily="18" charset="-79"/>
              </a:rPr>
              <a:t>La curva de la bañera es un modelo conocido en la ingeniería de fiabilidad, representando visualmente el ciclo de vida de un producto a través de tres fases distintas que se divide en: </a:t>
            </a:r>
            <a:r>
              <a:rPr lang="es-419" b="1" i="1" dirty="0">
                <a:latin typeface="Adobe Hebrew" pitchFamily="18" charset="-79"/>
                <a:cs typeface="Adobe Hebrew" pitchFamily="18" charset="-79"/>
              </a:rPr>
              <a:t>mortalidad infantil (fase I), vida útil (Fase II) y desgaste (fase III) </a:t>
            </a:r>
            <a:r>
              <a:rPr lang="es-419" dirty="0">
                <a:latin typeface="Adobe Hebrew" pitchFamily="18" charset="-79"/>
                <a:cs typeface="Adobe Hebrew" pitchFamily="18" charset="-79"/>
              </a:rPr>
              <a:t>.</a:t>
            </a:r>
            <a:endParaRPr lang="es-ES" dirty="0">
              <a:latin typeface="Adobe Hebrew" pitchFamily="18" charset="-79"/>
              <a:cs typeface="Adobe Hebrew" pitchFamily="18" charset="-79"/>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185" t="7682" r="6305" b="13866"/>
          <a:stretch>
            <a:fillRect/>
          </a:stretch>
        </p:blipFill>
        <p:spPr bwMode="auto">
          <a:xfrm>
            <a:off x="642910" y="1071546"/>
            <a:ext cx="8215371"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CuadroTexto"/>
          <p:cNvSpPr txBox="1"/>
          <p:nvPr/>
        </p:nvSpPr>
        <p:spPr>
          <a:xfrm>
            <a:off x="1928794" y="285728"/>
            <a:ext cx="550072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AR" sz="2800" b="1" dirty="0">
                <a:latin typeface="Adobe Hebrew" pitchFamily="18" charset="-79"/>
                <a:ea typeface="Arial Unicode MS" pitchFamily="34" charset="-128"/>
                <a:cs typeface="Adobe Hebrew" pitchFamily="18" charset="-79"/>
              </a:rPr>
              <a:t>Curva de la bañera o de Davies</a:t>
            </a:r>
          </a:p>
        </p:txBody>
      </p:sp>
      <p:pic>
        <p:nvPicPr>
          <p:cNvPr id="4" name="Picture 2"/>
          <p:cNvPicPr>
            <a:picLocks noChangeAspect="1" noChangeArrowheads="1"/>
          </p:cNvPicPr>
          <p:nvPr/>
        </p:nvPicPr>
        <p:blipFill>
          <a:blip r:embed="rId2" cstate="print"/>
          <a:srcRect l="46565" t="85965" r="6305" b="6274"/>
          <a:stretch>
            <a:fillRect/>
          </a:stretch>
        </p:blipFill>
        <p:spPr bwMode="auto">
          <a:xfrm>
            <a:off x="4357686" y="5715016"/>
            <a:ext cx="4581557" cy="43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212976"/>
            <a:ext cx="8572560" cy="830997"/>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Durante la </a:t>
            </a:r>
            <a:r>
              <a:rPr lang="es-AR" sz="1600" b="1" dirty="0">
                <a:latin typeface="Adobe Hebrew" pitchFamily="18" charset="-79"/>
                <a:ea typeface="Arial Unicode MS" pitchFamily="34" charset="-128"/>
                <a:cs typeface="Adobe Hebrew" pitchFamily="18" charset="-79"/>
              </a:rPr>
              <a:t>fase III </a:t>
            </a:r>
            <a:r>
              <a:rPr lang="es-AR" sz="1600" dirty="0">
                <a:latin typeface="Adobe Hebrew" pitchFamily="18" charset="-79"/>
                <a:ea typeface="Arial Unicode MS" pitchFamily="34" charset="-128"/>
                <a:cs typeface="Adobe Hebrew" pitchFamily="18" charset="-79"/>
              </a:rPr>
              <a:t>se observa un incremento paulatino de la tasa de fallas. En esta fase ya se pueden empezar a utilizar acciones </a:t>
            </a:r>
            <a:r>
              <a:rPr lang="es-AR" sz="1600" b="1" dirty="0">
                <a:latin typeface="Adobe Hebrew" pitchFamily="18" charset="-79"/>
                <a:ea typeface="Arial Unicode MS" pitchFamily="34" charset="-128"/>
                <a:cs typeface="Adobe Hebrew" pitchFamily="18" charset="-79"/>
              </a:rPr>
              <a:t>planeadas preventivas </a:t>
            </a:r>
            <a:r>
              <a:rPr lang="es-AR" sz="1600" dirty="0">
                <a:latin typeface="Adobe Hebrew" pitchFamily="18" charset="-79"/>
                <a:ea typeface="Arial Unicode MS" pitchFamily="34" charset="-128"/>
                <a:cs typeface="Adobe Hebrew" pitchFamily="18" charset="-79"/>
              </a:rPr>
              <a:t>ya que las fallas se conocen y se tiene algún control sobre ellas.</a:t>
            </a:r>
          </a:p>
        </p:txBody>
      </p:sp>
      <p:sp>
        <p:nvSpPr>
          <p:cNvPr id="6" name="5 Rectángulo"/>
          <p:cNvSpPr/>
          <p:nvPr/>
        </p:nvSpPr>
        <p:spPr>
          <a:xfrm>
            <a:off x="179512" y="404664"/>
            <a:ext cx="8640960" cy="830997"/>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La tasa de fallas en la </a:t>
            </a:r>
            <a:r>
              <a:rPr lang="es-AR" sz="1600" b="1" dirty="0">
                <a:latin typeface="Adobe Hebrew" pitchFamily="18" charset="-79"/>
                <a:ea typeface="Arial Unicode MS" pitchFamily="34" charset="-128"/>
                <a:cs typeface="Adobe Hebrew" pitchFamily="18" charset="-79"/>
              </a:rPr>
              <a:t>fase I es decreciente</a:t>
            </a:r>
            <a:r>
              <a:rPr lang="es-AR" sz="1600" dirty="0">
                <a:latin typeface="Adobe Hebrew" pitchFamily="18" charset="-79"/>
                <a:ea typeface="Arial Unicode MS" pitchFamily="34" charset="-128"/>
                <a:cs typeface="Adobe Hebrew" pitchFamily="18" charset="-79"/>
              </a:rPr>
              <a:t>, pues en la medida en que pasa el tiempo, la probabilidad de que ocurra una falla disminuye. Las operaciones que se sugieren en esta fase son las de tipo </a:t>
            </a:r>
            <a:r>
              <a:rPr lang="es-AR" sz="1600" b="1" dirty="0">
                <a:latin typeface="Adobe Hebrew" pitchFamily="18" charset="-79"/>
                <a:ea typeface="Arial Unicode MS" pitchFamily="34" charset="-128"/>
                <a:cs typeface="Adobe Hebrew" pitchFamily="18" charset="-79"/>
              </a:rPr>
              <a:t>correctivo y modificativo</a:t>
            </a:r>
            <a:r>
              <a:rPr lang="es-AR" sz="1600" dirty="0">
                <a:latin typeface="Adobe Hebrew" pitchFamily="18" charset="-79"/>
                <a:ea typeface="Arial Unicode MS" pitchFamily="34" charset="-128"/>
                <a:cs typeface="Adobe Hebrew" pitchFamily="18" charset="-79"/>
              </a:rPr>
              <a:t>.</a:t>
            </a:r>
          </a:p>
        </p:txBody>
      </p:sp>
      <p:sp>
        <p:nvSpPr>
          <p:cNvPr id="7" name="6 Rectángulo"/>
          <p:cNvSpPr/>
          <p:nvPr/>
        </p:nvSpPr>
        <p:spPr>
          <a:xfrm>
            <a:off x="251520" y="1556792"/>
            <a:ext cx="8640960" cy="1569660"/>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La </a:t>
            </a:r>
            <a:r>
              <a:rPr lang="es-AR" sz="1600" b="1" dirty="0">
                <a:latin typeface="Adobe Hebrew" pitchFamily="18" charset="-79"/>
                <a:ea typeface="Arial Unicode MS" pitchFamily="34" charset="-128"/>
                <a:cs typeface="Adobe Hebrew" pitchFamily="18" charset="-79"/>
              </a:rPr>
              <a:t>fase II</a:t>
            </a:r>
            <a:r>
              <a:rPr lang="es-AR" sz="1600" dirty="0">
                <a:latin typeface="Adobe Hebrew" pitchFamily="18" charset="-79"/>
                <a:ea typeface="Arial Unicode MS" pitchFamily="34" charset="-128"/>
                <a:cs typeface="Adobe Hebrew" pitchFamily="18" charset="-79"/>
              </a:rPr>
              <a:t> se caracteriza por fallas enmarcadas en origen técnico, ya sea de procedimientos humanos o de equipos. Las acciones que más se adaptan a esta etapa son de las </a:t>
            </a:r>
            <a:r>
              <a:rPr lang="es-AR" sz="1600" b="1" dirty="0">
                <a:latin typeface="Adobe Hebrew" pitchFamily="18" charset="-79"/>
                <a:ea typeface="Arial Unicode MS" pitchFamily="34" charset="-128"/>
                <a:cs typeface="Adobe Hebrew" pitchFamily="18" charset="-79"/>
              </a:rPr>
              <a:t>modificativas</a:t>
            </a:r>
            <a:r>
              <a:rPr lang="es-AR" sz="1600" dirty="0">
                <a:latin typeface="Adobe Hebrew" pitchFamily="18" charset="-79"/>
                <a:ea typeface="Arial Unicode MS" pitchFamily="34" charset="-128"/>
                <a:cs typeface="Adobe Hebrew" pitchFamily="18" charset="-79"/>
              </a:rPr>
              <a:t>, ya que al generarse por utilizaciones fuera del estándar (de equipos o de personas), se requiere modificar esos equipos y/o procesos, dentro de nuevos estándares, mediante técnicas modificativas, cuando las fallas son esporádicas o recurrentes; en el caso de ser fallas crónicas se actúa con FMECA y acciones modificativas.</a:t>
            </a:r>
          </a:p>
        </p:txBody>
      </p:sp>
      <p:sp>
        <p:nvSpPr>
          <p:cNvPr id="3" name="2 Rectángulo">
            <a:extLst>
              <a:ext uri="{FF2B5EF4-FFF2-40B4-BE49-F238E27FC236}">
                <a16:creationId xmlns:a16="http://schemas.microsoft.com/office/drawing/2014/main" id="{B1AAAD8D-D271-E64A-921C-391A633CDE9E}"/>
              </a:ext>
            </a:extLst>
          </p:cNvPr>
          <p:cNvSpPr/>
          <p:nvPr/>
        </p:nvSpPr>
        <p:spPr>
          <a:xfrm>
            <a:off x="179511" y="4409817"/>
            <a:ext cx="8520227" cy="1323439"/>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Las diferentes acciones que se deciden sobre las tareas que se deben realizar por parte de mantenimiento (y producción), dependen entre otros parámetros de la curva de la bañera o de Davies (</a:t>
            </a:r>
            <a:r>
              <a:rPr lang="es-AR" sz="1600" dirty="0" err="1">
                <a:latin typeface="Adobe Hebrew" pitchFamily="18" charset="-79"/>
                <a:ea typeface="Arial Unicode MS" pitchFamily="34" charset="-128"/>
                <a:cs typeface="Adobe Hebrew" pitchFamily="18" charset="-79"/>
              </a:rPr>
              <a:t>Ebeling</a:t>
            </a:r>
            <a:r>
              <a:rPr lang="es-AR" sz="1600" dirty="0">
                <a:latin typeface="Adobe Hebrew" pitchFamily="18" charset="-79"/>
                <a:ea typeface="Arial Unicode MS" pitchFamily="34" charset="-128"/>
                <a:cs typeface="Adobe Hebrew" pitchFamily="18" charset="-79"/>
              </a:rPr>
              <a:t>, 2005),donde se muestra la evolución en el tiempo frente a la tasa de fallas </a:t>
            </a:r>
            <a:r>
              <a:rPr lang="es-AR" sz="1600" i="1" dirty="0">
                <a:latin typeface="Adobe Hebrew" pitchFamily="18" charset="-79"/>
                <a:ea typeface="Arial Unicode MS" pitchFamily="34" charset="-128"/>
                <a:cs typeface="Adobe Hebrew" pitchFamily="18" charset="-79"/>
              </a:rPr>
              <a:t>λ(t) y el valor del parámetro de forma Beta del equipo que se evalúa.</a:t>
            </a:r>
          </a:p>
          <a:p>
            <a:pPr algn="just"/>
            <a:endParaRPr lang="es-AR" sz="1600" i="1" dirty="0">
              <a:latin typeface="Adobe Hebrew" pitchFamily="18" charset="-79"/>
              <a:ea typeface="Arial Unicode MS" pitchFamily="34" charset="-128"/>
              <a:cs typeface="Adobe Hebrew" pitchFamily="18" charset="-79"/>
            </a:endParaRPr>
          </a:p>
        </p:txBody>
      </p:sp>
      <p:sp>
        <p:nvSpPr>
          <p:cNvPr id="4" name="5 Rectángulo">
            <a:extLst>
              <a:ext uri="{FF2B5EF4-FFF2-40B4-BE49-F238E27FC236}">
                <a16:creationId xmlns:a16="http://schemas.microsoft.com/office/drawing/2014/main" id="{8328ABAF-6BB6-7925-05EA-2F1CC849A2BA}"/>
              </a:ext>
            </a:extLst>
          </p:cNvPr>
          <p:cNvSpPr/>
          <p:nvPr/>
        </p:nvSpPr>
        <p:spPr>
          <a:xfrm>
            <a:off x="147403" y="5806712"/>
            <a:ext cx="835824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AR" sz="1600" dirty="0">
                <a:latin typeface="Adobe Hebrew" pitchFamily="18" charset="-79"/>
                <a:ea typeface="Arial Unicode MS" pitchFamily="34" charset="-128"/>
                <a:cs typeface="Adobe Hebrew" pitchFamily="18" charset="-79"/>
              </a:rPr>
              <a:t>El indicador de confiabilidad Beta es una medida de dispersión del comportamiento de las fallas y es inverso a la duración promedio de ellas.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92080" y="1340768"/>
            <a:ext cx="295992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AR" b="1" dirty="0">
                <a:latin typeface="Adobe Hebrew" pitchFamily="18" charset="-79"/>
                <a:ea typeface="Arial Unicode MS" pitchFamily="34" charset="-128"/>
                <a:cs typeface="Adobe Hebrew" pitchFamily="18" charset="-79"/>
              </a:rPr>
              <a:t>Curva de Davies: Acciones y tácticas adecuadas, acorde al valor del Beta</a:t>
            </a:r>
          </a:p>
        </p:txBody>
      </p:sp>
      <p:pic>
        <p:nvPicPr>
          <p:cNvPr id="4" name="Picture 2" descr="que-es-la-curva-de-la-bañera"/>
          <p:cNvPicPr>
            <a:picLocks noChangeAspect="1" noChangeArrowheads="1"/>
          </p:cNvPicPr>
          <p:nvPr/>
        </p:nvPicPr>
        <p:blipFill>
          <a:blip r:embed="rId2" cstate="print"/>
          <a:srcRect l="3488" t="24364" r="5814" b="8582"/>
          <a:stretch>
            <a:fillRect/>
          </a:stretch>
        </p:blipFill>
        <p:spPr bwMode="auto">
          <a:xfrm>
            <a:off x="251520" y="116632"/>
            <a:ext cx="4320480" cy="3194201"/>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3" cstate="print"/>
          <a:srcRect l="17271" t="13187" r="14160" b="15623"/>
          <a:stretch>
            <a:fillRect/>
          </a:stretch>
        </p:blipFill>
        <p:spPr bwMode="auto">
          <a:xfrm>
            <a:off x="3635896" y="3284984"/>
            <a:ext cx="5323464" cy="32849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60648"/>
            <a:ext cx="7715304" cy="461665"/>
          </a:xfrm>
          <a:prstGeom prst="rect">
            <a:avLst/>
          </a:prstGeom>
        </p:spPr>
        <p:txBody>
          <a:bodyPr wrap="square">
            <a:spAutoFit/>
          </a:bodyPr>
          <a:lstStyle/>
          <a:p>
            <a:pPr algn="ctr"/>
            <a:r>
              <a:rPr lang="es-AR" sz="2400" b="1" dirty="0">
                <a:latin typeface="Adobe Hebrew" pitchFamily="18" charset="-79"/>
                <a:ea typeface="Arial Unicode MS" pitchFamily="34" charset="-128"/>
                <a:cs typeface="Adobe Hebrew" pitchFamily="18" charset="-79"/>
              </a:rPr>
              <a:t>Modelos matemáticos para estimación de la fiabilidad</a:t>
            </a:r>
          </a:p>
        </p:txBody>
      </p:sp>
      <p:sp>
        <p:nvSpPr>
          <p:cNvPr id="3" name="2 Rectángulo"/>
          <p:cNvSpPr/>
          <p:nvPr/>
        </p:nvSpPr>
        <p:spPr>
          <a:xfrm>
            <a:off x="357158" y="1504816"/>
            <a:ext cx="8429684" cy="1708160"/>
          </a:xfrm>
          <a:prstGeom prst="rect">
            <a:avLst/>
          </a:prstGeom>
        </p:spPr>
        <p:txBody>
          <a:bodyPr wrap="square">
            <a:spAutoFit/>
          </a:bodyPr>
          <a:lstStyle/>
          <a:p>
            <a:pPr algn="just"/>
            <a:r>
              <a:rPr lang="es-AR" sz="1500" dirty="0">
                <a:latin typeface="Adobe Hebrew" pitchFamily="18" charset="-79"/>
                <a:ea typeface="Arial Unicode MS" pitchFamily="34" charset="-128"/>
                <a:cs typeface="Adobe Hebrew" pitchFamily="18" charset="-79"/>
              </a:rPr>
              <a:t>Cuando se requiere desarrollar estrategias y acciones concretas de mantenimiento y producción, definitivamente es mejor utilizar las distribuciones para el análisis de la confiabilidad y la </a:t>
            </a:r>
            <a:r>
              <a:rPr lang="es-AR" sz="1500" dirty="0" err="1">
                <a:latin typeface="Adobe Hebrew" pitchFamily="18" charset="-79"/>
                <a:ea typeface="Arial Unicode MS" pitchFamily="34" charset="-128"/>
                <a:cs typeface="Adobe Hebrew" pitchFamily="18" charset="-79"/>
              </a:rPr>
              <a:t>mantenibilidad</a:t>
            </a:r>
            <a:r>
              <a:rPr lang="es-AR" sz="1500" dirty="0">
                <a:latin typeface="Adobe Hebrew" pitchFamily="18" charset="-79"/>
                <a:ea typeface="Arial Unicode MS" pitchFamily="34" charset="-128"/>
                <a:cs typeface="Adobe Hebrew" pitchFamily="18" charset="-79"/>
              </a:rPr>
              <a:t>. </a:t>
            </a:r>
          </a:p>
          <a:p>
            <a:pPr algn="just"/>
            <a:endParaRPr lang="es-AR" sz="1500" dirty="0">
              <a:latin typeface="Adobe Hebrew" pitchFamily="18" charset="-79"/>
              <a:ea typeface="Arial Unicode MS" pitchFamily="34" charset="-128"/>
              <a:cs typeface="Adobe Hebrew" pitchFamily="18" charset="-79"/>
            </a:endParaRPr>
          </a:p>
          <a:p>
            <a:pPr algn="just"/>
            <a:r>
              <a:rPr lang="es-AR" sz="1500" dirty="0">
                <a:latin typeface="Adobe Hebrew" pitchFamily="18" charset="-79"/>
                <a:ea typeface="Arial Unicode MS" pitchFamily="34" charset="-128"/>
                <a:cs typeface="Adobe Hebrew" pitchFamily="18" charset="-79"/>
              </a:rPr>
              <a:t>Además de </a:t>
            </a:r>
            <a:r>
              <a:rPr lang="es-AR" sz="1500" dirty="0" err="1">
                <a:latin typeface="Adobe Hebrew" pitchFamily="18" charset="-79"/>
                <a:ea typeface="Arial Unicode MS" pitchFamily="34" charset="-128"/>
                <a:cs typeface="Adobe Hebrew" pitchFamily="18" charset="-79"/>
              </a:rPr>
              <a:t>Weibull</a:t>
            </a:r>
            <a:r>
              <a:rPr lang="es-AR" sz="1500" dirty="0">
                <a:latin typeface="Adobe Hebrew" pitchFamily="18" charset="-79"/>
                <a:ea typeface="Arial Unicode MS" pitchFamily="34" charset="-128"/>
                <a:cs typeface="Adobe Hebrew" pitchFamily="18" charset="-79"/>
              </a:rPr>
              <a:t> existen infinitas distribuciones, de las cuales muchas son útiles y simulan adecuadamente tanto la confiabilidad como la </a:t>
            </a:r>
            <a:r>
              <a:rPr lang="es-AR" sz="1500" dirty="0" err="1">
                <a:latin typeface="Adobe Hebrew" pitchFamily="18" charset="-79"/>
                <a:ea typeface="Arial Unicode MS" pitchFamily="34" charset="-128"/>
                <a:cs typeface="Adobe Hebrew" pitchFamily="18" charset="-79"/>
              </a:rPr>
              <a:t>mantenibilidad</a:t>
            </a:r>
            <a:r>
              <a:rPr lang="es-AR" sz="1500" dirty="0">
                <a:latin typeface="Adobe Hebrew" pitchFamily="18" charset="-79"/>
                <a:ea typeface="Arial Unicode MS" pitchFamily="34" charset="-128"/>
                <a:cs typeface="Adobe Hebrew" pitchFamily="18" charset="-79"/>
              </a:rPr>
              <a:t> y, por ende, la disponibilidad para condiciones particulares y específicas.</a:t>
            </a:r>
          </a:p>
        </p:txBody>
      </p:sp>
      <p:pic>
        <p:nvPicPr>
          <p:cNvPr id="6" name="Picture 12"/>
          <p:cNvPicPr>
            <a:picLocks noChangeAspect="1" noChangeArrowheads="1"/>
          </p:cNvPicPr>
          <p:nvPr/>
        </p:nvPicPr>
        <p:blipFill>
          <a:blip r:embed="rId2" cstate="print"/>
          <a:srcRect l="30208" t="14752" r="31302" b="58519"/>
          <a:stretch>
            <a:fillRect/>
          </a:stretch>
        </p:blipFill>
        <p:spPr bwMode="auto">
          <a:xfrm>
            <a:off x="1374390" y="3501008"/>
            <a:ext cx="6253157" cy="2442643"/>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1547664" y="6165304"/>
            <a:ext cx="6357982" cy="307777"/>
          </a:xfrm>
          <a:prstGeom prst="rect">
            <a:avLst/>
          </a:prstGeom>
          <a:noFill/>
        </p:spPr>
        <p:txBody>
          <a:bodyPr wrap="square" rtlCol="0">
            <a:spAutoFit/>
          </a:bodyPr>
          <a:lstStyle/>
          <a:p>
            <a:pPr algn="ctr"/>
            <a:r>
              <a:rPr lang="es-AR" sz="1400" b="1" dirty="0">
                <a:latin typeface="Adobe Hebrew" pitchFamily="18" charset="-79"/>
                <a:ea typeface="Arial Unicode MS" pitchFamily="34" charset="-128"/>
                <a:cs typeface="Adobe Hebrew" pitchFamily="18" charset="-79"/>
              </a:rPr>
              <a:t>Tasa de fallas para algunas distribuciones de probabilidad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4441" t="9589" r="15160" b="5479"/>
          <a:stretch>
            <a:fillRect/>
          </a:stretch>
        </p:blipFill>
        <p:spPr bwMode="auto">
          <a:xfrm>
            <a:off x="1071538" y="785794"/>
            <a:ext cx="7143800" cy="5678405"/>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1331640" y="260648"/>
            <a:ext cx="667223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AR" sz="1600" b="1" dirty="0">
                <a:latin typeface="Adobe Hebrew" pitchFamily="18" charset="-79"/>
                <a:ea typeface="Arial Unicode MS" pitchFamily="34" charset="-128"/>
                <a:cs typeface="Adobe Hebrew" pitchFamily="18" charset="-79"/>
              </a:rPr>
              <a:t>Distribuciones para estimación Confiabilidad-</a:t>
            </a:r>
            <a:r>
              <a:rPr lang="es-AR" sz="1600" b="1" dirty="0" err="1">
                <a:latin typeface="Adobe Hebrew" pitchFamily="18" charset="-79"/>
                <a:ea typeface="Arial Unicode MS" pitchFamily="34" charset="-128"/>
                <a:cs typeface="Adobe Hebrew" pitchFamily="18" charset="-79"/>
              </a:rPr>
              <a:t>Mantenibilidad</a:t>
            </a:r>
            <a:endParaRPr lang="es-AR" sz="1600" b="1" dirty="0">
              <a:latin typeface="Adobe Hebrew" pitchFamily="18" charset="-79"/>
              <a:ea typeface="Arial Unicode MS" pitchFamily="34" charset="-128"/>
              <a:cs typeface="Adobe Hebrew" pitchFamily="18" charset="-79"/>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ESTIÓN DEL MANTENIMIENTO\PDF VARIOS ACTUALES\1701104733026.jpg"/>
          <p:cNvPicPr>
            <a:picLocks noChangeAspect="1" noChangeArrowheads="1"/>
          </p:cNvPicPr>
          <p:nvPr/>
        </p:nvPicPr>
        <p:blipFill>
          <a:blip r:embed="rId2" cstate="print"/>
          <a:srcRect t="13365"/>
          <a:stretch/>
        </p:blipFill>
        <p:spPr bwMode="auto">
          <a:xfrm>
            <a:off x="1979712" y="340326"/>
            <a:ext cx="5704249" cy="617734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285728"/>
            <a:ext cx="77153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AR" sz="2400" b="1" dirty="0">
                <a:latin typeface="Adobe Hebrew" pitchFamily="18" charset="-79"/>
                <a:ea typeface="Arial Unicode MS" pitchFamily="34" charset="-128"/>
                <a:cs typeface="Adobe Hebrew" pitchFamily="18" charset="-79"/>
              </a:rPr>
              <a:t>Información necesaria para cálculos de fiabilidad</a:t>
            </a:r>
          </a:p>
        </p:txBody>
      </p:sp>
      <p:sp>
        <p:nvSpPr>
          <p:cNvPr id="3" name="2 Rectángulo"/>
          <p:cNvSpPr/>
          <p:nvPr/>
        </p:nvSpPr>
        <p:spPr>
          <a:xfrm>
            <a:off x="285720" y="1032578"/>
            <a:ext cx="8501122" cy="3539430"/>
          </a:xfrm>
          <a:prstGeom prst="rect">
            <a:avLst/>
          </a:prstGeom>
        </p:spPr>
        <p:txBody>
          <a:bodyPr wrap="square">
            <a:spAutoFit/>
          </a:bodyPr>
          <a:lstStyle/>
          <a:p>
            <a:pPr algn="just"/>
            <a:r>
              <a:rPr lang="es-AR" sz="1600" b="1" i="1" dirty="0">
                <a:latin typeface="Adobe Hebrew" pitchFamily="18" charset="-79"/>
                <a:ea typeface="Arial Unicode MS" pitchFamily="34" charset="-128"/>
                <a:cs typeface="Adobe Hebrew" pitchFamily="18" charset="-79"/>
              </a:rPr>
              <a:t>La historia del equipo (o historial) debe crearse sobre una base histórica de sucesión de eventos, con toda la información relacionada, cada línea del historial corresponde a un suceso o evento del equipo, en el cual este cambia de un estado a otro.</a:t>
            </a:r>
          </a:p>
          <a:p>
            <a:pPr algn="just"/>
            <a:endParaRPr lang="es-AR" sz="1600" dirty="0">
              <a:latin typeface="Adobe Hebrew" pitchFamily="18" charset="-79"/>
              <a:ea typeface="Arial Unicode MS" pitchFamily="34" charset="-128"/>
              <a:cs typeface="Adobe Hebrew" pitchFamily="18" charset="-79"/>
            </a:endParaRPr>
          </a:p>
          <a:p>
            <a:pPr algn="just"/>
            <a:r>
              <a:rPr lang="es-AR" sz="1600" b="1" dirty="0">
                <a:latin typeface="Adobe Hebrew" pitchFamily="18" charset="-79"/>
                <a:ea typeface="Arial Unicode MS" pitchFamily="34" charset="-128"/>
                <a:cs typeface="Adobe Hebrew" pitchFamily="18" charset="-79"/>
              </a:rPr>
              <a:t>El historial debe contener al menos los siguientes datos:</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Identificación del equipo (código)</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fecha de ocurrencia del evento</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hora de ocurrencia del evento</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identificación del evento (nombre normalizado del evento)</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relación (link) del evento con otra información que se genere a partir del evento (por ejemplo orden de trabajo de mantención, repuestos, observaciones, etc.)</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otra información que describe la situación del equipo al momento de la ocurrencia del evento (por ejemplo turno, operador, ubicación, etc.)</a:t>
            </a:r>
          </a:p>
        </p:txBody>
      </p:sp>
      <p:sp>
        <p:nvSpPr>
          <p:cNvPr id="4" name="3 Rectángulo"/>
          <p:cNvSpPr/>
          <p:nvPr/>
        </p:nvSpPr>
        <p:spPr>
          <a:xfrm>
            <a:off x="323528" y="4725144"/>
            <a:ext cx="8358246" cy="1815882"/>
          </a:xfrm>
          <a:prstGeom prst="rect">
            <a:avLst/>
          </a:prstGeom>
        </p:spPr>
        <p:txBody>
          <a:bodyPr wrap="square">
            <a:spAutoFit/>
          </a:bodyPr>
          <a:lstStyle/>
          <a:p>
            <a:r>
              <a:rPr lang="es-AR" sz="1600" b="1" dirty="0">
                <a:latin typeface="Adobe Hebrew" pitchFamily="18" charset="-79"/>
                <a:ea typeface="Arial Unicode MS" pitchFamily="34" charset="-128"/>
                <a:cs typeface="Adobe Hebrew" pitchFamily="18" charset="-79"/>
              </a:rPr>
              <a:t>Construcción del historial de equipos: </a:t>
            </a:r>
            <a:r>
              <a:rPr lang="es-AR" sz="1600" dirty="0">
                <a:latin typeface="Adobe Hebrew" pitchFamily="18" charset="-79"/>
                <a:ea typeface="Arial Unicode MS" pitchFamily="34" charset="-128"/>
                <a:cs typeface="Adobe Hebrew" pitchFamily="18" charset="-79"/>
              </a:rPr>
              <a:t>Para calcular la confiabilidad debe generarse una tabla que tenga al menos los siguientes campos de información:</a:t>
            </a:r>
          </a:p>
          <a:p>
            <a:endParaRPr lang="es-AR" sz="1600" dirty="0">
              <a:latin typeface="Adobe Hebrew" pitchFamily="18" charset="-79"/>
              <a:ea typeface="Arial Unicode MS" pitchFamily="34" charset="-128"/>
              <a:cs typeface="Adobe Hebrew" pitchFamily="18" charset="-79"/>
            </a:endParaRPr>
          </a:p>
          <a:p>
            <a:pPr>
              <a:buFont typeface="Wingdings" pitchFamily="2" charset="2"/>
              <a:buChar char="ü"/>
            </a:pPr>
            <a:r>
              <a:rPr lang="es-AR" sz="1600" i="1" dirty="0">
                <a:latin typeface="Adobe Hebrew" pitchFamily="18" charset="-79"/>
                <a:ea typeface="Arial Unicode MS" pitchFamily="34" charset="-128"/>
                <a:cs typeface="Adobe Hebrew" pitchFamily="18" charset="-79"/>
              </a:rPr>
              <a:t> Identificación del equipo (código)</a:t>
            </a:r>
          </a:p>
          <a:p>
            <a:pPr>
              <a:buFont typeface="Wingdings" pitchFamily="2" charset="2"/>
              <a:buChar char="ü"/>
            </a:pPr>
            <a:r>
              <a:rPr lang="es-AR" sz="1600" i="1" dirty="0">
                <a:latin typeface="Adobe Hebrew" pitchFamily="18" charset="-79"/>
                <a:ea typeface="Arial Unicode MS" pitchFamily="34" charset="-128"/>
                <a:cs typeface="Adobe Hebrew" pitchFamily="18" charset="-79"/>
              </a:rPr>
              <a:t> fecha de ocurrencia del evento</a:t>
            </a:r>
          </a:p>
          <a:p>
            <a:pPr>
              <a:buFont typeface="Wingdings" pitchFamily="2" charset="2"/>
              <a:buChar char="ü"/>
            </a:pPr>
            <a:r>
              <a:rPr lang="es-AR" sz="1600" i="1" dirty="0">
                <a:latin typeface="Adobe Hebrew" pitchFamily="18" charset="-79"/>
                <a:ea typeface="Arial Unicode MS" pitchFamily="34" charset="-128"/>
                <a:cs typeface="Adobe Hebrew" pitchFamily="18" charset="-79"/>
              </a:rPr>
              <a:t> hora de ocurrencia del evento</a:t>
            </a:r>
          </a:p>
          <a:p>
            <a:pPr>
              <a:buFont typeface="Wingdings" pitchFamily="2" charset="2"/>
              <a:buChar char="ü"/>
            </a:pPr>
            <a:r>
              <a:rPr lang="es-AR" sz="1600" i="1" dirty="0">
                <a:latin typeface="Adobe Hebrew" pitchFamily="18" charset="-79"/>
                <a:ea typeface="Arial Unicode MS" pitchFamily="34" charset="-128"/>
                <a:cs typeface="Adobe Hebrew" pitchFamily="18" charset="-79"/>
              </a:rPr>
              <a:t> identificación del evento (nombre normalizado del evento)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8429684" cy="3970318"/>
          </a:xfrm>
          <a:prstGeom prst="rect">
            <a:avLst/>
          </a:prstGeom>
        </p:spPr>
        <p:txBody>
          <a:bodyPr wrap="square">
            <a:spAutoFit/>
          </a:bodyPr>
          <a:lstStyle/>
          <a:p>
            <a:pPr algn="ctr"/>
            <a:r>
              <a:rPr lang="es-AR" sz="2800" b="1" dirty="0">
                <a:latin typeface="Adobe Hebrew" pitchFamily="18" charset="-79"/>
                <a:ea typeface="Arial Unicode MS" pitchFamily="34" charset="-128"/>
                <a:cs typeface="Adobe Hebrew" pitchFamily="18" charset="-79"/>
              </a:rPr>
              <a:t>Nuevas técnicas o estrategias</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RCM (</a:t>
            </a:r>
            <a:r>
              <a:rPr lang="es-AR" sz="1600" b="1" dirty="0" err="1">
                <a:latin typeface="Adobe Hebrew" pitchFamily="18" charset="-79"/>
                <a:ea typeface="Arial Unicode MS" pitchFamily="34" charset="-128"/>
                <a:cs typeface="Adobe Hebrew" pitchFamily="18" charset="-79"/>
              </a:rPr>
              <a:t>Reliability-centred</a:t>
            </a:r>
            <a:r>
              <a:rPr lang="es-AR" sz="1600" b="1" dirty="0">
                <a:latin typeface="Adobe Hebrew" pitchFamily="18" charset="-79"/>
                <a:ea typeface="Arial Unicode MS" pitchFamily="34" charset="-128"/>
                <a:cs typeface="Adobe Hebrew" pitchFamily="18" charset="-79"/>
              </a:rPr>
              <a:t> </a:t>
            </a:r>
            <a:r>
              <a:rPr lang="es-AR" sz="1600" b="1" dirty="0" err="1">
                <a:latin typeface="Adobe Hebrew" pitchFamily="18" charset="-79"/>
                <a:ea typeface="Arial Unicode MS" pitchFamily="34" charset="-128"/>
                <a:cs typeface="Adobe Hebrew" pitchFamily="18" charset="-79"/>
              </a:rPr>
              <a:t>Maintenance</a:t>
            </a:r>
            <a:r>
              <a:rPr lang="es-AR" sz="1600" b="1" dirty="0">
                <a:latin typeface="Adobe Hebrew" pitchFamily="18" charset="-79"/>
                <a:ea typeface="Arial Unicode MS" pitchFamily="34" charset="-128"/>
                <a:cs typeface="Adobe Hebrew" pitchFamily="18" charset="-79"/>
              </a:rPr>
              <a:t>): </a:t>
            </a:r>
            <a:r>
              <a:rPr lang="es-AR" sz="1600" dirty="0">
                <a:latin typeface="Adobe Hebrew" pitchFamily="18" charset="-79"/>
                <a:ea typeface="Arial Unicode MS" pitchFamily="34" charset="-128"/>
                <a:cs typeface="Adobe Hebrew" pitchFamily="18" charset="-79"/>
              </a:rPr>
              <a:t>Es un proceso que se usa para determinar lo que debe hacerse para asegurar que un elemento físico continúe desempeñando las funciones deseadas en su contexto operacional presente. </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TPM (Total </a:t>
            </a:r>
            <a:r>
              <a:rPr lang="es-AR" sz="1600" b="1" dirty="0" err="1">
                <a:latin typeface="Adobe Hebrew" pitchFamily="18" charset="-79"/>
                <a:ea typeface="Arial Unicode MS" pitchFamily="34" charset="-128"/>
                <a:cs typeface="Adobe Hebrew" pitchFamily="18" charset="-79"/>
              </a:rPr>
              <a:t>Productive</a:t>
            </a:r>
            <a:r>
              <a:rPr lang="es-AR" sz="1600" b="1" dirty="0">
                <a:latin typeface="Adobe Hebrew" pitchFamily="18" charset="-79"/>
                <a:ea typeface="Arial Unicode MS" pitchFamily="34" charset="-128"/>
                <a:cs typeface="Adobe Hebrew" pitchFamily="18" charset="-79"/>
              </a:rPr>
              <a:t> </a:t>
            </a:r>
            <a:r>
              <a:rPr lang="es-AR" sz="1600" b="1" dirty="0" err="1">
                <a:latin typeface="Adobe Hebrew" pitchFamily="18" charset="-79"/>
                <a:ea typeface="Arial Unicode MS" pitchFamily="34" charset="-128"/>
                <a:cs typeface="Adobe Hebrew" pitchFamily="18" charset="-79"/>
              </a:rPr>
              <a:t>Maintenance</a:t>
            </a:r>
            <a:r>
              <a:rPr lang="es-AR" sz="1600" b="1" dirty="0">
                <a:latin typeface="Adobe Hebrew" pitchFamily="18" charset="-79"/>
                <a:ea typeface="Arial Unicode MS" pitchFamily="34" charset="-128"/>
                <a:cs typeface="Adobe Hebrew" pitchFamily="18" charset="-79"/>
              </a:rPr>
              <a:t>): </a:t>
            </a:r>
            <a:r>
              <a:rPr lang="es-AR" sz="1600" dirty="0">
                <a:latin typeface="Adobe Hebrew" pitchFamily="18" charset="-79"/>
                <a:ea typeface="Arial Unicode MS" pitchFamily="34" charset="-128"/>
                <a:cs typeface="Adobe Hebrew" pitchFamily="18" charset="-79"/>
              </a:rPr>
              <a:t>Se basa en asignar a los operadores de las líneas tareas de mantenimiento simples y rutinarias. </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FMEA: </a:t>
            </a:r>
            <a:r>
              <a:rPr lang="es-AR" sz="1600" dirty="0">
                <a:latin typeface="Adobe Hebrew" pitchFamily="18" charset="-79"/>
                <a:ea typeface="Arial Unicode MS" pitchFamily="34" charset="-128"/>
                <a:cs typeface="Adobe Hebrew" pitchFamily="18" charset="-79"/>
              </a:rPr>
              <a:t>Consiste en un trabajo sistemático en equipo con el fin de reconocer y evaluar fallas potenciales de un producto o proceso, y sus efectos. Al igual que el RCM, el AMFE es un análisis netamente preventivo. </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BCM (Business-</a:t>
            </a:r>
            <a:r>
              <a:rPr lang="es-AR" sz="1600" b="1" dirty="0" err="1">
                <a:latin typeface="Adobe Hebrew" pitchFamily="18" charset="-79"/>
                <a:ea typeface="Arial Unicode MS" pitchFamily="34" charset="-128"/>
                <a:cs typeface="Adobe Hebrew" pitchFamily="18" charset="-79"/>
              </a:rPr>
              <a:t>centred</a:t>
            </a:r>
            <a:r>
              <a:rPr lang="es-AR" sz="1600" b="1" dirty="0">
                <a:latin typeface="Adobe Hebrew" pitchFamily="18" charset="-79"/>
                <a:ea typeface="Arial Unicode MS" pitchFamily="34" charset="-128"/>
                <a:cs typeface="Adobe Hebrew" pitchFamily="18" charset="-79"/>
              </a:rPr>
              <a:t> </a:t>
            </a:r>
            <a:r>
              <a:rPr lang="es-AR" sz="1600" b="1" dirty="0" err="1">
                <a:latin typeface="Adobe Hebrew" pitchFamily="18" charset="-79"/>
                <a:ea typeface="Arial Unicode MS" pitchFamily="34" charset="-128"/>
                <a:cs typeface="Adobe Hebrew" pitchFamily="18" charset="-79"/>
              </a:rPr>
              <a:t>Maintenance</a:t>
            </a:r>
            <a:r>
              <a:rPr lang="es-AR" sz="1600" b="1" dirty="0">
                <a:latin typeface="Adobe Hebrew" pitchFamily="18" charset="-79"/>
                <a:ea typeface="Arial Unicode MS" pitchFamily="34" charset="-128"/>
                <a:cs typeface="Adobe Hebrew" pitchFamily="18" charset="-79"/>
              </a:rPr>
              <a:t>): </a:t>
            </a:r>
            <a:r>
              <a:rPr lang="es-AR" sz="1600" dirty="0">
                <a:latin typeface="Adobe Hebrew" pitchFamily="18" charset="-79"/>
                <a:ea typeface="Arial Unicode MS" pitchFamily="34" charset="-128"/>
                <a:cs typeface="Adobe Hebrew" pitchFamily="18" charset="-79"/>
              </a:rPr>
              <a:t>Es una estrategia centrada en el negocio, esto es, se basa en traducir los objetivos empresariales en objetivos de mantenimiento.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357166"/>
            <a:ext cx="750099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AR" b="1" dirty="0">
                <a:latin typeface="Adobe Hebrew" pitchFamily="18" charset="-79"/>
                <a:ea typeface="Arial Unicode MS" pitchFamily="34" charset="-128"/>
                <a:cs typeface="Adobe Hebrew" pitchFamily="18" charset="-79"/>
              </a:rPr>
              <a:t>RCM - Mantenimiento Centrado en Confiabilidad</a:t>
            </a:r>
          </a:p>
        </p:txBody>
      </p:sp>
      <p:sp>
        <p:nvSpPr>
          <p:cNvPr id="3" name="2 Rectángulo"/>
          <p:cNvSpPr/>
          <p:nvPr/>
        </p:nvSpPr>
        <p:spPr>
          <a:xfrm>
            <a:off x="428596" y="1040201"/>
            <a:ext cx="8215370" cy="1569660"/>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El mantenimiento centrado en Confiabilidad (MCC), o </a:t>
            </a:r>
            <a:r>
              <a:rPr lang="es-AR" sz="1600" dirty="0" err="1">
                <a:latin typeface="Adobe Hebrew" pitchFamily="18" charset="-79"/>
                <a:ea typeface="Arial Unicode MS" pitchFamily="34" charset="-128"/>
                <a:cs typeface="Adobe Hebrew" pitchFamily="18" charset="-79"/>
              </a:rPr>
              <a:t>Reliability-centred</a:t>
            </a:r>
            <a:r>
              <a:rPr lang="es-AR" sz="1600" dirty="0">
                <a:latin typeface="Adobe Hebrew" pitchFamily="18" charset="-79"/>
                <a:ea typeface="Arial Unicode MS" pitchFamily="34" charset="-128"/>
                <a:cs typeface="Adobe Hebrew" pitchFamily="18" charset="-79"/>
              </a:rPr>
              <a:t> </a:t>
            </a:r>
            <a:r>
              <a:rPr lang="es-AR" sz="1600" dirty="0" err="1">
                <a:latin typeface="Adobe Hebrew" pitchFamily="18" charset="-79"/>
                <a:ea typeface="Arial Unicode MS" pitchFamily="34" charset="-128"/>
                <a:cs typeface="Adobe Hebrew" pitchFamily="18" charset="-79"/>
              </a:rPr>
              <a:t>Maintenance</a:t>
            </a:r>
            <a:r>
              <a:rPr lang="es-AR" sz="1600" dirty="0">
                <a:latin typeface="Adobe Hebrew" pitchFamily="18" charset="-79"/>
                <a:ea typeface="Arial Unicode MS" pitchFamily="34" charset="-128"/>
                <a:cs typeface="Adobe Hebrew" pitchFamily="18" charset="-79"/>
              </a:rPr>
              <a:t> (RCM), ha sido desarrollado para la industria de la aviación civil hace más de 30 años. </a:t>
            </a:r>
          </a:p>
          <a:p>
            <a:pPr algn="just"/>
            <a:r>
              <a:rPr lang="es-AR" sz="1600" dirty="0">
                <a:latin typeface="Adobe Hebrew" pitchFamily="18" charset="-79"/>
                <a:ea typeface="Arial Unicode MS" pitchFamily="34" charset="-128"/>
                <a:cs typeface="Adobe Hebrew" pitchFamily="18" charset="-79"/>
              </a:rPr>
              <a:t>El proceso permite determinar cuales son las tareas de mantenimiento adecuadas para cualquier activo físico. </a:t>
            </a:r>
          </a:p>
          <a:p>
            <a:pPr algn="just"/>
            <a:r>
              <a:rPr lang="es-AR" sz="1600" dirty="0">
                <a:latin typeface="Adobe Hebrew" pitchFamily="18" charset="-79"/>
                <a:ea typeface="Arial Unicode MS" pitchFamily="34" charset="-128"/>
                <a:cs typeface="Adobe Hebrew" pitchFamily="18" charset="-79"/>
              </a:rPr>
              <a:t>La norma SAE JA1011 especifica los requerimientos que debe cumplir un proceso para poder ser denominado un proceso RCM. </a:t>
            </a:r>
          </a:p>
        </p:txBody>
      </p:sp>
      <p:sp>
        <p:nvSpPr>
          <p:cNvPr id="4" name="3 Rectángulo"/>
          <p:cNvSpPr/>
          <p:nvPr/>
        </p:nvSpPr>
        <p:spPr>
          <a:xfrm>
            <a:off x="428596" y="2786058"/>
            <a:ext cx="8286808" cy="2308324"/>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Según esta norma, las 7 preguntas básicas del proceso RCM son:</a:t>
            </a:r>
          </a:p>
          <a:p>
            <a:pPr algn="just"/>
            <a:endParaRPr lang="es-AR" sz="1600" dirty="0">
              <a:latin typeface="Adobe Hebrew" pitchFamily="18" charset="-79"/>
              <a:ea typeface="Arial Unicode MS" pitchFamily="34" charset="-128"/>
              <a:cs typeface="Adobe Hebrew" pitchFamily="18" charset="-79"/>
            </a:endParaRPr>
          </a:p>
          <a:p>
            <a:pPr algn="just"/>
            <a:r>
              <a:rPr lang="es-AR" sz="1600" dirty="0">
                <a:latin typeface="Adobe Hebrew" pitchFamily="18" charset="-79"/>
                <a:ea typeface="Arial Unicode MS" pitchFamily="34" charset="-128"/>
                <a:cs typeface="Adobe Hebrew" pitchFamily="18" charset="-79"/>
              </a:rPr>
              <a:t>1. ¿Cuales son las funciones deseadas para el equipo que se esta analizando?</a:t>
            </a:r>
          </a:p>
          <a:p>
            <a:pPr algn="just"/>
            <a:r>
              <a:rPr lang="es-AR" sz="1600" dirty="0">
                <a:latin typeface="Adobe Hebrew" pitchFamily="18" charset="-79"/>
                <a:ea typeface="Arial Unicode MS" pitchFamily="34" charset="-128"/>
                <a:cs typeface="Adobe Hebrew" pitchFamily="18" charset="-79"/>
              </a:rPr>
              <a:t>2. ¿Cuales son los estados de falla (fallas funcionales) asociados con estas funciones?</a:t>
            </a:r>
          </a:p>
          <a:p>
            <a:pPr algn="just"/>
            <a:r>
              <a:rPr lang="es-AR" sz="1600" dirty="0">
                <a:latin typeface="Adobe Hebrew" pitchFamily="18" charset="-79"/>
                <a:ea typeface="Arial Unicode MS" pitchFamily="34" charset="-128"/>
                <a:cs typeface="Adobe Hebrew" pitchFamily="18" charset="-79"/>
              </a:rPr>
              <a:t>3. ¿Cuales son las posibles causas de cada uno de estos estados de falla?</a:t>
            </a:r>
          </a:p>
          <a:p>
            <a:pPr algn="just"/>
            <a:r>
              <a:rPr lang="es-AR" sz="1600" dirty="0">
                <a:latin typeface="Adobe Hebrew" pitchFamily="18" charset="-79"/>
                <a:ea typeface="Arial Unicode MS" pitchFamily="34" charset="-128"/>
                <a:cs typeface="Adobe Hebrew" pitchFamily="18" charset="-79"/>
              </a:rPr>
              <a:t>4. ¿Cuales son los efectos de cada una de estas fallas?</a:t>
            </a:r>
          </a:p>
          <a:p>
            <a:pPr algn="just"/>
            <a:r>
              <a:rPr lang="es-AR" sz="1600" dirty="0">
                <a:latin typeface="Adobe Hebrew" pitchFamily="18" charset="-79"/>
                <a:ea typeface="Arial Unicode MS" pitchFamily="34" charset="-128"/>
                <a:cs typeface="Adobe Hebrew" pitchFamily="18" charset="-79"/>
              </a:rPr>
              <a:t>5. ¿Cual es la consecuencia de cada falla?</a:t>
            </a:r>
          </a:p>
          <a:p>
            <a:pPr algn="just"/>
            <a:r>
              <a:rPr lang="es-AR" sz="1600" dirty="0">
                <a:latin typeface="Adobe Hebrew" pitchFamily="18" charset="-79"/>
                <a:ea typeface="Arial Unicode MS" pitchFamily="34" charset="-128"/>
                <a:cs typeface="Adobe Hebrew" pitchFamily="18" charset="-79"/>
              </a:rPr>
              <a:t>6. ¿Que puede hacerse para predecir o prevenir la falla?</a:t>
            </a:r>
          </a:p>
          <a:p>
            <a:pPr algn="just"/>
            <a:r>
              <a:rPr lang="es-AR" sz="1600" dirty="0">
                <a:latin typeface="Adobe Hebrew" pitchFamily="18" charset="-79"/>
                <a:ea typeface="Arial Unicode MS" pitchFamily="34" charset="-128"/>
                <a:cs typeface="Adobe Hebrew" pitchFamily="18" charset="-79"/>
              </a:rPr>
              <a:t>7. ¿Que hacer si no puede encontrarse una tarea predictiva o preventiva adecuada?</a:t>
            </a:r>
          </a:p>
        </p:txBody>
      </p:sp>
      <p:sp>
        <p:nvSpPr>
          <p:cNvPr id="5" name="4 Rectángulo"/>
          <p:cNvSpPr/>
          <p:nvPr/>
        </p:nvSpPr>
        <p:spPr>
          <a:xfrm>
            <a:off x="500034" y="5357826"/>
            <a:ext cx="81439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AR" b="1" dirty="0">
                <a:latin typeface="Adobe Hebrew" pitchFamily="18" charset="-79"/>
                <a:ea typeface="Arial Unicode MS" pitchFamily="34" charset="-128"/>
                <a:cs typeface="Adobe Hebrew" pitchFamily="18" charset="-79"/>
              </a:rPr>
              <a:t>El análisis de RCM comienza con la redacción de las funciones deseadas.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rmAutofit/>
          </a:bodyPr>
          <a:lstStyle/>
          <a:p>
            <a:r>
              <a:rPr lang="es-ES" sz="2800" b="1" dirty="0">
                <a:latin typeface="Adobe Hebrew" pitchFamily="18" charset="-79"/>
                <a:cs typeface="Adobe Hebrew" pitchFamily="18" charset="-79"/>
              </a:rPr>
              <a:t>METODOS Y DIAGRAMAS PARA DETECCION DE FALLAS</a:t>
            </a:r>
          </a:p>
        </p:txBody>
      </p:sp>
      <p:graphicFrame>
        <p:nvGraphicFramePr>
          <p:cNvPr id="6" name="4 Marcador de contenido"/>
          <p:cNvGraphicFramePr>
            <a:graphicFrameLocks noGrp="1"/>
          </p:cNvGraphicFramePr>
          <p:nvPr>
            <p:ph idx="1"/>
          </p:nvPr>
        </p:nvGraphicFramePr>
        <p:xfrm>
          <a:off x="457200" y="1340768"/>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fica 1. 7 preguntas básicas del proceso RCM (Moubray, 1997)."/>
          <p:cNvPicPr>
            <a:picLocks noChangeAspect="1" noChangeArrowheads="1"/>
          </p:cNvPicPr>
          <p:nvPr/>
        </p:nvPicPr>
        <p:blipFill>
          <a:blip r:embed="rId2" cstate="print"/>
          <a:srcRect/>
          <a:stretch>
            <a:fillRect/>
          </a:stretch>
        </p:blipFill>
        <p:spPr bwMode="auto">
          <a:xfrm>
            <a:off x="395536" y="404664"/>
            <a:ext cx="3504200" cy="4104456"/>
          </a:xfrm>
          <a:prstGeom prst="rect">
            <a:avLst/>
          </a:prstGeom>
          <a:noFill/>
        </p:spPr>
      </p:pic>
      <p:pic>
        <p:nvPicPr>
          <p:cNvPr id="3" name="Picture 5"/>
          <p:cNvPicPr>
            <a:picLocks noChangeAspect="1" noChangeArrowheads="1"/>
          </p:cNvPicPr>
          <p:nvPr/>
        </p:nvPicPr>
        <p:blipFill>
          <a:blip r:embed="rId3" cstate="print"/>
          <a:srcRect/>
          <a:stretch>
            <a:fillRect/>
          </a:stretch>
        </p:blipFill>
        <p:spPr bwMode="auto">
          <a:xfrm>
            <a:off x="3919944" y="2852936"/>
            <a:ext cx="4936867" cy="3813820"/>
          </a:xfrm>
          <a:prstGeom prst="rect">
            <a:avLst/>
          </a:prstGeom>
          <a:noFill/>
          <a:ln w="9525">
            <a:noFill/>
            <a:miter lim="800000"/>
            <a:headEnd/>
            <a:tailEnd/>
          </a:ln>
          <a:effectLst/>
        </p:spPr>
      </p:pic>
      <p:pic>
        <p:nvPicPr>
          <p:cNvPr id="4" name="Picture 2" descr="Conferencia “Aplicación Práctica de la Confiabilidad Operativa (RCM) en el  sector industrial” | Confiabilidad RCM - Blog especializado en la  Confiabilidad Operativa y su implementación en México"/>
          <p:cNvPicPr>
            <a:picLocks noChangeAspect="1" noChangeArrowheads="1"/>
          </p:cNvPicPr>
          <p:nvPr/>
        </p:nvPicPr>
        <p:blipFill>
          <a:blip r:embed="rId4" cstate="print"/>
          <a:srcRect/>
          <a:stretch>
            <a:fillRect/>
          </a:stretch>
        </p:blipFill>
        <p:spPr bwMode="auto">
          <a:xfrm>
            <a:off x="5364088" y="332656"/>
            <a:ext cx="2324100" cy="19716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85728"/>
            <a:ext cx="8643998" cy="1323439"/>
          </a:xfrm>
          <a:prstGeom prst="rect">
            <a:avLst/>
          </a:prstGeom>
        </p:spPr>
        <p:txBody>
          <a:bodyPr wrap="square">
            <a:spAutoFit/>
          </a:bodyPr>
          <a:lstStyle/>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Fallas funcionales o estados de falla</a:t>
            </a:r>
          </a:p>
          <a:p>
            <a:pPr algn="just"/>
            <a:r>
              <a:rPr lang="es-AR" sz="1600" dirty="0">
                <a:latin typeface="Adobe Hebrew" pitchFamily="18" charset="-79"/>
                <a:ea typeface="Arial Unicode MS" pitchFamily="34" charset="-128"/>
                <a:cs typeface="Adobe Hebrew" pitchFamily="18" charset="-79"/>
              </a:rPr>
              <a:t>Las fallas funcionales o estados de falla identifican todos los estados indeseables del sistema. Por ejemplo, para una bomba dos estados de falla podría ser ”Incapaz de bombear agua”, ”Bombea menos de 500 litros/minuto”, ”No es capaz de contener el agua”. Notar que los estados de falla están directamente relacionados con las funciones deseadas.</a:t>
            </a:r>
          </a:p>
        </p:txBody>
      </p:sp>
      <p:sp>
        <p:nvSpPr>
          <p:cNvPr id="3" name="2 Rectángulo"/>
          <p:cNvSpPr/>
          <p:nvPr/>
        </p:nvSpPr>
        <p:spPr>
          <a:xfrm>
            <a:off x="251520" y="1700808"/>
            <a:ext cx="8501122" cy="1569660"/>
          </a:xfrm>
          <a:prstGeom prst="rect">
            <a:avLst/>
          </a:prstGeom>
        </p:spPr>
        <p:txBody>
          <a:bodyPr wrap="square">
            <a:spAutoFit/>
          </a:bodyPr>
          <a:lstStyle/>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Modos de falla</a:t>
            </a:r>
          </a:p>
          <a:p>
            <a:pPr algn="just"/>
            <a:r>
              <a:rPr lang="es-AR" sz="1600" dirty="0">
                <a:latin typeface="Adobe Hebrew" pitchFamily="18" charset="-79"/>
                <a:ea typeface="Arial Unicode MS" pitchFamily="34" charset="-128"/>
                <a:cs typeface="Adobe Hebrew" pitchFamily="18" charset="-79"/>
              </a:rPr>
              <a:t>Un modo de falla es una posible causa por la cual un equipo puede llegar a un estado de falla. Por ejemplo, ”impulsor desgastado” es un modo de falla que hace que una bomba llegue al estado de falla identificado por la falla funcional ”bombea menos de lo requerido”. Cada falla funcional suele tener más de un modo de falla. Todos los modos de falla asociados a cada falla funcional deben ser identificados durante el análisis de RCM.</a:t>
            </a:r>
          </a:p>
        </p:txBody>
      </p:sp>
      <p:sp>
        <p:nvSpPr>
          <p:cNvPr id="4" name="3 Rectángulo"/>
          <p:cNvSpPr/>
          <p:nvPr/>
        </p:nvSpPr>
        <p:spPr>
          <a:xfrm>
            <a:off x="251520" y="3356992"/>
            <a:ext cx="8572560" cy="1323439"/>
          </a:xfrm>
          <a:prstGeom prst="rect">
            <a:avLst/>
          </a:prstGeom>
        </p:spPr>
        <p:txBody>
          <a:bodyPr wrap="square">
            <a:spAutoFit/>
          </a:bodyPr>
          <a:lstStyle/>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Los efectos de falla</a:t>
            </a:r>
          </a:p>
          <a:p>
            <a:pPr algn="just"/>
            <a:r>
              <a:rPr lang="es-AR" sz="1600" dirty="0">
                <a:latin typeface="Adobe Hebrew" pitchFamily="18" charset="-79"/>
                <a:ea typeface="Arial Unicode MS" pitchFamily="34" charset="-128"/>
                <a:cs typeface="Adobe Hebrew" pitchFamily="18" charset="-79"/>
              </a:rPr>
              <a:t>Para cada modo de falla deben indicarse los efectos de falla asociados. El ”efecto de falla” es un breve descripción de ”que pasa cuando la falla ocurre”. Por ejemplo, el efecto de falla asociado con el modo de falla ”impulsor desgastado” podría ser el siguiente: ”a medida que el impulsor se desgasta, baja el nivel del tanque, hasta que suena la alarma de bajo nivel en la sala de control.</a:t>
            </a:r>
          </a:p>
        </p:txBody>
      </p:sp>
      <p:sp>
        <p:nvSpPr>
          <p:cNvPr id="5" name="4 Rectángulo"/>
          <p:cNvSpPr/>
          <p:nvPr/>
        </p:nvSpPr>
        <p:spPr>
          <a:xfrm>
            <a:off x="323528" y="4797152"/>
            <a:ext cx="8572560" cy="1815882"/>
          </a:xfrm>
          <a:prstGeom prst="rect">
            <a:avLst/>
          </a:prstGeom>
        </p:spPr>
        <p:txBody>
          <a:bodyPr wrap="square">
            <a:spAutoFit/>
          </a:bodyPr>
          <a:lstStyle/>
          <a:p>
            <a:pPr algn="just"/>
            <a:r>
              <a:rPr lang="es-AR" sz="1600" dirty="0">
                <a:latin typeface="Adobe Hebrew" pitchFamily="18" charset="-79"/>
                <a:ea typeface="Arial Unicode MS" pitchFamily="34" charset="-128"/>
                <a:cs typeface="Adobe Hebrew" pitchFamily="18" charset="-79"/>
              </a:rPr>
              <a:t>La falla de un equipo puede afectar a sus usuarios de distintas formas:</a:t>
            </a:r>
          </a:p>
          <a:p>
            <a:pPr algn="just"/>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i="1" dirty="0">
                <a:latin typeface="Adobe Hebrew" pitchFamily="18" charset="-79"/>
                <a:ea typeface="Arial Unicode MS" pitchFamily="34" charset="-128"/>
                <a:cs typeface="Adobe Hebrew" pitchFamily="18" charset="-79"/>
              </a:rPr>
              <a:t>Poniendo en riesgo la seguridad de las personas (”consecuencias de seguridad”)</a:t>
            </a:r>
          </a:p>
          <a:p>
            <a:pPr algn="just">
              <a:buFont typeface="Wingdings" pitchFamily="2" charset="2"/>
              <a:buChar char="ü"/>
            </a:pPr>
            <a:r>
              <a:rPr lang="es-AR" sz="1600" b="1" i="1" dirty="0">
                <a:latin typeface="Adobe Hebrew" pitchFamily="18" charset="-79"/>
                <a:ea typeface="Arial Unicode MS" pitchFamily="34" charset="-128"/>
                <a:cs typeface="Adobe Hebrew" pitchFamily="18" charset="-79"/>
              </a:rPr>
              <a:t> Afectando al medio ambiente (”consecuencias de medio ambiente”)</a:t>
            </a:r>
          </a:p>
          <a:p>
            <a:pPr algn="just">
              <a:buFont typeface="Wingdings" pitchFamily="2" charset="2"/>
              <a:buChar char="ü"/>
            </a:pPr>
            <a:r>
              <a:rPr lang="es-AR" sz="1600" b="1" i="1" dirty="0">
                <a:latin typeface="Adobe Hebrew" pitchFamily="18" charset="-79"/>
                <a:ea typeface="Arial Unicode MS" pitchFamily="34" charset="-128"/>
                <a:cs typeface="Adobe Hebrew" pitchFamily="18" charset="-79"/>
              </a:rPr>
              <a:t> Incrementando los costos o reduciendo el beneficio económico de la empresa (”consecuencias operacionales”)</a:t>
            </a:r>
          </a:p>
          <a:p>
            <a:pPr algn="just">
              <a:buFont typeface="Wingdings" pitchFamily="2" charset="2"/>
              <a:buChar char="ü"/>
            </a:pPr>
            <a:r>
              <a:rPr lang="es-AR" sz="1600" b="1" i="1" dirty="0">
                <a:latin typeface="Adobe Hebrew" pitchFamily="18" charset="-79"/>
                <a:ea typeface="Arial Unicode MS" pitchFamily="34" charset="-128"/>
                <a:cs typeface="Adobe Hebrew" pitchFamily="18" charset="-79"/>
              </a:rPr>
              <a:t> Ninguna de las anteriores (”consecuencias no operacionales”)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188640"/>
            <a:ext cx="821537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AR" sz="1600" b="1" i="1" dirty="0">
                <a:latin typeface="Adobe Hebrew" pitchFamily="18" charset="-79"/>
                <a:ea typeface="Arial Unicode MS" pitchFamily="34" charset="-128"/>
                <a:cs typeface="Adobe Hebrew" pitchFamily="18" charset="-79"/>
              </a:rPr>
              <a:t>Cada modo de falla identificado en el análisis de RCM debe ser clasificado en una de estas categorías. El orden en el que se evalúan las consecuencias es el siguiente: seguridad, medio ambiente, operacionales, y no operacionales, previa separación entre fallas evidentes y ocultas.</a:t>
            </a:r>
          </a:p>
        </p:txBody>
      </p:sp>
      <p:sp>
        <p:nvSpPr>
          <p:cNvPr id="4" name="3 Rectángulo"/>
          <p:cNvSpPr/>
          <p:nvPr/>
        </p:nvSpPr>
        <p:spPr>
          <a:xfrm>
            <a:off x="395536" y="1340768"/>
            <a:ext cx="8358246" cy="2585323"/>
          </a:xfrm>
          <a:prstGeom prst="rect">
            <a:avLst/>
          </a:prstGeom>
        </p:spPr>
        <p:txBody>
          <a:bodyPr wrap="square">
            <a:spAutoFit/>
          </a:bodyPr>
          <a:lstStyle/>
          <a:p>
            <a:pPr algn="ctr"/>
            <a:r>
              <a:rPr lang="es-AR" b="1" dirty="0">
                <a:latin typeface="Adobe Hebrew" pitchFamily="18" charset="-79"/>
                <a:ea typeface="Arial Unicode MS" pitchFamily="34" charset="-128"/>
                <a:cs typeface="Adobe Hebrew" pitchFamily="18" charset="-79"/>
              </a:rPr>
              <a:t>¿Como seleccionar el tipo de mantenimiento adecuado?</a:t>
            </a:r>
          </a:p>
          <a:p>
            <a:pPr algn="just"/>
            <a:endParaRPr lang="es-AR" sz="1600" b="1"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b="1" dirty="0">
                <a:latin typeface="Adobe Hebrew" pitchFamily="18" charset="-79"/>
                <a:ea typeface="Arial Unicode MS" pitchFamily="34" charset="-128"/>
                <a:cs typeface="Adobe Hebrew" pitchFamily="18" charset="-79"/>
              </a:rPr>
              <a:t>Para fallas con consecuencias ocultas</a:t>
            </a:r>
            <a:r>
              <a:rPr lang="es-AR" sz="1600" dirty="0">
                <a:latin typeface="Adobe Hebrew" pitchFamily="18" charset="-79"/>
                <a:ea typeface="Arial Unicode MS" pitchFamily="34" charset="-128"/>
                <a:cs typeface="Adobe Hebrew" pitchFamily="18" charset="-79"/>
              </a:rPr>
              <a:t>, la tarea optima es aquella que consigue la disponibilidad requerida del dispositivo de protección.</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 </a:t>
            </a:r>
            <a:r>
              <a:rPr lang="es-AR" sz="1600" b="1" dirty="0">
                <a:latin typeface="Adobe Hebrew" pitchFamily="18" charset="-79"/>
                <a:ea typeface="Arial Unicode MS" pitchFamily="34" charset="-128"/>
                <a:cs typeface="Adobe Hebrew" pitchFamily="18" charset="-79"/>
              </a:rPr>
              <a:t>Para fallas con consecuencias de seguridad o medio ambiente, </a:t>
            </a:r>
            <a:r>
              <a:rPr lang="es-AR" sz="1600" dirty="0">
                <a:latin typeface="Adobe Hebrew" pitchFamily="18" charset="-79"/>
                <a:ea typeface="Arial Unicode MS" pitchFamily="34" charset="-128"/>
                <a:cs typeface="Adobe Hebrew" pitchFamily="18" charset="-79"/>
              </a:rPr>
              <a:t>la tarea optima es aquella que consigue reducir la probabilidad de la falla hasta un nivel tolerable.</a:t>
            </a:r>
          </a:p>
          <a:p>
            <a:pPr algn="just">
              <a:buFont typeface="Wingdings" pitchFamily="2" charset="2"/>
              <a:buChar char="ü"/>
            </a:pPr>
            <a:endParaRPr lang="es-AR" sz="1600" dirty="0">
              <a:latin typeface="Adobe Hebrew" pitchFamily="18" charset="-79"/>
              <a:ea typeface="Arial Unicode MS" pitchFamily="34" charset="-128"/>
              <a:cs typeface="Adobe Hebrew" pitchFamily="18" charset="-79"/>
            </a:endParaRP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 </a:t>
            </a:r>
            <a:r>
              <a:rPr lang="es-AR" sz="1600" b="1" dirty="0">
                <a:latin typeface="Adobe Hebrew" pitchFamily="18" charset="-79"/>
                <a:ea typeface="Arial Unicode MS" pitchFamily="34" charset="-128"/>
                <a:cs typeface="Adobe Hebrew" pitchFamily="18" charset="-79"/>
              </a:rPr>
              <a:t>Para fallas con consecuencias económicas (operacionales y no operacionales), </a:t>
            </a:r>
            <a:r>
              <a:rPr lang="es-AR" sz="1600" dirty="0">
                <a:latin typeface="Adobe Hebrew" pitchFamily="18" charset="-79"/>
                <a:ea typeface="Arial Unicode MS" pitchFamily="34" charset="-128"/>
                <a:cs typeface="Adobe Hebrew" pitchFamily="18" charset="-79"/>
              </a:rPr>
              <a:t>la tarea optima es aquella que minimiza los costos totales para la organización.</a:t>
            </a:r>
          </a:p>
        </p:txBody>
      </p:sp>
      <p:sp>
        <p:nvSpPr>
          <p:cNvPr id="5" name="4 Rectángulo"/>
          <p:cNvSpPr/>
          <p:nvPr/>
        </p:nvSpPr>
        <p:spPr>
          <a:xfrm>
            <a:off x="467544" y="4149080"/>
            <a:ext cx="8352928" cy="2308324"/>
          </a:xfrm>
          <a:prstGeom prst="rect">
            <a:avLst/>
          </a:prstGeom>
        </p:spPr>
        <p:txBody>
          <a:bodyPr wrap="square">
            <a:spAutoFit/>
          </a:bodyPr>
          <a:lstStyle/>
          <a:p>
            <a:pPr algn="just"/>
            <a:r>
              <a:rPr lang="es-419" sz="1600" b="1" dirty="0">
                <a:latin typeface="Adobe Hebrew" pitchFamily="18" charset="-79"/>
                <a:cs typeface="Adobe Hebrew" pitchFamily="18" charset="-79"/>
              </a:rPr>
              <a:t>RCM: Ventajas y Limitaciones</a:t>
            </a:r>
          </a:p>
          <a:p>
            <a:pPr algn="just"/>
            <a:endParaRPr lang="es-419" sz="1600" dirty="0">
              <a:latin typeface="Adobe Hebrew" pitchFamily="18" charset="-79"/>
              <a:cs typeface="Adobe Hebrew" pitchFamily="18" charset="-79"/>
            </a:endParaRPr>
          </a:p>
          <a:p>
            <a:pPr algn="just"/>
            <a:r>
              <a:rPr lang="es-419" sz="1600" dirty="0">
                <a:latin typeface="Adobe Hebrew" pitchFamily="18" charset="-79"/>
                <a:cs typeface="Adobe Hebrew" pitchFamily="18" charset="-79"/>
              </a:rPr>
              <a:t>Las principales </a:t>
            </a:r>
            <a:r>
              <a:rPr lang="es-419" sz="1600" b="1" i="1" dirty="0">
                <a:latin typeface="Adobe Hebrew" pitchFamily="18" charset="-79"/>
                <a:cs typeface="Adobe Hebrew" pitchFamily="18" charset="-79"/>
              </a:rPr>
              <a:t>ventajas</a:t>
            </a:r>
            <a:r>
              <a:rPr lang="es-419" sz="1600" dirty="0">
                <a:latin typeface="Adobe Hebrew" pitchFamily="18" charset="-79"/>
                <a:cs typeface="Adobe Hebrew" pitchFamily="18" charset="-79"/>
              </a:rPr>
              <a:t> del RCM son que Concentra los recursos económicos y humanos para el mantenimiento en aquellos elementos que causarían la mayor interrupción si fallaran, aumenta la fiabilidad de los equipos, mejora el equilibrio entre producción-mantenimiento y promueve un mejor conocimiento de la instalación.</a:t>
            </a:r>
          </a:p>
          <a:p>
            <a:pPr algn="just"/>
            <a:endParaRPr lang="es-419" sz="1600" dirty="0">
              <a:latin typeface="Adobe Hebrew" pitchFamily="18" charset="-79"/>
              <a:cs typeface="Adobe Hebrew" pitchFamily="18" charset="-79"/>
            </a:endParaRPr>
          </a:p>
          <a:p>
            <a:pPr algn="just"/>
            <a:r>
              <a:rPr lang="es-419" sz="1600" b="1" i="1" dirty="0">
                <a:latin typeface="Adobe Hebrew" pitchFamily="18" charset="-79"/>
                <a:cs typeface="Adobe Hebrew" pitchFamily="18" charset="-79"/>
              </a:rPr>
              <a:t>Limitaciones: </a:t>
            </a:r>
            <a:r>
              <a:rPr lang="es-419" sz="1600" dirty="0">
                <a:latin typeface="Adobe Hebrew" pitchFamily="18" charset="-79"/>
                <a:cs typeface="Adobe Hebrew" pitchFamily="18" charset="-79"/>
              </a:rPr>
              <a:t>Es un proceso complejo y extenso en el tiempo,  implica una inversión económica importante y requiere de una puesta a punto constante.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ESTIÓN DEL MANTENIMIENTO\PDF VARIOS ACTUALES\1702655373005.jpg"/>
          <p:cNvPicPr>
            <a:picLocks noChangeAspect="1" noChangeArrowheads="1"/>
          </p:cNvPicPr>
          <p:nvPr/>
        </p:nvPicPr>
        <p:blipFill>
          <a:blip r:embed="rId2" cstate="print"/>
          <a:srcRect/>
          <a:stretch>
            <a:fillRect/>
          </a:stretch>
        </p:blipFill>
        <p:spPr bwMode="auto">
          <a:xfrm>
            <a:off x="2195736" y="116632"/>
            <a:ext cx="5014496" cy="626811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No hay ninguna descripción de la foto disponible."/>
          <p:cNvPicPr>
            <a:picLocks noChangeAspect="1" noChangeArrowheads="1"/>
          </p:cNvPicPr>
          <p:nvPr/>
        </p:nvPicPr>
        <p:blipFill>
          <a:blip r:embed="rId2" cstate="print">
            <a:clrChange>
              <a:clrFrom>
                <a:srgbClr val="FFFFFF"/>
              </a:clrFrom>
              <a:clrTo>
                <a:srgbClr val="FFFFFF">
                  <a:alpha val="0"/>
                </a:srgbClr>
              </a:clrTo>
            </a:clrChange>
          </a:blip>
          <a:srcRect t="6412" b="10228"/>
          <a:stretch>
            <a:fillRect/>
          </a:stretch>
        </p:blipFill>
        <p:spPr bwMode="auto">
          <a:xfrm>
            <a:off x="1043608" y="188640"/>
            <a:ext cx="7342526" cy="61206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GESTIÓN DEL MANTENIMIENTO\PDF VARIOS ACTUALES\1704736289170.jpg"/>
          <p:cNvPicPr>
            <a:picLocks noChangeAspect="1" noChangeArrowheads="1"/>
          </p:cNvPicPr>
          <p:nvPr/>
        </p:nvPicPr>
        <p:blipFill>
          <a:blip r:embed="rId2" cstate="print"/>
          <a:srcRect t="15762"/>
          <a:stretch/>
        </p:blipFill>
        <p:spPr bwMode="auto">
          <a:xfrm>
            <a:off x="1509598" y="204365"/>
            <a:ext cx="6124803" cy="644927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3568" y="1556792"/>
            <a:ext cx="7804547" cy="5008357"/>
          </a:xfrm>
          <a:prstGeom prst="rect">
            <a:avLst/>
          </a:prstGeom>
          <a:noFill/>
          <a:ln w="9525">
            <a:noFill/>
            <a:miter lim="800000"/>
            <a:headEnd/>
            <a:tailEnd/>
          </a:ln>
          <a:effectLst/>
        </p:spPr>
      </p:pic>
      <p:sp>
        <p:nvSpPr>
          <p:cNvPr id="3" name="2 CuadroTexto"/>
          <p:cNvSpPr txBox="1"/>
          <p:nvPr/>
        </p:nvSpPr>
        <p:spPr>
          <a:xfrm>
            <a:off x="539552" y="188640"/>
            <a:ext cx="8064896" cy="461665"/>
          </a:xfrm>
          <a:prstGeom prst="rect">
            <a:avLst/>
          </a:prstGeom>
          <a:noFill/>
        </p:spPr>
        <p:txBody>
          <a:bodyPr wrap="square" rtlCol="0">
            <a:spAutoFit/>
          </a:bodyPr>
          <a:lstStyle/>
          <a:p>
            <a:pPr algn="ctr"/>
            <a:r>
              <a:rPr lang="es-419" sz="2400" b="1" dirty="0">
                <a:latin typeface="Adobe Hebrew" pitchFamily="18" charset="-79"/>
                <a:cs typeface="Adobe Hebrew" pitchFamily="18" charset="-79"/>
              </a:rPr>
              <a:t>NUEVOS CONCEPTOS Y TIPOS DE MANTENIMIENTO</a:t>
            </a:r>
            <a:endParaRPr lang="es-ES" sz="2400" b="1" dirty="0">
              <a:latin typeface="Adobe Hebrew" pitchFamily="18" charset="-79"/>
              <a:cs typeface="Adobe Hebrew" pitchFamily="18" charset="-79"/>
            </a:endParaRPr>
          </a:p>
        </p:txBody>
      </p:sp>
      <p:sp>
        <p:nvSpPr>
          <p:cNvPr id="4" name="3 Rectángulo"/>
          <p:cNvSpPr/>
          <p:nvPr/>
        </p:nvSpPr>
        <p:spPr>
          <a:xfrm>
            <a:off x="107504" y="692696"/>
            <a:ext cx="8712968" cy="1077218"/>
          </a:xfrm>
          <a:prstGeom prst="rect">
            <a:avLst/>
          </a:prstGeom>
        </p:spPr>
        <p:txBody>
          <a:bodyPr wrap="square">
            <a:spAutoFit/>
          </a:bodyPr>
          <a:lstStyle/>
          <a:p>
            <a:pPr algn="just"/>
            <a:r>
              <a:rPr lang="es-419" sz="1600" i="1" dirty="0">
                <a:latin typeface="Adobe Hebrew" pitchFamily="18" charset="-79"/>
                <a:cs typeface="Adobe Hebrew" pitchFamily="18" charset="-79"/>
              </a:rPr>
              <a:t>Los métodos para ahorrar recursos en mantenimiento pueden ser varios, pero sobresalen dos: uno que consiste en ampliar los períodos entre mantenimientos planeados. Y el segundo método, y quizá el más exitoso, es el análisis de fallas que sirve para erradicar o controlar fallas reales o potenciales en los elementos o equipos.</a:t>
            </a:r>
            <a:endParaRPr lang="es-ES" sz="1600" i="1" dirty="0">
              <a:latin typeface="Adobe Hebrew" pitchFamily="18" charset="-79"/>
              <a:cs typeface="Adobe Hebrew" pitchFamily="18" charset="-79"/>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88640"/>
            <a:ext cx="7715304" cy="461665"/>
          </a:xfrm>
          <a:prstGeom prst="rect">
            <a:avLst/>
          </a:prstGeom>
        </p:spPr>
        <p:txBody>
          <a:bodyPr wrap="square">
            <a:spAutoFit/>
          </a:bodyPr>
          <a:lstStyle/>
          <a:p>
            <a:pPr algn="ctr"/>
            <a:r>
              <a:rPr lang="es-AR" sz="2400" b="1" dirty="0">
                <a:latin typeface="Adobe Hebrew" pitchFamily="18" charset="-79"/>
                <a:ea typeface="Arial Unicode MS" pitchFamily="34" charset="-128"/>
                <a:cs typeface="Adobe Hebrew" pitchFamily="18" charset="-79"/>
              </a:rPr>
              <a:t>Soportes informáticos para cálculos de fiabilidad</a:t>
            </a:r>
          </a:p>
        </p:txBody>
      </p:sp>
      <p:pic>
        <p:nvPicPr>
          <p:cNvPr id="3" name="Picture 2"/>
          <p:cNvPicPr>
            <a:picLocks noChangeAspect="1" noChangeArrowheads="1"/>
          </p:cNvPicPr>
          <p:nvPr/>
        </p:nvPicPr>
        <p:blipFill>
          <a:blip r:embed="rId2" cstate="print"/>
          <a:srcRect t="3148" r="36510" b="10556"/>
          <a:stretch>
            <a:fillRect/>
          </a:stretch>
        </p:blipFill>
        <p:spPr bwMode="auto">
          <a:xfrm>
            <a:off x="323528" y="692696"/>
            <a:ext cx="5230934" cy="399936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l="6875" t="3056" r="19844" b="23611"/>
          <a:stretch>
            <a:fillRect/>
          </a:stretch>
        </p:blipFill>
        <p:spPr bwMode="auto">
          <a:xfrm>
            <a:off x="3563888" y="3501008"/>
            <a:ext cx="5372100" cy="30239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l="5469" t="3148" r="42604" b="13519"/>
          <a:stretch>
            <a:fillRect/>
          </a:stretch>
        </p:blipFill>
        <p:spPr bwMode="auto">
          <a:xfrm>
            <a:off x="3714744" y="1928802"/>
            <a:ext cx="5302207"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7"/>
          <p:cNvPicPr>
            <a:picLocks noChangeAspect="1" noChangeArrowheads="1"/>
          </p:cNvPicPr>
          <p:nvPr/>
        </p:nvPicPr>
        <p:blipFill>
          <a:blip r:embed="rId3" cstate="print"/>
          <a:srcRect t="2963" r="56145" b="9074"/>
          <a:stretch>
            <a:fillRect/>
          </a:stretch>
        </p:blipFill>
        <p:spPr bwMode="auto">
          <a:xfrm>
            <a:off x="142844" y="142852"/>
            <a:ext cx="4596764" cy="5186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500042"/>
            <a:ext cx="7429552" cy="461665"/>
          </a:xfrm>
          <a:prstGeom prst="rect">
            <a:avLst/>
          </a:prstGeom>
          <a:noFill/>
        </p:spPr>
        <p:txBody>
          <a:bodyPr wrap="square" rtlCol="0">
            <a:spAutoFit/>
          </a:bodyPr>
          <a:lstStyle/>
          <a:p>
            <a:pPr algn="ctr"/>
            <a:r>
              <a:rPr lang="es-AR" sz="2400" b="1" dirty="0">
                <a:latin typeface="Adobe Hebrew" pitchFamily="18" charset="-79"/>
                <a:cs typeface="Adobe Hebrew" pitchFamily="18" charset="-79"/>
              </a:rPr>
              <a:t>CLASIFICACIÓN DE LOS MODOS DE FALLO</a:t>
            </a:r>
          </a:p>
        </p:txBody>
      </p:sp>
      <p:grpSp>
        <p:nvGrpSpPr>
          <p:cNvPr id="2" name="6 Grupo"/>
          <p:cNvGrpSpPr/>
          <p:nvPr/>
        </p:nvGrpSpPr>
        <p:grpSpPr>
          <a:xfrm>
            <a:off x="1428728" y="1285860"/>
            <a:ext cx="6539018" cy="4857784"/>
            <a:chOff x="1428728" y="1285860"/>
            <a:chExt cx="6539018" cy="4857784"/>
          </a:xfrm>
        </p:grpSpPr>
        <p:pic>
          <p:nvPicPr>
            <p:cNvPr id="7170" name="Picture 2"/>
            <p:cNvPicPr>
              <a:picLocks noChangeAspect="1" noChangeArrowheads="1"/>
            </p:cNvPicPr>
            <p:nvPr/>
          </p:nvPicPr>
          <p:blipFill>
            <a:blip r:embed="rId2" cstate="print"/>
            <a:srcRect t="16403"/>
            <a:stretch>
              <a:fillRect/>
            </a:stretch>
          </p:blipFill>
          <p:spPr bwMode="auto">
            <a:xfrm>
              <a:off x="1428728" y="1285860"/>
              <a:ext cx="6539018" cy="4504809"/>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500166" y="5835867"/>
              <a:ext cx="6429420" cy="307777"/>
            </a:xfrm>
            <a:prstGeom prst="rect">
              <a:avLst/>
            </a:prstGeom>
            <a:noFill/>
          </p:spPr>
          <p:txBody>
            <a:bodyPr wrap="square" rtlCol="0">
              <a:spAutoFit/>
            </a:bodyPr>
            <a:lstStyle/>
            <a:p>
              <a:pPr algn="ctr"/>
              <a:r>
                <a:rPr lang="es-AR" sz="1400" dirty="0">
                  <a:latin typeface="Arial" pitchFamily="34" charset="0"/>
                  <a:cs typeface="Arial" pitchFamily="34" charset="0"/>
                </a:rPr>
                <a:t>Clasificación modos de fallo. Fuente: RODRIGUEZ RAMIREZ, 2003.</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83612" y="2280196"/>
            <a:ext cx="328874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419" sz="2800" b="1" dirty="0">
                <a:latin typeface="Adobe Hebrew" pitchFamily="18" charset="-79"/>
                <a:cs typeface="Adobe Hebrew" pitchFamily="18" charset="-79"/>
              </a:rPr>
              <a:t>FALLAS MECÁNICAS MÁS COMUNES</a:t>
            </a:r>
            <a:endParaRPr lang="es-ES" sz="2800" b="1" dirty="0">
              <a:latin typeface="Adobe Hebrew" pitchFamily="18" charset="-79"/>
              <a:cs typeface="Adobe Hebrew" pitchFamily="18" charset="-79"/>
            </a:endParaRPr>
          </a:p>
        </p:txBody>
      </p:sp>
      <p:sp>
        <p:nvSpPr>
          <p:cNvPr id="2" name="CuadroTexto 1">
            <a:extLst>
              <a:ext uri="{FF2B5EF4-FFF2-40B4-BE49-F238E27FC236}">
                <a16:creationId xmlns:a16="http://schemas.microsoft.com/office/drawing/2014/main" id="{FF2AA902-655C-F714-6C1D-9D7F2C03E5F8}"/>
              </a:ext>
            </a:extLst>
          </p:cNvPr>
          <p:cNvSpPr txBox="1"/>
          <p:nvPr/>
        </p:nvSpPr>
        <p:spPr>
          <a:xfrm>
            <a:off x="2090398" y="500857"/>
            <a:ext cx="216024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DESGASTE</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E221875D-16AC-0F71-5899-688FB39C721B}"/>
              </a:ext>
            </a:extLst>
          </p:cNvPr>
          <p:cNvSpPr txBox="1"/>
          <p:nvPr/>
        </p:nvSpPr>
        <p:spPr>
          <a:xfrm>
            <a:off x="623372" y="1231340"/>
            <a:ext cx="216024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DESGASTE DE LUBRICANTES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1D2ADA9-C618-52C8-A510-C97D096BF04B}"/>
              </a:ext>
            </a:extLst>
          </p:cNvPr>
          <p:cNvSpPr txBox="1"/>
          <p:nvPr/>
        </p:nvSpPr>
        <p:spPr>
          <a:xfrm>
            <a:off x="461638" y="2860610"/>
            <a:ext cx="202803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FATIGA</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7C2A523-5044-B682-0D34-C75DE5A17B41}"/>
              </a:ext>
            </a:extLst>
          </p:cNvPr>
          <p:cNvSpPr txBox="1"/>
          <p:nvPr/>
        </p:nvSpPr>
        <p:spPr>
          <a:xfrm>
            <a:off x="6332791" y="2883843"/>
            <a:ext cx="237626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CORROSIÓN</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335D7D0-F408-D172-7BC7-EE96CF2693A3}"/>
              </a:ext>
            </a:extLst>
          </p:cNvPr>
          <p:cNvSpPr txBox="1"/>
          <p:nvPr/>
        </p:nvSpPr>
        <p:spPr>
          <a:xfrm>
            <a:off x="3419872" y="5445224"/>
            <a:ext cx="230425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DESALINEACIÓN</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D6F46A6-F7C9-0F85-C30D-785D07518E43}"/>
              </a:ext>
            </a:extLst>
          </p:cNvPr>
          <p:cNvSpPr txBox="1"/>
          <p:nvPr/>
        </p:nvSpPr>
        <p:spPr>
          <a:xfrm>
            <a:off x="482079" y="4185772"/>
            <a:ext cx="266429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SOBRECARGA MECÁNICA</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88EEBD2-4FE5-7E56-6130-3121F1252580}"/>
              </a:ext>
            </a:extLst>
          </p:cNvPr>
          <p:cNvSpPr txBox="1"/>
          <p:nvPr/>
        </p:nvSpPr>
        <p:spPr>
          <a:xfrm>
            <a:off x="5148064" y="500857"/>
            <a:ext cx="344457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SOBRECALENTAMIENTO</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D4F85D6-793D-0FB0-A156-E3A5127E329E}"/>
              </a:ext>
            </a:extLst>
          </p:cNvPr>
          <p:cNvSpPr txBox="1"/>
          <p:nvPr/>
        </p:nvSpPr>
        <p:spPr>
          <a:xfrm>
            <a:off x="6300192" y="1252027"/>
            <a:ext cx="252028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DE SOLDADURA</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EBB63FB-040D-15DD-D655-97A3B1008C26}"/>
              </a:ext>
            </a:extLst>
          </p:cNvPr>
          <p:cNvSpPr txBox="1"/>
          <p:nvPr/>
        </p:nvSpPr>
        <p:spPr>
          <a:xfrm>
            <a:off x="6072356" y="4185772"/>
            <a:ext cx="252028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EN SELLOS Y JUNTAS</a:t>
            </a:r>
            <a:endParaRPr lang="es-AR" b="1"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147465" y="2666824"/>
            <a:ext cx="276510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419" sz="2400" b="1" dirty="0">
                <a:latin typeface="Adobe Hebrew" pitchFamily="18" charset="-79"/>
                <a:cs typeface="Adobe Hebrew" pitchFamily="18" charset="-79"/>
              </a:rPr>
              <a:t>FALLAS ELÉCTRICAS MÁS COMUNES</a:t>
            </a:r>
            <a:endParaRPr lang="es-ES" sz="2400" b="1" dirty="0">
              <a:latin typeface="Adobe Hebrew" pitchFamily="18" charset="-79"/>
              <a:cs typeface="Adobe Hebrew" pitchFamily="18" charset="-79"/>
            </a:endParaRPr>
          </a:p>
        </p:txBody>
      </p:sp>
      <p:sp>
        <p:nvSpPr>
          <p:cNvPr id="2" name="CuadroTexto 1">
            <a:extLst>
              <a:ext uri="{FF2B5EF4-FFF2-40B4-BE49-F238E27FC236}">
                <a16:creationId xmlns:a16="http://schemas.microsoft.com/office/drawing/2014/main" id="{F6AC8ABF-EE41-1D3E-2AE1-77374FD565BD}"/>
              </a:ext>
            </a:extLst>
          </p:cNvPr>
          <p:cNvSpPr txBox="1"/>
          <p:nvPr/>
        </p:nvSpPr>
        <p:spPr>
          <a:xfrm>
            <a:off x="6294173" y="4044639"/>
            <a:ext cx="259228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CORTOCIRCUITOS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E652860-693C-F30E-3B72-E37134F66F5C}"/>
              </a:ext>
            </a:extLst>
          </p:cNvPr>
          <p:cNvSpPr txBox="1"/>
          <p:nvPr/>
        </p:nvSpPr>
        <p:spPr>
          <a:xfrm>
            <a:off x="350590" y="4072765"/>
            <a:ext cx="285151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SOBRECARGAS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3B9D5FD9-39EA-27E0-68CE-EE998597F626}"/>
              </a:ext>
            </a:extLst>
          </p:cNvPr>
          <p:cNvSpPr txBox="1"/>
          <p:nvPr/>
        </p:nvSpPr>
        <p:spPr>
          <a:xfrm>
            <a:off x="251520" y="1720180"/>
            <a:ext cx="285151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CAÍDAS DE VOLTAJE</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048143A-A304-8161-EA03-7DAE4A2B369C}"/>
              </a:ext>
            </a:extLst>
          </p:cNvPr>
          <p:cNvSpPr txBox="1"/>
          <p:nvPr/>
        </p:nvSpPr>
        <p:spPr>
          <a:xfrm>
            <a:off x="96563" y="2888460"/>
            <a:ext cx="285151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DE AISLAMIENTO</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93C59E7-2A4E-C240-FD90-945F51B05D2F}"/>
              </a:ext>
            </a:extLst>
          </p:cNvPr>
          <p:cNvSpPr txBox="1"/>
          <p:nvPr/>
        </p:nvSpPr>
        <p:spPr>
          <a:xfrm>
            <a:off x="887598" y="4680795"/>
            <a:ext cx="259228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VARIACIONES DE VOLTAJE</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2812C9F-6C43-9DC4-9D07-9A8DB7F285C9}"/>
              </a:ext>
            </a:extLst>
          </p:cNvPr>
          <p:cNvSpPr txBox="1"/>
          <p:nvPr/>
        </p:nvSpPr>
        <p:spPr>
          <a:xfrm>
            <a:off x="685105" y="5779019"/>
            <a:ext cx="2997274"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EN TRANSFORMADORES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FE86DE1-E198-DC9E-F49E-C7931BFC4F90}"/>
              </a:ext>
            </a:extLst>
          </p:cNvPr>
          <p:cNvSpPr txBox="1"/>
          <p:nvPr/>
        </p:nvSpPr>
        <p:spPr>
          <a:xfrm>
            <a:off x="5205670" y="594739"/>
            <a:ext cx="276510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EN SISTEMAS DE TIERRA</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199E312-B459-CB96-4BC1-3AF2B0EA4805}"/>
              </a:ext>
            </a:extLst>
          </p:cNvPr>
          <p:cNvSpPr txBox="1"/>
          <p:nvPr/>
        </p:nvSpPr>
        <p:spPr>
          <a:xfrm>
            <a:off x="5404886" y="1639946"/>
            <a:ext cx="345638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PROBLEMAS ARMÓNICOS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CCC278EA-8630-712C-6569-5AB91EBA9C1D}"/>
              </a:ext>
            </a:extLst>
          </p:cNvPr>
          <p:cNvSpPr txBox="1"/>
          <p:nvPr/>
        </p:nvSpPr>
        <p:spPr>
          <a:xfrm>
            <a:off x="5664115" y="4722317"/>
            <a:ext cx="3197155"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EN INTERRUPTORES Y CONMUTADORES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49911231-F62F-DF77-FFAB-1514D3544FD1}"/>
              </a:ext>
            </a:extLst>
          </p:cNvPr>
          <p:cNvSpPr txBox="1"/>
          <p:nvPr/>
        </p:nvSpPr>
        <p:spPr>
          <a:xfrm>
            <a:off x="6079189" y="2888459"/>
            <a:ext cx="285151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DESCARGAS ATMOSFERICAS</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4426B040-EE2B-181C-19D4-953BF4454E75}"/>
              </a:ext>
            </a:extLst>
          </p:cNvPr>
          <p:cNvSpPr txBox="1"/>
          <p:nvPr/>
        </p:nvSpPr>
        <p:spPr>
          <a:xfrm>
            <a:off x="1173223" y="456239"/>
            <a:ext cx="3365486"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FALLAS EN SISTEMAS DE CONTROL Y AUTOMATIZACIÓN</a:t>
            </a:r>
            <a:endParaRPr lang="es-AR" b="1" dirty="0">
              <a:solidFill>
                <a:sysClr val="windowText" lastClr="00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B7C68AF4-DD55-9B97-80D5-D984CFCD799B}"/>
              </a:ext>
            </a:extLst>
          </p:cNvPr>
          <p:cNvSpPr txBox="1"/>
          <p:nvPr/>
        </p:nvSpPr>
        <p:spPr>
          <a:xfrm>
            <a:off x="3909985" y="5924663"/>
            <a:ext cx="499387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solidFill>
                  <a:sysClr val="windowText" lastClr="000000"/>
                </a:solidFill>
                <a:latin typeface="Arial" panose="020B0604020202020204" pitchFamily="34" charset="0"/>
                <a:cs typeface="Arial" panose="020B0604020202020204" pitchFamily="34" charset="0"/>
              </a:rPr>
              <a:t>PROBLEMAS EN EQUIPOS SENSIBLES A LA ELECTRICIDAD</a:t>
            </a:r>
            <a:endParaRPr lang="es-AR" b="1"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14282" y="314316"/>
            <a:ext cx="8229600" cy="378380"/>
          </a:xfrm>
          <a:prstGeom prst="rect">
            <a:avLst/>
          </a:prstGeom>
        </p:spPr>
        <p:txBody>
          <a:bodyPr>
            <a:normAutofit fontScale="77500" lnSpcReduction="20000"/>
          </a:bodyPr>
          <a:lstStyle/>
          <a:p>
            <a:pPr marL="228600" marR="0" lvl="0" indent="-228600" algn="ctr" defTabSz="914400" rtl="0" eaLnBrk="1" fontAlgn="auto" latinLnBrk="0" hangingPunct="1">
              <a:lnSpc>
                <a:spcPct val="90000"/>
              </a:lnSpc>
              <a:spcBef>
                <a:spcPct val="30000"/>
              </a:spcBef>
              <a:spcAft>
                <a:spcPts val="0"/>
              </a:spcAft>
              <a:buClrTx/>
              <a:buSzTx/>
              <a:buFont typeface="Arial" panose="020B0604020202020204" pitchFamily="34" charset="0"/>
              <a:buNone/>
              <a:tabLst/>
              <a:defRPr/>
            </a:pPr>
            <a:r>
              <a:rPr kumimoji="0" lang="es-AR" sz="2800" b="1" i="0" u="none" strike="noStrike" kern="1200" cap="none" spc="0" normalizeH="0" baseline="0" noProof="0" dirty="0">
                <a:ln>
                  <a:noFill/>
                </a:ln>
                <a:solidFill>
                  <a:schemeClr val="tx1"/>
                </a:solidFill>
                <a:effectLst/>
                <a:uLnTx/>
                <a:uFillTx/>
                <a:latin typeface="Adobe Hebrew" pitchFamily="18" charset="-79"/>
                <a:ea typeface="Arial Unicode MS" pitchFamily="34" charset="-128"/>
                <a:cs typeface="Adobe Hebrew" pitchFamily="18" charset="-79"/>
              </a:rPr>
              <a:t>Conceptos de Fiabilidad, </a:t>
            </a:r>
            <a:r>
              <a:rPr lang="es-AR" sz="2800" b="1" dirty="0" err="1">
                <a:latin typeface="Adobe Hebrew" pitchFamily="18" charset="-79"/>
                <a:ea typeface="Arial Unicode MS" pitchFamily="34" charset="-128"/>
                <a:cs typeface="Adobe Hebrew" pitchFamily="18" charset="-79"/>
              </a:rPr>
              <a:t>M</a:t>
            </a:r>
            <a:r>
              <a:rPr kumimoji="0" lang="es-AR" sz="2800" b="1" i="0" u="none" strike="noStrike" kern="1200" cap="none" spc="0" normalizeH="0" baseline="0" noProof="0" dirty="0" err="1">
                <a:ln>
                  <a:noFill/>
                </a:ln>
                <a:solidFill>
                  <a:schemeClr val="tx1"/>
                </a:solidFill>
                <a:effectLst/>
                <a:uLnTx/>
                <a:uFillTx/>
                <a:latin typeface="Adobe Hebrew" pitchFamily="18" charset="-79"/>
                <a:ea typeface="Arial Unicode MS" pitchFamily="34" charset="-128"/>
                <a:cs typeface="Adobe Hebrew" pitchFamily="18" charset="-79"/>
              </a:rPr>
              <a:t>antenibilidad</a:t>
            </a:r>
            <a:r>
              <a:rPr kumimoji="0" lang="es-AR" sz="2800" b="1" i="0" u="none" strike="noStrike" kern="1200" cap="none" spc="0" normalizeH="0" baseline="0" noProof="0" dirty="0">
                <a:ln>
                  <a:noFill/>
                </a:ln>
                <a:solidFill>
                  <a:schemeClr val="tx1"/>
                </a:solidFill>
                <a:effectLst/>
                <a:uLnTx/>
                <a:uFillTx/>
                <a:latin typeface="Adobe Hebrew" pitchFamily="18" charset="-79"/>
                <a:ea typeface="Arial Unicode MS" pitchFamily="34" charset="-128"/>
                <a:cs typeface="Adobe Hebrew" pitchFamily="18" charset="-79"/>
              </a:rPr>
              <a:t> y Disponibilidad</a:t>
            </a:r>
          </a:p>
          <a:p>
            <a:pPr marL="228600" marR="0" lvl="0" indent="-228600" algn="l" defTabSz="914400" rtl="0" eaLnBrk="1" fontAlgn="auto" latinLnBrk="0" hangingPunct="1">
              <a:lnSpc>
                <a:spcPct val="90000"/>
              </a:lnSpc>
              <a:spcBef>
                <a:spcPct val="30000"/>
              </a:spcBef>
              <a:spcAft>
                <a:spcPts val="0"/>
              </a:spcAft>
              <a:buClrTx/>
              <a:buSzTx/>
              <a:buFont typeface="Arial" panose="020B0604020202020204" pitchFamily="34" charset="0"/>
              <a:buChar char="•"/>
              <a:tabLst/>
              <a:defRPr/>
            </a:pPr>
            <a:endParaRPr kumimoji="0" lang="es-AR" sz="2800" b="0" i="0" u="none" strike="noStrike" kern="1200" cap="none" spc="0" normalizeH="0" baseline="0" noProof="0" dirty="0">
              <a:ln>
                <a:noFill/>
              </a:ln>
              <a:solidFill>
                <a:schemeClr val="tx1"/>
              </a:solidFill>
              <a:effectLst/>
              <a:uLnTx/>
              <a:uFillTx/>
              <a:latin typeface="Adobe Hebrew" pitchFamily="18" charset="-79"/>
              <a:ea typeface="Arial Unicode MS" pitchFamily="34" charset="-128"/>
              <a:cs typeface="Adobe Hebrew" pitchFamily="18" charset="-79"/>
            </a:endParaRPr>
          </a:p>
        </p:txBody>
      </p:sp>
      <p:sp>
        <p:nvSpPr>
          <p:cNvPr id="3" name="2 Rectángulo"/>
          <p:cNvSpPr/>
          <p:nvPr/>
        </p:nvSpPr>
        <p:spPr>
          <a:xfrm>
            <a:off x="251520" y="980728"/>
            <a:ext cx="8568952" cy="584775"/>
          </a:xfrm>
          <a:prstGeom prst="rect">
            <a:avLst/>
          </a:prstGeom>
        </p:spPr>
        <p:txBody>
          <a:bodyPr wrap="square">
            <a:spAutoFit/>
          </a:bodyPr>
          <a:lstStyle/>
          <a:p>
            <a:pPr algn="ctr"/>
            <a:r>
              <a:rPr lang="es-AR" sz="1600" b="1" i="1" dirty="0">
                <a:latin typeface="Adobe Hebrew" pitchFamily="18" charset="-79"/>
                <a:ea typeface="Arial Unicode MS" pitchFamily="34" charset="-128"/>
                <a:cs typeface="Adobe Hebrew" pitchFamily="18" charset="-79"/>
              </a:rPr>
              <a:t>La fiabilidad, disponibilidad y facilidad de mantenimiento son las denominadas funciones RAS (del inglés </a:t>
            </a:r>
            <a:r>
              <a:rPr lang="es-AR" sz="1600" b="1" i="1" dirty="0" err="1">
                <a:latin typeface="Adobe Hebrew" pitchFamily="18" charset="-79"/>
                <a:ea typeface="Arial Unicode MS" pitchFamily="34" charset="-128"/>
                <a:cs typeface="Adobe Hebrew" pitchFamily="18" charset="-79"/>
              </a:rPr>
              <a:t>reliability</a:t>
            </a:r>
            <a:r>
              <a:rPr lang="es-AR" sz="1600" b="1" i="1" dirty="0">
                <a:latin typeface="Adobe Hebrew" pitchFamily="18" charset="-79"/>
                <a:ea typeface="Arial Unicode MS" pitchFamily="34" charset="-128"/>
                <a:cs typeface="Adobe Hebrew" pitchFamily="18" charset="-79"/>
              </a:rPr>
              <a:t>, </a:t>
            </a:r>
            <a:r>
              <a:rPr lang="es-AR" sz="1600" b="1" i="1" dirty="0" err="1">
                <a:latin typeface="Adobe Hebrew" pitchFamily="18" charset="-79"/>
                <a:ea typeface="Arial Unicode MS" pitchFamily="34" charset="-128"/>
                <a:cs typeface="Adobe Hebrew" pitchFamily="18" charset="-79"/>
              </a:rPr>
              <a:t>availability</a:t>
            </a:r>
            <a:r>
              <a:rPr lang="es-AR" sz="1600" b="1" i="1" dirty="0">
                <a:latin typeface="Adobe Hebrew" pitchFamily="18" charset="-79"/>
                <a:ea typeface="Arial Unicode MS" pitchFamily="34" charset="-128"/>
                <a:cs typeface="Adobe Hebrew" pitchFamily="18" charset="-79"/>
              </a:rPr>
              <a:t> y </a:t>
            </a:r>
            <a:r>
              <a:rPr lang="es-AR" sz="1600" b="1" i="1" dirty="0" err="1">
                <a:latin typeface="Adobe Hebrew" pitchFamily="18" charset="-79"/>
                <a:ea typeface="Arial Unicode MS" pitchFamily="34" charset="-128"/>
                <a:cs typeface="Adobe Hebrew" pitchFamily="18" charset="-79"/>
              </a:rPr>
              <a:t>serviceability</a:t>
            </a:r>
            <a:r>
              <a:rPr lang="es-AR" sz="1600" b="1" i="1" dirty="0">
                <a:latin typeface="Adobe Hebrew" pitchFamily="18" charset="-79"/>
                <a:ea typeface="Arial Unicode MS" pitchFamily="34" charset="-128"/>
                <a:cs typeface="Adobe Hebrew" pitchFamily="18" charset="-79"/>
              </a:rPr>
              <a:t>)</a:t>
            </a:r>
          </a:p>
        </p:txBody>
      </p:sp>
      <p:sp>
        <p:nvSpPr>
          <p:cNvPr id="4" name="3 Rectángulo"/>
          <p:cNvSpPr/>
          <p:nvPr/>
        </p:nvSpPr>
        <p:spPr>
          <a:xfrm>
            <a:off x="251520" y="3983469"/>
            <a:ext cx="8572560"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AR" sz="1600" b="1" dirty="0">
                <a:latin typeface="Adobe Hebrew" pitchFamily="18" charset="-79"/>
                <a:ea typeface="Arial Unicode MS" pitchFamily="34" charset="-128"/>
                <a:cs typeface="Adobe Hebrew" pitchFamily="18" charset="-79"/>
              </a:rPr>
              <a:t>La Fiabilidad puede definirse como la probabilidad de que un sistema se mantenga operativo durante un determinado periodo de tiempo bajo condiciones ambientales normales. </a:t>
            </a:r>
          </a:p>
        </p:txBody>
      </p:sp>
      <p:sp>
        <p:nvSpPr>
          <p:cNvPr id="7" name="6 Rectángulo"/>
          <p:cNvSpPr/>
          <p:nvPr/>
        </p:nvSpPr>
        <p:spPr>
          <a:xfrm>
            <a:off x="285720" y="4860449"/>
            <a:ext cx="8429684" cy="584775"/>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Permanencia de la calidad de los productos (o servicios) a lo largo del tiempo.</a:t>
            </a:r>
          </a:p>
          <a:p>
            <a:pPr algn="just">
              <a:buFont typeface="Wingdings" pitchFamily="2" charset="2"/>
              <a:buChar char="ü"/>
            </a:pPr>
            <a:r>
              <a:rPr lang="es-AR" sz="1600" dirty="0">
                <a:latin typeface="Adobe Hebrew" pitchFamily="18" charset="-79"/>
                <a:ea typeface="Arial Unicode MS" pitchFamily="34" charset="-128"/>
                <a:cs typeface="Adobe Hebrew" pitchFamily="18" charset="-79"/>
              </a:rPr>
              <a:t>Capacidad de desarrollar adecuadamente su labor a lo largo del tiempo.</a:t>
            </a:r>
          </a:p>
        </p:txBody>
      </p:sp>
      <p:sp>
        <p:nvSpPr>
          <p:cNvPr id="8" name="7 Rectángulo"/>
          <p:cNvSpPr/>
          <p:nvPr/>
        </p:nvSpPr>
        <p:spPr>
          <a:xfrm>
            <a:off x="319350" y="5550331"/>
            <a:ext cx="8501122" cy="830997"/>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ISO define fiabilidad como la </a:t>
            </a:r>
            <a:r>
              <a:rPr lang="es-AR" sz="1600" i="1" dirty="0">
                <a:latin typeface="Adobe Hebrew" pitchFamily="18" charset="-79"/>
                <a:ea typeface="Arial Unicode MS" pitchFamily="34" charset="-128"/>
                <a:cs typeface="Adobe Hebrew" pitchFamily="18" charset="-79"/>
              </a:rPr>
              <a:t>probabilidad de que un componente </a:t>
            </a:r>
            <a:r>
              <a:rPr lang="es-AR" sz="1600" dirty="0">
                <a:latin typeface="Adobe Hebrew" pitchFamily="18" charset="-79"/>
                <a:ea typeface="Arial Unicode MS" pitchFamily="34" charset="-128"/>
                <a:cs typeface="Adobe Hebrew" pitchFamily="18" charset="-79"/>
              </a:rPr>
              <a:t>o sistema, desarrolle durante un periodo de tiempo dado, la tarea que tiene encomendada sin fallos, y en las condiciones establecidas.</a:t>
            </a:r>
          </a:p>
        </p:txBody>
      </p:sp>
      <p:sp>
        <p:nvSpPr>
          <p:cNvPr id="9" name="8 Rectángulo"/>
          <p:cNvSpPr/>
          <p:nvPr/>
        </p:nvSpPr>
        <p:spPr>
          <a:xfrm>
            <a:off x="285150" y="1844824"/>
            <a:ext cx="8535322"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AR" sz="1600" dirty="0">
                <a:latin typeface="Adobe Hebrew" pitchFamily="18" charset="-79"/>
                <a:ea typeface="Arial Unicode MS" pitchFamily="34" charset="-128"/>
                <a:cs typeface="Adobe Hebrew" pitchFamily="18" charset="-79"/>
              </a:rPr>
              <a:t>El </a:t>
            </a:r>
            <a:r>
              <a:rPr lang="es-AR" sz="1600" b="1" dirty="0">
                <a:latin typeface="Adobe Hebrew" pitchFamily="18" charset="-79"/>
                <a:ea typeface="Arial Unicode MS" pitchFamily="34" charset="-128"/>
                <a:cs typeface="Adobe Hebrew" pitchFamily="18" charset="-79"/>
              </a:rPr>
              <a:t>Análisis de Confiabilidad, Disponibilidad y </a:t>
            </a:r>
            <a:r>
              <a:rPr lang="es-AR" sz="1600" b="1" dirty="0" err="1">
                <a:latin typeface="Adobe Hebrew" pitchFamily="18" charset="-79"/>
                <a:ea typeface="Arial Unicode MS" pitchFamily="34" charset="-128"/>
                <a:cs typeface="Adobe Hebrew" pitchFamily="18" charset="-79"/>
              </a:rPr>
              <a:t>Mantenibilidad</a:t>
            </a:r>
            <a:r>
              <a:rPr lang="es-AR" sz="1600" b="1" dirty="0">
                <a:latin typeface="Adobe Hebrew" pitchFamily="18" charset="-79"/>
                <a:ea typeface="Arial Unicode MS" pitchFamily="34" charset="-128"/>
                <a:cs typeface="Adobe Hebrew" pitchFamily="18" charset="-79"/>
              </a:rPr>
              <a:t> (Análisis RAM)</a:t>
            </a:r>
            <a:r>
              <a:rPr lang="es-AR" sz="1600" dirty="0">
                <a:latin typeface="Adobe Hebrew" pitchFamily="18" charset="-79"/>
                <a:ea typeface="Arial Unicode MS" pitchFamily="34" charset="-128"/>
                <a:cs typeface="Adobe Hebrew" pitchFamily="18" charset="-79"/>
              </a:rPr>
              <a:t>, es un estudio proactivo de diagnóstico de la disponibilidad y el factor de servicio de un proceso de producción para un período determinado de tiempo, que busca caracterizar el estado actual de un proceso, sistema o equipos y predecir su comportamiento futuro basado en la configuración y confiabilidad de sus componentes y en la filosofía de mantenimiento, mediante el análisis del historial de fallas y reparaciones, los datos de las condiciones operacionales y datos técnicos.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8359499"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AR" sz="1600" b="1" dirty="0">
                <a:latin typeface="Adobe Hebrew" pitchFamily="18" charset="-79"/>
                <a:ea typeface="Arial Unicode MS" pitchFamily="34" charset="-128"/>
                <a:cs typeface="Adobe Hebrew" pitchFamily="18" charset="-79"/>
              </a:rPr>
              <a:t>La disponibilidad es el porcentaje de tiempo que un sistema se encuentra disponible para realizar sus funciones correctamente y se conoce también como disponibilidad media.</a:t>
            </a:r>
          </a:p>
        </p:txBody>
      </p:sp>
      <p:sp>
        <p:nvSpPr>
          <p:cNvPr id="3" name="2 Rectángulo"/>
          <p:cNvSpPr/>
          <p:nvPr/>
        </p:nvSpPr>
        <p:spPr>
          <a:xfrm>
            <a:off x="323528" y="1343670"/>
            <a:ext cx="8432191" cy="1077218"/>
          </a:xfrm>
          <a:prstGeom prst="rect">
            <a:avLst/>
          </a:prstGeom>
        </p:spPr>
        <p:txBody>
          <a:bodyPr wrap="square">
            <a:spAutoFit/>
          </a:bodyPr>
          <a:lstStyle/>
          <a:p>
            <a:pPr algn="just">
              <a:buFont typeface="Wingdings" pitchFamily="2" charset="2"/>
              <a:buChar char="ü"/>
            </a:pPr>
            <a:r>
              <a:rPr lang="es-AR" sz="1600" dirty="0">
                <a:latin typeface="Adobe Hebrew" pitchFamily="18" charset="-79"/>
                <a:ea typeface="Arial Unicode MS" pitchFamily="34" charset="-128"/>
                <a:cs typeface="Adobe Hebrew" pitchFamily="18" charset="-79"/>
              </a:rPr>
              <a:t>Es la capacidad de un activo o componente para estar en un estado (arriba) para realizar una función requerida bajo condiciones dadas en un instante dado de tiempo o durante un determinado intervalo de tiempo, asumiendo que los recursos externos necesarios se han proporcionado. </a:t>
            </a:r>
          </a:p>
        </p:txBody>
      </p:sp>
      <p:sp>
        <p:nvSpPr>
          <p:cNvPr id="4" name="3 Rectángulo"/>
          <p:cNvSpPr/>
          <p:nvPr/>
        </p:nvSpPr>
        <p:spPr>
          <a:xfrm>
            <a:off x="323528" y="2772217"/>
            <a:ext cx="8359499"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AR" sz="1600" b="1" dirty="0">
                <a:latin typeface="Adobe Hebrew" pitchFamily="18" charset="-79"/>
                <a:ea typeface="Arial Unicode MS" pitchFamily="34" charset="-128"/>
                <a:cs typeface="Adobe Hebrew" pitchFamily="18" charset="-79"/>
              </a:rPr>
              <a:t>La facilidad de mantenimiento (</a:t>
            </a:r>
            <a:r>
              <a:rPr lang="es-AR" sz="1600" b="1" dirty="0" err="1">
                <a:latin typeface="Adobe Hebrew" pitchFamily="18" charset="-79"/>
                <a:ea typeface="Arial Unicode MS" pitchFamily="34" charset="-128"/>
                <a:cs typeface="Adobe Hebrew" pitchFamily="18" charset="-79"/>
              </a:rPr>
              <a:t>mantenibilidad</a:t>
            </a:r>
            <a:r>
              <a:rPr lang="es-AR" sz="1600" b="1" dirty="0">
                <a:latin typeface="Adobe Hebrew" pitchFamily="18" charset="-79"/>
                <a:ea typeface="Arial Unicode MS" pitchFamily="34" charset="-128"/>
                <a:cs typeface="Adobe Hebrew" pitchFamily="18" charset="-79"/>
              </a:rPr>
              <a:t>) mide la facilidad y la eficacia en el mantenimiento y reparación del producto.</a:t>
            </a:r>
          </a:p>
        </p:txBody>
      </p:sp>
      <p:sp>
        <p:nvSpPr>
          <p:cNvPr id="5" name="4 Rectángulo"/>
          <p:cNvSpPr/>
          <p:nvPr/>
        </p:nvSpPr>
        <p:spPr>
          <a:xfrm>
            <a:off x="323528" y="3629342"/>
            <a:ext cx="8358246" cy="1815882"/>
          </a:xfrm>
          <a:prstGeom prst="rect">
            <a:avLst/>
          </a:prstGeom>
        </p:spPr>
        <p:txBody>
          <a:bodyPr wrap="square">
            <a:spAutoFit/>
          </a:bodyPr>
          <a:lstStyle/>
          <a:p>
            <a:pPr algn="just">
              <a:buFont typeface="Wingdings" pitchFamily="2" charset="2"/>
              <a:buChar char="ü"/>
            </a:pP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es definida por la ISO/DIS 14224, como la capacidad (o probabilidad), bajo condiciones dadas, que tiene un activo o componente de ser mantenido o restaurado en un periodo de tiempo dado a un estado donde sea capaz de realizar su función original nuevamente, cuando el mantenimiento ha sido realizado bajo condiciones prescritas, con procedimientos y medios adecuados. Esto quiere decir, que si un componente tiene un 95% de </a:t>
            </a:r>
            <a:r>
              <a:rPr lang="es-AR" sz="1600" dirty="0" err="1">
                <a:latin typeface="Adobe Hebrew" pitchFamily="18" charset="-79"/>
                <a:ea typeface="Arial Unicode MS" pitchFamily="34" charset="-128"/>
                <a:cs typeface="Adobe Hebrew" pitchFamily="18" charset="-79"/>
              </a:rPr>
              <a:t>Mantenibilidad</a:t>
            </a:r>
            <a:r>
              <a:rPr lang="es-AR" sz="1600" dirty="0">
                <a:latin typeface="Adobe Hebrew" pitchFamily="18" charset="-79"/>
                <a:ea typeface="Arial Unicode MS" pitchFamily="34" charset="-128"/>
                <a:cs typeface="Adobe Hebrew" pitchFamily="18" charset="-79"/>
              </a:rPr>
              <a:t> en una hora, entonces habrá 95% de probabilidad de que ese componente sea reparado exitosamente en una hora.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4596</Words>
  <Application>Microsoft Office PowerPoint</Application>
  <PresentationFormat>Presentación en pantalla (4:3)</PresentationFormat>
  <Paragraphs>251</Paragraphs>
  <Slides>48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Adobe Hebrew</vt:lpstr>
      <vt:lpstr>Arial</vt:lpstr>
      <vt:lpstr>Arial Narrow</vt:lpstr>
      <vt:lpstr>Calibri</vt:lpstr>
      <vt:lpstr>Wingdings</vt:lpstr>
      <vt:lpstr>Tema de Office</vt:lpstr>
      <vt:lpstr>Presentación de PowerPoint</vt:lpstr>
      <vt:lpstr>TIPOS, IDENTIFICACION Y ANALISIS DE FALLAS</vt:lpstr>
      <vt:lpstr>Presentación de PowerPoint</vt:lpstr>
      <vt:lpstr>METODOS Y DIAGRAMAS PARA DETECCION DE FALLAS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MDIAZ</dc:creator>
  <cp:lastModifiedBy>María Soledad Díaz</cp:lastModifiedBy>
  <cp:revision>15</cp:revision>
  <dcterms:created xsi:type="dcterms:W3CDTF">2023-10-12T15:18:32Z</dcterms:created>
  <dcterms:modified xsi:type="dcterms:W3CDTF">2024-10-15T01:44:04Z</dcterms:modified>
</cp:coreProperties>
</file>