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3" r:id="rId6"/>
    <p:sldId id="261" r:id="rId7"/>
    <p:sldId id="262" r:id="rId8"/>
    <p:sldId id="264" r:id="rId9"/>
    <p:sldId id="265" r:id="rId10"/>
    <p:sldId id="266" r:id="rId11"/>
    <p:sldId id="267" r:id="rId12"/>
    <p:sldId id="268" r:id="rId13"/>
    <p:sldId id="269" r:id="rId14"/>
    <p:sldId id="256"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243" autoAdjust="0"/>
  </p:normalViewPr>
  <p:slideViewPr>
    <p:cSldViewPr>
      <p:cViewPr varScale="1">
        <p:scale>
          <a:sx n="72" d="100"/>
          <a:sy n="72" d="100"/>
        </p:scale>
        <p:origin x="-13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353369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258603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42321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87735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35963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13373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167229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271497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220162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9863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5BF068-AF97-4F90-AA37-34AAB75118C6}" type="datetimeFigureOut">
              <a:rPr lang="es-AR" smtClean="0"/>
              <a:t>4/5/2020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1EFB6854-1984-410A-9A1E-A10EED780936}" type="slidenum">
              <a:rPr lang="es-AR" smtClean="0"/>
              <a:t>‹Nº›</a:t>
            </a:fld>
            <a:endParaRPr lang="es-AR"/>
          </a:p>
        </p:txBody>
      </p:sp>
    </p:spTree>
    <p:extLst>
      <p:ext uri="{BB962C8B-B14F-4D97-AF65-F5344CB8AC3E}">
        <p14:creationId xmlns:p14="http://schemas.microsoft.com/office/powerpoint/2010/main" val="114859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BF068-AF97-4F90-AA37-34AAB75118C6}" type="datetimeFigureOut">
              <a:rPr lang="es-AR" smtClean="0"/>
              <a:t>4/5/2020</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B6854-1984-410A-9A1E-A10EED780936}" type="slidenum">
              <a:rPr lang="es-AR" smtClean="0"/>
              <a:t>‹Nº›</a:t>
            </a:fld>
            <a:endParaRPr lang="es-AR"/>
          </a:p>
        </p:txBody>
      </p:sp>
    </p:spTree>
    <p:extLst>
      <p:ext uri="{BB962C8B-B14F-4D97-AF65-F5344CB8AC3E}">
        <p14:creationId xmlns:p14="http://schemas.microsoft.com/office/powerpoint/2010/main" val="344001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3627583"/>
            <a:ext cx="8064896" cy="1529609"/>
          </a:xfrm>
          <a:prstGeom prst="rect">
            <a:avLst/>
          </a:prstGeom>
          <a:solidFill>
            <a:schemeClr val="bg1">
              <a:lumMod val="7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a:off x="0" y="0"/>
            <a:ext cx="9144000" cy="2348880"/>
          </a:xfrm>
          <a:prstGeom prst="rect">
            <a:avLst/>
          </a:prstGeom>
          <a:solidFill>
            <a:srgbClr val="00B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Título"/>
          <p:cNvSpPr>
            <a:spLocks noGrp="1"/>
          </p:cNvSpPr>
          <p:nvPr>
            <p:ph type="ctrTitle"/>
          </p:nvPr>
        </p:nvSpPr>
        <p:spPr>
          <a:xfrm>
            <a:off x="790212" y="117013"/>
            <a:ext cx="7772400" cy="2114853"/>
          </a:xfrm>
        </p:spPr>
        <p:txBody>
          <a:bodyPr>
            <a:normAutofit fontScale="90000"/>
          </a:bodyPr>
          <a:lstStyle/>
          <a:p>
            <a:r>
              <a:rPr lang="es-AR" sz="6700" dirty="0" smtClean="0"/>
              <a:t>Método </a:t>
            </a:r>
            <a:br>
              <a:rPr lang="es-AR" sz="6700" dirty="0" smtClean="0"/>
            </a:br>
            <a:r>
              <a:rPr lang="es-AR" sz="6700" dirty="0" smtClean="0"/>
              <a:t>NAM</a:t>
            </a:r>
            <a:endParaRPr lang="es-AR" dirty="0"/>
          </a:p>
        </p:txBody>
      </p:sp>
      <p:sp>
        <p:nvSpPr>
          <p:cNvPr id="3" name="2 Subtítulo"/>
          <p:cNvSpPr>
            <a:spLocks noGrp="1"/>
          </p:cNvSpPr>
          <p:nvPr>
            <p:ph type="subTitle" idx="1"/>
          </p:nvPr>
        </p:nvSpPr>
        <p:spPr>
          <a:xfrm>
            <a:off x="12685" y="6203032"/>
            <a:ext cx="5633646" cy="648072"/>
          </a:xfrm>
        </p:spPr>
        <p:txBody>
          <a:bodyPr>
            <a:normAutofit/>
          </a:bodyPr>
          <a:lstStyle/>
          <a:p>
            <a:r>
              <a:rPr lang="es-AR" sz="2800" dirty="0" smtClean="0"/>
              <a:t>Alumno: GIMENEZ, Celeste Belén.</a:t>
            </a:r>
            <a:endParaRPr lang="es-AR" sz="2800" dirty="0"/>
          </a:p>
        </p:txBody>
      </p:sp>
      <p:sp>
        <p:nvSpPr>
          <p:cNvPr id="4" name="3 CuadroTexto"/>
          <p:cNvSpPr txBox="1"/>
          <p:nvPr/>
        </p:nvSpPr>
        <p:spPr>
          <a:xfrm>
            <a:off x="755576" y="3645024"/>
            <a:ext cx="7848872" cy="1384995"/>
          </a:xfrm>
          <a:prstGeom prst="rect">
            <a:avLst/>
          </a:prstGeom>
          <a:noFill/>
        </p:spPr>
        <p:txBody>
          <a:bodyPr wrap="square" rtlCol="0">
            <a:spAutoFit/>
          </a:bodyPr>
          <a:lstStyle/>
          <a:p>
            <a:r>
              <a:rPr lang="es-AR" sz="2800" dirty="0" smtClean="0"/>
              <a:t>Esta basado en la frecuencia de esfuerzos manuales y el ciclo de obligaciones. Este valor limite umbral se centra en la mano, en la muñeca y en el antebrazo.</a:t>
            </a:r>
            <a:endParaRPr lang="es-AR" sz="2800" dirty="0"/>
          </a:p>
        </p:txBody>
      </p:sp>
      <p:sp>
        <p:nvSpPr>
          <p:cNvPr id="5" name="4 CuadroTexto"/>
          <p:cNvSpPr txBox="1"/>
          <p:nvPr/>
        </p:nvSpPr>
        <p:spPr>
          <a:xfrm>
            <a:off x="2736980" y="3021160"/>
            <a:ext cx="3886064" cy="369332"/>
          </a:xfrm>
          <a:prstGeom prst="rect">
            <a:avLst/>
          </a:prstGeom>
          <a:noFill/>
        </p:spPr>
        <p:txBody>
          <a:bodyPr wrap="none" rtlCol="0">
            <a:spAutoFit/>
          </a:bodyPr>
          <a:lstStyle/>
          <a:p>
            <a:r>
              <a:rPr lang="es-AR" dirty="0" smtClean="0"/>
              <a:t>Resolución MTESS Nº 295/03 – Anexo 1</a:t>
            </a:r>
            <a:endParaRPr lang="es-AR" dirty="0"/>
          </a:p>
        </p:txBody>
      </p:sp>
      <p:sp>
        <p:nvSpPr>
          <p:cNvPr id="8" name="1 Título"/>
          <p:cNvSpPr txBox="1">
            <a:spLocks/>
          </p:cNvSpPr>
          <p:nvPr/>
        </p:nvSpPr>
        <p:spPr>
          <a:xfrm>
            <a:off x="954460" y="2155790"/>
            <a:ext cx="7235080" cy="10500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dirty="0" smtClean="0"/>
              <a:t>(Nivel de Actividad Manual)</a:t>
            </a:r>
            <a:endParaRPr lang="es-AR" dirty="0"/>
          </a:p>
        </p:txBody>
      </p:sp>
    </p:spTree>
    <p:extLst>
      <p:ext uri="{BB962C8B-B14F-4D97-AF65-F5344CB8AC3E}">
        <p14:creationId xmlns:p14="http://schemas.microsoft.com/office/powerpoint/2010/main" val="3505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10944" y="3573016"/>
            <a:ext cx="3720278" cy="3016210"/>
          </a:xfrm>
          <a:prstGeom prst="rect">
            <a:avLst/>
          </a:prstGeom>
          <a:noFill/>
        </p:spPr>
        <p:txBody>
          <a:bodyPr wrap="square" rtlCol="0">
            <a:spAutoFit/>
          </a:bodyPr>
          <a:lstStyle/>
          <a:p>
            <a:r>
              <a:rPr lang="es-AR" sz="2000" dirty="0" smtClean="0"/>
              <a:t>Determinación de la fuerza pico:</a:t>
            </a:r>
          </a:p>
          <a:p>
            <a:endParaRPr lang="es-AR" sz="2000" dirty="0"/>
          </a:p>
          <a:p>
            <a:pPr marL="342900" indent="-342900">
              <a:lnSpc>
                <a:spcPct val="150000"/>
              </a:lnSpc>
              <a:buFont typeface="Wingdings" pitchFamily="2" charset="2"/>
              <a:buChar char="ü"/>
            </a:pPr>
            <a:r>
              <a:rPr lang="es-AR" sz="2000" dirty="0" smtClean="0"/>
              <a:t>Observar y analizar el trabajo.</a:t>
            </a:r>
          </a:p>
          <a:p>
            <a:pPr marL="342900" indent="-342900">
              <a:lnSpc>
                <a:spcPct val="150000"/>
              </a:lnSpc>
              <a:buFont typeface="Wingdings" pitchFamily="2" charset="2"/>
              <a:buChar char="ü"/>
            </a:pPr>
            <a:r>
              <a:rPr lang="es-AR" sz="2000" dirty="0" smtClean="0"/>
              <a:t>Identificar esfuerzos vigorosos y posturas.</a:t>
            </a:r>
          </a:p>
          <a:p>
            <a:pPr marL="342900" indent="-342900">
              <a:lnSpc>
                <a:spcPct val="150000"/>
              </a:lnSpc>
              <a:buFont typeface="Wingdings" pitchFamily="2" charset="2"/>
              <a:buChar char="ü"/>
            </a:pPr>
            <a:r>
              <a:rPr lang="es-AR" sz="2000" dirty="0" smtClean="0"/>
              <a:t>Estimar la fuerza mediante escala de </a:t>
            </a:r>
            <a:r>
              <a:rPr lang="es-AR" sz="2000" dirty="0" err="1" smtClean="0"/>
              <a:t>Borg</a:t>
            </a:r>
            <a:r>
              <a:rPr lang="es-AR" sz="2000" dirty="0" smtClean="0"/>
              <a:t>.</a:t>
            </a:r>
            <a:endParaRPr lang="es-AR"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5410944" cy="411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xmlns="" id="{8558307C-FD4B-4F16-9B07-80E9D650F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3" t="22736" r="9545" b="21710"/>
          <a:stretch/>
        </p:blipFill>
        <p:spPr bwMode="auto">
          <a:xfrm>
            <a:off x="3250704" y="332656"/>
            <a:ext cx="4705672" cy="261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7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980728"/>
            <a:ext cx="5461560" cy="461665"/>
          </a:xfrm>
          <a:prstGeom prst="rect">
            <a:avLst/>
          </a:prstGeom>
          <a:noFill/>
        </p:spPr>
        <p:txBody>
          <a:bodyPr wrap="none" rtlCol="0">
            <a:spAutoFit/>
          </a:bodyPr>
          <a:lstStyle/>
          <a:p>
            <a:r>
              <a:rPr lang="es-AR" sz="2400" dirty="0" smtClean="0"/>
              <a:t>Planilla de Evaluación de trabajos y tareas.</a:t>
            </a:r>
            <a:endParaRPr lang="es-A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719773"/>
            <a:ext cx="766054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0" y="0"/>
            <a:ext cx="9144000" cy="90872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266662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31452"/>
            <a:ext cx="6525692" cy="562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0" y="0"/>
            <a:ext cx="9144000" cy="90872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17530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338" y="2736510"/>
            <a:ext cx="9144000" cy="1196546"/>
          </a:xfrm>
          <a:prstGeom prst="rect">
            <a:avLst/>
          </a:prstGeom>
          <a:solidFill>
            <a:srgbClr val="FFC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p:cNvSpPr/>
          <p:nvPr/>
        </p:nvSpPr>
        <p:spPr>
          <a:xfrm>
            <a:off x="0" y="949084"/>
            <a:ext cx="9144000" cy="1111764"/>
          </a:xfrm>
          <a:prstGeom prst="rect">
            <a:avLst/>
          </a:prstGeom>
          <a:solidFill>
            <a:schemeClr val="tx2">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24044" y="1181800"/>
            <a:ext cx="2395143" cy="646331"/>
          </a:xfrm>
          <a:prstGeom prst="rect">
            <a:avLst/>
          </a:prstGeom>
          <a:noFill/>
        </p:spPr>
        <p:txBody>
          <a:bodyPr wrap="none" rtlCol="0">
            <a:spAutoFit/>
          </a:bodyPr>
          <a:lstStyle/>
          <a:p>
            <a:r>
              <a:rPr lang="es-AR" b="1" dirty="0" smtClean="0"/>
              <a:t>Línea continua</a:t>
            </a:r>
            <a:r>
              <a:rPr lang="es-AR" dirty="0" smtClean="0"/>
              <a:t>:</a:t>
            </a:r>
          </a:p>
          <a:p>
            <a:r>
              <a:rPr lang="es-AR" dirty="0" smtClean="0"/>
              <a:t>1er nivel de referencia. </a:t>
            </a:r>
            <a:endParaRPr lang="es-AR" dirty="0"/>
          </a:p>
        </p:txBody>
      </p:sp>
      <p:sp>
        <p:nvSpPr>
          <p:cNvPr id="3" name="2 CuadroTexto"/>
          <p:cNvSpPr txBox="1"/>
          <p:nvPr/>
        </p:nvSpPr>
        <p:spPr>
          <a:xfrm>
            <a:off x="3501717" y="1043301"/>
            <a:ext cx="5642283" cy="923330"/>
          </a:xfrm>
          <a:prstGeom prst="rect">
            <a:avLst/>
          </a:prstGeom>
          <a:noFill/>
        </p:spPr>
        <p:txBody>
          <a:bodyPr wrap="square" rtlCol="0">
            <a:spAutoFit/>
          </a:bodyPr>
          <a:lstStyle/>
          <a:p>
            <a:r>
              <a:rPr lang="es-AR" dirty="0" smtClean="0"/>
              <a:t>Representa combinaciones de fuerza y nivel de actividad manual, asociados con una prevalencia significativamente elevada de trastornos musculo esqueléticos.</a:t>
            </a:r>
            <a:endParaRPr lang="es-AR" dirty="0"/>
          </a:p>
        </p:txBody>
      </p:sp>
      <p:sp>
        <p:nvSpPr>
          <p:cNvPr id="4" name="3 CuadroTexto"/>
          <p:cNvSpPr txBox="1"/>
          <p:nvPr/>
        </p:nvSpPr>
        <p:spPr>
          <a:xfrm>
            <a:off x="0" y="2927074"/>
            <a:ext cx="2443233" cy="646331"/>
          </a:xfrm>
          <a:prstGeom prst="rect">
            <a:avLst/>
          </a:prstGeom>
          <a:noFill/>
        </p:spPr>
        <p:txBody>
          <a:bodyPr wrap="none" rtlCol="0">
            <a:spAutoFit/>
          </a:bodyPr>
          <a:lstStyle/>
          <a:p>
            <a:r>
              <a:rPr lang="es-AR" b="1" dirty="0" smtClean="0"/>
              <a:t>Línea de puntos</a:t>
            </a:r>
            <a:r>
              <a:rPr lang="es-AR" dirty="0" smtClean="0"/>
              <a:t>:</a:t>
            </a:r>
          </a:p>
          <a:p>
            <a:r>
              <a:rPr lang="es-AR" dirty="0" smtClean="0"/>
              <a:t>2do nivel de referencia. </a:t>
            </a:r>
            <a:endParaRPr lang="es-AR" dirty="0"/>
          </a:p>
        </p:txBody>
      </p:sp>
      <p:sp>
        <p:nvSpPr>
          <p:cNvPr id="5" name="4 CuadroTexto"/>
          <p:cNvSpPr txBox="1"/>
          <p:nvPr/>
        </p:nvSpPr>
        <p:spPr>
          <a:xfrm>
            <a:off x="3491880" y="2924944"/>
            <a:ext cx="5652120" cy="923330"/>
          </a:xfrm>
          <a:prstGeom prst="rect">
            <a:avLst/>
          </a:prstGeom>
          <a:noFill/>
        </p:spPr>
        <p:txBody>
          <a:bodyPr wrap="square" rtlCol="0">
            <a:spAutoFit/>
          </a:bodyPr>
          <a:lstStyle/>
          <a:p>
            <a:r>
              <a:rPr lang="es-AR" dirty="0" smtClean="0"/>
              <a:t>Resulta imposible especificar un limite para todos los trabajadores y situaciones, sin afectar profundamente las relaciones con el trabajo</a:t>
            </a:r>
            <a:endParaRPr lang="es-AR" dirty="0"/>
          </a:p>
        </p:txBody>
      </p:sp>
      <p:sp>
        <p:nvSpPr>
          <p:cNvPr id="6" name="5 Elipse"/>
          <p:cNvSpPr/>
          <p:nvPr/>
        </p:nvSpPr>
        <p:spPr>
          <a:xfrm>
            <a:off x="1835696" y="4366845"/>
            <a:ext cx="648072" cy="576064"/>
          </a:xfrm>
          <a:prstGeom prst="ellipse">
            <a:avLst/>
          </a:prstGeom>
          <a:solidFill>
            <a:srgbClr val="FF0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Elipse"/>
          <p:cNvSpPr/>
          <p:nvPr/>
        </p:nvSpPr>
        <p:spPr>
          <a:xfrm>
            <a:off x="1109631" y="5270109"/>
            <a:ext cx="648072" cy="576064"/>
          </a:xfrm>
          <a:prstGeom prst="ellipse">
            <a:avLst/>
          </a:prstGeom>
          <a:solidFill>
            <a:srgbClr val="FFC00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Elipse"/>
          <p:cNvSpPr/>
          <p:nvPr/>
        </p:nvSpPr>
        <p:spPr>
          <a:xfrm>
            <a:off x="242140" y="6165304"/>
            <a:ext cx="648072" cy="576064"/>
          </a:xfrm>
          <a:prstGeom prst="ellipse">
            <a:avLst/>
          </a:prstGeom>
          <a:solidFill>
            <a:srgbClr val="00B050"/>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2663280" y="4366845"/>
            <a:ext cx="6480720" cy="646331"/>
          </a:xfrm>
          <a:prstGeom prst="rect">
            <a:avLst/>
          </a:prstGeom>
          <a:solidFill>
            <a:schemeClr val="bg1">
              <a:lumMod val="75000"/>
              <a:alpha val="68000"/>
            </a:schemeClr>
          </a:solidFill>
        </p:spPr>
        <p:txBody>
          <a:bodyPr wrap="square" rtlCol="0">
            <a:spAutoFit/>
          </a:bodyPr>
          <a:lstStyle/>
          <a:p>
            <a:r>
              <a:rPr lang="es-AR" dirty="0" smtClean="0"/>
              <a:t>Se deben implementar urgentemente medidas de control generales y especificas para mejorar el puesto.</a:t>
            </a:r>
            <a:endParaRPr lang="es-AR" dirty="0"/>
          </a:p>
        </p:txBody>
      </p:sp>
      <p:sp>
        <p:nvSpPr>
          <p:cNvPr id="10" name="9 CuadroTexto"/>
          <p:cNvSpPr txBox="1"/>
          <p:nvPr/>
        </p:nvSpPr>
        <p:spPr>
          <a:xfrm>
            <a:off x="2221395" y="5301208"/>
            <a:ext cx="6912768" cy="646331"/>
          </a:xfrm>
          <a:prstGeom prst="rect">
            <a:avLst/>
          </a:prstGeom>
          <a:solidFill>
            <a:schemeClr val="bg1">
              <a:lumMod val="75000"/>
              <a:alpha val="68000"/>
            </a:schemeClr>
          </a:solidFill>
        </p:spPr>
        <p:txBody>
          <a:bodyPr wrap="square" rtlCol="0">
            <a:spAutoFit/>
          </a:bodyPr>
          <a:lstStyle/>
          <a:p>
            <a:r>
              <a:rPr lang="es-AR" dirty="0" smtClean="0"/>
              <a:t>Se recomienda implementar medidas de control generales y chequeos periódicos de salud, hasta que el puesto sea mejorado.</a:t>
            </a:r>
            <a:endParaRPr lang="es-AR" dirty="0"/>
          </a:p>
        </p:txBody>
      </p:sp>
      <p:sp>
        <p:nvSpPr>
          <p:cNvPr id="11" name="10 CuadroTexto"/>
          <p:cNvSpPr txBox="1"/>
          <p:nvPr/>
        </p:nvSpPr>
        <p:spPr>
          <a:xfrm>
            <a:off x="1433667" y="6268670"/>
            <a:ext cx="6681444" cy="369332"/>
          </a:xfrm>
          <a:prstGeom prst="rect">
            <a:avLst/>
          </a:prstGeom>
          <a:solidFill>
            <a:schemeClr val="bg1">
              <a:lumMod val="75000"/>
              <a:alpha val="68000"/>
            </a:schemeClr>
          </a:solidFill>
        </p:spPr>
        <p:txBody>
          <a:bodyPr wrap="none" rtlCol="0">
            <a:spAutoFit/>
          </a:bodyPr>
          <a:lstStyle/>
          <a:p>
            <a:r>
              <a:rPr lang="es-AR" dirty="0" smtClean="0"/>
              <a:t>Cabe considerarse que el puesto se encuentra en buenas condiciones.</a:t>
            </a:r>
            <a:endParaRPr lang="es-AR" dirty="0"/>
          </a:p>
        </p:txBody>
      </p:sp>
      <p:sp>
        <p:nvSpPr>
          <p:cNvPr id="12" name="1 Título"/>
          <p:cNvSpPr txBox="1">
            <a:spLocks/>
          </p:cNvSpPr>
          <p:nvPr/>
        </p:nvSpPr>
        <p:spPr>
          <a:xfrm>
            <a:off x="0" y="0"/>
            <a:ext cx="9144000" cy="90872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145436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sesorías en prevención de riesgos,zoomconsultores, Especialist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09121"/>
            <a:ext cx="3640764" cy="234888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3717032"/>
          </a:xfrm>
          <a:prstGeom prst="rect">
            <a:avLst/>
          </a:prstGeom>
          <a:solidFill>
            <a:schemeClr val="accent1">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Título"/>
          <p:cNvSpPr>
            <a:spLocks noGrp="1"/>
          </p:cNvSpPr>
          <p:nvPr>
            <p:ph type="ctrTitle"/>
          </p:nvPr>
        </p:nvSpPr>
        <p:spPr>
          <a:xfrm>
            <a:off x="683568" y="1196752"/>
            <a:ext cx="7772400" cy="1800200"/>
          </a:xfrm>
        </p:spPr>
        <p:txBody>
          <a:bodyPr>
            <a:noAutofit/>
          </a:bodyPr>
          <a:lstStyle/>
          <a:p>
            <a:r>
              <a:rPr lang="es-AR" sz="8000" dirty="0" smtClean="0"/>
              <a:t>Método </a:t>
            </a:r>
            <a:br>
              <a:rPr lang="es-AR" sz="8000" dirty="0" smtClean="0"/>
            </a:br>
            <a:r>
              <a:rPr lang="es-AR" sz="8000" dirty="0" smtClean="0"/>
              <a:t>NIOSH</a:t>
            </a:r>
            <a:endParaRPr lang="es-AR" sz="8000" dirty="0"/>
          </a:p>
        </p:txBody>
      </p:sp>
      <p:sp>
        <p:nvSpPr>
          <p:cNvPr id="3" name="2 Subtítulo"/>
          <p:cNvSpPr>
            <a:spLocks noGrp="1"/>
          </p:cNvSpPr>
          <p:nvPr>
            <p:ph type="subTitle" idx="1"/>
          </p:nvPr>
        </p:nvSpPr>
        <p:spPr/>
        <p:txBody>
          <a:bodyPr>
            <a:normAutofit/>
          </a:bodyPr>
          <a:lstStyle/>
          <a:p>
            <a:r>
              <a:rPr lang="es-AR" sz="3600" dirty="0" smtClean="0"/>
              <a:t>Manipulación y levantamiento de cargas</a:t>
            </a:r>
            <a:endParaRPr lang="es-AR" sz="3600" dirty="0"/>
          </a:p>
        </p:txBody>
      </p:sp>
      <p:sp>
        <p:nvSpPr>
          <p:cNvPr id="5" name="4 Rectángulo"/>
          <p:cNvSpPr/>
          <p:nvPr/>
        </p:nvSpPr>
        <p:spPr>
          <a:xfrm rot="5400000">
            <a:off x="5409220" y="3123220"/>
            <a:ext cx="6858000" cy="6115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p:cNvSpPr/>
          <p:nvPr/>
        </p:nvSpPr>
        <p:spPr>
          <a:xfrm rot="5400000">
            <a:off x="-3123220" y="3134579"/>
            <a:ext cx="6858000" cy="6115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4094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50" y="3526926"/>
            <a:ext cx="2486558" cy="3318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89" t="4767" r="5358"/>
          <a:stretch/>
        </p:blipFill>
        <p:spPr bwMode="auto">
          <a:xfrm>
            <a:off x="5796136" y="3573016"/>
            <a:ext cx="2497781" cy="328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57250" y="1412776"/>
            <a:ext cx="8429500" cy="2592288"/>
          </a:xfrm>
          <a:prstGeom prst="rect">
            <a:avLst/>
          </a:prstGeom>
          <a:solidFill>
            <a:schemeClr val="bg1">
              <a:lumMod val="6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0" y="0"/>
            <a:ext cx="9144000" cy="908720"/>
          </a:xfrm>
          <a:prstGeom prst="rect">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Título"/>
          <p:cNvSpPr>
            <a:spLocks noGrp="1"/>
          </p:cNvSpPr>
          <p:nvPr>
            <p:ph type="title"/>
          </p:nvPr>
        </p:nvSpPr>
        <p:spPr>
          <a:xfrm>
            <a:off x="385192" y="0"/>
            <a:ext cx="8229600" cy="908720"/>
          </a:xfrm>
        </p:spPr>
        <p:txBody>
          <a:bodyPr/>
          <a:lstStyle/>
          <a:p>
            <a:r>
              <a:rPr lang="es-AR" dirty="0" smtClean="0"/>
              <a:t>Levantamiento de Cargas (NIOSH)</a:t>
            </a:r>
            <a:endParaRPr lang="es-AR" dirty="0"/>
          </a:p>
        </p:txBody>
      </p:sp>
      <p:sp>
        <p:nvSpPr>
          <p:cNvPr id="6" name="5 CuadroTexto"/>
          <p:cNvSpPr txBox="1"/>
          <p:nvPr/>
        </p:nvSpPr>
        <p:spPr>
          <a:xfrm>
            <a:off x="217798" y="1556792"/>
            <a:ext cx="8568952" cy="2308324"/>
          </a:xfrm>
          <a:prstGeom prst="rect">
            <a:avLst/>
          </a:prstGeom>
          <a:noFill/>
        </p:spPr>
        <p:txBody>
          <a:bodyPr wrap="square" rtlCol="0">
            <a:spAutoFit/>
          </a:bodyPr>
          <a:lstStyle/>
          <a:p>
            <a:pPr algn="ctr"/>
            <a:r>
              <a:rPr lang="es-AR" sz="2400" dirty="0" smtClean="0"/>
              <a:t>Consiste en calcular un índice de levantamiento (IL), que proporciona una estimación relativa del nivel de riesgo asociado a una tarea de levantamiento manual concreta. Además, permite analizar tareas múltiples de levantamiento compuesto (ILC), en las que los factores multiplicadores de la ecuación NIOSH pueden variar de unas tareas a otras.</a:t>
            </a:r>
            <a:endParaRPr lang="es-AR" sz="2400" dirty="0"/>
          </a:p>
        </p:txBody>
      </p:sp>
    </p:spTree>
    <p:extLst>
      <p:ext uri="{BB962C8B-B14F-4D97-AF65-F5344CB8AC3E}">
        <p14:creationId xmlns:p14="http://schemas.microsoft.com/office/powerpoint/2010/main" val="167249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052736"/>
            <a:ext cx="9144000" cy="646331"/>
          </a:xfrm>
          <a:prstGeom prst="rect">
            <a:avLst/>
          </a:prstGeom>
          <a:noFill/>
        </p:spPr>
        <p:txBody>
          <a:bodyPr wrap="square" rtlCol="0">
            <a:spAutoFit/>
          </a:bodyPr>
          <a:lstStyle/>
          <a:p>
            <a:pPr algn="ctr"/>
            <a:r>
              <a:rPr lang="es-AR" dirty="0" smtClean="0"/>
              <a:t>La ecuación NIOSH para el levantamiento de cargas determina </a:t>
            </a:r>
            <a:r>
              <a:rPr lang="es-AR" b="1" dirty="0" smtClean="0"/>
              <a:t>el limite de peso recomendado (LPR)</a:t>
            </a:r>
            <a:r>
              <a:rPr lang="es-AR" dirty="0" smtClean="0"/>
              <a:t> a partir del producto de siete factores.</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134" y="1844824"/>
            <a:ext cx="5849732" cy="461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Tree>
    <p:extLst>
      <p:ext uri="{BB962C8B-B14F-4D97-AF65-F5344CB8AC3E}">
        <p14:creationId xmlns:p14="http://schemas.microsoft.com/office/powerpoint/2010/main" val="126592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8526" y="2912462"/>
            <a:ext cx="9144000" cy="876578"/>
          </a:xfrm>
          <a:prstGeom prst="rect">
            <a:avLst/>
          </a:prstGeom>
          <a:solidFill>
            <a:srgbClr val="92D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p:nvSpPr>
        <p:spPr>
          <a:xfrm>
            <a:off x="18526" y="4581128"/>
            <a:ext cx="9144000" cy="876578"/>
          </a:xfrm>
          <a:prstGeom prst="rect">
            <a:avLst/>
          </a:prstGeom>
          <a:solidFill>
            <a:srgbClr val="7030A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Rectángulo"/>
          <p:cNvSpPr/>
          <p:nvPr/>
        </p:nvSpPr>
        <p:spPr>
          <a:xfrm>
            <a:off x="0" y="5625860"/>
            <a:ext cx="9144000" cy="876578"/>
          </a:xfrm>
          <a:prstGeom prst="rect">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p:nvSpPr>
        <p:spPr>
          <a:xfrm>
            <a:off x="-15483" y="4005064"/>
            <a:ext cx="9144000" cy="432048"/>
          </a:xfrm>
          <a:prstGeom prst="rect">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p:cNvSpPr/>
          <p:nvPr/>
        </p:nvSpPr>
        <p:spPr>
          <a:xfrm>
            <a:off x="1285" y="2348880"/>
            <a:ext cx="9144000" cy="432048"/>
          </a:xfrm>
          <a:prstGeom prst="rect">
            <a:avLst/>
          </a:prstGeom>
          <a:solidFill>
            <a:schemeClr val="accent6">
              <a:lumMod val="75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15483" y="1447326"/>
            <a:ext cx="9144000" cy="72008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CuadroTexto"/>
          <p:cNvSpPr txBox="1"/>
          <p:nvPr/>
        </p:nvSpPr>
        <p:spPr>
          <a:xfrm>
            <a:off x="-15483" y="908720"/>
            <a:ext cx="9144000" cy="5447645"/>
          </a:xfrm>
          <a:prstGeom prst="rect">
            <a:avLst/>
          </a:prstGeom>
          <a:noFill/>
        </p:spPr>
        <p:txBody>
          <a:bodyPr wrap="square" rtlCol="0">
            <a:spAutoFit/>
          </a:bodyPr>
          <a:lstStyle/>
          <a:p>
            <a:r>
              <a:rPr lang="es-AR" sz="2400" b="1" dirty="0" smtClean="0"/>
              <a:t>LIMITACIONES:</a:t>
            </a:r>
          </a:p>
          <a:p>
            <a:endParaRPr lang="es-AR" dirty="0" smtClean="0"/>
          </a:p>
          <a:p>
            <a:pPr marL="285750" indent="-285750">
              <a:buFont typeface="Arial" pitchFamily="34" charset="0"/>
              <a:buChar char="•"/>
            </a:pPr>
            <a:r>
              <a:rPr lang="es-AR" dirty="0" smtClean="0"/>
              <a:t>No tiene en cuenta el riesgo potencial asociado al efecto acumulativo de los levantamientos repetitivos.</a:t>
            </a:r>
          </a:p>
          <a:p>
            <a:endParaRPr lang="es-AR" dirty="0" smtClean="0"/>
          </a:p>
          <a:p>
            <a:pPr marL="285750" indent="-285750">
              <a:buFont typeface="Arial" pitchFamily="34" charset="0"/>
              <a:buChar char="•"/>
            </a:pPr>
            <a:r>
              <a:rPr lang="es-AR" dirty="0" smtClean="0"/>
              <a:t>No considera eventos imprevistos como deslizamientos, caídas ni sobrecargas inesperadas.</a:t>
            </a:r>
          </a:p>
          <a:p>
            <a:endParaRPr lang="es-AR" dirty="0" smtClean="0"/>
          </a:p>
          <a:p>
            <a:pPr marL="342900" indent="-342900">
              <a:buFont typeface="Arial" pitchFamily="34" charset="0"/>
              <a:buChar char="•"/>
            </a:pPr>
            <a:r>
              <a:rPr lang="es-AR" dirty="0" smtClean="0"/>
              <a:t>Tampoco esta diseñada para evaluar tareas en las que la carga se levante con una sola mano, sentado o arrodillado o cuando se trate de cargar personas, objetos fríos, calientes o sucios, ni en las que el levantamiento se haga de forma rápida y brusca.</a:t>
            </a:r>
          </a:p>
          <a:p>
            <a:endParaRPr lang="es-AR" dirty="0" smtClean="0"/>
          </a:p>
          <a:p>
            <a:pPr marL="342900" indent="-342900">
              <a:buFont typeface="Arial" pitchFamily="34" charset="0"/>
              <a:buChar char="•"/>
            </a:pPr>
            <a:r>
              <a:rPr lang="es-AR" dirty="0" smtClean="0"/>
              <a:t>Considera un rozamiento razonable entre el calzado y el suelo (µ˃ 0,4).</a:t>
            </a:r>
          </a:p>
          <a:p>
            <a:endParaRPr lang="es-AR" dirty="0" smtClean="0"/>
          </a:p>
          <a:p>
            <a:pPr marL="342900" indent="-342900">
              <a:buFont typeface="Arial" pitchFamily="34" charset="0"/>
              <a:buChar char="•"/>
            </a:pPr>
            <a:r>
              <a:rPr lang="es-AR" dirty="0" smtClean="0"/>
              <a:t>Si la temperatura o la humedad están fuera de rango (19-26°C y 35-50%, respectivamente ) seria necesario añadir el estudio evaluaciones del metabolismo, con el fin de tener en cuenta el efecto de dichas variables en el consumo energético y en la frecuencia cardiaca.</a:t>
            </a:r>
          </a:p>
          <a:p>
            <a:endParaRPr lang="es-AR" dirty="0" smtClean="0"/>
          </a:p>
          <a:p>
            <a:pPr marL="342900" indent="-342900">
              <a:buFont typeface="Arial" pitchFamily="34" charset="0"/>
              <a:buChar char="•"/>
            </a:pPr>
            <a:r>
              <a:rPr lang="es-AR" dirty="0" smtClean="0"/>
              <a:t>No es posible tampoco aplicar la ecuación cuando la carga levantada sea inestable, debido a que la localización del centro de masas varia significativamente durante el levantamiento.</a:t>
            </a:r>
            <a:endParaRPr lang="es-AR" dirty="0"/>
          </a:p>
        </p:txBody>
      </p:sp>
      <p:sp>
        <p:nvSpPr>
          <p:cNvPr id="6"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Tree>
    <p:extLst>
      <p:ext uri="{BB962C8B-B14F-4D97-AF65-F5344CB8AC3E}">
        <p14:creationId xmlns:p14="http://schemas.microsoft.com/office/powerpoint/2010/main" val="335254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7504" y="1772816"/>
            <a:ext cx="8784976" cy="2520280"/>
          </a:xfrm>
          <a:prstGeom prst="rect">
            <a:avLst/>
          </a:prstGeom>
          <a:solidFill>
            <a:srgbClr val="C0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redondeado"/>
          <p:cNvSpPr/>
          <p:nvPr/>
        </p:nvSpPr>
        <p:spPr>
          <a:xfrm>
            <a:off x="3131840" y="5386283"/>
            <a:ext cx="2592288" cy="1067053"/>
          </a:xfrm>
          <a:prstGeom prst="round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CuadroTexto"/>
          <p:cNvSpPr txBox="1"/>
          <p:nvPr/>
        </p:nvSpPr>
        <p:spPr>
          <a:xfrm>
            <a:off x="251520" y="1148845"/>
            <a:ext cx="7059112" cy="400110"/>
          </a:xfrm>
          <a:prstGeom prst="rect">
            <a:avLst/>
          </a:prstGeom>
          <a:noFill/>
        </p:spPr>
        <p:txBody>
          <a:bodyPr wrap="none" rtlCol="0">
            <a:spAutoFit/>
          </a:bodyPr>
          <a:lstStyle/>
          <a:p>
            <a:pPr marL="342900" indent="-342900">
              <a:buFont typeface="Wingdings" pitchFamily="2" charset="2"/>
              <a:buChar char="q"/>
            </a:pPr>
            <a:r>
              <a:rPr lang="es-AR" sz="2000" dirty="0" smtClean="0"/>
              <a:t>PROCEDIMIENTO PARA ANALIZAR TAREAS DE LEVANTAMIENTO</a:t>
            </a:r>
            <a:endParaRPr lang="es-AR" sz="2000" dirty="0"/>
          </a:p>
        </p:txBody>
      </p:sp>
      <p:sp>
        <p:nvSpPr>
          <p:cNvPr id="6"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
        <p:nvSpPr>
          <p:cNvPr id="7" name="6 CuadroTexto"/>
          <p:cNvSpPr txBox="1"/>
          <p:nvPr/>
        </p:nvSpPr>
        <p:spPr>
          <a:xfrm>
            <a:off x="251520" y="1772816"/>
            <a:ext cx="8496944" cy="2092881"/>
          </a:xfrm>
          <a:prstGeom prst="rect">
            <a:avLst/>
          </a:prstGeom>
          <a:noFill/>
        </p:spPr>
        <p:txBody>
          <a:bodyPr wrap="square" rtlCol="0">
            <a:spAutoFit/>
          </a:bodyPr>
          <a:lstStyle/>
          <a:p>
            <a:r>
              <a:rPr lang="es-AR" sz="2000" dirty="0" smtClean="0"/>
              <a:t>Determinar:</a:t>
            </a:r>
          </a:p>
          <a:p>
            <a:endParaRPr lang="es-AR" sz="2000" dirty="0" smtClean="0"/>
          </a:p>
          <a:p>
            <a:pPr marL="342900" indent="-342900">
              <a:buFont typeface="+mj-lt"/>
              <a:buAutoNum type="alphaLcParenR"/>
            </a:pPr>
            <a:r>
              <a:rPr lang="es-AR" dirty="0" smtClean="0"/>
              <a:t>Si la tarea </a:t>
            </a:r>
            <a:r>
              <a:rPr lang="es-AR" b="1" dirty="0" smtClean="0"/>
              <a:t>es simple o múltiple</a:t>
            </a:r>
            <a:r>
              <a:rPr lang="es-AR" dirty="0" smtClean="0"/>
              <a:t>. Es decir, si las variables de levantamiento cambian o no significativamente.</a:t>
            </a:r>
          </a:p>
          <a:p>
            <a:endParaRPr lang="es-AR" dirty="0" smtClean="0"/>
          </a:p>
          <a:p>
            <a:pPr marL="342900" indent="-342900">
              <a:buFont typeface="+mj-lt"/>
              <a:buAutoNum type="alphaLcParenR" startAt="2"/>
            </a:pPr>
            <a:r>
              <a:rPr lang="es-AR" dirty="0" smtClean="0"/>
              <a:t>Si se requiere </a:t>
            </a:r>
            <a:r>
              <a:rPr lang="es-AR" b="1" dirty="0" smtClean="0"/>
              <a:t>control significativo en el destino del levantamiento</a:t>
            </a:r>
            <a:r>
              <a:rPr lang="es-AR" dirty="0" smtClean="0"/>
              <a:t>. Es decir, cuando es necesaria una colocación precisa de la carga en el destino del levantamiento.</a:t>
            </a:r>
            <a:endParaRPr lang="es-AR" dirty="0"/>
          </a:p>
        </p:txBody>
      </p:sp>
      <p:sp>
        <p:nvSpPr>
          <p:cNvPr id="8" name="7 CuadroTexto"/>
          <p:cNvSpPr txBox="1"/>
          <p:nvPr/>
        </p:nvSpPr>
        <p:spPr>
          <a:xfrm>
            <a:off x="395536" y="4509120"/>
            <a:ext cx="8064897" cy="1754326"/>
          </a:xfrm>
          <a:prstGeom prst="rect">
            <a:avLst/>
          </a:prstGeom>
          <a:noFill/>
        </p:spPr>
        <p:txBody>
          <a:bodyPr wrap="square" rtlCol="0">
            <a:spAutoFit/>
          </a:bodyPr>
          <a:lstStyle/>
          <a:p>
            <a:r>
              <a:rPr lang="es-AR" dirty="0" smtClean="0"/>
              <a:t>En el caso de que haya control significativo en el destino, se calcularan dos valores del LPR:</a:t>
            </a:r>
          </a:p>
          <a:p>
            <a:endParaRPr lang="es-AR" dirty="0" smtClean="0"/>
          </a:p>
          <a:p>
            <a:pPr algn="ctr">
              <a:lnSpc>
                <a:spcPct val="150000"/>
              </a:lnSpc>
            </a:pPr>
            <a:r>
              <a:rPr lang="es-AR" b="1" dirty="0" smtClean="0"/>
              <a:t>LPR </a:t>
            </a:r>
            <a:r>
              <a:rPr lang="es-AR" dirty="0" smtClean="0"/>
              <a:t>en el </a:t>
            </a:r>
            <a:r>
              <a:rPr lang="es-AR" b="1" dirty="0" smtClean="0"/>
              <a:t>Origen.</a:t>
            </a:r>
          </a:p>
          <a:p>
            <a:pPr algn="ctr">
              <a:lnSpc>
                <a:spcPct val="150000"/>
              </a:lnSpc>
            </a:pPr>
            <a:r>
              <a:rPr lang="es-AR" b="1" dirty="0" smtClean="0"/>
              <a:t>LPR </a:t>
            </a:r>
            <a:r>
              <a:rPr lang="es-AR" dirty="0" smtClean="0"/>
              <a:t>en el </a:t>
            </a:r>
            <a:r>
              <a:rPr lang="es-AR" b="1" dirty="0" smtClean="0"/>
              <a:t>Destino.</a:t>
            </a:r>
            <a:endParaRPr lang="es-AR" b="1" dirty="0"/>
          </a:p>
        </p:txBody>
      </p:sp>
    </p:spTree>
    <p:extLst>
      <p:ext uri="{BB962C8B-B14F-4D97-AF65-F5344CB8AC3E}">
        <p14:creationId xmlns:p14="http://schemas.microsoft.com/office/powerpoint/2010/main" val="318760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082053"/>
            <a:ext cx="4221925" cy="400110"/>
          </a:xfrm>
          <a:prstGeom prst="rect">
            <a:avLst/>
          </a:prstGeom>
          <a:noFill/>
        </p:spPr>
        <p:txBody>
          <a:bodyPr wrap="none" rtlCol="0">
            <a:spAutoFit/>
          </a:bodyPr>
          <a:lstStyle/>
          <a:p>
            <a:pPr marL="285750" indent="-285750">
              <a:buFont typeface="Wingdings" pitchFamily="2" charset="2"/>
              <a:buChar char="Ø"/>
            </a:pPr>
            <a:r>
              <a:rPr lang="es-AR" sz="2000" dirty="0" smtClean="0"/>
              <a:t>Se procede a realizar la Evaluación…</a:t>
            </a:r>
            <a:endParaRPr lang="es-A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814599"/>
            <a:ext cx="3240360" cy="449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
        <p:nvSpPr>
          <p:cNvPr id="3" name="2 Rectángulo"/>
          <p:cNvSpPr/>
          <p:nvPr/>
        </p:nvSpPr>
        <p:spPr>
          <a:xfrm>
            <a:off x="8172400" y="0"/>
            <a:ext cx="971600" cy="6858000"/>
          </a:xfrm>
          <a:prstGeom prst="rect">
            <a:avLst/>
          </a:prstGeom>
          <a:solidFill>
            <a:schemeClr val="tx2">
              <a:lumMod val="75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3845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a:solidFill>
            <a:srgbClr val="FFFF00">
              <a:alpha val="32000"/>
            </a:srgbClr>
          </a:solidFill>
        </p:spPr>
        <p:txBody>
          <a:bodyPr/>
          <a:lstStyle/>
          <a:p>
            <a:r>
              <a:rPr lang="es-AR" dirty="0" smtClean="0"/>
              <a:t>Nivel de Actividad Manual</a:t>
            </a:r>
            <a:endParaRPr lang="es-AR" dirty="0"/>
          </a:p>
        </p:txBody>
      </p:sp>
      <p:sp>
        <p:nvSpPr>
          <p:cNvPr id="5" name="4 CuadroTexto"/>
          <p:cNvSpPr txBox="1"/>
          <p:nvPr/>
        </p:nvSpPr>
        <p:spPr>
          <a:xfrm>
            <a:off x="539550" y="1916832"/>
            <a:ext cx="8064895" cy="2308324"/>
          </a:xfrm>
          <a:prstGeom prst="rect">
            <a:avLst/>
          </a:prstGeom>
          <a:solidFill>
            <a:srgbClr val="002060">
              <a:alpha val="15000"/>
            </a:srgbClr>
          </a:solidFill>
        </p:spPr>
        <p:txBody>
          <a:bodyPr wrap="square" rtlCol="0">
            <a:spAutoFit/>
          </a:bodyPr>
          <a:lstStyle/>
          <a:p>
            <a:r>
              <a:rPr lang="es-AR" sz="2400" dirty="0" smtClean="0"/>
              <a:t>Valor Limite Umbral : valor asignado a un factor de riesgo basado en estudios epidemiológicos, psicofísicos y biomecánicos, dirigido a las mono tareas, que se establece para las condiciones a las que </a:t>
            </a:r>
            <a:r>
              <a:rPr lang="es-AR" sz="2400" b="1" dirty="0" smtClean="0"/>
              <a:t>«se cree que la mayoría de los trabajadores pueden estar expuestos repetidamente, sin efectos adversos para la salud»</a:t>
            </a:r>
            <a:endParaRPr lang="es-AR" sz="2400" dirty="0"/>
          </a:p>
        </p:txBody>
      </p:sp>
      <p:sp>
        <p:nvSpPr>
          <p:cNvPr id="8" name="7 CuadroTexto"/>
          <p:cNvSpPr txBox="1"/>
          <p:nvPr/>
        </p:nvSpPr>
        <p:spPr>
          <a:xfrm>
            <a:off x="564635" y="5229200"/>
            <a:ext cx="8083175" cy="400110"/>
          </a:xfrm>
          <a:prstGeom prst="rect">
            <a:avLst/>
          </a:prstGeom>
          <a:noFill/>
        </p:spPr>
        <p:txBody>
          <a:bodyPr wrap="none" rtlCol="0">
            <a:spAutoFit/>
          </a:bodyPr>
          <a:lstStyle/>
          <a:p>
            <a:r>
              <a:rPr lang="es-AR" sz="2000" b="1" dirty="0" smtClean="0"/>
              <a:t>MONOTAREAS: </a:t>
            </a:r>
            <a:r>
              <a:rPr lang="es-AR" sz="2000" dirty="0" smtClean="0"/>
              <a:t>Trabajos  repetitivos realizados durante 4 o mas horas al día.</a:t>
            </a:r>
            <a:endParaRPr lang="es-AR" sz="2000" dirty="0"/>
          </a:p>
        </p:txBody>
      </p:sp>
    </p:spTree>
    <p:extLst>
      <p:ext uri="{BB962C8B-B14F-4D97-AF65-F5344CB8AC3E}">
        <p14:creationId xmlns:p14="http://schemas.microsoft.com/office/powerpoint/2010/main" val="183364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20" t="6828" r="29210" b="3990"/>
          <a:stretch/>
        </p:blipFill>
        <p:spPr bwMode="auto">
          <a:xfrm>
            <a:off x="6516216" y="2986468"/>
            <a:ext cx="245799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redondeado"/>
          <p:cNvSpPr/>
          <p:nvPr/>
        </p:nvSpPr>
        <p:spPr>
          <a:xfrm>
            <a:off x="58278" y="3254781"/>
            <a:ext cx="3965957" cy="511037"/>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redondeado"/>
          <p:cNvSpPr/>
          <p:nvPr/>
        </p:nvSpPr>
        <p:spPr>
          <a:xfrm>
            <a:off x="58279" y="861664"/>
            <a:ext cx="2826688" cy="511037"/>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161136" y="901739"/>
            <a:ext cx="2620974" cy="400110"/>
          </a:xfrm>
          <a:prstGeom prst="rect">
            <a:avLst/>
          </a:prstGeom>
          <a:noFill/>
        </p:spPr>
        <p:txBody>
          <a:bodyPr wrap="none" rtlCol="0">
            <a:spAutoFit/>
          </a:bodyPr>
          <a:lstStyle/>
          <a:p>
            <a:r>
              <a:rPr lang="es-AR" sz="2000" dirty="0" smtClean="0"/>
              <a:t>2.1 </a:t>
            </a:r>
            <a:r>
              <a:rPr lang="es-AR" sz="2000" b="1" dirty="0" smtClean="0"/>
              <a:t>Peso de la Carga (L)</a:t>
            </a:r>
            <a:endParaRPr lang="es-AR" sz="2000" dirty="0"/>
          </a:p>
        </p:txBody>
      </p:sp>
      <p:sp>
        <p:nvSpPr>
          <p:cNvPr id="3" name="2 CuadroTexto"/>
          <p:cNvSpPr txBox="1"/>
          <p:nvPr/>
        </p:nvSpPr>
        <p:spPr>
          <a:xfrm>
            <a:off x="4419555" y="932517"/>
            <a:ext cx="4625369" cy="369332"/>
          </a:xfrm>
          <a:prstGeom prst="rect">
            <a:avLst/>
          </a:prstGeom>
          <a:noFill/>
        </p:spPr>
        <p:txBody>
          <a:bodyPr wrap="none" rtlCol="0">
            <a:spAutoFit/>
          </a:bodyPr>
          <a:lstStyle/>
          <a:p>
            <a:r>
              <a:rPr lang="es-AR" dirty="0" smtClean="0"/>
              <a:t>Es el peso del objeto que es manipulado, en kg.</a:t>
            </a:r>
            <a:endParaRPr lang="es-AR" dirty="0"/>
          </a:p>
        </p:txBody>
      </p:sp>
      <p:sp>
        <p:nvSpPr>
          <p:cNvPr id="4" name="3 CuadroTexto"/>
          <p:cNvSpPr txBox="1"/>
          <p:nvPr/>
        </p:nvSpPr>
        <p:spPr>
          <a:xfrm>
            <a:off x="279095" y="1628799"/>
            <a:ext cx="8280920" cy="1200329"/>
          </a:xfrm>
          <a:prstGeom prst="rect">
            <a:avLst/>
          </a:prstGeom>
          <a:noFill/>
        </p:spPr>
        <p:txBody>
          <a:bodyPr wrap="square" rtlCol="0">
            <a:spAutoFit/>
          </a:bodyPr>
          <a:lstStyle/>
          <a:p>
            <a:r>
              <a:rPr lang="es-AR" dirty="0" smtClean="0"/>
              <a:t>La constante de carga (LC) es el peso máximo recomendado para un levantamiento desde la localización estándar y bajo condiciones optimas. </a:t>
            </a:r>
            <a:r>
              <a:rPr lang="es-AR" dirty="0"/>
              <a:t>quedo fijado en </a:t>
            </a:r>
            <a:r>
              <a:rPr lang="es-AR" b="1" dirty="0"/>
              <a:t>23 kg. </a:t>
            </a:r>
            <a:endParaRPr lang="es-AR" b="1" dirty="0" smtClean="0"/>
          </a:p>
          <a:p>
            <a:r>
              <a:rPr lang="es-AR" dirty="0" smtClean="0"/>
              <a:t> ------ (75</a:t>
            </a:r>
            <a:r>
              <a:rPr lang="es-AR" dirty="0"/>
              <a:t>% femenino y 90% masculinos podrían levantar en condiciones optimas sin sufrir daño.</a:t>
            </a:r>
          </a:p>
        </p:txBody>
      </p:sp>
      <p:sp>
        <p:nvSpPr>
          <p:cNvPr id="6" name="5 CuadroTexto"/>
          <p:cNvSpPr txBox="1"/>
          <p:nvPr/>
        </p:nvSpPr>
        <p:spPr>
          <a:xfrm>
            <a:off x="188249" y="3325634"/>
            <a:ext cx="3835987" cy="369332"/>
          </a:xfrm>
          <a:prstGeom prst="rect">
            <a:avLst/>
          </a:prstGeom>
          <a:noFill/>
        </p:spPr>
        <p:txBody>
          <a:bodyPr wrap="none" rtlCol="0">
            <a:spAutoFit/>
          </a:bodyPr>
          <a:lstStyle/>
          <a:p>
            <a:r>
              <a:rPr lang="es-AR" dirty="0" smtClean="0"/>
              <a:t>2.2 </a:t>
            </a:r>
            <a:r>
              <a:rPr lang="es-AR" b="1" dirty="0" smtClean="0"/>
              <a:t>Distancia horizontal de la carga (H)</a:t>
            </a:r>
            <a:endParaRPr lang="es-AR" dirty="0"/>
          </a:p>
        </p:txBody>
      </p:sp>
      <p:sp>
        <p:nvSpPr>
          <p:cNvPr id="7" name="6 CuadroTexto"/>
          <p:cNvSpPr txBox="1"/>
          <p:nvPr/>
        </p:nvSpPr>
        <p:spPr>
          <a:xfrm>
            <a:off x="1" y="3804618"/>
            <a:ext cx="6732239" cy="923330"/>
          </a:xfrm>
          <a:prstGeom prst="rect">
            <a:avLst/>
          </a:prstGeom>
          <a:noFill/>
        </p:spPr>
        <p:txBody>
          <a:bodyPr wrap="square" rtlCol="0">
            <a:spAutoFit/>
          </a:bodyPr>
          <a:lstStyle/>
          <a:p>
            <a:r>
              <a:rPr lang="es-AR" dirty="0" smtClean="0"/>
              <a:t>Distancia desde el punto medio de la línea que une la parte interna de los huesos de los tobillos al punto medio del agarre de las manos (proyectado en el suelo).</a:t>
            </a:r>
            <a:endParaRPr lang="es-AR" dirty="0"/>
          </a:p>
        </p:txBody>
      </p:sp>
      <p:sp>
        <p:nvSpPr>
          <p:cNvPr id="9" name="8 CuadroTexto"/>
          <p:cNvSpPr txBox="1"/>
          <p:nvPr/>
        </p:nvSpPr>
        <p:spPr>
          <a:xfrm>
            <a:off x="929237" y="4922230"/>
            <a:ext cx="3719608" cy="646331"/>
          </a:xfrm>
          <a:prstGeom prst="rect">
            <a:avLst/>
          </a:prstGeom>
          <a:noFill/>
        </p:spPr>
        <p:txBody>
          <a:bodyPr wrap="none" rtlCol="0">
            <a:spAutoFit/>
          </a:bodyPr>
          <a:lstStyle/>
          <a:p>
            <a:r>
              <a:rPr lang="es-AR" dirty="0" smtClean="0"/>
              <a:t>El factor de distancia horizontal (HM):</a:t>
            </a:r>
          </a:p>
          <a:p>
            <a:pPr algn="ctr"/>
            <a:r>
              <a:rPr lang="es-AR" b="1" dirty="0" smtClean="0"/>
              <a:t>HM= 25/H</a:t>
            </a:r>
            <a:endParaRPr lang="es-AR" b="1" dirty="0"/>
          </a:p>
        </p:txBody>
      </p:sp>
      <p:sp>
        <p:nvSpPr>
          <p:cNvPr id="10" name="9 CuadroTexto"/>
          <p:cNvSpPr txBox="1"/>
          <p:nvPr/>
        </p:nvSpPr>
        <p:spPr>
          <a:xfrm>
            <a:off x="0" y="5805264"/>
            <a:ext cx="5712589" cy="923330"/>
          </a:xfrm>
          <a:prstGeom prst="rect">
            <a:avLst/>
          </a:prstGeom>
          <a:noFill/>
        </p:spPr>
        <p:txBody>
          <a:bodyPr wrap="none" rtlCol="0">
            <a:spAutoFit/>
          </a:bodyPr>
          <a:lstStyle/>
          <a:p>
            <a:r>
              <a:rPr lang="es-AR" dirty="0" smtClean="0"/>
              <a:t>Los valores de H permitidos para HM esta entre 25 y 63cm:</a:t>
            </a:r>
          </a:p>
          <a:p>
            <a:pPr algn="ctr"/>
            <a:r>
              <a:rPr lang="es-AR" dirty="0" smtClean="0"/>
              <a:t>Si H ≤ 25cm;          HM=1</a:t>
            </a:r>
          </a:p>
          <a:p>
            <a:pPr algn="ctr"/>
            <a:r>
              <a:rPr lang="es-AR" dirty="0" smtClean="0"/>
              <a:t>Si H ˃ 63cm;          HM=0</a:t>
            </a:r>
            <a:endParaRPr lang="es-AR" dirty="0"/>
          </a:p>
        </p:txBody>
      </p:sp>
      <p:sp>
        <p:nvSpPr>
          <p:cNvPr id="12"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cxnSp>
        <p:nvCxnSpPr>
          <p:cNvPr id="15" name="14 Conector recto de flecha"/>
          <p:cNvCxnSpPr/>
          <p:nvPr/>
        </p:nvCxnSpPr>
        <p:spPr>
          <a:xfrm flipV="1">
            <a:off x="3091577" y="1101794"/>
            <a:ext cx="1120383" cy="15389"/>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704386" y="4699510"/>
            <a:ext cx="4371669" cy="1075871"/>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5405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1" y="4653137"/>
            <a:ext cx="9144000" cy="1368152"/>
          </a:xfrm>
          <a:prstGeom prst="rect">
            <a:avLst/>
          </a:prstGeom>
          <a:solidFill>
            <a:schemeClr val="tx1">
              <a:lumMod val="50000"/>
              <a:lumOff val="5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Elipse"/>
          <p:cNvSpPr/>
          <p:nvPr/>
        </p:nvSpPr>
        <p:spPr>
          <a:xfrm>
            <a:off x="683568" y="4873409"/>
            <a:ext cx="2673738" cy="1075871"/>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Rectángulo"/>
          <p:cNvSpPr/>
          <p:nvPr/>
        </p:nvSpPr>
        <p:spPr>
          <a:xfrm>
            <a:off x="0" y="1195011"/>
            <a:ext cx="9144000" cy="1657925"/>
          </a:xfrm>
          <a:prstGeom prst="rect">
            <a:avLst/>
          </a:prstGeom>
          <a:solidFill>
            <a:schemeClr val="tx1">
              <a:lumMod val="50000"/>
              <a:lumOff val="5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Rectángulo redondeado"/>
          <p:cNvSpPr/>
          <p:nvPr/>
        </p:nvSpPr>
        <p:spPr>
          <a:xfrm>
            <a:off x="0" y="3430155"/>
            <a:ext cx="3357306" cy="511037"/>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redondeado"/>
          <p:cNvSpPr/>
          <p:nvPr/>
        </p:nvSpPr>
        <p:spPr>
          <a:xfrm>
            <a:off x="0" y="628686"/>
            <a:ext cx="3488199" cy="511037"/>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0" y="687179"/>
            <a:ext cx="3488199" cy="369332"/>
          </a:xfrm>
          <a:prstGeom prst="rect">
            <a:avLst/>
          </a:prstGeom>
          <a:noFill/>
        </p:spPr>
        <p:txBody>
          <a:bodyPr wrap="none" rtlCol="0">
            <a:spAutoFit/>
          </a:bodyPr>
          <a:lstStyle/>
          <a:p>
            <a:r>
              <a:rPr lang="es-AR" dirty="0" smtClean="0"/>
              <a:t>2.3 </a:t>
            </a:r>
            <a:r>
              <a:rPr lang="es-AR" b="1" dirty="0"/>
              <a:t>P</a:t>
            </a:r>
            <a:r>
              <a:rPr lang="es-AR" b="1" dirty="0" smtClean="0"/>
              <a:t>osición vertical de la carga (V)</a:t>
            </a:r>
            <a:endParaRPr lang="es-AR" dirty="0"/>
          </a:p>
        </p:txBody>
      </p:sp>
      <p:sp>
        <p:nvSpPr>
          <p:cNvPr id="3" name="2 CuadroTexto"/>
          <p:cNvSpPr txBox="1"/>
          <p:nvPr/>
        </p:nvSpPr>
        <p:spPr>
          <a:xfrm>
            <a:off x="4774822" y="548680"/>
            <a:ext cx="4369178" cy="646331"/>
          </a:xfrm>
          <a:prstGeom prst="rect">
            <a:avLst/>
          </a:prstGeom>
          <a:noFill/>
        </p:spPr>
        <p:txBody>
          <a:bodyPr wrap="square" rtlCol="0">
            <a:spAutoFit/>
          </a:bodyPr>
          <a:lstStyle/>
          <a:p>
            <a:r>
              <a:rPr lang="es-AR" dirty="0" smtClean="0"/>
              <a:t>Distancia vertical entre el punto de agarre de la carga y el suelo (cm).</a:t>
            </a:r>
            <a:endParaRPr lang="es-AR" dirty="0"/>
          </a:p>
        </p:txBody>
      </p:sp>
      <p:sp>
        <p:nvSpPr>
          <p:cNvPr id="4" name="3 CuadroTexto"/>
          <p:cNvSpPr txBox="1"/>
          <p:nvPr/>
        </p:nvSpPr>
        <p:spPr>
          <a:xfrm>
            <a:off x="3570986" y="1404966"/>
            <a:ext cx="5581128" cy="923330"/>
          </a:xfrm>
          <a:prstGeom prst="rect">
            <a:avLst/>
          </a:prstGeom>
          <a:noFill/>
        </p:spPr>
        <p:txBody>
          <a:bodyPr wrap="square" rtlCol="0">
            <a:spAutoFit/>
          </a:bodyPr>
          <a:lstStyle/>
          <a:p>
            <a:r>
              <a:rPr lang="es-AR" dirty="0" smtClean="0"/>
              <a:t>El factor (VM) = 1 cuando la carga este situada a 75cm del suelo y disminuirá a medida que nos alejemos de dicho valor. Hasta un valor máximo de 175cm. </a:t>
            </a:r>
            <a:endParaRPr lang="es-AR" dirty="0"/>
          </a:p>
        </p:txBody>
      </p:sp>
      <p:sp>
        <p:nvSpPr>
          <p:cNvPr id="5" name="4 CuadroTexto"/>
          <p:cNvSpPr txBox="1"/>
          <p:nvPr/>
        </p:nvSpPr>
        <p:spPr>
          <a:xfrm>
            <a:off x="467544" y="1681965"/>
            <a:ext cx="2492990" cy="400110"/>
          </a:xfrm>
          <a:prstGeom prst="rect">
            <a:avLst/>
          </a:prstGeom>
          <a:noFill/>
        </p:spPr>
        <p:txBody>
          <a:bodyPr wrap="none" rtlCol="0">
            <a:spAutoFit/>
          </a:bodyPr>
          <a:lstStyle/>
          <a:p>
            <a:r>
              <a:rPr lang="es-AR" sz="2000" b="1" dirty="0" smtClean="0"/>
              <a:t>VM= (1-0,003 |V-75|)</a:t>
            </a:r>
            <a:endParaRPr lang="es-AR" sz="2000" b="1" dirty="0"/>
          </a:p>
        </p:txBody>
      </p:sp>
      <p:sp>
        <p:nvSpPr>
          <p:cNvPr id="6" name="5 CuadroTexto"/>
          <p:cNvSpPr txBox="1"/>
          <p:nvPr/>
        </p:nvSpPr>
        <p:spPr>
          <a:xfrm>
            <a:off x="3779912" y="2328296"/>
            <a:ext cx="2419252" cy="369332"/>
          </a:xfrm>
          <a:prstGeom prst="rect">
            <a:avLst/>
          </a:prstGeom>
          <a:noFill/>
        </p:spPr>
        <p:txBody>
          <a:bodyPr wrap="none" rtlCol="0">
            <a:spAutoFit/>
          </a:bodyPr>
          <a:lstStyle/>
          <a:p>
            <a:r>
              <a:rPr lang="es-AR" dirty="0" smtClean="0"/>
              <a:t>Si V ˃ 175cm         VM=0</a:t>
            </a:r>
            <a:endParaRPr lang="es-AR" dirty="0"/>
          </a:p>
        </p:txBody>
      </p:sp>
      <p:sp>
        <p:nvSpPr>
          <p:cNvPr id="7" name="6 CuadroTexto"/>
          <p:cNvSpPr txBox="1"/>
          <p:nvPr/>
        </p:nvSpPr>
        <p:spPr>
          <a:xfrm>
            <a:off x="179512" y="3501008"/>
            <a:ext cx="3177793" cy="369332"/>
          </a:xfrm>
          <a:prstGeom prst="rect">
            <a:avLst/>
          </a:prstGeom>
          <a:noFill/>
        </p:spPr>
        <p:txBody>
          <a:bodyPr wrap="none" rtlCol="0">
            <a:spAutoFit/>
          </a:bodyPr>
          <a:lstStyle/>
          <a:p>
            <a:r>
              <a:rPr lang="es-AR" dirty="0" smtClean="0"/>
              <a:t>2.4 </a:t>
            </a:r>
            <a:r>
              <a:rPr lang="es-AR" b="1" dirty="0" smtClean="0"/>
              <a:t>Desplazamiento Vertical (D)</a:t>
            </a:r>
            <a:endParaRPr lang="es-AR" dirty="0"/>
          </a:p>
        </p:txBody>
      </p:sp>
      <p:sp>
        <p:nvSpPr>
          <p:cNvPr id="8" name="7 CuadroTexto"/>
          <p:cNvSpPr txBox="1"/>
          <p:nvPr/>
        </p:nvSpPr>
        <p:spPr>
          <a:xfrm>
            <a:off x="4131838" y="3547174"/>
            <a:ext cx="5012162" cy="646331"/>
          </a:xfrm>
          <a:prstGeom prst="rect">
            <a:avLst/>
          </a:prstGeom>
          <a:noFill/>
        </p:spPr>
        <p:txBody>
          <a:bodyPr wrap="square" rtlCol="0">
            <a:spAutoFit/>
          </a:bodyPr>
          <a:lstStyle/>
          <a:p>
            <a:r>
              <a:rPr lang="es-AR" dirty="0" smtClean="0"/>
              <a:t>Diferencia de altura vertical de la carga en el origen y en el destino del levantamiento.</a:t>
            </a:r>
            <a:endParaRPr lang="es-AR" dirty="0"/>
          </a:p>
        </p:txBody>
      </p:sp>
      <p:sp>
        <p:nvSpPr>
          <p:cNvPr id="9" name="8 CuadroTexto"/>
          <p:cNvSpPr txBox="1"/>
          <p:nvPr/>
        </p:nvSpPr>
        <p:spPr>
          <a:xfrm>
            <a:off x="1259632" y="3901678"/>
            <a:ext cx="1399742" cy="369332"/>
          </a:xfrm>
          <a:prstGeom prst="rect">
            <a:avLst/>
          </a:prstGeom>
          <a:noFill/>
        </p:spPr>
        <p:txBody>
          <a:bodyPr wrap="none" rtlCol="0">
            <a:spAutoFit/>
          </a:bodyPr>
          <a:lstStyle/>
          <a:p>
            <a:r>
              <a:rPr lang="es-AR" b="1" dirty="0" smtClean="0"/>
              <a:t>D= |V1 - V2|</a:t>
            </a:r>
            <a:endParaRPr lang="es-AR" b="1" dirty="0"/>
          </a:p>
        </p:txBody>
      </p:sp>
      <p:sp>
        <p:nvSpPr>
          <p:cNvPr id="10" name="9 CuadroTexto"/>
          <p:cNvSpPr txBox="1"/>
          <p:nvPr/>
        </p:nvSpPr>
        <p:spPr>
          <a:xfrm>
            <a:off x="1089510" y="4873409"/>
            <a:ext cx="1976824" cy="923330"/>
          </a:xfrm>
          <a:prstGeom prst="rect">
            <a:avLst/>
          </a:prstGeom>
          <a:noFill/>
        </p:spPr>
        <p:txBody>
          <a:bodyPr wrap="none" rtlCol="0">
            <a:spAutoFit/>
          </a:bodyPr>
          <a:lstStyle/>
          <a:p>
            <a:pPr algn="ctr">
              <a:lnSpc>
                <a:spcPct val="150000"/>
              </a:lnSpc>
            </a:pPr>
            <a:r>
              <a:rPr lang="es-AR" dirty="0" smtClean="0"/>
              <a:t>El factor (DM)</a:t>
            </a:r>
          </a:p>
          <a:p>
            <a:pPr algn="ctr">
              <a:lnSpc>
                <a:spcPct val="150000"/>
              </a:lnSpc>
            </a:pPr>
            <a:r>
              <a:rPr lang="es-AR" b="1" dirty="0" smtClean="0"/>
              <a:t>DM = 0,82 + 4,5 /D</a:t>
            </a:r>
            <a:endParaRPr lang="es-AR" dirty="0"/>
          </a:p>
        </p:txBody>
      </p:sp>
      <p:sp>
        <p:nvSpPr>
          <p:cNvPr id="11" name="10 CuadroTexto"/>
          <p:cNvSpPr txBox="1"/>
          <p:nvPr/>
        </p:nvSpPr>
        <p:spPr>
          <a:xfrm>
            <a:off x="4142473" y="4873409"/>
            <a:ext cx="2898550" cy="923330"/>
          </a:xfrm>
          <a:prstGeom prst="rect">
            <a:avLst/>
          </a:prstGeom>
          <a:noFill/>
        </p:spPr>
        <p:txBody>
          <a:bodyPr wrap="none" rtlCol="0">
            <a:spAutoFit/>
          </a:bodyPr>
          <a:lstStyle/>
          <a:p>
            <a:pPr>
              <a:lnSpc>
                <a:spcPct val="150000"/>
              </a:lnSpc>
            </a:pPr>
            <a:r>
              <a:rPr lang="es-AR" dirty="0" smtClean="0"/>
              <a:t>Si D &lt; 25cm; -----------  DM= 1</a:t>
            </a:r>
          </a:p>
          <a:p>
            <a:pPr>
              <a:lnSpc>
                <a:spcPct val="150000"/>
              </a:lnSpc>
            </a:pPr>
            <a:r>
              <a:rPr lang="es-AR" dirty="0" smtClean="0"/>
              <a:t>Si D ˃ 175cm;  --------- DM= 0</a:t>
            </a:r>
            <a:endParaRPr lang="es-AR" dirty="0"/>
          </a:p>
        </p:txBody>
      </p:sp>
      <p:sp>
        <p:nvSpPr>
          <p:cNvPr id="12"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cxnSp>
        <p:nvCxnSpPr>
          <p:cNvPr id="15" name="14 Conector recto de flecha"/>
          <p:cNvCxnSpPr/>
          <p:nvPr/>
        </p:nvCxnSpPr>
        <p:spPr>
          <a:xfrm>
            <a:off x="3505542" y="3685674"/>
            <a:ext cx="549085" cy="1"/>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602327" y="852910"/>
            <a:ext cx="969673" cy="18935"/>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431539" y="1381697"/>
            <a:ext cx="2673738" cy="1075871"/>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09041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683568" y="1475490"/>
            <a:ext cx="7272808" cy="1089414"/>
          </a:xfrm>
          <a:prstGeom prst="rect">
            <a:avLst/>
          </a:prstGeom>
          <a:solidFill>
            <a:schemeClr val="accent5">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redondeado"/>
          <p:cNvSpPr/>
          <p:nvPr/>
        </p:nvSpPr>
        <p:spPr>
          <a:xfrm>
            <a:off x="-20893" y="2970941"/>
            <a:ext cx="2217442" cy="646332"/>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Rectángulo redondeado"/>
          <p:cNvSpPr/>
          <p:nvPr/>
        </p:nvSpPr>
        <p:spPr>
          <a:xfrm>
            <a:off x="0" y="728013"/>
            <a:ext cx="2805576" cy="567986"/>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0" y="827340"/>
            <a:ext cx="2805576" cy="369332"/>
          </a:xfrm>
          <a:prstGeom prst="rect">
            <a:avLst/>
          </a:prstGeom>
          <a:noFill/>
        </p:spPr>
        <p:txBody>
          <a:bodyPr wrap="none" rtlCol="0">
            <a:spAutoFit/>
          </a:bodyPr>
          <a:lstStyle/>
          <a:p>
            <a:r>
              <a:rPr lang="es-AR" dirty="0" smtClean="0"/>
              <a:t>2.5 </a:t>
            </a:r>
            <a:r>
              <a:rPr lang="es-AR" b="1" dirty="0" smtClean="0"/>
              <a:t>Angulo de Asimetría (A)</a:t>
            </a:r>
            <a:endParaRPr lang="es-AR" dirty="0"/>
          </a:p>
        </p:txBody>
      </p:sp>
      <p:sp>
        <p:nvSpPr>
          <p:cNvPr id="3" name="2 CuadroTexto"/>
          <p:cNvSpPr txBox="1"/>
          <p:nvPr/>
        </p:nvSpPr>
        <p:spPr>
          <a:xfrm>
            <a:off x="4128795" y="688841"/>
            <a:ext cx="5015205" cy="646331"/>
          </a:xfrm>
          <a:prstGeom prst="rect">
            <a:avLst/>
          </a:prstGeom>
          <a:noFill/>
        </p:spPr>
        <p:txBody>
          <a:bodyPr wrap="square" rtlCol="0">
            <a:spAutoFit/>
          </a:bodyPr>
          <a:lstStyle/>
          <a:p>
            <a:r>
              <a:rPr lang="es-AR" dirty="0" smtClean="0"/>
              <a:t>Medida angular del desplazamiento del objeto en el plano medio sagital del trabajador, en grados.</a:t>
            </a:r>
            <a:endParaRPr lang="es-AR" dirty="0"/>
          </a:p>
        </p:txBody>
      </p:sp>
      <p:sp>
        <p:nvSpPr>
          <p:cNvPr id="4" name="3 CuadroTexto"/>
          <p:cNvSpPr txBox="1"/>
          <p:nvPr/>
        </p:nvSpPr>
        <p:spPr>
          <a:xfrm>
            <a:off x="899592" y="1475490"/>
            <a:ext cx="2593915" cy="880369"/>
          </a:xfrm>
          <a:prstGeom prst="rect">
            <a:avLst/>
          </a:prstGeom>
          <a:noFill/>
        </p:spPr>
        <p:txBody>
          <a:bodyPr wrap="none" rtlCol="0">
            <a:spAutoFit/>
          </a:bodyPr>
          <a:lstStyle/>
          <a:p>
            <a:pPr algn="ctr">
              <a:lnSpc>
                <a:spcPct val="150000"/>
              </a:lnSpc>
            </a:pPr>
            <a:r>
              <a:rPr lang="es-AR" dirty="0" smtClean="0"/>
              <a:t>Factor de Asimetría (AM):</a:t>
            </a:r>
          </a:p>
          <a:p>
            <a:pPr algn="ctr">
              <a:lnSpc>
                <a:spcPct val="150000"/>
              </a:lnSpc>
            </a:pPr>
            <a:r>
              <a:rPr lang="es-AR" b="1" dirty="0" smtClean="0"/>
              <a:t>AM = 1 – (0,0032 A) </a:t>
            </a:r>
            <a:endParaRPr lang="es-AR" b="1" dirty="0"/>
          </a:p>
        </p:txBody>
      </p:sp>
      <p:sp>
        <p:nvSpPr>
          <p:cNvPr id="5" name="4 CuadroTexto"/>
          <p:cNvSpPr txBox="1"/>
          <p:nvPr/>
        </p:nvSpPr>
        <p:spPr>
          <a:xfrm>
            <a:off x="4932040" y="1731009"/>
            <a:ext cx="2933816" cy="369332"/>
          </a:xfrm>
          <a:prstGeom prst="rect">
            <a:avLst/>
          </a:prstGeom>
          <a:noFill/>
        </p:spPr>
        <p:txBody>
          <a:bodyPr wrap="none" rtlCol="0">
            <a:spAutoFit/>
          </a:bodyPr>
          <a:lstStyle/>
          <a:p>
            <a:r>
              <a:rPr lang="es-AR" dirty="0" smtClean="0"/>
              <a:t>Si A ˃ 135°; ------------- AM = 0</a:t>
            </a:r>
            <a:endParaRPr lang="es-AR" dirty="0"/>
          </a:p>
        </p:txBody>
      </p:sp>
      <p:sp>
        <p:nvSpPr>
          <p:cNvPr id="6" name="5 CuadroTexto"/>
          <p:cNvSpPr txBox="1"/>
          <p:nvPr/>
        </p:nvSpPr>
        <p:spPr>
          <a:xfrm>
            <a:off x="179512" y="2970941"/>
            <a:ext cx="2187219" cy="646331"/>
          </a:xfrm>
          <a:prstGeom prst="rect">
            <a:avLst/>
          </a:prstGeom>
          <a:noFill/>
        </p:spPr>
        <p:txBody>
          <a:bodyPr wrap="square" rtlCol="0">
            <a:spAutoFit/>
          </a:bodyPr>
          <a:lstStyle/>
          <a:p>
            <a:r>
              <a:rPr lang="es-AR" dirty="0" smtClean="0"/>
              <a:t>2.6 </a:t>
            </a:r>
            <a:r>
              <a:rPr lang="es-AR" b="1" dirty="0" smtClean="0"/>
              <a:t>Frecuencia de Levantamiento (F) </a:t>
            </a:r>
            <a:endParaRPr lang="es-AR" dirty="0"/>
          </a:p>
        </p:txBody>
      </p:sp>
      <p:sp>
        <p:nvSpPr>
          <p:cNvPr id="7" name="6 CuadroTexto"/>
          <p:cNvSpPr txBox="1"/>
          <p:nvPr/>
        </p:nvSpPr>
        <p:spPr>
          <a:xfrm>
            <a:off x="2915816" y="2970942"/>
            <a:ext cx="6193805" cy="646331"/>
          </a:xfrm>
          <a:prstGeom prst="rect">
            <a:avLst/>
          </a:prstGeom>
          <a:noFill/>
        </p:spPr>
        <p:txBody>
          <a:bodyPr wrap="square" rtlCol="0">
            <a:spAutoFit/>
          </a:bodyPr>
          <a:lstStyle/>
          <a:p>
            <a:r>
              <a:rPr lang="es-AR" dirty="0" smtClean="0"/>
              <a:t>Numero medio de levantamientos por minuto sobre un periodo de 15 minutos.</a:t>
            </a:r>
            <a:endParaRPr lang="es-AR" dirty="0"/>
          </a:p>
        </p:txBody>
      </p:sp>
      <p:sp>
        <p:nvSpPr>
          <p:cNvPr id="8" name="7 CuadroTexto"/>
          <p:cNvSpPr txBox="1"/>
          <p:nvPr/>
        </p:nvSpPr>
        <p:spPr>
          <a:xfrm>
            <a:off x="9330" y="4365104"/>
            <a:ext cx="3484177" cy="2169825"/>
          </a:xfrm>
          <a:prstGeom prst="rect">
            <a:avLst/>
          </a:prstGeom>
          <a:noFill/>
        </p:spPr>
        <p:txBody>
          <a:bodyPr wrap="square" rtlCol="0">
            <a:spAutoFit/>
          </a:bodyPr>
          <a:lstStyle/>
          <a:p>
            <a:r>
              <a:rPr lang="es-AR" dirty="0" smtClean="0"/>
              <a:t>El factor (FM) esta definido por las siguientes Variables y se calcula utilizando la tabla.</a:t>
            </a:r>
          </a:p>
          <a:p>
            <a:pPr marL="285750" indent="-285750">
              <a:lnSpc>
                <a:spcPct val="150000"/>
              </a:lnSpc>
              <a:buFont typeface="Arial" pitchFamily="34" charset="0"/>
              <a:buChar char="•"/>
            </a:pPr>
            <a:r>
              <a:rPr lang="es-AR" dirty="0" smtClean="0"/>
              <a:t>Nro. De levantamientos/minuto.</a:t>
            </a:r>
          </a:p>
          <a:p>
            <a:pPr marL="285750" indent="-285750">
              <a:lnSpc>
                <a:spcPct val="150000"/>
              </a:lnSpc>
              <a:buFont typeface="Arial" pitchFamily="34" charset="0"/>
              <a:buChar char="•"/>
            </a:pPr>
            <a:r>
              <a:rPr lang="es-AR" dirty="0" smtClean="0"/>
              <a:t>Duración del levantamiento.</a:t>
            </a:r>
          </a:p>
          <a:p>
            <a:pPr marL="285750" indent="-285750">
              <a:lnSpc>
                <a:spcPct val="150000"/>
              </a:lnSpc>
              <a:buFont typeface="Arial" pitchFamily="34" charset="0"/>
              <a:buChar char="•"/>
            </a:pPr>
            <a:r>
              <a:rPr lang="es-AR" dirty="0" smtClean="0"/>
              <a:t>Posición Vertical de la carga.</a:t>
            </a:r>
            <a:endParaRPr lang="es-A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507" y="3617272"/>
            <a:ext cx="5651609" cy="323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cxnSp>
        <p:nvCxnSpPr>
          <p:cNvPr id="14" name="13 Conector recto de flecha"/>
          <p:cNvCxnSpPr/>
          <p:nvPr/>
        </p:nvCxnSpPr>
        <p:spPr>
          <a:xfrm>
            <a:off x="2987824" y="1012006"/>
            <a:ext cx="1008112" cy="0"/>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6" idx="3"/>
            <a:endCxn id="7" idx="1"/>
          </p:cNvCxnSpPr>
          <p:nvPr/>
        </p:nvCxnSpPr>
        <p:spPr>
          <a:xfrm>
            <a:off x="2366731" y="3294107"/>
            <a:ext cx="549085" cy="1"/>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1202333" y="3617273"/>
            <a:ext cx="0" cy="576064"/>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65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04856"/>
            <a:ext cx="6696744" cy="615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Tree>
    <p:extLst>
      <p:ext uri="{BB962C8B-B14F-4D97-AF65-F5344CB8AC3E}">
        <p14:creationId xmlns:p14="http://schemas.microsoft.com/office/powerpoint/2010/main" val="193779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292" t="39871" r="10631" b="32000"/>
          <a:stretch/>
        </p:blipFill>
        <p:spPr bwMode="auto">
          <a:xfrm>
            <a:off x="0" y="4869160"/>
            <a:ext cx="5100385" cy="19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288571" y="620688"/>
            <a:ext cx="2623999" cy="468739"/>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323528" y="650813"/>
            <a:ext cx="2589042" cy="369332"/>
          </a:xfrm>
          <a:prstGeom prst="rect">
            <a:avLst/>
          </a:prstGeom>
          <a:noFill/>
        </p:spPr>
        <p:txBody>
          <a:bodyPr wrap="none" rtlCol="0">
            <a:spAutoFit/>
          </a:bodyPr>
          <a:lstStyle/>
          <a:p>
            <a:r>
              <a:rPr lang="es-AR" dirty="0" smtClean="0"/>
              <a:t>2.7 </a:t>
            </a:r>
            <a:r>
              <a:rPr lang="es-AR" b="1" dirty="0" smtClean="0"/>
              <a:t>Calidad de Agarre (C) </a:t>
            </a:r>
            <a:endParaRPr lang="es-A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98418"/>
            <a:ext cx="8193795" cy="261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88571" y="3897879"/>
            <a:ext cx="8532440" cy="646331"/>
          </a:xfrm>
          <a:prstGeom prst="rect">
            <a:avLst/>
          </a:prstGeom>
          <a:noFill/>
        </p:spPr>
        <p:txBody>
          <a:bodyPr wrap="square" rtlCol="0">
            <a:spAutoFit/>
          </a:bodyPr>
          <a:lstStyle/>
          <a:p>
            <a:r>
              <a:rPr lang="es-AR" dirty="0" smtClean="0"/>
              <a:t>El factor de calidad del agarre (CM) tiene en cuenta el tipo de agarre y la posición vertical de la carga, se determina por la tabla:</a:t>
            </a:r>
            <a:endParaRPr lang="es-AR" dirty="0"/>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765" b="14977"/>
          <a:stretch/>
        </p:blipFill>
        <p:spPr bwMode="auto">
          <a:xfrm>
            <a:off x="5100385" y="4365103"/>
            <a:ext cx="4036246" cy="249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Tree>
    <p:extLst>
      <p:ext uri="{BB962C8B-B14F-4D97-AF65-F5344CB8AC3E}">
        <p14:creationId xmlns:p14="http://schemas.microsoft.com/office/powerpoint/2010/main" val="133526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25552" y="105207"/>
            <a:ext cx="5449758" cy="763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82959" y="596587"/>
            <a:ext cx="1202509" cy="400110"/>
          </a:xfrm>
          <a:prstGeom prst="rect">
            <a:avLst/>
          </a:prstGeom>
          <a:noFill/>
        </p:spPr>
        <p:txBody>
          <a:bodyPr wrap="none" rtlCol="0">
            <a:spAutoFit/>
          </a:bodyPr>
          <a:lstStyle/>
          <a:p>
            <a:r>
              <a:rPr lang="es-AR" sz="2000" dirty="0" smtClean="0"/>
              <a:t>Entonces:</a:t>
            </a:r>
            <a:endParaRPr lang="es-AR" sz="2000" dirty="0"/>
          </a:p>
        </p:txBody>
      </p:sp>
      <p:sp>
        <p:nvSpPr>
          <p:cNvPr id="4" name="2 Subtítulo"/>
          <p:cNvSpPr txBox="1">
            <a:spLocks/>
          </p:cNvSpPr>
          <p:nvPr/>
        </p:nvSpPr>
        <p:spPr>
          <a:xfrm>
            <a:off x="0" y="0"/>
            <a:ext cx="9144000" cy="620688"/>
          </a:xfrm>
          <a:prstGeom prst="rect">
            <a:avLst/>
          </a:prstGeom>
          <a:solidFill>
            <a:srgbClr val="00B050">
              <a:alpha val="22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dirty="0" smtClean="0">
                <a:solidFill>
                  <a:schemeClr val="tx1">
                    <a:lumMod val="75000"/>
                    <a:lumOff val="25000"/>
                  </a:schemeClr>
                </a:solidFill>
              </a:rPr>
              <a:t>Manipulación y levantamiento de cargas</a:t>
            </a:r>
            <a:endParaRPr lang="es-AR" dirty="0">
              <a:solidFill>
                <a:schemeClr val="tx1">
                  <a:lumMod val="75000"/>
                  <a:lumOff val="25000"/>
                </a:schemeClr>
              </a:solidFill>
            </a:endParaRPr>
          </a:p>
        </p:txBody>
      </p:sp>
    </p:spTree>
    <p:extLst>
      <p:ext uri="{BB962C8B-B14F-4D97-AF65-F5344CB8AC3E}">
        <p14:creationId xmlns:p14="http://schemas.microsoft.com/office/powerpoint/2010/main" val="289939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9618" y="5812026"/>
            <a:ext cx="9102512" cy="830997"/>
          </a:xfrm>
          <a:prstGeom prst="rect">
            <a:avLst/>
          </a:prstGeom>
          <a:solidFill>
            <a:srgbClr val="92D05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25 Rectángulo"/>
          <p:cNvSpPr/>
          <p:nvPr/>
        </p:nvSpPr>
        <p:spPr>
          <a:xfrm>
            <a:off x="23234" y="5024280"/>
            <a:ext cx="9102512" cy="557626"/>
          </a:xfrm>
          <a:prstGeom prst="rect">
            <a:avLst/>
          </a:prstGeom>
          <a:solidFill>
            <a:schemeClr val="accent6">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24 Rectángulo"/>
          <p:cNvSpPr/>
          <p:nvPr/>
        </p:nvSpPr>
        <p:spPr>
          <a:xfrm>
            <a:off x="6593" y="4120178"/>
            <a:ext cx="9102512" cy="808843"/>
          </a:xfrm>
          <a:prstGeom prst="rect">
            <a:avLst/>
          </a:prstGeom>
          <a:solidFill>
            <a:schemeClr val="accent4">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Rectángulo"/>
          <p:cNvSpPr/>
          <p:nvPr/>
        </p:nvSpPr>
        <p:spPr>
          <a:xfrm>
            <a:off x="17352" y="3226925"/>
            <a:ext cx="9102512" cy="808843"/>
          </a:xfrm>
          <a:prstGeom prst="rect">
            <a:avLst/>
          </a:prstGeom>
          <a:solidFill>
            <a:srgbClr val="C0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Rectángulo"/>
          <p:cNvSpPr/>
          <p:nvPr/>
        </p:nvSpPr>
        <p:spPr>
          <a:xfrm>
            <a:off x="17352" y="2624296"/>
            <a:ext cx="9102512" cy="388625"/>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21 Rectángulo"/>
          <p:cNvSpPr/>
          <p:nvPr/>
        </p:nvSpPr>
        <p:spPr>
          <a:xfrm>
            <a:off x="13404" y="1828603"/>
            <a:ext cx="9098955" cy="606626"/>
          </a:xfrm>
          <a:prstGeom prst="rect">
            <a:avLst/>
          </a:prstGeom>
          <a:solidFill>
            <a:schemeClr val="accent3">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20 Rectángulo"/>
          <p:cNvSpPr/>
          <p:nvPr/>
        </p:nvSpPr>
        <p:spPr>
          <a:xfrm>
            <a:off x="9618" y="468283"/>
            <a:ext cx="9102512" cy="1184319"/>
          </a:xfrm>
          <a:prstGeom prst="rect">
            <a:avLst/>
          </a:prstGeom>
          <a:solidFill>
            <a:schemeClr val="accent6">
              <a:lumMod val="75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1501215" y="14623"/>
            <a:ext cx="5811527" cy="400110"/>
          </a:xfrm>
          <a:prstGeom prst="rect">
            <a:avLst/>
          </a:prstGeom>
          <a:noFill/>
        </p:spPr>
        <p:txBody>
          <a:bodyPr wrap="none" rtlCol="0">
            <a:spAutoFit/>
          </a:bodyPr>
          <a:lstStyle/>
          <a:p>
            <a:r>
              <a:rPr lang="es-AR" sz="2000" b="1" dirty="0" smtClean="0"/>
              <a:t>Sugerencias</a:t>
            </a:r>
            <a:r>
              <a:rPr lang="es-AR" b="1" dirty="0" smtClean="0"/>
              <a:t> Generales de Diseño o Rediseño de las tareas</a:t>
            </a:r>
            <a:endParaRPr lang="es-AR" b="1" dirty="0"/>
          </a:p>
        </p:txBody>
      </p:sp>
      <p:sp>
        <p:nvSpPr>
          <p:cNvPr id="3" name="2 CuadroTexto"/>
          <p:cNvSpPr txBox="1"/>
          <p:nvPr/>
        </p:nvSpPr>
        <p:spPr>
          <a:xfrm>
            <a:off x="-3207" y="837154"/>
            <a:ext cx="1205779" cy="369332"/>
          </a:xfrm>
          <a:prstGeom prst="rect">
            <a:avLst/>
          </a:prstGeom>
          <a:noFill/>
        </p:spPr>
        <p:txBody>
          <a:bodyPr wrap="none" rtlCol="0">
            <a:spAutoFit/>
          </a:bodyPr>
          <a:lstStyle/>
          <a:p>
            <a:r>
              <a:rPr lang="es-AR" b="1" dirty="0" smtClean="0"/>
              <a:t>Si HM ˂ 1: </a:t>
            </a:r>
            <a:endParaRPr lang="es-AR" b="1" dirty="0"/>
          </a:p>
        </p:txBody>
      </p:sp>
      <p:sp>
        <p:nvSpPr>
          <p:cNvPr id="4" name="3 CuadroTexto"/>
          <p:cNvSpPr txBox="1"/>
          <p:nvPr/>
        </p:nvSpPr>
        <p:spPr>
          <a:xfrm>
            <a:off x="9618" y="1958174"/>
            <a:ext cx="1196161" cy="369332"/>
          </a:xfrm>
          <a:prstGeom prst="rect">
            <a:avLst/>
          </a:prstGeom>
          <a:noFill/>
        </p:spPr>
        <p:txBody>
          <a:bodyPr wrap="none" rtlCol="0">
            <a:spAutoFit/>
          </a:bodyPr>
          <a:lstStyle/>
          <a:p>
            <a:r>
              <a:rPr lang="es-AR" b="1" dirty="0" smtClean="0"/>
              <a:t>Si VM ˂ 1: </a:t>
            </a:r>
            <a:endParaRPr lang="es-AR" b="1" dirty="0"/>
          </a:p>
        </p:txBody>
      </p:sp>
      <p:sp>
        <p:nvSpPr>
          <p:cNvPr id="5" name="4 CuadroTexto"/>
          <p:cNvSpPr txBox="1"/>
          <p:nvPr/>
        </p:nvSpPr>
        <p:spPr>
          <a:xfrm>
            <a:off x="-11144" y="2643589"/>
            <a:ext cx="1205779" cy="369332"/>
          </a:xfrm>
          <a:prstGeom prst="rect">
            <a:avLst/>
          </a:prstGeom>
          <a:noFill/>
        </p:spPr>
        <p:txBody>
          <a:bodyPr wrap="none" rtlCol="0">
            <a:spAutoFit/>
          </a:bodyPr>
          <a:lstStyle/>
          <a:p>
            <a:r>
              <a:rPr lang="es-AR" b="1" dirty="0" smtClean="0"/>
              <a:t>Si DM ˂ 1: </a:t>
            </a:r>
            <a:endParaRPr lang="es-AR" b="1" dirty="0"/>
          </a:p>
        </p:txBody>
      </p:sp>
      <p:sp>
        <p:nvSpPr>
          <p:cNvPr id="6" name="5 CuadroTexto"/>
          <p:cNvSpPr txBox="1"/>
          <p:nvPr/>
        </p:nvSpPr>
        <p:spPr>
          <a:xfrm>
            <a:off x="0" y="3446681"/>
            <a:ext cx="1199367" cy="369332"/>
          </a:xfrm>
          <a:prstGeom prst="rect">
            <a:avLst/>
          </a:prstGeom>
          <a:noFill/>
        </p:spPr>
        <p:txBody>
          <a:bodyPr wrap="none" rtlCol="0">
            <a:spAutoFit/>
          </a:bodyPr>
          <a:lstStyle/>
          <a:p>
            <a:r>
              <a:rPr lang="es-AR" b="1" dirty="0" smtClean="0"/>
              <a:t>Si AM ˂ 1: </a:t>
            </a:r>
            <a:endParaRPr lang="es-AR" b="1" dirty="0"/>
          </a:p>
        </p:txBody>
      </p:sp>
      <p:sp>
        <p:nvSpPr>
          <p:cNvPr id="7" name="6 CuadroTexto"/>
          <p:cNvSpPr txBox="1"/>
          <p:nvPr/>
        </p:nvSpPr>
        <p:spPr>
          <a:xfrm>
            <a:off x="-3207" y="4195932"/>
            <a:ext cx="1165704" cy="369332"/>
          </a:xfrm>
          <a:prstGeom prst="rect">
            <a:avLst/>
          </a:prstGeom>
          <a:noFill/>
        </p:spPr>
        <p:txBody>
          <a:bodyPr wrap="none" rtlCol="0">
            <a:spAutoFit/>
          </a:bodyPr>
          <a:lstStyle/>
          <a:p>
            <a:r>
              <a:rPr lang="es-AR" b="1" dirty="0" smtClean="0"/>
              <a:t>Si FM ˂ 1: </a:t>
            </a:r>
            <a:endParaRPr lang="es-AR" b="1" dirty="0"/>
          </a:p>
        </p:txBody>
      </p:sp>
      <p:sp>
        <p:nvSpPr>
          <p:cNvPr id="8" name="7 CuadroTexto"/>
          <p:cNvSpPr txBox="1"/>
          <p:nvPr/>
        </p:nvSpPr>
        <p:spPr>
          <a:xfrm>
            <a:off x="-11222" y="5104851"/>
            <a:ext cx="1181734" cy="369332"/>
          </a:xfrm>
          <a:prstGeom prst="rect">
            <a:avLst/>
          </a:prstGeom>
          <a:noFill/>
        </p:spPr>
        <p:txBody>
          <a:bodyPr wrap="none" rtlCol="0">
            <a:spAutoFit/>
          </a:bodyPr>
          <a:lstStyle/>
          <a:p>
            <a:r>
              <a:rPr lang="es-AR" b="1" dirty="0" smtClean="0"/>
              <a:t>Si CM ˂ 1: </a:t>
            </a:r>
            <a:endParaRPr lang="es-AR" b="1" dirty="0"/>
          </a:p>
        </p:txBody>
      </p:sp>
      <p:sp>
        <p:nvSpPr>
          <p:cNvPr id="9" name="8 CuadroTexto"/>
          <p:cNvSpPr txBox="1"/>
          <p:nvPr/>
        </p:nvSpPr>
        <p:spPr>
          <a:xfrm>
            <a:off x="-27382" y="6027003"/>
            <a:ext cx="2415213" cy="369332"/>
          </a:xfrm>
          <a:prstGeom prst="rect">
            <a:avLst/>
          </a:prstGeom>
          <a:noFill/>
        </p:spPr>
        <p:txBody>
          <a:bodyPr wrap="none" rtlCol="0">
            <a:spAutoFit/>
          </a:bodyPr>
          <a:lstStyle/>
          <a:p>
            <a:r>
              <a:rPr lang="es-AR" b="1" dirty="0" smtClean="0"/>
              <a:t>Si LPR</a:t>
            </a:r>
            <a:r>
              <a:rPr lang="es-AR" b="1" baseline="-25000" dirty="0" smtClean="0"/>
              <a:t>Destino</a:t>
            </a:r>
            <a:r>
              <a:rPr lang="es-AR" b="1" dirty="0" smtClean="0"/>
              <a:t> ˂  LPR</a:t>
            </a:r>
            <a:r>
              <a:rPr lang="es-AR" b="1" baseline="-25000" dirty="0" smtClean="0"/>
              <a:t>Origen</a:t>
            </a:r>
            <a:r>
              <a:rPr lang="es-AR" b="1" dirty="0" smtClean="0"/>
              <a:t>: </a:t>
            </a:r>
            <a:endParaRPr lang="es-AR" b="1" dirty="0"/>
          </a:p>
        </p:txBody>
      </p:sp>
      <p:sp>
        <p:nvSpPr>
          <p:cNvPr id="10" name="9 CuadroTexto"/>
          <p:cNvSpPr txBox="1"/>
          <p:nvPr/>
        </p:nvSpPr>
        <p:spPr>
          <a:xfrm>
            <a:off x="1237827" y="521834"/>
            <a:ext cx="7901609" cy="1077218"/>
          </a:xfrm>
          <a:prstGeom prst="rect">
            <a:avLst/>
          </a:prstGeom>
          <a:noFill/>
        </p:spPr>
        <p:txBody>
          <a:bodyPr wrap="square" rtlCol="0">
            <a:spAutoFit/>
          </a:bodyPr>
          <a:lstStyle/>
          <a:p>
            <a:pPr marL="285750" indent="-285750">
              <a:buFont typeface="Arial" pitchFamily="34" charset="0"/>
              <a:buChar char="•"/>
            </a:pPr>
            <a:r>
              <a:rPr lang="es-AR" sz="1600" dirty="0" smtClean="0"/>
              <a:t>Acercar la carga al trabajador eliminando las barreras horizontales o reduciendo el tamaño del objeto.</a:t>
            </a:r>
          </a:p>
          <a:p>
            <a:pPr marL="285750" indent="-285750">
              <a:buFont typeface="Arial" pitchFamily="34" charset="0"/>
              <a:buChar char="•"/>
            </a:pPr>
            <a:r>
              <a:rPr lang="es-AR" sz="1600" dirty="0" smtClean="0"/>
              <a:t>Los levantamientos cerca del suelo deben evitarse y, si esto no es posible, el objeto debe caber fácilmente entre las piernas.</a:t>
            </a:r>
            <a:endParaRPr lang="es-AR" sz="1600" dirty="0"/>
          </a:p>
        </p:txBody>
      </p:sp>
      <p:sp>
        <p:nvSpPr>
          <p:cNvPr id="11" name="10 CuadroTexto"/>
          <p:cNvSpPr txBox="1"/>
          <p:nvPr/>
        </p:nvSpPr>
        <p:spPr>
          <a:xfrm>
            <a:off x="2289511" y="1850453"/>
            <a:ext cx="6342890" cy="584775"/>
          </a:xfrm>
          <a:prstGeom prst="rect">
            <a:avLst/>
          </a:prstGeom>
          <a:noFill/>
        </p:spPr>
        <p:txBody>
          <a:bodyPr wrap="none" rtlCol="0">
            <a:spAutoFit/>
          </a:bodyPr>
          <a:lstStyle/>
          <a:p>
            <a:pPr marL="285750" indent="-285750">
              <a:buFont typeface="Arial" pitchFamily="34" charset="0"/>
              <a:buChar char="•"/>
            </a:pPr>
            <a:r>
              <a:rPr lang="es-AR" sz="1600" dirty="0" smtClean="0"/>
              <a:t>Alzar o bajar el origen o el destino del levantamiento.</a:t>
            </a:r>
          </a:p>
          <a:p>
            <a:pPr marL="285750" indent="-285750">
              <a:buFont typeface="Arial" pitchFamily="34" charset="0"/>
              <a:buChar char="•"/>
            </a:pPr>
            <a:r>
              <a:rPr lang="es-AR" sz="1600" dirty="0" smtClean="0"/>
              <a:t>Evitar los levantamientos cerca del suelo y por encima de los hombros.</a:t>
            </a:r>
            <a:endParaRPr lang="es-AR" sz="1600" dirty="0"/>
          </a:p>
        </p:txBody>
      </p:sp>
      <p:sp>
        <p:nvSpPr>
          <p:cNvPr id="12" name="11 CuadroTexto"/>
          <p:cNvSpPr txBox="1"/>
          <p:nvPr/>
        </p:nvSpPr>
        <p:spPr>
          <a:xfrm>
            <a:off x="1813339" y="2674367"/>
            <a:ext cx="6603603" cy="338554"/>
          </a:xfrm>
          <a:prstGeom prst="rect">
            <a:avLst/>
          </a:prstGeom>
          <a:noFill/>
        </p:spPr>
        <p:txBody>
          <a:bodyPr wrap="none" rtlCol="0">
            <a:spAutoFit/>
          </a:bodyPr>
          <a:lstStyle/>
          <a:p>
            <a:pPr marL="285750" indent="-285750">
              <a:buFont typeface="Arial" pitchFamily="34" charset="0"/>
              <a:buChar char="•"/>
            </a:pPr>
            <a:r>
              <a:rPr lang="es-AR" sz="1600" dirty="0" smtClean="0"/>
              <a:t>Reducir la distancia vertical entre el origen y el destino del levantamiento.</a:t>
            </a:r>
            <a:endParaRPr lang="es-AR" sz="1600" dirty="0"/>
          </a:p>
        </p:txBody>
      </p:sp>
      <p:sp>
        <p:nvSpPr>
          <p:cNvPr id="13" name="12 CuadroTexto"/>
          <p:cNvSpPr txBox="1"/>
          <p:nvPr/>
        </p:nvSpPr>
        <p:spPr>
          <a:xfrm>
            <a:off x="1218255" y="3215848"/>
            <a:ext cx="7901609" cy="830997"/>
          </a:xfrm>
          <a:prstGeom prst="rect">
            <a:avLst/>
          </a:prstGeom>
          <a:noFill/>
        </p:spPr>
        <p:txBody>
          <a:bodyPr wrap="square" rtlCol="0">
            <a:spAutoFit/>
          </a:bodyPr>
          <a:lstStyle/>
          <a:p>
            <a:pPr marL="285750" indent="-285750">
              <a:buFont typeface="Arial" pitchFamily="34" charset="0"/>
              <a:buChar char="•"/>
            </a:pPr>
            <a:r>
              <a:rPr lang="es-AR" sz="1600" dirty="0" smtClean="0"/>
              <a:t>Colocar el origen y el destino del levantamiento de tal manera que se reduzca el ángulo de giro o de forma que fuerce al trabajador a mover los pies y dar pasos en lugar de girar el cuerpo.</a:t>
            </a:r>
            <a:endParaRPr lang="es-AR" sz="1600" dirty="0"/>
          </a:p>
        </p:txBody>
      </p:sp>
      <p:sp>
        <p:nvSpPr>
          <p:cNvPr id="14" name="13 CuadroTexto"/>
          <p:cNvSpPr txBox="1"/>
          <p:nvPr/>
        </p:nvSpPr>
        <p:spPr>
          <a:xfrm>
            <a:off x="1218255" y="4088210"/>
            <a:ext cx="3671839" cy="584775"/>
          </a:xfrm>
          <a:prstGeom prst="rect">
            <a:avLst/>
          </a:prstGeom>
          <a:noFill/>
        </p:spPr>
        <p:txBody>
          <a:bodyPr wrap="none" rtlCol="0">
            <a:spAutoFit/>
          </a:bodyPr>
          <a:lstStyle/>
          <a:p>
            <a:pPr marL="285750" indent="-285750">
              <a:buFont typeface="Arial" pitchFamily="34" charset="0"/>
              <a:buChar char="•"/>
            </a:pPr>
            <a:r>
              <a:rPr lang="es-AR" sz="1600" dirty="0" smtClean="0"/>
              <a:t>Reducir la tasa de frecuencia.</a:t>
            </a:r>
          </a:p>
          <a:p>
            <a:pPr marL="285750" indent="-285750">
              <a:buFont typeface="Arial" pitchFamily="34" charset="0"/>
              <a:buChar char="•"/>
            </a:pPr>
            <a:r>
              <a:rPr lang="es-AR" sz="1600" dirty="0" smtClean="0"/>
              <a:t>Reducir la duración del levantamiento.</a:t>
            </a:r>
          </a:p>
        </p:txBody>
      </p:sp>
      <p:sp>
        <p:nvSpPr>
          <p:cNvPr id="15" name="14 CuadroTexto"/>
          <p:cNvSpPr txBox="1"/>
          <p:nvPr/>
        </p:nvSpPr>
        <p:spPr>
          <a:xfrm>
            <a:off x="1813338" y="4997130"/>
            <a:ext cx="7295235" cy="584775"/>
          </a:xfrm>
          <a:prstGeom prst="rect">
            <a:avLst/>
          </a:prstGeom>
          <a:noFill/>
        </p:spPr>
        <p:txBody>
          <a:bodyPr wrap="square" rtlCol="0">
            <a:spAutoFit/>
          </a:bodyPr>
          <a:lstStyle/>
          <a:p>
            <a:pPr marL="285750" indent="-285750">
              <a:buFont typeface="Arial" pitchFamily="34" charset="0"/>
              <a:buChar char="•"/>
            </a:pPr>
            <a:r>
              <a:rPr lang="es-AR" sz="1600" dirty="0" smtClean="0"/>
              <a:t>Mejorar el agarre del objeto proporcionando contenedores óptimos con asas o hendiduras o mejorando los asideros de los objetos irregulares.</a:t>
            </a:r>
            <a:endParaRPr lang="es-AR" sz="1600" dirty="0"/>
          </a:p>
        </p:txBody>
      </p:sp>
      <p:sp>
        <p:nvSpPr>
          <p:cNvPr id="16" name="15 CuadroTexto"/>
          <p:cNvSpPr txBox="1"/>
          <p:nvPr/>
        </p:nvSpPr>
        <p:spPr>
          <a:xfrm>
            <a:off x="2724425" y="5796170"/>
            <a:ext cx="6444209" cy="830997"/>
          </a:xfrm>
          <a:prstGeom prst="rect">
            <a:avLst/>
          </a:prstGeom>
          <a:noFill/>
        </p:spPr>
        <p:txBody>
          <a:bodyPr wrap="square" rtlCol="0">
            <a:spAutoFit/>
          </a:bodyPr>
          <a:lstStyle/>
          <a:p>
            <a:pPr marL="285750" indent="-285750">
              <a:buFont typeface="Arial" pitchFamily="34" charset="0"/>
              <a:buChar char="•"/>
            </a:pPr>
            <a:r>
              <a:rPr lang="es-AR" sz="1600" dirty="0" smtClean="0"/>
              <a:t>Eliminar la necesidad de control significativo del objeto en el destino, mediante el rediseño de las tareas o modificando las características del objeto o del contenedor.</a:t>
            </a:r>
            <a:endParaRPr lang="es-AR" sz="1600" dirty="0"/>
          </a:p>
        </p:txBody>
      </p:sp>
      <p:sp>
        <p:nvSpPr>
          <p:cNvPr id="17" name="16 CuadroTexto"/>
          <p:cNvSpPr txBox="1"/>
          <p:nvPr/>
        </p:nvSpPr>
        <p:spPr>
          <a:xfrm>
            <a:off x="4572819" y="4104131"/>
            <a:ext cx="4543488" cy="338554"/>
          </a:xfrm>
          <a:prstGeom prst="rect">
            <a:avLst/>
          </a:prstGeom>
          <a:noFill/>
        </p:spPr>
        <p:txBody>
          <a:bodyPr wrap="none" rtlCol="0">
            <a:spAutoFit/>
          </a:bodyPr>
          <a:lstStyle/>
          <a:p>
            <a:pPr marL="285750" indent="-285750">
              <a:buFont typeface="Arial" pitchFamily="34" charset="0"/>
              <a:buChar char="•"/>
            </a:pPr>
            <a:r>
              <a:rPr lang="es-AR" sz="1600" dirty="0" smtClean="0"/>
              <a:t>Proporcionar mayores periodos de recuperación.</a:t>
            </a:r>
            <a:endParaRPr lang="es-AR" sz="1600" dirty="0"/>
          </a:p>
        </p:txBody>
      </p:sp>
    </p:spTree>
    <p:extLst>
      <p:ext uri="{BB962C8B-B14F-4D97-AF65-F5344CB8AC3E}">
        <p14:creationId xmlns:p14="http://schemas.microsoft.com/office/powerpoint/2010/main" val="1454704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2806725" y="305337"/>
            <a:ext cx="3453878" cy="567986"/>
          </a:xfrm>
          <a:prstGeom prst="round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826823" y="1620093"/>
            <a:ext cx="7200802" cy="1016819"/>
          </a:xfrm>
          <a:prstGeom prst="rect">
            <a:avLst/>
          </a:prstGeom>
          <a:solidFill>
            <a:schemeClr val="accent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Rectángulo"/>
          <p:cNvSpPr/>
          <p:nvPr/>
        </p:nvSpPr>
        <p:spPr>
          <a:xfrm>
            <a:off x="0" y="3501008"/>
            <a:ext cx="9144000" cy="2736304"/>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CuadroTexto"/>
          <p:cNvSpPr txBox="1"/>
          <p:nvPr/>
        </p:nvSpPr>
        <p:spPr>
          <a:xfrm>
            <a:off x="395536" y="404664"/>
            <a:ext cx="5865067" cy="369332"/>
          </a:xfrm>
          <a:prstGeom prst="rect">
            <a:avLst/>
          </a:prstGeom>
          <a:noFill/>
        </p:spPr>
        <p:txBody>
          <a:bodyPr wrap="none" rtlCol="0">
            <a:spAutoFit/>
          </a:bodyPr>
          <a:lstStyle/>
          <a:p>
            <a:r>
              <a:rPr lang="es-AR" dirty="0" smtClean="0"/>
              <a:t>Identificación del Riesgo: </a:t>
            </a:r>
            <a:r>
              <a:rPr lang="es-AR" b="1" dirty="0" smtClean="0"/>
              <a:t>EL INDICE DE LEVANTAMIENTO (IL)</a:t>
            </a:r>
            <a:endParaRPr lang="es-AR" b="1" dirty="0"/>
          </a:p>
        </p:txBody>
      </p:sp>
      <p:sp>
        <p:nvSpPr>
          <p:cNvPr id="3" name="2 CuadroTexto"/>
          <p:cNvSpPr txBox="1"/>
          <p:nvPr/>
        </p:nvSpPr>
        <p:spPr>
          <a:xfrm>
            <a:off x="179512" y="945594"/>
            <a:ext cx="8712968" cy="646331"/>
          </a:xfrm>
          <a:prstGeom prst="rect">
            <a:avLst/>
          </a:prstGeom>
          <a:noFill/>
        </p:spPr>
        <p:txBody>
          <a:bodyPr wrap="square" rtlCol="0">
            <a:spAutoFit/>
          </a:bodyPr>
          <a:lstStyle/>
          <a:p>
            <a:r>
              <a:rPr lang="es-AR" dirty="0" smtClean="0"/>
              <a:t>Proporciona una estimación relativa dl nivel de riesgo asociado con una tarea concreta de levantamiento manual.</a:t>
            </a:r>
            <a:endParaRPr lang="es-AR" dirty="0"/>
          </a:p>
        </p:txBody>
      </p:sp>
      <mc:AlternateContent xmlns:mc="http://schemas.openxmlformats.org/markup-compatibility/2006" xmlns:a14="http://schemas.microsoft.com/office/drawing/2010/main">
        <mc:Choice Requires="a14">
          <p:sp>
            <p:nvSpPr>
              <p:cNvPr id="4" name="3 CuadroTexto"/>
              <p:cNvSpPr txBox="1"/>
              <p:nvPr/>
            </p:nvSpPr>
            <p:spPr>
              <a:xfrm>
                <a:off x="971599" y="1772816"/>
                <a:ext cx="6911251" cy="680699"/>
              </a:xfrm>
              <a:prstGeom prst="rect">
                <a:avLst/>
              </a:prstGeom>
              <a:noFill/>
            </p:spPr>
            <p:txBody>
              <a:bodyPr wrap="none" rtlCol="0">
                <a:spAutoFit/>
              </a:bodyPr>
              <a:lstStyle/>
              <a:p>
                <a:r>
                  <a:rPr lang="es-AR" dirty="0" smtClean="0"/>
                  <a:t>Indice de levantamiento (IL) </a:t>
                </a:r>
                <a:r>
                  <a:rPr lang="es-AR" sz="2000" dirty="0" smtClean="0"/>
                  <a:t>= </a:t>
                </a:r>
                <a14:m>
                  <m:oMath xmlns:m="http://schemas.openxmlformats.org/officeDocument/2006/math">
                    <m:f>
                      <m:fPr>
                        <m:ctrlPr>
                          <a:rPr lang="es-AR" sz="2400" i="1" smtClean="0">
                            <a:latin typeface="Cambria Math"/>
                          </a:rPr>
                        </m:ctrlPr>
                      </m:fPr>
                      <m:num>
                        <m:r>
                          <a:rPr lang="es-AR" sz="2400" b="0" i="1" smtClean="0">
                            <a:latin typeface="Cambria Math"/>
                          </a:rPr>
                          <m:t>𝐶𝑎𝑟𝑔𝑎</m:t>
                        </m:r>
                        <m:r>
                          <a:rPr lang="es-AR" sz="2400" b="0" i="1" smtClean="0">
                            <a:latin typeface="Cambria Math"/>
                          </a:rPr>
                          <m:t> </m:t>
                        </m:r>
                        <m:r>
                          <a:rPr lang="es-AR" sz="2400" b="0" i="1" smtClean="0">
                            <a:latin typeface="Cambria Math"/>
                          </a:rPr>
                          <m:t>𝐿𝑒𝑣𝑎𝑛𝑡𝑎𝑑𝑎</m:t>
                        </m:r>
                        <m:r>
                          <a:rPr lang="es-AR" sz="2400" b="0" i="1" smtClean="0">
                            <a:latin typeface="Cambria Math"/>
                          </a:rPr>
                          <m:t> (</m:t>
                        </m:r>
                        <m:r>
                          <a:rPr lang="es-AR" sz="2400" b="0" i="1" smtClean="0">
                            <a:latin typeface="Cambria Math"/>
                          </a:rPr>
                          <m:t>𝐶</m:t>
                        </m:r>
                        <m:r>
                          <a:rPr lang="es-AR" sz="2400" b="0" i="1" smtClean="0">
                            <a:latin typeface="Cambria Math"/>
                          </a:rPr>
                          <m:t>)</m:t>
                        </m:r>
                      </m:num>
                      <m:den>
                        <m:r>
                          <a:rPr lang="es-AR" sz="2400" b="0" i="1" smtClean="0">
                            <a:latin typeface="Cambria Math"/>
                          </a:rPr>
                          <m:t>𝐿𝑖𝑚𝑖𝑡𝑒</m:t>
                        </m:r>
                        <m:r>
                          <a:rPr lang="es-AR" sz="2400" b="0" i="1" smtClean="0">
                            <a:latin typeface="Cambria Math"/>
                          </a:rPr>
                          <m:t> </m:t>
                        </m:r>
                        <m:r>
                          <a:rPr lang="es-AR" sz="2400" b="0" i="1" smtClean="0">
                            <a:latin typeface="Cambria Math"/>
                          </a:rPr>
                          <m:t>𝑑𝑒</m:t>
                        </m:r>
                        <m:r>
                          <a:rPr lang="es-AR" sz="2400" b="0" i="1" smtClean="0">
                            <a:latin typeface="Cambria Math"/>
                          </a:rPr>
                          <m:t> </m:t>
                        </m:r>
                        <m:r>
                          <a:rPr lang="es-AR" sz="2400" b="0" i="1" smtClean="0">
                            <a:latin typeface="Cambria Math"/>
                          </a:rPr>
                          <m:t>𝑃𝑒𝑠𝑜</m:t>
                        </m:r>
                        <m:r>
                          <a:rPr lang="es-AR" sz="2400" b="0" i="1" smtClean="0">
                            <a:latin typeface="Cambria Math"/>
                          </a:rPr>
                          <m:t> </m:t>
                        </m:r>
                        <m:r>
                          <a:rPr lang="es-AR" sz="2400" b="0" i="1" smtClean="0">
                            <a:latin typeface="Cambria Math"/>
                          </a:rPr>
                          <m:t>𝑅𝑒𝑐𝑜𝑚𝑒𝑛𝑑𝑎𝑑𝑜</m:t>
                        </m:r>
                        <m:r>
                          <a:rPr lang="es-AR" sz="2400" b="0" i="1" smtClean="0">
                            <a:latin typeface="Cambria Math"/>
                          </a:rPr>
                          <m:t> (</m:t>
                        </m:r>
                        <m:r>
                          <a:rPr lang="es-AR" sz="2400" b="0" i="1" smtClean="0">
                            <a:latin typeface="Cambria Math"/>
                          </a:rPr>
                          <m:t>𝐿𝑃𝑅</m:t>
                        </m:r>
                        <m:r>
                          <a:rPr lang="es-AR" sz="2400" b="0" i="1" smtClean="0">
                            <a:latin typeface="Cambria Math"/>
                          </a:rPr>
                          <m:t>)</m:t>
                        </m:r>
                      </m:den>
                    </m:f>
                  </m:oMath>
                </a14:m>
                <a:endParaRPr lang="es-AR" sz="2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971599" y="1772816"/>
                <a:ext cx="6911251" cy="680699"/>
              </a:xfrm>
              <a:prstGeom prst="rect">
                <a:avLst/>
              </a:prstGeom>
              <a:blipFill rotWithShape="1">
                <a:blip r:embed="rId2"/>
                <a:stretch>
                  <a:fillRect l="-705"/>
                </a:stretch>
              </a:blipFill>
            </p:spPr>
            <p:txBody>
              <a:bodyPr/>
              <a:lstStyle/>
              <a:p>
                <a:r>
                  <a:rPr lang="es-AR">
                    <a:noFill/>
                  </a:rPr>
                  <a:t> </a:t>
                </a:r>
              </a:p>
            </p:txBody>
          </p:sp>
        </mc:Fallback>
      </mc:AlternateContent>
      <p:sp>
        <p:nvSpPr>
          <p:cNvPr id="5" name="4 CuadroTexto"/>
          <p:cNvSpPr txBox="1"/>
          <p:nvPr/>
        </p:nvSpPr>
        <p:spPr>
          <a:xfrm>
            <a:off x="179512" y="2974166"/>
            <a:ext cx="7119065" cy="369332"/>
          </a:xfrm>
          <a:prstGeom prst="rect">
            <a:avLst/>
          </a:prstGeom>
          <a:noFill/>
        </p:spPr>
        <p:txBody>
          <a:bodyPr wrap="none" rtlCol="0">
            <a:spAutoFit/>
          </a:bodyPr>
          <a:lstStyle/>
          <a:p>
            <a:r>
              <a:rPr lang="es-AR" dirty="0" smtClean="0"/>
              <a:t>Se pueden considerar </a:t>
            </a:r>
            <a:r>
              <a:rPr lang="es-AR" b="1" dirty="0" smtClean="0"/>
              <a:t>3 zonas de riesgo </a:t>
            </a:r>
            <a:r>
              <a:rPr lang="es-AR" dirty="0" smtClean="0"/>
              <a:t>según los Valores de IL obtenidos:</a:t>
            </a:r>
            <a:endParaRPr lang="es-AR" dirty="0"/>
          </a:p>
        </p:txBody>
      </p:sp>
      <p:sp>
        <p:nvSpPr>
          <p:cNvPr id="6" name="5 CuadroTexto"/>
          <p:cNvSpPr txBox="1"/>
          <p:nvPr/>
        </p:nvSpPr>
        <p:spPr>
          <a:xfrm>
            <a:off x="395536" y="3501008"/>
            <a:ext cx="8748464" cy="2585323"/>
          </a:xfrm>
          <a:prstGeom prst="rect">
            <a:avLst/>
          </a:prstGeom>
          <a:noFill/>
        </p:spPr>
        <p:txBody>
          <a:bodyPr wrap="square" rtlCol="0">
            <a:spAutoFit/>
          </a:bodyPr>
          <a:lstStyle/>
          <a:p>
            <a:pPr marL="342900" indent="-342900">
              <a:buFont typeface="+mj-lt"/>
              <a:buAutoNum type="alphaLcParenR"/>
            </a:pPr>
            <a:r>
              <a:rPr lang="es-AR" b="1" dirty="0" smtClean="0"/>
              <a:t>Riesgo limitado ( IL ˂ 1 ). </a:t>
            </a:r>
            <a:r>
              <a:rPr lang="es-AR" dirty="0" smtClean="0"/>
              <a:t>La mayoría de los trabajadores que realicen este tipo de tareas no deberían tener problemas.</a:t>
            </a:r>
          </a:p>
          <a:p>
            <a:pPr marL="342900" indent="-342900">
              <a:buFont typeface="+mj-lt"/>
              <a:buAutoNum type="alphaLcParenR"/>
            </a:pPr>
            <a:endParaRPr lang="es-AR" dirty="0" smtClean="0"/>
          </a:p>
          <a:p>
            <a:pPr marL="342900" indent="-342900">
              <a:buFont typeface="+mj-lt"/>
              <a:buAutoNum type="alphaLcParenR"/>
            </a:pPr>
            <a:r>
              <a:rPr lang="es-AR" b="1" dirty="0" smtClean="0"/>
              <a:t>Incremento moderado del riesgo ( 1˂ IL ˂ 3 ).</a:t>
            </a:r>
            <a:r>
              <a:rPr lang="es-AR" dirty="0" smtClean="0"/>
              <a:t> Algunos trabajadores pueden sufrir dolencias o lesiones si realizan estas tareas. Deben rediseñarse las tareas o asignarse a trabajadores seleccionados que se someterán a un control.</a:t>
            </a:r>
          </a:p>
          <a:p>
            <a:pPr marL="342900" indent="-342900">
              <a:buFont typeface="+mj-lt"/>
              <a:buAutoNum type="alphaLcParenR"/>
            </a:pPr>
            <a:endParaRPr lang="es-AR" dirty="0" smtClean="0"/>
          </a:p>
          <a:p>
            <a:pPr marL="342900" indent="-342900">
              <a:buFont typeface="+mj-lt"/>
              <a:buAutoNum type="alphaLcParenR"/>
            </a:pPr>
            <a:r>
              <a:rPr lang="es-AR" b="1" dirty="0" smtClean="0"/>
              <a:t>Incremento acusado del Riesgo ( IL ˃ 3 ). </a:t>
            </a:r>
            <a:r>
              <a:rPr lang="es-AR" dirty="0" smtClean="0"/>
              <a:t>Este tipo de tareas es inaceptable desde el punto de vista ergonómico y debe ser modificada.</a:t>
            </a:r>
            <a:endParaRPr lang="es-AR" b="1" dirty="0"/>
          </a:p>
        </p:txBody>
      </p:sp>
      <p:sp>
        <p:nvSpPr>
          <p:cNvPr id="10" name="9 Rectángulo"/>
          <p:cNvSpPr/>
          <p:nvPr/>
        </p:nvSpPr>
        <p:spPr>
          <a:xfrm>
            <a:off x="-15552" y="6592957"/>
            <a:ext cx="9159552" cy="2743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9600" b="1" dirty="0">
              <a:solidFill>
                <a:schemeClr val="tx1">
                  <a:lumMod val="75000"/>
                  <a:lumOff val="25000"/>
                </a:schemeClr>
              </a:solidFill>
            </a:endParaRPr>
          </a:p>
        </p:txBody>
      </p:sp>
    </p:spTree>
    <p:extLst>
      <p:ext uri="{BB962C8B-B14F-4D97-AF65-F5344CB8AC3E}">
        <p14:creationId xmlns:p14="http://schemas.microsoft.com/office/powerpoint/2010/main" val="115880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anipulación Manual de Cargas | Urko Servicios de Prevención, S. C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8" y="0"/>
            <a:ext cx="9139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2348880"/>
            <a:ext cx="9144000" cy="2088232"/>
          </a:xfrm>
          <a:prstGeom prst="rect">
            <a:avLst/>
          </a:prstGeom>
          <a:solidFill>
            <a:schemeClr val="bg1">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600" b="1" dirty="0" smtClean="0">
                <a:solidFill>
                  <a:schemeClr val="tx1">
                    <a:lumMod val="75000"/>
                    <a:lumOff val="25000"/>
                  </a:schemeClr>
                </a:solidFill>
              </a:rPr>
              <a:t>GRACIAS!</a:t>
            </a:r>
            <a:endParaRPr lang="es-AR" sz="9600" b="1" dirty="0">
              <a:solidFill>
                <a:schemeClr val="tx1">
                  <a:lumMod val="75000"/>
                  <a:lumOff val="25000"/>
                </a:schemeClr>
              </a:solidFill>
            </a:endParaRPr>
          </a:p>
        </p:txBody>
      </p:sp>
      <p:sp>
        <p:nvSpPr>
          <p:cNvPr id="4" name="3 Rectángulo"/>
          <p:cNvSpPr/>
          <p:nvPr/>
        </p:nvSpPr>
        <p:spPr>
          <a:xfrm>
            <a:off x="-1" y="0"/>
            <a:ext cx="9159552" cy="5486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9600" b="1" dirty="0">
              <a:solidFill>
                <a:schemeClr val="tx1">
                  <a:lumMod val="75000"/>
                  <a:lumOff val="25000"/>
                </a:schemeClr>
              </a:solidFill>
            </a:endParaRPr>
          </a:p>
        </p:txBody>
      </p:sp>
      <p:sp>
        <p:nvSpPr>
          <p:cNvPr id="5" name="4 Rectángulo"/>
          <p:cNvSpPr/>
          <p:nvPr/>
        </p:nvSpPr>
        <p:spPr>
          <a:xfrm>
            <a:off x="-7776" y="6367670"/>
            <a:ext cx="9167327" cy="5486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9600" b="1" dirty="0">
              <a:solidFill>
                <a:schemeClr val="tx1">
                  <a:lumMod val="75000"/>
                  <a:lumOff val="25000"/>
                </a:schemeClr>
              </a:solidFill>
            </a:endParaRPr>
          </a:p>
        </p:txBody>
      </p:sp>
    </p:spTree>
    <p:extLst>
      <p:ext uri="{BB962C8B-B14F-4D97-AF65-F5344CB8AC3E}">
        <p14:creationId xmlns:p14="http://schemas.microsoft.com/office/powerpoint/2010/main" val="374639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0493" y="1556792"/>
            <a:ext cx="8442439" cy="4185761"/>
          </a:xfrm>
          <a:prstGeom prst="rect">
            <a:avLst/>
          </a:prstGeom>
          <a:solidFill>
            <a:schemeClr val="bg2">
              <a:lumMod val="50000"/>
              <a:alpha val="41000"/>
            </a:schemeClr>
          </a:solidFill>
          <a:ln>
            <a:solidFill>
              <a:schemeClr val="accent1">
                <a:shade val="50000"/>
              </a:schemeClr>
            </a:solidFill>
          </a:ln>
        </p:spPr>
        <p:txBody>
          <a:bodyPr wrap="none" rtlCol="0">
            <a:spAutoFit/>
          </a:bodyPr>
          <a:lstStyle/>
          <a:p>
            <a:r>
              <a:rPr lang="es-AR" sz="2800" dirty="0" smtClean="0"/>
              <a:t>Pasos a seguir:</a:t>
            </a:r>
          </a:p>
          <a:p>
            <a:endParaRPr lang="es-AR" sz="2800" dirty="0" smtClean="0"/>
          </a:p>
          <a:p>
            <a:pPr marL="285750" indent="-285750">
              <a:lnSpc>
                <a:spcPct val="150000"/>
              </a:lnSpc>
              <a:buFont typeface="Wingdings" pitchFamily="2" charset="2"/>
              <a:buChar char="q"/>
            </a:pPr>
            <a:r>
              <a:rPr lang="es-AR" sz="2800" dirty="0" smtClean="0"/>
              <a:t>Seleccionar  tarea.</a:t>
            </a:r>
          </a:p>
          <a:p>
            <a:pPr marL="285750" indent="-285750">
              <a:lnSpc>
                <a:spcPct val="150000"/>
              </a:lnSpc>
              <a:buFont typeface="Wingdings" pitchFamily="2" charset="2"/>
              <a:buChar char="q"/>
            </a:pPr>
            <a:r>
              <a:rPr lang="es-AR" sz="2800" dirty="0" smtClean="0"/>
              <a:t>Registrar datos o muestra.</a:t>
            </a:r>
          </a:p>
          <a:p>
            <a:pPr marL="285750" indent="-285750">
              <a:lnSpc>
                <a:spcPct val="150000"/>
              </a:lnSpc>
              <a:buFont typeface="Wingdings" pitchFamily="2" charset="2"/>
              <a:buChar char="q"/>
            </a:pPr>
            <a:r>
              <a:rPr lang="es-AR" sz="2800" dirty="0" smtClean="0"/>
              <a:t>Determinar NAM (usando  TABLA 1 y escala o Figura 2)</a:t>
            </a:r>
          </a:p>
          <a:p>
            <a:pPr marL="285750" indent="-285750">
              <a:lnSpc>
                <a:spcPct val="150000"/>
              </a:lnSpc>
              <a:buFont typeface="Wingdings" pitchFamily="2" charset="2"/>
              <a:buChar char="q"/>
            </a:pPr>
            <a:r>
              <a:rPr lang="es-AR" sz="2800" dirty="0" smtClean="0"/>
              <a:t>Determinar FPN (usando escala de Borg)</a:t>
            </a:r>
          </a:p>
          <a:p>
            <a:pPr marL="285750" indent="-285750">
              <a:lnSpc>
                <a:spcPct val="150000"/>
              </a:lnSpc>
              <a:buFont typeface="Wingdings" pitchFamily="2" charset="2"/>
              <a:buChar char="q"/>
            </a:pPr>
            <a:r>
              <a:rPr lang="es-AR" sz="2800" dirty="0" smtClean="0"/>
              <a:t>Acordar Resultados  en Figura 1.</a:t>
            </a:r>
            <a:endParaRPr lang="es-AR" sz="2800" dirty="0"/>
          </a:p>
        </p:txBody>
      </p:sp>
      <p:sp>
        <p:nvSpPr>
          <p:cNvPr id="4" name="1 Título"/>
          <p:cNvSpPr txBox="1">
            <a:spLocks/>
          </p:cNvSpPr>
          <p:nvPr/>
        </p:nvSpPr>
        <p:spPr>
          <a:xfrm>
            <a:off x="0" y="0"/>
            <a:ext cx="9144000" cy="114300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20476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6941" y="1387117"/>
            <a:ext cx="8229600" cy="4832092"/>
          </a:xfrm>
          <a:prstGeom prst="rect">
            <a:avLst/>
          </a:prstGeom>
          <a:solidFill>
            <a:schemeClr val="accent5">
              <a:lumMod val="50000"/>
              <a:alpha val="29000"/>
            </a:schemeClr>
          </a:solidFill>
          <a:ln>
            <a:solidFill>
              <a:schemeClr val="accent1">
                <a:shade val="50000"/>
              </a:schemeClr>
            </a:solidFill>
          </a:ln>
        </p:spPr>
        <p:txBody>
          <a:bodyPr wrap="square" rtlCol="0">
            <a:spAutoFit/>
          </a:bodyPr>
          <a:lstStyle/>
          <a:p>
            <a:pPr algn="ctr"/>
            <a:r>
              <a:rPr lang="es-AR" sz="4800" dirty="0" smtClean="0"/>
              <a:t>Variables:</a:t>
            </a:r>
          </a:p>
          <a:p>
            <a:pPr algn="ctr"/>
            <a:endParaRPr lang="es-AR" sz="2800" dirty="0" smtClean="0"/>
          </a:p>
          <a:p>
            <a:pPr marL="514350" indent="-514350">
              <a:buFont typeface="+mj-lt"/>
              <a:buAutoNum type="arabicPeriod"/>
            </a:pPr>
            <a:r>
              <a:rPr lang="es-AR" sz="3200" b="1" dirty="0" smtClean="0"/>
              <a:t>Nivel de Actividad Manual:</a:t>
            </a:r>
          </a:p>
          <a:p>
            <a:pPr marL="285750" indent="-285750">
              <a:buFont typeface="Arial" pitchFamily="34" charset="0"/>
              <a:buChar char="•"/>
            </a:pPr>
            <a:r>
              <a:rPr lang="es-AR" sz="2800" dirty="0" smtClean="0"/>
              <a:t>Frecuencia de Actividades dentro del ciclo.</a:t>
            </a:r>
          </a:p>
          <a:p>
            <a:pPr marL="285750" indent="-285750">
              <a:buFont typeface="Arial" pitchFamily="34" charset="0"/>
              <a:buChar char="•"/>
            </a:pPr>
            <a:r>
              <a:rPr lang="es-AR" sz="2800" dirty="0" smtClean="0"/>
              <a:t>Tiempo de Ocupación (dentro del ciclo y durante la jornada)</a:t>
            </a:r>
          </a:p>
          <a:p>
            <a:endParaRPr lang="es-AR" sz="2800" dirty="0"/>
          </a:p>
          <a:p>
            <a:pPr marL="514350" indent="-514350">
              <a:buFont typeface="+mj-lt"/>
              <a:buAutoNum type="arabicPeriod" startAt="2"/>
            </a:pPr>
            <a:r>
              <a:rPr lang="es-AR" sz="3200" b="1" dirty="0" smtClean="0"/>
              <a:t>Fuerza Pico Normalizada:</a:t>
            </a:r>
          </a:p>
          <a:p>
            <a:pPr marL="285750" indent="-285750">
              <a:buFont typeface="Arial" pitchFamily="34" charset="0"/>
              <a:buChar char="•"/>
            </a:pPr>
            <a:r>
              <a:rPr lang="es-AR" sz="2800" dirty="0" smtClean="0"/>
              <a:t>Nivel de esfuerzo realizado con las manos y dedos (Escala de Borg)</a:t>
            </a:r>
            <a:endParaRPr lang="es-AR" sz="2800" dirty="0"/>
          </a:p>
        </p:txBody>
      </p:sp>
      <p:sp>
        <p:nvSpPr>
          <p:cNvPr id="4" name="1 Título"/>
          <p:cNvSpPr txBox="1">
            <a:spLocks/>
          </p:cNvSpPr>
          <p:nvPr/>
        </p:nvSpPr>
        <p:spPr>
          <a:xfrm>
            <a:off x="0" y="0"/>
            <a:ext cx="9144000" cy="114300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152213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65" b="3576"/>
          <a:stretch/>
        </p:blipFill>
        <p:spPr bwMode="auto">
          <a:xfrm>
            <a:off x="12685" y="72477"/>
            <a:ext cx="6956503" cy="337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558"/>
          <a:stretch/>
        </p:blipFill>
        <p:spPr bwMode="auto">
          <a:xfrm>
            <a:off x="1557938" y="3442925"/>
            <a:ext cx="7586062" cy="339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092280" y="908720"/>
            <a:ext cx="1872208" cy="1938992"/>
          </a:xfrm>
          <a:prstGeom prst="rect">
            <a:avLst/>
          </a:prstGeom>
          <a:noFill/>
        </p:spPr>
        <p:txBody>
          <a:bodyPr wrap="square" rtlCol="0">
            <a:spAutoFit/>
          </a:bodyPr>
          <a:lstStyle/>
          <a:p>
            <a:pPr algn="ctr"/>
            <a:r>
              <a:rPr lang="es-AR" sz="2400" b="1" dirty="0" smtClean="0"/>
              <a:t>Calculo del nivel de actividad Manual (NAM)</a:t>
            </a:r>
            <a:endParaRPr lang="es-AR" sz="2400" b="1" dirty="0"/>
          </a:p>
        </p:txBody>
      </p:sp>
    </p:spTree>
    <p:extLst>
      <p:ext uri="{BB962C8B-B14F-4D97-AF65-F5344CB8AC3E}">
        <p14:creationId xmlns:p14="http://schemas.microsoft.com/office/powerpoint/2010/main" val="3235671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18512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52908" y="6309320"/>
            <a:ext cx="6048644" cy="400110"/>
          </a:xfrm>
          <a:prstGeom prst="rect">
            <a:avLst/>
          </a:prstGeom>
          <a:noFill/>
        </p:spPr>
        <p:txBody>
          <a:bodyPr wrap="none" rtlCol="0">
            <a:spAutoFit/>
          </a:bodyPr>
          <a:lstStyle/>
          <a:p>
            <a:pPr marL="342900" indent="-342900">
              <a:buFont typeface="Wingdings" pitchFamily="2" charset="2"/>
              <a:buChar char="Ø"/>
            </a:pPr>
            <a:r>
              <a:rPr lang="es-AR" sz="2000" dirty="0" smtClean="0"/>
              <a:t>Para determinar la  fuerza de pico Normalizada (FPN)</a:t>
            </a:r>
            <a:endParaRPr lang="es-AR" sz="2000" dirty="0"/>
          </a:p>
        </p:txBody>
      </p:sp>
    </p:spTree>
    <p:extLst>
      <p:ext uri="{BB962C8B-B14F-4D97-AF65-F5344CB8AC3E}">
        <p14:creationId xmlns:p14="http://schemas.microsoft.com/office/powerpoint/2010/main" val="337644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80" y="1124744"/>
            <a:ext cx="7978568" cy="563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0" y="0"/>
            <a:ext cx="9144000" cy="114300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264186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109935"/>
            <a:ext cx="1413849" cy="461665"/>
          </a:xfrm>
          <a:prstGeom prst="rect">
            <a:avLst/>
          </a:prstGeom>
          <a:noFill/>
        </p:spPr>
        <p:txBody>
          <a:bodyPr wrap="none" rtlCol="0">
            <a:spAutoFit/>
          </a:bodyPr>
          <a:lstStyle/>
          <a:p>
            <a:r>
              <a:rPr lang="es-AR" sz="2400" dirty="0" smtClean="0"/>
              <a:t>EJEMPLO:</a:t>
            </a:r>
            <a:endParaRPr lang="es-AR" sz="2400" dirty="0"/>
          </a:p>
        </p:txBody>
      </p:sp>
      <p:sp>
        <p:nvSpPr>
          <p:cNvPr id="3" name="2 CuadroTexto"/>
          <p:cNvSpPr txBox="1"/>
          <p:nvPr/>
        </p:nvSpPr>
        <p:spPr>
          <a:xfrm>
            <a:off x="2627784" y="908720"/>
            <a:ext cx="5050613" cy="1754326"/>
          </a:xfrm>
          <a:prstGeom prst="rect">
            <a:avLst/>
          </a:prstGeom>
          <a:solidFill>
            <a:srgbClr val="00B0F0">
              <a:alpha val="11000"/>
            </a:srgbClr>
          </a:solidFill>
          <a:ln>
            <a:solidFill>
              <a:schemeClr val="accent1">
                <a:shade val="50000"/>
              </a:schemeClr>
            </a:solidFill>
          </a:ln>
        </p:spPr>
        <p:txBody>
          <a:bodyPr wrap="none" rtlCol="0">
            <a:spAutoFit/>
          </a:bodyPr>
          <a:lstStyle/>
          <a:p>
            <a:pPr marL="285750" indent="-285750">
              <a:lnSpc>
                <a:spcPct val="200000"/>
              </a:lnSpc>
              <a:buFont typeface="Wingdings" pitchFamily="2" charset="2"/>
              <a:buChar char="Ø"/>
            </a:pPr>
            <a:r>
              <a:rPr lang="es-AR" dirty="0" smtClean="0"/>
              <a:t>Si en 1 </a:t>
            </a:r>
            <a:r>
              <a:rPr lang="es-AR" dirty="0" smtClean="0"/>
              <a:t>min</a:t>
            </a:r>
            <a:r>
              <a:rPr lang="es-AR" dirty="0" smtClean="0"/>
              <a:t>                                           </a:t>
            </a:r>
            <a:r>
              <a:rPr lang="es-AR" dirty="0" smtClean="0"/>
              <a:t>50 Esfuerzos.</a:t>
            </a:r>
          </a:p>
          <a:p>
            <a:pPr marL="285750" indent="-285750">
              <a:lnSpc>
                <a:spcPct val="200000"/>
              </a:lnSpc>
              <a:buFont typeface="Wingdings" pitchFamily="2" charset="2"/>
              <a:buChar char="Ø"/>
            </a:pPr>
            <a:r>
              <a:rPr lang="es-AR" dirty="0" smtClean="0"/>
              <a:t>En 60 </a:t>
            </a:r>
            <a:r>
              <a:rPr lang="es-AR" dirty="0" err="1" smtClean="0"/>
              <a:t>seg</a:t>
            </a:r>
            <a:r>
              <a:rPr lang="es-AR" dirty="0" smtClean="0"/>
              <a:t>                                               50 Esfuerzos</a:t>
            </a:r>
          </a:p>
          <a:p>
            <a:pPr marL="285750" indent="-285750">
              <a:lnSpc>
                <a:spcPct val="200000"/>
              </a:lnSpc>
              <a:buFont typeface="Wingdings" pitchFamily="2" charset="2"/>
              <a:buChar char="Ø"/>
            </a:pPr>
            <a:r>
              <a:rPr lang="es-AR" dirty="0" smtClean="0"/>
              <a:t>1 segundo                                              X  esfuerzos.</a:t>
            </a:r>
            <a:endParaRPr lang="es-AR" dirty="0"/>
          </a:p>
        </p:txBody>
      </p:sp>
      <mc:AlternateContent xmlns:mc="http://schemas.openxmlformats.org/markup-compatibility/2006">
        <mc:Choice xmlns:a14="http://schemas.microsoft.com/office/drawing/2010/main" Requires="a14">
          <p:sp>
            <p:nvSpPr>
              <p:cNvPr id="4" name="3 CuadroTexto"/>
              <p:cNvSpPr txBox="1"/>
              <p:nvPr/>
            </p:nvSpPr>
            <p:spPr>
              <a:xfrm>
                <a:off x="221804" y="2858905"/>
                <a:ext cx="7720190" cy="670055"/>
              </a:xfrm>
              <a:prstGeom prst="rect">
                <a:avLst/>
              </a:prstGeom>
              <a:solidFill>
                <a:schemeClr val="bg2">
                  <a:lumMod val="10000"/>
                  <a:alpha val="17000"/>
                </a:schemeClr>
              </a:solidFill>
              <a:ln>
                <a:solidFill>
                  <a:schemeClr val="accent1">
                    <a:shade val="50000"/>
                  </a:schemeClr>
                </a:solidFill>
              </a:ln>
            </p:spPr>
            <p:txBody>
              <a:bodyPr wrap="none" rtlCol="0">
                <a:spAutoFit/>
              </a:bodyPr>
              <a:lstStyle/>
              <a:p>
                <a:r>
                  <a:rPr lang="es-AR" sz="2400" dirty="0" smtClean="0"/>
                  <a:t>Entonces       X= </a:t>
                </a:r>
                <a14:m>
                  <m:oMath xmlns:m="http://schemas.openxmlformats.org/officeDocument/2006/math">
                    <m:f>
                      <m:fPr>
                        <m:ctrlPr>
                          <a:rPr lang="es-AR" sz="2400" i="1" smtClean="0">
                            <a:latin typeface="Cambria Math"/>
                          </a:rPr>
                        </m:ctrlPr>
                      </m:fPr>
                      <m:num>
                        <m:r>
                          <a:rPr lang="es-AR" sz="2400" b="0" i="1" smtClean="0">
                            <a:latin typeface="Cambria Math"/>
                          </a:rPr>
                          <m:t>1 </m:t>
                        </m:r>
                        <m:r>
                          <a:rPr lang="es-AR" sz="2400" b="0" i="1" smtClean="0">
                            <a:latin typeface="Cambria Math"/>
                          </a:rPr>
                          <m:t>𝑠𝑒𝑔</m:t>
                        </m:r>
                        <m:r>
                          <a:rPr lang="es-AR" sz="2400" b="0" i="1" smtClean="0">
                            <a:latin typeface="Cambria Math"/>
                          </a:rPr>
                          <m:t> </m:t>
                        </m:r>
                        <m:r>
                          <a:rPr lang="es-AR" sz="2400" b="0" i="1" smtClean="0">
                            <a:latin typeface="Cambria Math"/>
                          </a:rPr>
                          <m:t>𝑥</m:t>
                        </m:r>
                        <m:r>
                          <a:rPr lang="es-AR" sz="2400" b="0" i="1" smtClean="0">
                            <a:latin typeface="Cambria Math"/>
                          </a:rPr>
                          <m:t> 50</m:t>
                        </m:r>
                        <m:r>
                          <a:rPr lang="es-AR" sz="2400" b="0" i="1" smtClean="0">
                            <a:latin typeface="Cambria Math"/>
                          </a:rPr>
                          <m:t>𝑒𝑠𝑓𝑢𝑒𝑟𝑧𝑜𝑠</m:t>
                        </m:r>
                      </m:num>
                      <m:den>
                        <m:r>
                          <a:rPr lang="es-AR" sz="2400" b="0" i="1" smtClean="0">
                            <a:latin typeface="Cambria Math"/>
                          </a:rPr>
                          <m:t>60 </m:t>
                        </m:r>
                        <m:r>
                          <a:rPr lang="es-AR" sz="2400" b="0" i="1" smtClean="0">
                            <a:latin typeface="Cambria Math"/>
                          </a:rPr>
                          <m:t>𝑠𝑒𝑔</m:t>
                        </m:r>
                      </m:den>
                    </m:f>
                    <m:r>
                      <a:rPr lang="es-AR" sz="2400" b="0" i="1" smtClean="0">
                        <a:latin typeface="Cambria Math"/>
                      </a:rPr>
                      <m:t>=0,83 </m:t>
                    </m:r>
                    <m:r>
                      <a:rPr lang="es-AR" sz="2400" b="0" i="1" smtClean="0">
                        <a:latin typeface="Cambria Math"/>
                      </a:rPr>
                      <m:t>𝑒𝑠𝑓</m:t>
                    </m:r>
                    <m:r>
                      <a:rPr lang="es-AR" sz="2400" b="0" i="1" smtClean="0">
                        <a:latin typeface="Cambria Math"/>
                      </a:rPr>
                      <m:t>. ≅1 </m:t>
                    </m:r>
                    <m:r>
                      <a:rPr lang="es-AR" sz="2400" b="0" i="1" smtClean="0">
                        <a:latin typeface="Cambria Math"/>
                        <a:ea typeface="Cambria Math"/>
                      </a:rPr>
                      <m:t>𝑒𝑠𝑓</m:t>
                    </m:r>
                    <m:r>
                      <a:rPr lang="es-AR" sz="2400" b="0" i="1" smtClean="0">
                        <a:latin typeface="Cambria Math"/>
                        <a:ea typeface="Cambria Math"/>
                      </a:rPr>
                      <m:t>./</m:t>
                    </m:r>
                    <m:r>
                      <a:rPr lang="es-AR" sz="2400" b="0" i="1" smtClean="0">
                        <a:latin typeface="Cambria Math"/>
                        <a:ea typeface="Cambria Math"/>
                      </a:rPr>
                      <m:t>𝑠𝑒𝑔</m:t>
                    </m:r>
                  </m:oMath>
                </a14:m>
                <a:endParaRPr lang="es-AR" sz="2400" dirty="0"/>
              </a:p>
            </p:txBody>
          </p:sp>
        </mc:Choice>
        <mc:Fallback>
          <p:sp>
            <p:nvSpPr>
              <p:cNvPr id="4" name="3 CuadroTexto"/>
              <p:cNvSpPr txBox="1">
                <a:spLocks noRot="1" noChangeAspect="1" noMove="1" noResize="1" noEditPoints="1" noAdjustHandles="1" noChangeArrowheads="1" noChangeShapeType="1" noTextEdit="1"/>
              </p:cNvSpPr>
              <p:nvPr/>
            </p:nvSpPr>
            <p:spPr>
              <a:xfrm>
                <a:off x="221804" y="2858905"/>
                <a:ext cx="7720190" cy="670055"/>
              </a:xfrm>
              <a:prstGeom prst="rect">
                <a:avLst/>
              </a:prstGeom>
              <a:blipFill rotWithShape="1">
                <a:blip r:embed="rId2"/>
                <a:stretch>
                  <a:fillRect l="-1103" b="-1786"/>
                </a:stretch>
              </a:blipFill>
              <a:ln>
                <a:solidFill>
                  <a:schemeClr val="accent1">
                    <a:shade val="50000"/>
                  </a:schemeClr>
                </a:solidFill>
              </a:ln>
            </p:spPr>
            <p:txBody>
              <a:bodyPr/>
              <a:lstStyle/>
              <a:p>
                <a:r>
                  <a:rPr lang="es-AR">
                    <a:noFill/>
                  </a:rPr>
                  <a:t> </a:t>
                </a:r>
              </a:p>
            </p:txBody>
          </p:sp>
        </mc:Fallback>
      </mc:AlternateContent>
      <p:sp>
        <p:nvSpPr>
          <p:cNvPr id="5" name="4 CuadroTexto"/>
          <p:cNvSpPr txBox="1"/>
          <p:nvPr/>
        </p:nvSpPr>
        <p:spPr>
          <a:xfrm>
            <a:off x="62975" y="4100745"/>
            <a:ext cx="2132761" cy="2308324"/>
          </a:xfrm>
          <a:prstGeom prst="rect">
            <a:avLst/>
          </a:prstGeom>
          <a:noFill/>
        </p:spPr>
        <p:txBody>
          <a:bodyPr wrap="square" rtlCol="0">
            <a:spAutoFit/>
          </a:bodyPr>
          <a:lstStyle/>
          <a:p>
            <a:pPr>
              <a:lnSpc>
                <a:spcPct val="200000"/>
              </a:lnSpc>
            </a:pPr>
            <a:r>
              <a:rPr lang="es-AR" sz="2400" dirty="0" smtClean="0"/>
              <a:t>TABLA 1 :</a:t>
            </a:r>
          </a:p>
          <a:p>
            <a:pPr>
              <a:lnSpc>
                <a:spcPct val="200000"/>
              </a:lnSpc>
            </a:pPr>
            <a:r>
              <a:rPr lang="es-AR" sz="2400" dirty="0" smtClean="0"/>
              <a:t> 1ra Columna,    </a:t>
            </a:r>
          </a:p>
          <a:p>
            <a:pPr>
              <a:lnSpc>
                <a:spcPct val="200000"/>
              </a:lnSpc>
            </a:pPr>
            <a:r>
              <a:rPr lang="es-AR" sz="2400" dirty="0" smtClean="0"/>
              <a:t> </a:t>
            </a:r>
            <a:r>
              <a:rPr lang="es-AR" sz="2400" b="1" dirty="0" smtClean="0"/>
              <a:t>1 esfuerzo/s.</a:t>
            </a:r>
            <a:endParaRPr lang="es-AR" sz="2400"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88" t="17080" r="6469" b="20283"/>
          <a:stretch/>
        </p:blipFill>
        <p:spPr bwMode="auto">
          <a:xfrm>
            <a:off x="2411760" y="3969776"/>
            <a:ext cx="6711958" cy="28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2771800" y="6033661"/>
            <a:ext cx="720080" cy="38778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txBox="1">
            <a:spLocks/>
          </p:cNvSpPr>
          <p:nvPr/>
        </p:nvSpPr>
        <p:spPr>
          <a:xfrm>
            <a:off x="0" y="0"/>
            <a:ext cx="9144000" cy="90872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cxnSp>
        <p:nvCxnSpPr>
          <p:cNvPr id="10" name="9 Conector recto de flecha"/>
          <p:cNvCxnSpPr/>
          <p:nvPr/>
        </p:nvCxnSpPr>
        <p:spPr>
          <a:xfrm flipV="1">
            <a:off x="4211960" y="1304763"/>
            <a:ext cx="1800200" cy="36005"/>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4081899" y="1747090"/>
            <a:ext cx="1930261" cy="61934"/>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4146929" y="2348880"/>
            <a:ext cx="1930261" cy="61934"/>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4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502" y="908719"/>
            <a:ext cx="5832648" cy="830997"/>
          </a:xfrm>
          <a:prstGeom prst="rect">
            <a:avLst/>
          </a:prstGeom>
          <a:noFill/>
        </p:spPr>
        <p:txBody>
          <a:bodyPr wrap="square" rtlCol="0">
            <a:spAutoFit/>
          </a:bodyPr>
          <a:lstStyle/>
          <a:p>
            <a:r>
              <a:rPr lang="es-AR" sz="2400" dirty="0" smtClean="0"/>
              <a:t>-Para  calcular el Periodo:</a:t>
            </a:r>
          </a:p>
          <a:p>
            <a:r>
              <a:rPr lang="es-AR" sz="2400" dirty="0" smtClean="0"/>
              <a:t>60 </a:t>
            </a:r>
            <a:r>
              <a:rPr lang="es-AR" sz="2400" dirty="0" err="1" smtClean="0"/>
              <a:t>seg</a:t>
            </a:r>
            <a:r>
              <a:rPr lang="es-AR" sz="2400" dirty="0" smtClean="0"/>
              <a:t> / 50 esfuerzos= 1,2 s/</a:t>
            </a:r>
            <a:r>
              <a:rPr lang="es-AR" sz="2400" dirty="0" err="1" smtClean="0"/>
              <a:t>esf</a:t>
            </a:r>
            <a:r>
              <a:rPr lang="es-AR" sz="2400" dirty="0" smtClean="0"/>
              <a:t>.  1 s/</a:t>
            </a:r>
            <a:r>
              <a:rPr lang="es-AR" sz="2400" dirty="0" err="1" smtClean="0"/>
              <a:t>esf</a:t>
            </a:r>
            <a:r>
              <a:rPr lang="es-AR" sz="2400" dirty="0" smtClean="0"/>
              <a:t>.</a:t>
            </a:r>
            <a:endParaRPr lang="es-AR" sz="2400" dirty="0"/>
          </a:p>
        </p:txBody>
      </p:sp>
      <p:sp>
        <p:nvSpPr>
          <p:cNvPr id="3" name="2 CuadroTexto"/>
          <p:cNvSpPr txBox="1"/>
          <p:nvPr/>
        </p:nvSpPr>
        <p:spPr>
          <a:xfrm>
            <a:off x="164503" y="2132856"/>
            <a:ext cx="1887217" cy="1477328"/>
          </a:xfrm>
          <a:prstGeom prst="rect">
            <a:avLst/>
          </a:prstGeom>
          <a:noFill/>
        </p:spPr>
        <p:txBody>
          <a:bodyPr wrap="square" rtlCol="0">
            <a:spAutoFit/>
          </a:bodyPr>
          <a:lstStyle/>
          <a:p>
            <a:pPr>
              <a:lnSpc>
                <a:spcPct val="150000"/>
              </a:lnSpc>
            </a:pPr>
            <a:r>
              <a:rPr lang="es-AR" sz="2000" dirty="0" smtClean="0"/>
              <a:t>TABLA 1: </a:t>
            </a:r>
          </a:p>
          <a:p>
            <a:pPr>
              <a:lnSpc>
                <a:spcPct val="150000"/>
              </a:lnSpc>
            </a:pPr>
            <a:r>
              <a:rPr lang="es-AR" sz="2000" dirty="0" smtClean="0"/>
              <a:t>2da columna,</a:t>
            </a:r>
          </a:p>
          <a:p>
            <a:pPr>
              <a:lnSpc>
                <a:spcPct val="150000"/>
              </a:lnSpc>
            </a:pPr>
            <a:r>
              <a:rPr lang="es-AR" sz="2000" dirty="0" smtClean="0"/>
              <a:t>  </a:t>
            </a:r>
            <a:r>
              <a:rPr lang="es-AR" sz="2000" b="1" dirty="0" smtClean="0"/>
              <a:t>1 s/esfuerzo.</a:t>
            </a:r>
            <a:endParaRPr lang="es-AR" sz="20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8" t="17080" r="6469" b="20283"/>
          <a:stretch/>
        </p:blipFill>
        <p:spPr bwMode="auto">
          <a:xfrm>
            <a:off x="2426464" y="1944477"/>
            <a:ext cx="6711958" cy="321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8123" y="5373216"/>
            <a:ext cx="4027193" cy="830997"/>
          </a:xfrm>
          <a:prstGeom prst="rect">
            <a:avLst/>
          </a:prstGeom>
          <a:noFill/>
        </p:spPr>
        <p:txBody>
          <a:bodyPr wrap="none" rtlCol="0">
            <a:spAutoFit/>
          </a:bodyPr>
          <a:lstStyle/>
          <a:p>
            <a:r>
              <a:rPr lang="es-AR" sz="2400" dirty="0" smtClean="0"/>
              <a:t>Si el esfuerzo dura 5 segundos:</a:t>
            </a:r>
          </a:p>
          <a:p>
            <a:r>
              <a:rPr lang="es-AR" sz="2400" dirty="0" smtClean="0"/>
              <a:t>60 </a:t>
            </a:r>
            <a:r>
              <a:rPr lang="es-AR" sz="2400" dirty="0" err="1" smtClean="0"/>
              <a:t>seg</a:t>
            </a:r>
            <a:r>
              <a:rPr lang="es-AR" sz="2400" dirty="0" smtClean="0"/>
              <a:t> / 5 </a:t>
            </a:r>
            <a:r>
              <a:rPr lang="es-AR" sz="2400" dirty="0" err="1" smtClean="0"/>
              <a:t>seg</a:t>
            </a:r>
            <a:r>
              <a:rPr lang="es-AR" sz="2400" dirty="0" smtClean="0"/>
              <a:t> = </a:t>
            </a:r>
            <a:r>
              <a:rPr lang="es-AR" sz="2400" b="1" dirty="0" smtClean="0"/>
              <a:t>12</a:t>
            </a:r>
            <a:r>
              <a:rPr lang="es-AR" sz="2400" dirty="0" smtClean="0"/>
              <a:t>.</a:t>
            </a:r>
            <a:endParaRPr lang="es-AR" sz="2400" dirty="0"/>
          </a:p>
        </p:txBody>
      </p:sp>
      <p:sp>
        <p:nvSpPr>
          <p:cNvPr id="7" name="6 CuadroTexto"/>
          <p:cNvSpPr txBox="1"/>
          <p:nvPr/>
        </p:nvSpPr>
        <p:spPr>
          <a:xfrm>
            <a:off x="5580112" y="5373216"/>
            <a:ext cx="3033972" cy="830997"/>
          </a:xfrm>
          <a:prstGeom prst="rect">
            <a:avLst/>
          </a:prstGeom>
          <a:noFill/>
        </p:spPr>
        <p:txBody>
          <a:bodyPr wrap="none" rtlCol="0">
            <a:spAutoFit/>
          </a:bodyPr>
          <a:lstStyle/>
          <a:p>
            <a:pPr algn="ctr"/>
            <a:r>
              <a:rPr lang="es-AR" sz="2400" dirty="0" smtClean="0"/>
              <a:t>TABLA 1: 3ra columna, </a:t>
            </a:r>
          </a:p>
          <a:p>
            <a:pPr algn="ctr"/>
            <a:r>
              <a:rPr lang="es-AR" sz="2400" b="1" dirty="0" smtClean="0"/>
              <a:t>0 - 20</a:t>
            </a:r>
            <a:endParaRPr lang="es-AR" sz="2400" b="1" dirty="0"/>
          </a:p>
        </p:txBody>
      </p:sp>
      <p:sp>
        <p:nvSpPr>
          <p:cNvPr id="8" name="7 Rectángulo redondeado"/>
          <p:cNvSpPr/>
          <p:nvPr/>
        </p:nvSpPr>
        <p:spPr>
          <a:xfrm>
            <a:off x="3824334" y="4266626"/>
            <a:ext cx="792088" cy="43204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Elipse"/>
          <p:cNvSpPr/>
          <p:nvPr/>
        </p:nvSpPr>
        <p:spPr>
          <a:xfrm>
            <a:off x="4932040" y="4266626"/>
            <a:ext cx="648072" cy="43204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1" name="10 Conector recto de flecha"/>
          <p:cNvCxnSpPr/>
          <p:nvPr/>
        </p:nvCxnSpPr>
        <p:spPr>
          <a:xfrm>
            <a:off x="2051719" y="3550834"/>
            <a:ext cx="1772615" cy="715792"/>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5436096" y="4698676"/>
            <a:ext cx="830501" cy="67454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0" y="6396335"/>
            <a:ext cx="9138422" cy="461665"/>
          </a:xfrm>
          <a:prstGeom prst="rect">
            <a:avLst/>
          </a:prstGeom>
          <a:solidFill>
            <a:srgbClr val="FFFF00">
              <a:alpha val="51000"/>
            </a:srgbClr>
          </a:solidFill>
        </p:spPr>
        <p:txBody>
          <a:bodyPr wrap="square" rtlCol="0">
            <a:spAutoFit/>
          </a:bodyPr>
          <a:lstStyle/>
          <a:p>
            <a:pPr algn="ctr"/>
            <a:r>
              <a:rPr lang="es-AR" sz="2400" dirty="0" smtClean="0"/>
              <a:t>El nivel de actividad manual = </a:t>
            </a:r>
            <a:r>
              <a:rPr lang="es-AR" sz="2400" b="1" dirty="0" smtClean="0"/>
              <a:t>4</a:t>
            </a:r>
            <a:endParaRPr lang="es-AR" sz="2400" dirty="0"/>
          </a:p>
        </p:txBody>
      </p:sp>
      <p:sp>
        <p:nvSpPr>
          <p:cNvPr id="18" name="17 Elipse"/>
          <p:cNvSpPr/>
          <p:nvPr/>
        </p:nvSpPr>
        <p:spPr>
          <a:xfrm>
            <a:off x="4932038" y="2439472"/>
            <a:ext cx="850403" cy="432048"/>
          </a:xfrm>
          <a:prstGeom prst="ellipse">
            <a:avLst/>
          </a:prstGeom>
          <a:noFill/>
          <a:ln w="57150">
            <a:solidFill>
              <a:srgbClr val="0070C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 Título"/>
          <p:cNvSpPr txBox="1">
            <a:spLocks/>
          </p:cNvSpPr>
          <p:nvPr/>
        </p:nvSpPr>
        <p:spPr>
          <a:xfrm>
            <a:off x="0" y="0"/>
            <a:ext cx="9144000" cy="908720"/>
          </a:xfrm>
          <a:prstGeom prst="rect">
            <a:avLst/>
          </a:prstGeom>
          <a:solidFill>
            <a:srgbClr val="FFFF00">
              <a:alpha val="32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mtClean="0"/>
              <a:t>Nivel de Actividad Manual</a:t>
            </a:r>
            <a:endParaRPr lang="es-AR" dirty="0"/>
          </a:p>
        </p:txBody>
      </p:sp>
    </p:spTree>
    <p:extLst>
      <p:ext uri="{BB962C8B-B14F-4D97-AF65-F5344CB8AC3E}">
        <p14:creationId xmlns:p14="http://schemas.microsoft.com/office/powerpoint/2010/main" val="304832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1714</Words>
  <Application>Microsoft Office PowerPoint</Application>
  <PresentationFormat>Presentación en pantalla (4:3)</PresentationFormat>
  <Paragraphs>171</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Método  NAM</vt:lpstr>
      <vt:lpstr>Nivel de Actividad Manual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  NIOSH</vt:lpstr>
      <vt:lpstr>Levantamiento de Cargas (NIOSH)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  NIOSH</dc:title>
  <dc:creator>Usuario de Windows</dc:creator>
  <cp:lastModifiedBy>Usuario de Windows</cp:lastModifiedBy>
  <cp:revision>79</cp:revision>
  <dcterms:created xsi:type="dcterms:W3CDTF">2020-05-02T23:02:34Z</dcterms:created>
  <dcterms:modified xsi:type="dcterms:W3CDTF">2020-05-04T13:11:26Z</dcterms:modified>
</cp:coreProperties>
</file>