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96" r:id="rId5"/>
    <p:sldId id="297" r:id="rId6"/>
    <p:sldId id="298" r:id="rId7"/>
    <p:sldId id="299" r:id="rId8"/>
    <p:sldId id="300" r:id="rId9"/>
    <p:sldId id="302" r:id="rId10"/>
    <p:sldId id="303" r:id="rId11"/>
    <p:sldId id="30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1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Marcador de posición de imagen de diapositiva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Marcador de posición de texto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s-MX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2965"/>
            <a:ext cx="10800000" cy="7056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747395"/>
            <a:ext cx="8915400" cy="1120140"/>
          </a:xfrm>
        </p:spPr>
        <p:txBody>
          <a:bodyPr>
            <a:normAutofit/>
          </a:bodyPr>
          <a:lstStyle/>
          <a:p>
            <a:r>
              <a:rPr lang="es-AR" sz="4400" dirty="0"/>
              <a:t>GESTIÓN DE MANTENIMIENTO II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2411730"/>
            <a:ext cx="8915400" cy="3491865"/>
          </a:xfrm>
        </p:spPr>
        <p:txBody>
          <a:bodyPr>
            <a:noAutofit/>
          </a:bodyPr>
          <a:lstStyle/>
          <a:p>
            <a:r>
              <a:rPr lang="es-AR" sz="4400" u="sng" dirty="0"/>
              <a:t>UNIDAD 4</a:t>
            </a:r>
            <a:r>
              <a:rPr lang="es-AR" sz="4400" dirty="0"/>
              <a:t>: </a:t>
            </a:r>
            <a:endParaRPr lang="es-AR" sz="4400" dirty="0"/>
          </a:p>
          <a:p>
            <a:endParaRPr lang="es-AR" sz="4400" dirty="0"/>
          </a:p>
          <a:p>
            <a:r>
              <a:rPr lang="es-AR" sz="4400" dirty="0"/>
              <a:t>MANEJO DE </a:t>
            </a:r>
            <a:r>
              <a:rPr lang="es-AR" sz="4400" b="1" dirty="0"/>
              <a:t>INVENTARIOS</a:t>
            </a:r>
            <a:r>
              <a:rPr lang="es-AR" sz="4400" dirty="0"/>
              <a:t> EN EL MANTENIMIENTO</a:t>
            </a:r>
            <a:endParaRPr lang="es-A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INVENTARIOS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s-AR" sz="4400" u="sng" dirty="0"/>
              <a:t>OBJETIVOS</a:t>
            </a:r>
            <a:r>
              <a:rPr lang="es-AR" sz="4400" dirty="0"/>
              <a:t>: </a:t>
            </a:r>
            <a:endParaRPr lang="es-AR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Comprender el rol del inventario en mantenimiento.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Identificar tipos de inventarios.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Aplicar criterios b</a:t>
            </a:r>
            <a:r>
              <a:rPr lang="en-US" altLang="en-US" sz="3600" dirty="0"/>
              <a:t>á</a:t>
            </a:r>
            <a:r>
              <a:rPr lang="en-US" altLang="es-MX" sz="3600" dirty="0"/>
              <a:t>sicos de control.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Analizar problemas reales de gesti</a:t>
            </a:r>
            <a:r>
              <a:rPr lang="en-US" altLang="en-US" sz="3600" dirty="0"/>
              <a:t>ó</a:t>
            </a:r>
            <a:r>
              <a:rPr lang="en-US" altLang="es-MX" sz="3600" dirty="0"/>
              <a:t>n.</a:t>
            </a:r>
            <a:endParaRPr lang="en-US" altLang="es-MX" sz="3600" dirty="0"/>
          </a:p>
          <a:p>
            <a:endParaRPr lang="es-A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INVENTARIOS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s-AR" sz="4400" u="sng" dirty="0"/>
              <a:t>DEFINICIONES</a:t>
            </a:r>
            <a:r>
              <a:rPr lang="es-AR" sz="4400" dirty="0"/>
              <a:t>: </a:t>
            </a:r>
            <a:endParaRPr lang="es-AR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En mantenimiento industrial, la gesti</a:t>
            </a:r>
            <a:r>
              <a:rPr lang="en-US" altLang="en-US" sz="3600" dirty="0"/>
              <a:t>ó</a:t>
            </a:r>
            <a:r>
              <a:rPr lang="en-US" altLang="es-MX" sz="3600" dirty="0"/>
              <a:t>n de inventarios es clave para </a:t>
            </a:r>
            <a:r>
              <a:rPr lang="en-US" altLang="es-MX" sz="3600" u="sng" dirty="0"/>
              <a:t>garantizar la continuidad operativa</a:t>
            </a:r>
            <a:r>
              <a:rPr lang="en-US" altLang="es-MX" sz="3600" dirty="0"/>
              <a:t>. 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600" dirty="0"/>
              <a:t>Una mala gesti</a:t>
            </a:r>
            <a:r>
              <a:rPr lang="en-US" altLang="en-US" sz="3600" dirty="0"/>
              <a:t>ó</a:t>
            </a:r>
            <a:r>
              <a:rPr lang="en-US" altLang="es-MX" sz="3600" dirty="0"/>
              <a:t>n puede provocar </a:t>
            </a:r>
            <a:r>
              <a:rPr lang="en-US" altLang="es-MX" sz="3600" u="sng" dirty="0"/>
              <a:t>paradas de planta</a:t>
            </a:r>
            <a:r>
              <a:rPr lang="en-US" altLang="es-MX" sz="3600" dirty="0"/>
              <a:t>, </a:t>
            </a:r>
            <a:r>
              <a:rPr lang="en-US" altLang="es-MX" sz="3600" u="sng" dirty="0"/>
              <a:t>sobrecostos</a:t>
            </a:r>
            <a:r>
              <a:rPr lang="en-US" altLang="es-MX" sz="3600" dirty="0"/>
              <a:t> o </a:t>
            </a:r>
            <a:r>
              <a:rPr lang="en-US" altLang="es-MX" sz="3600" u="sng" dirty="0"/>
              <a:t>p</a:t>
            </a:r>
            <a:r>
              <a:rPr lang="en-US" altLang="en-US" sz="3600" u="sng" dirty="0"/>
              <a:t>é</a:t>
            </a:r>
            <a:r>
              <a:rPr lang="en-US" altLang="es-MX" sz="3600" u="sng" dirty="0"/>
              <a:t>rdidas por obsolescencia</a:t>
            </a:r>
            <a:r>
              <a:rPr lang="en-US" altLang="es-MX" sz="3600" dirty="0"/>
              <a:t>.</a:t>
            </a:r>
            <a:endParaRPr lang="en-US" altLang="es-MX" sz="3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s-MX" sz="2800" dirty="0"/>
          </a:p>
          <a:p>
            <a:endParaRPr lang="es-A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INVENTARIOS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s-AR" sz="4400" u="sng" dirty="0"/>
              <a:t>EJEMPLO</a:t>
            </a:r>
            <a:r>
              <a:rPr lang="es-AR" sz="4400" dirty="0"/>
              <a:t>: </a:t>
            </a:r>
            <a:endParaRPr lang="en-US" altLang="es-MX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s-MX" sz="3200" dirty="0"/>
              <a:t>Caso </a:t>
            </a:r>
            <a:r>
              <a:rPr lang="es-AR" altLang="en-US" sz="3200" dirty="0"/>
              <a:t>real</a:t>
            </a:r>
            <a:r>
              <a:rPr lang="en-US" altLang="es-MX" sz="3200" dirty="0"/>
              <a:t>: Una bomba cr</a:t>
            </a:r>
            <a:r>
              <a:rPr lang="en-US" altLang="en-US" sz="3200" dirty="0"/>
              <a:t>í</a:t>
            </a:r>
            <a:r>
              <a:rPr lang="en-US" altLang="es-MX" sz="3200" dirty="0"/>
              <a:t>tica falla y no hay repuesto disponible. La producci</a:t>
            </a:r>
            <a:r>
              <a:rPr lang="en-US" altLang="en-US" sz="3200" dirty="0"/>
              <a:t>ó</a:t>
            </a:r>
            <a:r>
              <a:rPr lang="en-US" altLang="es-MX" sz="3200" dirty="0"/>
              <a:t>n se detiene durante 48 horas, generando p</a:t>
            </a:r>
            <a:r>
              <a:rPr lang="en-US" altLang="en-US" sz="3200" dirty="0"/>
              <a:t>é</a:t>
            </a:r>
            <a:r>
              <a:rPr lang="en-US" altLang="es-MX" sz="3200" dirty="0"/>
              <a:t>rdidas econ</a:t>
            </a:r>
            <a:r>
              <a:rPr lang="en-US" altLang="en-US" sz="3200" dirty="0"/>
              <a:t>ó</a:t>
            </a:r>
            <a:r>
              <a:rPr lang="en-US" altLang="es-MX" sz="3200" dirty="0"/>
              <a:t>micas significativas.</a:t>
            </a:r>
            <a:endParaRPr lang="en-US" altLang="es-MX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es-MX" sz="32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AR" altLang="en-US" sz="3200" dirty="0"/>
              <a:t>Conclusión </a:t>
            </a:r>
            <a:r>
              <a:rPr lang="en-US" altLang="es-MX" sz="3200" dirty="0"/>
              <a:t>: El inventario debe equilibrar </a:t>
            </a:r>
            <a:r>
              <a:rPr lang="en-US" altLang="es-MX" sz="3200" b="1" dirty="0"/>
              <a:t>disponibilidad y costos</a:t>
            </a:r>
            <a:r>
              <a:rPr lang="en-US" altLang="es-MX" sz="3200" dirty="0"/>
              <a:t>.</a:t>
            </a:r>
            <a:endParaRPr lang="en-US" altLang="es-MX" sz="3200" dirty="0"/>
          </a:p>
          <a:p>
            <a:endParaRPr lang="es-A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CONCEPTO DE INVENTARIO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12975" y="1424940"/>
            <a:ext cx="9610725" cy="4478655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El inventario es el conjunto de materiales, repuestos, insumos y herramientas almacenados para su uso futuro.</a:t>
            </a:r>
            <a:endParaRPr lang="en-US" altLang="es-MX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s-MX" sz="3200" dirty="0"/>
              <a:t>En </a:t>
            </a:r>
            <a:r>
              <a:rPr lang="es-AR" altLang="en-US" sz="3200" dirty="0"/>
              <a:t>inventarios de m</a:t>
            </a:r>
            <a:r>
              <a:rPr lang="en-US" altLang="es-MX" sz="3200" dirty="0"/>
              <a:t>antenimiento</a:t>
            </a:r>
            <a:r>
              <a:rPr lang="es-AR" altLang="en-US" sz="3200" dirty="0"/>
              <a:t> </a:t>
            </a:r>
            <a:r>
              <a:rPr lang="en-US" altLang="es-MX" sz="3200" dirty="0"/>
              <a:t>incluye</a:t>
            </a:r>
            <a:r>
              <a:rPr lang="es-AR" altLang="en-US" sz="3200" dirty="0">
                <a:sym typeface="+mn-ea"/>
              </a:rPr>
              <a:t>(nombrar ejemplos)</a:t>
            </a:r>
            <a:r>
              <a:rPr lang="en-US" altLang="es-MX" sz="3200" dirty="0">
                <a:sym typeface="+mn-ea"/>
              </a:rPr>
              <a:t>:</a:t>
            </a:r>
            <a:endParaRPr lang="en-US" altLang="es-MX" sz="3200" dirty="0">
              <a:sym typeface="+mn-ea"/>
            </a:endParaRPr>
          </a:p>
          <a:p>
            <a:r>
              <a:rPr lang="en-US" altLang="es-MX" sz="3200" dirty="0"/>
              <a:t>- Repuestos cr</a:t>
            </a:r>
            <a:r>
              <a:rPr lang="en-US" altLang="en-US" sz="3200" dirty="0"/>
              <a:t>í</a:t>
            </a:r>
            <a:r>
              <a:rPr lang="en-US" altLang="es-MX" sz="3200" dirty="0"/>
              <a:t>ticos</a:t>
            </a:r>
            <a:endParaRPr lang="en-US" altLang="es-MX" sz="3200" dirty="0"/>
          </a:p>
          <a:p>
            <a:r>
              <a:rPr lang="en-US" altLang="es-MX" sz="3200" dirty="0"/>
              <a:t>- Consumibles (lubricantes, filtros)</a:t>
            </a:r>
            <a:endParaRPr lang="en-US" altLang="es-MX" sz="3200" dirty="0"/>
          </a:p>
          <a:p>
            <a:r>
              <a:rPr lang="en-US" altLang="es-MX" sz="3200" dirty="0"/>
              <a:t>- Herramientas</a:t>
            </a:r>
            <a:r>
              <a:rPr lang="es-AR" altLang="en-US" sz="3200" dirty="0"/>
              <a:t> y equipos menores</a:t>
            </a:r>
            <a:endParaRPr lang="en-US" altLang="es-MX" sz="3200" dirty="0"/>
          </a:p>
          <a:p>
            <a:r>
              <a:rPr lang="en-US" altLang="es-MX" sz="3200" dirty="0"/>
              <a:t>- Equipos de respaldo</a:t>
            </a:r>
            <a:endParaRPr lang="en-US" altLang="es-MX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n-US" altLang="es-MX" sz="4400" dirty="0"/>
              <a:t>TIPOS DE INVENTARIO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4000" dirty="0"/>
              <a:t>1. </a:t>
            </a:r>
            <a:r>
              <a:rPr lang="en-US" altLang="es-MX" sz="4000" u="sng" dirty="0"/>
              <a:t>Seg</a:t>
            </a:r>
            <a:r>
              <a:rPr lang="en-US" altLang="en-US" sz="4000" u="sng" dirty="0"/>
              <a:t>ú</a:t>
            </a:r>
            <a:r>
              <a:rPr lang="en-US" altLang="es-MX" sz="4000" u="sng" dirty="0"/>
              <a:t>n su funci</a:t>
            </a:r>
            <a:r>
              <a:rPr lang="en-US" altLang="en-US" sz="4000" u="sng" dirty="0"/>
              <a:t>ó</a:t>
            </a:r>
            <a:r>
              <a:rPr lang="en-US" altLang="es-MX" sz="4000" u="sng" dirty="0"/>
              <a:t>n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- Stock de seguridad: protege ante imprevistos.</a:t>
            </a:r>
            <a:endParaRPr lang="en-US" altLang="es-MX" sz="4000" dirty="0"/>
          </a:p>
          <a:p>
            <a:r>
              <a:rPr lang="en-US" altLang="es-MX" sz="4000" dirty="0"/>
              <a:t>- Stock operativo: cubre consumo normal.</a:t>
            </a:r>
            <a:endParaRPr lang="en-US" altLang="es-MX" sz="4000" dirty="0"/>
          </a:p>
          <a:p>
            <a:r>
              <a:rPr lang="en-US" altLang="es-MX" sz="4000" dirty="0"/>
              <a:t>- Stock obsoleto: materiales sin uso.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n-US" altLang="es-MX" sz="4400" dirty="0"/>
              <a:t>TIPOS DE INVENTARIO</a:t>
            </a:r>
            <a:endParaRPr lang="en-US" alt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4000" dirty="0"/>
              <a:t>2. </a:t>
            </a:r>
            <a:r>
              <a:rPr lang="en-US" altLang="es-MX" sz="4000" u="sng" dirty="0"/>
              <a:t>Seg</a:t>
            </a:r>
            <a:r>
              <a:rPr lang="en-US" altLang="en-US" sz="4000" u="sng" dirty="0"/>
              <a:t>ú</a:t>
            </a:r>
            <a:r>
              <a:rPr lang="en-US" altLang="es-MX" sz="4000" u="sng" dirty="0"/>
              <a:t>n criticidad</a:t>
            </a:r>
            <a:r>
              <a:rPr lang="en-US" altLang="es-MX" sz="4000" dirty="0"/>
              <a:t>:</a:t>
            </a:r>
            <a:endParaRPr lang="en-US" altLang="es-MX" sz="4000" dirty="0"/>
          </a:p>
          <a:p>
            <a:r>
              <a:rPr lang="en-US" altLang="es-MX" sz="4000" dirty="0"/>
              <a:t>- Cr</a:t>
            </a:r>
            <a:r>
              <a:rPr lang="en-US" altLang="en-US" sz="4000" dirty="0"/>
              <a:t>í</a:t>
            </a:r>
            <a:r>
              <a:rPr lang="en-US" altLang="es-MX" sz="4000" dirty="0"/>
              <a:t>ticos: detienen la producci</a:t>
            </a:r>
            <a:r>
              <a:rPr lang="en-US" altLang="en-US" sz="4000" dirty="0"/>
              <a:t>ó</a:t>
            </a:r>
            <a:r>
              <a:rPr lang="en-US" altLang="es-MX" sz="4000" dirty="0"/>
              <a:t>n.</a:t>
            </a:r>
            <a:endParaRPr lang="en-US" altLang="es-MX" sz="4000" dirty="0"/>
          </a:p>
          <a:p>
            <a:r>
              <a:rPr lang="en-US" altLang="es-MX" sz="4000" dirty="0"/>
              <a:t>- Importantes: afectan rendimiento.</a:t>
            </a:r>
            <a:endParaRPr lang="en-US" altLang="es-MX" sz="4000" dirty="0"/>
          </a:p>
          <a:p>
            <a:r>
              <a:rPr lang="en-US" altLang="es-MX" sz="4000" dirty="0"/>
              <a:t>- No cr</a:t>
            </a:r>
            <a:r>
              <a:rPr lang="en-US" altLang="en-US" sz="4000" dirty="0"/>
              <a:t>í</a:t>
            </a:r>
            <a:r>
              <a:rPr lang="en-US" altLang="es-MX" sz="4000" dirty="0"/>
              <a:t>ticos: impacto menor.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113220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s-MX" sz="4400" dirty="0"/>
              <a:t>COSTOS ASOCIADOS</a:t>
            </a:r>
            <a:r>
              <a:rPr lang="es-AR" altLang="en-US" sz="4400" dirty="0"/>
              <a:t> EN LA GESTIÓN DEL INVENTARIO</a:t>
            </a:r>
            <a:endParaRPr lang="es-AR" altLang="en-US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642110"/>
            <a:ext cx="8915400" cy="4840605"/>
          </a:xfrm>
        </p:spPr>
        <p:txBody>
          <a:bodyPr>
            <a:noAutofit/>
          </a:bodyPr>
          <a:lstStyle/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almacenamiento:</a:t>
            </a:r>
            <a:r>
              <a:rPr lang="en-US" altLang="es-MX" sz="2800" dirty="0"/>
              <a:t> espacio, seguros, deterioro.</a:t>
            </a:r>
            <a:endParaRPr lang="en-US" altLang="es-MX" sz="2800" dirty="0"/>
          </a:p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ruptura de stock</a:t>
            </a:r>
            <a:r>
              <a:rPr lang="en-US" altLang="es-MX" sz="2800" dirty="0"/>
              <a:t>: paradas de planta.</a:t>
            </a:r>
            <a:endParaRPr lang="en-US" altLang="es-MX" sz="2800" dirty="0"/>
          </a:p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compra</a:t>
            </a:r>
            <a:r>
              <a:rPr lang="en-US" altLang="es-MX" sz="2800" dirty="0"/>
              <a:t>: adquisici</a:t>
            </a:r>
            <a:r>
              <a:rPr lang="en-US" altLang="en-US" sz="2800" dirty="0"/>
              <a:t>ó</a:t>
            </a:r>
            <a:r>
              <a:rPr lang="en-US" altLang="es-MX" sz="2800" dirty="0"/>
              <a:t>n del repuesto.</a:t>
            </a:r>
            <a:endParaRPr lang="en-US" altLang="es-MX" sz="2800" dirty="0"/>
          </a:p>
          <a:p>
            <a:r>
              <a:rPr lang="en-US" altLang="es-MX" sz="2800" dirty="0"/>
              <a:t>- </a:t>
            </a:r>
            <a:r>
              <a:rPr lang="en-US" altLang="es-MX" sz="2800" u="sng" dirty="0"/>
              <a:t>Costo de obsolescencia</a:t>
            </a:r>
            <a:r>
              <a:rPr lang="en-US" altLang="es-MX" sz="2800" dirty="0"/>
              <a:t>: p</a:t>
            </a:r>
            <a:r>
              <a:rPr lang="en-US" altLang="en-US" sz="2800" dirty="0"/>
              <a:t>é</a:t>
            </a:r>
            <a:r>
              <a:rPr lang="en-US" altLang="es-MX" sz="2800" dirty="0"/>
              <a:t>rdida por falta de uso.</a:t>
            </a:r>
            <a:endParaRPr lang="en-US" altLang="es-MX" sz="2800" dirty="0"/>
          </a:p>
          <a:p>
            <a:r>
              <a:rPr lang="en-US" altLang="es-MX" sz="2800" u="sng" dirty="0"/>
              <a:t>Nota</a:t>
            </a:r>
            <a:r>
              <a:rPr lang="en-US" altLang="es-MX" sz="2800" dirty="0"/>
              <a:t>: </a:t>
            </a:r>
            <a:r>
              <a:rPr lang="en-US" altLang="es-MX" sz="2800" b="1" dirty="0"/>
              <a:t>En mantenimiento, el costo de no tener stock suele ser el m</a:t>
            </a:r>
            <a:r>
              <a:rPr lang="en-US" altLang="en-US" sz="2800" b="1" dirty="0"/>
              <a:t>á</a:t>
            </a:r>
            <a:r>
              <a:rPr lang="en-US" altLang="es-MX" sz="2800" b="1" dirty="0"/>
              <a:t>s alto.</a:t>
            </a:r>
            <a:endParaRPr lang="en-US" altLang="es-MX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530" y="386080"/>
            <a:ext cx="8915400" cy="799465"/>
          </a:xfrm>
        </p:spPr>
        <p:txBody>
          <a:bodyPr>
            <a:normAutofit/>
          </a:bodyPr>
          <a:lstStyle/>
          <a:p>
            <a:pPr algn="ctr"/>
            <a:r>
              <a:rPr lang="es-AR" sz="4400" dirty="0"/>
              <a:t>CONCEPTO DE INVENTARIO</a:t>
            </a:r>
            <a:endParaRPr lang="es-A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89530" y="1424940"/>
            <a:ext cx="8915400" cy="4478655"/>
          </a:xfrm>
        </p:spPr>
        <p:txBody>
          <a:bodyPr>
            <a:noAutofit/>
          </a:bodyPr>
          <a:lstStyle/>
          <a:p>
            <a:r>
              <a:rPr lang="en-US" altLang="es-MX" sz="3200" dirty="0"/>
              <a:t>El inventario es el conjunto de materiales, repuestos, insumos y herramientas almacenados para su uso futuro.</a:t>
            </a:r>
            <a:endParaRPr lang="en-US" altLang="es-MX" sz="3200" dirty="0"/>
          </a:p>
          <a:p>
            <a:r>
              <a:rPr lang="en-US" altLang="es-MX" sz="3200" dirty="0"/>
              <a:t>En mantenimiento incluye</a:t>
            </a:r>
            <a:r>
              <a:rPr lang="es-AR" altLang="en-US" sz="3200" dirty="0"/>
              <a:t> (nombrar ejemplos)</a:t>
            </a:r>
            <a:r>
              <a:rPr lang="en-US" altLang="es-MX" sz="3200" dirty="0"/>
              <a:t>:</a:t>
            </a:r>
            <a:endParaRPr lang="en-US" altLang="es-MX" sz="3200" dirty="0"/>
          </a:p>
          <a:p>
            <a:r>
              <a:rPr lang="en-US" altLang="es-MX" sz="3200" dirty="0"/>
              <a:t>- Repuestos cr</a:t>
            </a:r>
            <a:r>
              <a:rPr lang="en-US" altLang="en-US" sz="3200" dirty="0"/>
              <a:t>í</a:t>
            </a:r>
            <a:r>
              <a:rPr lang="en-US" altLang="es-MX" sz="3200" dirty="0"/>
              <a:t>ticos</a:t>
            </a:r>
            <a:endParaRPr lang="en-US" altLang="es-MX" sz="3200" dirty="0"/>
          </a:p>
          <a:p>
            <a:r>
              <a:rPr lang="en-US" altLang="es-MX" sz="3200" dirty="0"/>
              <a:t>- Consumibles (lubricantes, filtros)</a:t>
            </a:r>
            <a:endParaRPr lang="en-US" altLang="es-MX" sz="3200" dirty="0"/>
          </a:p>
          <a:p>
            <a:r>
              <a:rPr lang="en-US" altLang="es-MX" sz="3200" dirty="0"/>
              <a:t>- Herramientas</a:t>
            </a:r>
            <a:endParaRPr lang="en-US" altLang="es-MX" sz="3200" dirty="0"/>
          </a:p>
          <a:p>
            <a:r>
              <a:rPr lang="en-US" altLang="es-MX" sz="3200" dirty="0"/>
              <a:t>- Equipos de respaldo</a:t>
            </a:r>
            <a:endParaRPr lang="en-US" altLang="es-MX" sz="32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1900</Words>
  <Application>WPS Presentation</Application>
  <PresentationFormat>Panorámica</PresentationFormat>
  <Paragraphs>71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Wingdings 3</vt:lpstr>
      <vt:lpstr>Arial</vt:lpstr>
      <vt:lpstr>Century Gothic</vt:lpstr>
      <vt:lpstr>Microsoft YaHei</vt:lpstr>
      <vt:lpstr>Arial Unicode MS</vt:lpstr>
      <vt:lpstr>Calibri</vt:lpstr>
      <vt:lpstr>Espiral</vt:lpstr>
      <vt:lpstr>GESTIÓN DE MANTENIMIENTO II</vt:lpstr>
      <vt:lpstr>INVENTARIOS</vt:lpstr>
      <vt:lpstr>INVENTARIOS</vt:lpstr>
      <vt:lpstr>INVENTARIOS</vt:lpstr>
      <vt:lpstr>CONCEPTO DE INVENTARIO</vt:lpstr>
      <vt:lpstr>TIPOS DE INVENTARIO</vt:lpstr>
      <vt:lpstr>TIPOS DE INVENTARIO</vt:lpstr>
      <vt:lpstr>COSTOS ASOCIADOS EN LA GESTIÓN DEL INVENTARIO</vt:lpstr>
      <vt:lpstr>CONCEPTO DE INVENTARIO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26</cp:revision>
  <dcterms:created xsi:type="dcterms:W3CDTF">2025-08-19T22:15:00Z</dcterms:created>
  <dcterms:modified xsi:type="dcterms:W3CDTF">2026-04-17T23:00:03Z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EDDC1F5F7CF3402EAB4C6867E6AA82B1_13</vt:lpwstr>
  </property>
  <property fmtid="{D5CDD505-2E9C-101B-9397-08002B2CF9AE}" pid="3" name="KSOProductBuildVer">
    <vt:lpwstr>2058-12.2.0.23196</vt:lpwstr>
  </property>
</Properties>
</file>