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a:xfrm>
            <a:off x="3962399" y="5870575"/>
            <a:ext cx="4893958" cy="377825"/>
          </a:xfrm>
        </p:spPr>
        <p:txBody>
          <a:bodyPr/>
          <a:lstStyle/>
          <a:p>
            <a:endParaRPr lang="es-AR"/>
          </a:p>
        </p:txBody>
      </p:sp>
      <p:sp>
        <p:nvSpPr>
          <p:cNvPr id="6" name="Slide Number Placeholder 5"/>
          <p:cNvSpPr>
            <a:spLocks noGrp="1"/>
          </p:cNvSpPr>
          <p:nvPr>
            <p:ph type="sldNum" sz="quarter" idx="12"/>
          </p:nvPr>
        </p:nvSpPr>
        <p:spPr>
          <a:xfrm>
            <a:off x="10608958" y="5870575"/>
            <a:ext cx="551167" cy="377825"/>
          </a:xfrm>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194656812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99625DA-1C10-4DA2-9D0E-753C6F29E036}" type="datetimeFigureOut">
              <a:rPr lang="es-AR" smtClean="0"/>
              <a:t>13/04/2020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1450820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2229701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2920550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3723537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1266819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715153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
        <p:nvSpPr>
          <p:cNvPr id="8" name="Title 1"/>
          <p:cNvSpPr>
            <a:spLocks noGrp="1"/>
          </p:cNvSpPr>
          <p:nvPr>
            <p:ph type="title"/>
          </p:nvPr>
        </p:nvSpPr>
        <p:spPr>
          <a:xfrm>
            <a:off x="685801" y="609600"/>
            <a:ext cx="10131425" cy="1456267"/>
          </a:xfrm>
        </p:spPr>
        <p:txBody>
          <a:bodyPr/>
          <a:lstStyle/>
          <a:p>
            <a:r>
              <a:rPr lang="es-ES" smtClean="0"/>
              <a:t>Haga clic para modificar el estilo de título del patrón</a:t>
            </a:r>
            <a:endParaRPr lang="en-US" dirty="0"/>
          </a:p>
        </p:txBody>
      </p:sp>
    </p:spTree>
    <p:extLst>
      <p:ext uri="{BB962C8B-B14F-4D97-AF65-F5344CB8AC3E}">
        <p14:creationId xmlns:p14="http://schemas.microsoft.com/office/powerpoint/2010/main" val="1899162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1743898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3246939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99625DA-1C10-4DA2-9D0E-753C6F29E036}" type="datetimeFigureOut">
              <a:rPr lang="es-AR" smtClean="0"/>
              <a:t>13/04/2020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899853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99625DA-1C10-4DA2-9D0E-753C6F29E036}" type="datetimeFigureOut">
              <a:rPr lang="es-AR" smtClean="0"/>
              <a:t>13/04/2020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2032104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99625DA-1C10-4DA2-9D0E-753C6F29E036}" type="datetimeFigureOut">
              <a:rPr lang="es-AR" smtClean="0"/>
              <a:t>13/04/2020</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81794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99625DA-1C10-4DA2-9D0E-753C6F29E036}" type="datetimeFigureOut">
              <a:rPr lang="es-AR" smtClean="0"/>
              <a:t>13/04/2020</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3172448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E99625DA-1C10-4DA2-9D0E-753C6F29E036}" type="datetimeFigureOut">
              <a:rPr lang="es-AR" smtClean="0"/>
              <a:t>13/04/2020</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1715760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99625DA-1C10-4DA2-9D0E-753C6F29E036}" type="datetimeFigureOut">
              <a:rPr lang="es-AR" smtClean="0"/>
              <a:t>13/04/2020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3505162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99625DA-1C10-4DA2-9D0E-753C6F29E036}" type="datetimeFigureOut">
              <a:rPr lang="es-AR" smtClean="0"/>
              <a:t>13/04/2020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72C8B615-6C5D-427A-A74F-FAE551C236F5}" type="slidenum">
              <a:rPr lang="es-AR" smtClean="0"/>
              <a:t>‹Nº›</a:t>
            </a:fld>
            <a:endParaRPr lang="es-AR"/>
          </a:p>
        </p:txBody>
      </p:sp>
    </p:spTree>
    <p:extLst>
      <p:ext uri="{BB962C8B-B14F-4D97-AF65-F5344CB8AC3E}">
        <p14:creationId xmlns:p14="http://schemas.microsoft.com/office/powerpoint/2010/main" val="428723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99625DA-1C10-4DA2-9D0E-753C6F29E036}" type="datetimeFigureOut">
              <a:rPr lang="es-AR" smtClean="0"/>
              <a:t>13/04/2020</a:t>
            </a:fld>
            <a:endParaRPr lang="es-A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A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2C8B615-6C5D-427A-A74F-FAE551C236F5}" type="slidenum">
              <a:rPr lang="es-AR" smtClean="0"/>
              <a:t>‹Nº›</a:t>
            </a:fld>
            <a:endParaRPr lang="es-AR"/>
          </a:p>
        </p:txBody>
      </p:sp>
    </p:spTree>
    <p:extLst>
      <p:ext uri="{BB962C8B-B14F-4D97-AF65-F5344CB8AC3E}">
        <p14:creationId xmlns:p14="http://schemas.microsoft.com/office/powerpoint/2010/main" val="4671811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10" Type="http://schemas.openxmlformats.org/officeDocument/2006/relationships/image" Target="../media/image12.JPG"/><Relationship Id="rId4" Type="http://schemas.openxmlformats.org/officeDocument/2006/relationships/image" Target="../media/image6.JPG"/><Relationship Id="rId9" Type="http://schemas.openxmlformats.org/officeDocument/2006/relationships/image" Target="../media/image1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36372" y="643944"/>
            <a:ext cx="9691933" cy="3116687"/>
          </a:xfrm>
        </p:spPr>
        <p:txBody>
          <a:bodyPr>
            <a:normAutofit/>
          </a:bodyPr>
          <a:lstStyle/>
          <a:p>
            <a:pPr algn="ctr"/>
            <a:r>
              <a:rPr lang="es-AR" sz="6000" b="1" dirty="0" smtClean="0"/>
              <a:t>RESOLUCION 886 AÑO 2015</a:t>
            </a:r>
            <a:endParaRPr lang="es-AR" sz="6000" b="1" dirty="0"/>
          </a:p>
        </p:txBody>
      </p:sp>
      <p:sp>
        <p:nvSpPr>
          <p:cNvPr id="3" name="Subtítulo 2"/>
          <p:cNvSpPr>
            <a:spLocks noGrp="1"/>
          </p:cNvSpPr>
          <p:nvPr>
            <p:ph type="subTitle" idx="1"/>
          </p:nvPr>
        </p:nvSpPr>
        <p:spPr>
          <a:xfrm>
            <a:off x="1468192" y="4385732"/>
            <a:ext cx="9691933" cy="1499913"/>
          </a:xfrm>
        </p:spPr>
        <p:txBody>
          <a:bodyPr/>
          <a:lstStyle/>
          <a:p>
            <a:pPr algn="ctr"/>
            <a:r>
              <a:rPr lang="es-AR" sz="2400" b="1" dirty="0"/>
              <a:t>entro en </a:t>
            </a:r>
            <a:r>
              <a:rPr lang="es-AR" sz="2400" b="1" dirty="0" smtClean="0"/>
              <a:t>vigencia el </a:t>
            </a:r>
            <a:r>
              <a:rPr lang="es-AR" sz="2400" b="1" dirty="0"/>
              <a:t>24 de abril de </a:t>
            </a:r>
            <a:r>
              <a:rPr lang="es-AR" sz="2400" b="1" dirty="0" smtClean="0"/>
              <a:t>2015</a:t>
            </a:r>
            <a:endParaRPr lang="es-AR" dirty="0"/>
          </a:p>
        </p:txBody>
      </p:sp>
    </p:spTree>
    <p:extLst>
      <p:ext uri="{BB962C8B-B14F-4D97-AF65-F5344CB8AC3E}">
        <p14:creationId xmlns:p14="http://schemas.microsoft.com/office/powerpoint/2010/main" val="28829145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437883"/>
            <a:ext cx="10131425" cy="6091706"/>
          </a:xfrm>
        </p:spPr>
        <p:txBody>
          <a:bodyPr>
            <a:normAutofit/>
          </a:bodyPr>
          <a:lstStyle/>
          <a:p>
            <a:pPr marL="0" indent="0" algn="ctr">
              <a:buNone/>
            </a:pPr>
            <a:r>
              <a:rPr lang="es-AR" sz="2400" b="1" u="sng" dirty="0"/>
              <a:t>PLANILLA N° 3: IDENTIFICACIÓN DE MEDIDAS CORRECTIVAS Y PREVENTIVAS</a:t>
            </a:r>
          </a:p>
          <a:p>
            <a:pPr marL="0" indent="0" algn="just">
              <a:buNone/>
            </a:pPr>
            <a:endParaRPr lang="es-AR" sz="2200" dirty="0"/>
          </a:p>
          <a:p>
            <a:pPr marL="0" indent="0" algn="just">
              <a:buNone/>
            </a:pPr>
            <a:r>
              <a:rPr lang="es-AR" sz="2200" dirty="0"/>
              <a:t>La Planilla N° 3 deberá ser completada en forma posterior a la Evaluación de Riesgo </a:t>
            </a:r>
            <a:r>
              <a:rPr lang="es-AR" sz="2200" dirty="0" smtClean="0"/>
              <a:t>y consta </a:t>
            </a:r>
            <a:r>
              <a:rPr lang="es-AR" sz="2200" dirty="0"/>
              <a:t>de dos partes:</a:t>
            </a:r>
          </a:p>
          <a:p>
            <a:pPr marL="0" indent="0" algn="just">
              <a:buNone/>
            </a:pPr>
            <a:r>
              <a:rPr lang="es-AR" sz="2200" b="1" u="sng" dirty="0" smtClean="0"/>
              <a:t>a</a:t>
            </a:r>
            <a:r>
              <a:rPr lang="es-AR" sz="2200" b="1" u="sng" dirty="0"/>
              <a:t>) Medidas Preventivas Generales: </a:t>
            </a:r>
            <a:r>
              <a:rPr lang="es-AR" sz="2200" dirty="0"/>
              <a:t>Deberán ser realizadas para todos los trabajadores. </a:t>
            </a:r>
            <a:r>
              <a:rPr lang="es-AR" sz="2200" dirty="0" smtClean="0"/>
              <a:t>El empleador </a:t>
            </a:r>
            <a:r>
              <a:rPr lang="es-AR" sz="2200" dirty="0"/>
              <a:t>debe mantener registro documental que acredite el cumplimiento de </a:t>
            </a:r>
            <a:r>
              <a:rPr lang="es-AR" sz="2200" dirty="0" smtClean="0"/>
              <a:t>dichas medidas</a:t>
            </a:r>
            <a:r>
              <a:rPr lang="es-AR" sz="2200" dirty="0"/>
              <a:t>.</a:t>
            </a:r>
          </a:p>
          <a:p>
            <a:pPr marL="0" indent="0" algn="just">
              <a:buNone/>
            </a:pPr>
            <a:r>
              <a:rPr lang="es-AR" sz="2200" b="1" u="sng" dirty="0" smtClean="0"/>
              <a:t>b</a:t>
            </a:r>
            <a:r>
              <a:rPr lang="es-AR" sz="2200" b="1" u="sng" dirty="0"/>
              <a:t>) Medidas Correctivas y Preventivas Específicas: </a:t>
            </a:r>
            <a:r>
              <a:rPr lang="es-AR" sz="2200" dirty="0"/>
              <a:t>Comprenderá un listado de medidas </a:t>
            </a:r>
            <a:r>
              <a:rPr lang="es-AR" sz="2200" dirty="0" smtClean="0"/>
              <a:t>a implementar </a:t>
            </a:r>
            <a:r>
              <a:rPr lang="es-AR" sz="2200" dirty="0"/>
              <a:t>para prevenir, eliminar o mitigar el riesgo, las cuales deberán ser </a:t>
            </a:r>
            <a:r>
              <a:rPr lang="es-AR" sz="2200" dirty="0" smtClean="0"/>
              <a:t>definidas en </a:t>
            </a:r>
            <a:r>
              <a:rPr lang="es-AR" sz="2200" dirty="0"/>
              <a:t>forma conjunta entre el responsable del Servicio de Higiene y Seguridad, </a:t>
            </a:r>
            <a:r>
              <a:rPr lang="es-AR" sz="2200" dirty="0" smtClean="0"/>
              <a:t>el responsable </a:t>
            </a:r>
            <a:r>
              <a:rPr lang="es-AR" sz="2200" dirty="0"/>
              <a:t>del Servicio de Medicina del Trabajo y el profesional con conocimiento </a:t>
            </a:r>
            <a:r>
              <a:rPr lang="es-AR" sz="2200" dirty="0" smtClean="0"/>
              <a:t>en ergonomía</a:t>
            </a:r>
            <a:r>
              <a:rPr lang="es-AR" sz="2200" dirty="0"/>
              <a:t>, con la participación del trabajador que se desempeña en el puesto de </a:t>
            </a:r>
            <a:r>
              <a:rPr lang="es-AR" sz="2200" dirty="0" smtClean="0"/>
              <a:t>trabajo y </a:t>
            </a:r>
            <a:r>
              <a:rPr lang="es-AR" sz="2200" dirty="0"/>
              <a:t>los representantes de los trabajadores, con acuerdo del encargado del establecimiento.</a:t>
            </a:r>
          </a:p>
          <a:p>
            <a:endParaRPr lang="es-AR" dirty="0"/>
          </a:p>
        </p:txBody>
      </p:sp>
    </p:spTree>
    <p:extLst>
      <p:ext uri="{BB962C8B-B14F-4D97-AF65-F5344CB8AC3E}">
        <p14:creationId xmlns:p14="http://schemas.microsoft.com/office/powerpoint/2010/main" val="222109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476519"/>
            <a:ext cx="10131425" cy="6091706"/>
          </a:xfrm>
        </p:spPr>
        <p:txBody>
          <a:bodyPr>
            <a:normAutofit/>
          </a:bodyPr>
          <a:lstStyle/>
          <a:p>
            <a:pPr marL="0" indent="0" algn="ctr">
              <a:buNone/>
            </a:pPr>
            <a:r>
              <a:rPr lang="es-AR" sz="2000" b="1" u="sng" dirty="0"/>
              <a:t>PLAZOS DE CUMPLIMIENTO</a:t>
            </a:r>
          </a:p>
          <a:p>
            <a:pPr marL="0" indent="0" algn="just">
              <a:buNone/>
            </a:pPr>
            <a:endParaRPr lang="es-AR" sz="2000" dirty="0"/>
          </a:p>
          <a:p>
            <a:pPr marL="0" indent="0" algn="just">
              <a:buNone/>
            </a:pPr>
            <a:r>
              <a:rPr lang="es-AR" sz="2000" dirty="0"/>
              <a:t>A los fines del cumplimiento de la presente resolución, se establecen los </a:t>
            </a:r>
            <a:r>
              <a:rPr lang="es-AR" sz="2000" dirty="0" smtClean="0"/>
              <a:t>siguientes plazos:</a:t>
            </a:r>
          </a:p>
          <a:p>
            <a:pPr marL="0" indent="0" algn="just">
              <a:buNone/>
            </a:pPr>
            <a:r>
              <a:rPr lang="es-AR" sz="2000" dirty="0"/>
              <a:t>a) Para la confección de las Planillas N° 1 y N° 2 se establece un plazo de DOCE (</a:t>
            </a:r>
            <a:r>
              <a:rPr lang="es-AR" sz="2000" dirty="0" smtClean="0"/>
              <a:t>12) meses </a:t>
            </a:r>
            <a:r>
              <a:rPr lang="es-AR" sz="2000" dirty="0"/>
              <a:t>a partir de la fecha de entrada en vigencia de la norma</a:t>
            </a:r>
            <a:r>
              <a:rPr lang="es-AR" sz="2000" dirty="0" smtClean="0"/>
              <a:t>. </a:t>
            </a:r>
            <a:endParaRPr lang="es-AR" sz="2000" dirty="0"/>
          </a:p>
          <a:p>
            <a:pPr marL="0" indent="0" algn="just">
              <a:buNone/>
            </a:pPr>
            <a:r>
              <a:rPr lang="es-AR" sz="2000" dirty="0"/>
              <a:t>Los resultados de la identificación de riesgos plasmados en la Planilla N° 1, </a:t>
            </a:r>
            <a:r>
              <a:rPr lang="es-AR" sz="2000" dirty="0" smtClean="0"/>
              <a:t>tendrán vigencia </a:t>
            </a:r>
            <a:r>
              <a:rPr lang="es-AR" sz="2000" dirty="0"/>
              <a:t>de UN (1) año desde su confección, siempre y cuando durante dicho período:</a:t>
            </a:r>
          </a:p>
          <a:p>
            <a:pPr marL="0" indent="0" algn="just">
              <a:buNone/>
            </a:pPr>
            <a:r>
              <a:rPr lang="es-AR" sz="2000" dirty="0" smtClean="0"/>
              <a:t>1</a:t>
            </a:r>
            <a:r>
              <a:rPr lang="es-AR" sz="2000" dirty="0"/>
              <a:t>) No se hayan realizado cambios sustanciales en el proceso, las máquinas, </a:t>
            </a:r>
            <a:r>
              <a:rPr lang="es-AR" sz="2000" dirty="0" smtClean="0"/>
              <a:t>las herramientas</a:t>
            </a:r>
            <a:r>
              <a:rPr lang="es-AR" sz="2000" dirty="0"/>
              <a:t>, la organización del trabajo, el nivel de exigencia.</a:t>
            </a:r>
          </a:p>
          <a:p>
            <a:pPr marL="0" indent="0" algn="just">
              <a:buNone/>
            </a:pPr>
            <a:r>
              <a:rPr lang="es-AR" sz="2000" dirty="0" smtClean="0"/>
              <a:t>2</a:t>
            </a:r>
            <a:r>
              <a:rPr lang="es-AR" sz="2000" dirty="0"/>
              <a:t>) No se haya efectuado alguna modificación a las condiciones y medio ambiente </a:t>
            </a:r>
            <a:r>
              <a:rPr lang="es-AR" sz="2000" dirty="0" smtClean="0"/>
              <a:t>de trabajo</a:t>
            </a:r>
            <a:r>
              <a:rPr lang="es-AR" sz="2000" dirty="0"/>
              <a:t>.</a:t>
            </a:r>
          </a:p>
          <a:p>
            <a:pPr marL="0" indent="0" algn="just">
              <a:buNone/>
            </a:pPr>
            <a:r>
              <a:rPr lang="es-AR" sz="2000" dirty="0" smtClean="0"/>
              <a:t>3</a:t>
            </a:r>
            <a:r>
              <a:rPr lang="es-AR" sz="2000" dirty="0"/>
              <a:t>) No se haya presentado alguna enfermedad profesional ni manifestación temprana </a:t>
            </a:r>
            <a:r>
              <a:rPr lang="es-AR" sz="2000" dirty="0" smtClean="0"/>
              <a:t>de enfermedad </a:t>
            </a:r>
            <a:r>
              <a:rPr lang="es-AR" sz="2000" dirty="0"/>
              <a:t>vinculada con las mencionadas en el artículo 1° de la presente resolución, </a:t>
            </a:r>
            <a:r>
              <a:rPr lang="es-AR" sz="2000" dirty="0" smtClean="0"/>
              <a:t>ni se </a:t>
            </a:r>
            <a:r>
              <a:rPr lang="es-AR" sz="2000" dirty="0"/>
              <a:t>haya producido un accidente de trabajo durante el desarrollo de las tareas habituales.</a:t>
            </a:r>
          </a:p>
          <a:p>
            <a:pPr marL="0" indent="0" algn="just">
              <a:buNone/>
            </a:pPr>
            <a:r>
              <a:rPr lang="es-AR" sz="2000" dirty="0" smtClean="0"/>
              <a:t>En </a:t>
            </a:r>
            <a:r>
              <a:rPr lang="es-AR" sz="2000" dirty="0"/>
              <a:t>tales casos, se deberá realizar una nueva identificación de riesgos, dando ello inicio </a:t>
            </a:r>
            <a:r>
              <a:rPr lang="es-AR" sz="2000" dirty="0" smtClean="0"/>
              <a:t>al proceso </a:t>
            </a:r>
            <a:r>
              <a:rPr lang="es-AR" sz="2000" dirty="0"/>
              <a:t>indicado en el Diagrama de Flujo —Anexo II</a:t>
            </a:r>
            <a:r>
              <a:rPr lang="es-AR" sz="2000" dirty="0" smtClean="0"/>
              <a:t>—.</a:t>
            </a:r>
            <a:endParaRPr lang="es-AR" sz="2000" dirty="0"/>
          </a:p>
        </p:txBody>
      </p:sp>
    </p:spTree>
    <p:extLst>
      <p:ext uri="{BB962C8B-B14F-4D97-AF65-F5344CB8AC3E}">
        <p14:creationId xmlns:p14="http://schemas.microsoft.com/office/powerpoint/2010/main" val="1245780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373487"/>
            <a:ext cx="10131425" cy="6143223"/>
          </a:xfrm>
        </p:spPr>
        <p:txBody>
          <a:bodyPr/>
          <a:lstStyle/>
          <a:p>
            <a:pPr marL="0" indent="0" algn="ctr">
              <a:buNone/>
            </a:pPr>
            <a:r>
              <a:rPr lang="es-AR" sz="2400" b="1" u="sng" dirty="0"/>
              <a:t>PLAZOS DE CUMPLIMIENTO</a:t>
            </a:r>
          </a:p>
          <a:p>
            <a:pPr marL="0" indent="0" algn="just">
              <a:buNone/>
            </a:pPr>
            <a:endParaRPr lang="es-AR" sz="2400" dirty="0" smtClean="0"/>
          </a:p>
          <a:p>
            <a:pPr marL="0" indent="0" algn="just">
              <a:buNone/>
            </a:pPr>
            <a:r>
              <a:rPr lang="es-AR" sz="2400" dirty="0" smtClean="0"/>
              <a:t>b</a:t>
            </a:r>
            <a:r>
              <a:rPr lang="es-AR" sz="2400" dirty="0"/>
              <a:t>) Para la Evaluación de Riesgo y la confección de las Planillas N° 3 y N° 4 se establece un plazo de VEINTICUATRO (24) meses a partir de la entrada en vigencia de la presente resolución.</a:t>
            </a:r>
          </a:p>
          <a:p>
            <a:pPr marL="0" indent="0" algn="just">
              <a:buNone/>
            </a:pPr>
            <a:r>
              <a:rPr lang="es-AR" sz="2400" dirty="0"/>
              <a:t>c) Se debe realizar una reevaluación posterior a la implementación de las medidas administrativas y de ingeniería, con el objeto de asegurar que se haya alcanzado un nivel de riesgo tolerable, dentro de los TREINTA (30) días posteriores a la fecha de implementación.</a:t>
            </a:r>
          </a:p>
          <a:p>
            <a:endParaRPr lang="es-AR" dirty="0"/>
          </a:p>
        </p:txBody>
      </p:sp>
    </p:spTree>
    <p:extLst>
      <p:ext uri="{BB962C8B-B14F-4D97-AF65-F5344CB8AC3E}">
        <p14:creationId xmlns:p14="http://schemas.microsoft.com/office/powerpoint/2010/main" val="250379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579549"/>
            <a:ext cx="10131425" cy="5808372"/>
          </a:xfrm>
        </p:spPr>
        <p:txBody>
          <a:bodyPr/>
          <a:lstStyle/>
          <a:p>
            <a:pPr marL="0" indent="0" algn="ctr">
              <a:buNone/>
            </a:pPr>
            <a:r>
              <a:rPr lang="es-AR" sz="2800" dirty="0"/>
              <a:t>La necesidad de unificar criterios entre los profesionales de seguridad e higiene y los profesionales de medicina laboral en materia de prevención de trastornos musculo esqueléticos </a:t>
            </a:r>
            <a:r>
              <a:rPr lang="es-AR" sz="2800" dirty="0" smtClean="0"/>
              <a:t>hace </a:t>
            </a:r>
            <a:r>
              <a:rPr lang="es-AR" sz="2800" dirty="0"/>
              <a:t>necesario el uso de protocolos estandarizados para facilitar la prevención de estos riesgos laborales</a:t>
            </a:r>
            <a:r>
              <a:rPr lang="es-AR" sz="2800" dirty="0" smtClean="0"/>
              <a:t>.</a:t>
            </a:r>
          </a:p>
          <a:p>
            <a:pPr marL="0" indent="0" algn="ctr">
              <a:buNone/>
            </a:pPr>
            <a:endParaRPr lang="es-AR" sz="3600" dirty="0"/>
          </a:p>
          <a:p>
            <a:pPr marL="0" indent="0">
              <a:buNone/>
            </a:pPr>
            <a:r>
              <a:rPr lang="es-AR" sz="2400" i="1" dirty="0"/>
              <a:t>Es importante aclarar que el cumplimiento de estos protocolos no exceptúa el cumplimiento de lo expuesto en el anexo 1 de la RES 295/03.</a:t>
            </a:r>
            <a:endParaRPr lang="es-AR" sz="2400" dirty="0"/>
          </a:p>
          <a:p>
            <a:endParaRPr lang="es-AR" dirty="0"/>
          </a:p>
        </p:txBody>
      </p:sp>
    </p:spTree>
    <p:extLst>
      <p:ext uri="{BB962C8B-B14F-4D97-AF65-F5344CB8AC3E}">
        <p14:creationId xmlns:p14="http://schemas.microsoft.com/office/powerpoint/2010/main" val="11211481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553792"/>
            <a:ext cx="10131425" cy="5937159"/>
          </a:xfrm>
        </p:spPr>
        <p:txBody>
          <a:bodyPr/>
          <a:lstStyle/>
          <a:p>
            <a:pPr marL="0" indent="0" algn="ctr">
              <a:buNone/>
            </a:pPr>
            <a:r>
              <a:rPr lang="es-AR" sz="2800" b="1" u="sng" dirty="0"/>
              <a:t>¿A quien le aplica la nueva normativa?</a:t>
            </a:r>
          </a:p>
          <a:p>
            <a:pPr marL="0" indent="0" algn="ctr">
              <a:buNone/>
            </a:pPr>
            <a:r>
              <a:rPr lang="es-AR" sz="2800" dirty="0"/>
              <a:t>Es de aplicación obligatoria para todos los empleadores del territorio nacional </a:t>
            </a:r>
            <a:endParaRPr lang="es-AR" sz="2800" dirty="0" smtClean="0"/>
          </a:p>
          <a:p>
            <a:pPr marL="0" indent="0" algn="ctr">
              <a:buNone/>
            </a:pPr>
            <a:endParaRPr lang="es-AR" sz="2800" dirty="0"/>
          </a:p>
          <a:p>
            <a:pPr marL="0" indent="0" algn="ctr">
              <a:buNone/>
            </a:pPr>
            <a:r>
              <a:rPr lang="es-AR" sz="2800" b="1" u="sng" dirty="0"/>
              <a:t>¿Cuál es la obligación de la ART? </a:t>
            </a:r>
            <a:endParaRPr lang="es-AR" sz="2800" b="1" u="sng" dirty="0" smtClean="0"/>
          </a:p>
          <a:p>
            <a:pPr marL="0" indent="0" algn="ctr">
              <a:buNone/>
            </a:pPr>
            <a:r>
              <a:rPr lang="es-AR" sz="2800" dirty="0" smtClean="0"/>
              <a:t>En primera </a:t>
            </a:r>
            <a:r>
              <a:rPr lang="es-AR" sz="2800" dirty="0"/>
              <a:t>medida asesorar al empleador en el cumplimiento de la presente resolución, y por otra parte denunciar ante la superintendencia de riesgos del trabajo la falta de cumplimiento de dicha normativa por parte de los empleadores, tanto públicos como privados.</a:t>
            </a:r>
          </a:p>
          <a:p>
            <a:endParaRPr lang="es-AR" dirty="0"/>
          </a:p>
        </p:txBody>
      </p:sp>
    </p:spTree>
    <p:extLst>
      <p:ext uri="{BB962C8B-B14F-4D97-AF65-F5344CB8AC3E}">
        <p14:creationId xmlns:p14="http://schemas.microsoft.com/office/powerpoint/2010/main" val="11821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540913"/>
            <a:ext cx="10131425" cy="6143222"/>
          </a:xfrm>
        </p:spPr>
        <p:txBody>
          <a:bodyPr>
            <a:normAutofit/>
          </a:bodyPr>
          <a:lstStyle/>
          <a:p>
            <a:pPr marL="0" indent="0">
              <a:buNone/>
            </a:pPr>
            <a:r>
              <a:rPr lang="es-AR" sz="2400" b="1" dirty="0"/>
              <a:t>ARTICULO 1°: APUEBASE EL PROTOCOLO DE ERGONOMIA</a:t>
            </a:r>
            <a:r>
              <a:rPr lang="es-AR" sz="2400" dirty="0"/>
              <a:t>, como herramienta básica para la prevención de trastornos musculo esqueléticos. Está conformado por los siguientes anexos: </a:t>
            </a:r>
          </a:p>
          <a:p>
            <a:pPr marL="0" indent="0">
              <a:buNone/>
            </a:pPr>
            <a:r>
              <a:rPr lang="es-AR" sz="2400" dirty="0"/>
              <a:t>ANEXO </a:t>
            </a:r>
            <a:r>
              <a:rPr lang="es-AR" sz="2400" dirty="0" smtClean="0"/>
              <a:t>I: </a:t>
            </a:r>
            <a:r>
              <a:rPr lang="es-AR" sz="2400" dirty="0"/>
              <a:t>integrado pos la planilla </a:t>
            </a:r>
            <a:r>
              <a:rPr lang="es-AR" sz="2400" dirty="0" smtClean="0"/>
              <a:t>N° 1 de </a:t>
            </a:r>
            <a:r>
              <a:rPr lang="es-AR" sz="2400" dirty="0"/>
              <a:t>identificación de factores de riesgo, planilla </a:t>
            </a:r>
            <a:r>
              <a:rPr lang="es-AR" sz="2400" dirty="0" smtClean="0"/>
              <a:t>N° 2 de evaluación </a:t>
            </a:r>
            <a:r>
              <a:rPr lang="es-AR" sz="2400" dirty="0"/>
              <a:t>inicial de factores de riesgo, integradas por las planillas 2 A, </a:t>
            </a:r>
            <a:r>
              <a:rPr lang="es-AR" sz="2400" dirty="0" smtClean="0"/>
              <a:t>2B, </a:t>
            </a:r>
            <a:r>
              <a:rPr lang="es-AR" sz="2400" dirty="0"/>
              <a:t>2 C</a:t>
            </a:r>
            <a:r>
              <a:rPr lang="es-AR" sz="2400" dirty="0" smtClean="0"/>
              <a:t>, </a:t>
            </a:r>
            <a:r>
              <a:rPr lang="es-AR" sz="2400" dirty="0"/>
              <a:t>2 </a:t>
            </a:r>
            <a:r>
              <a:rPr lang="es-AR" sz="2400" dirty="0" smtClean="0"/>
              <a:t>D, </a:t>
            </a:r>
            <a:r>
              <a:rPr lang="es-AR" sz="2400" dirty="0"/>
              <a:t>2 </a:t>
            </a:r>
            <a:r>
              <a:rPr lang="es-AR" sz="2400" dirty="0" smtClean="0"/>
              <a:t>E, </a:t>
            </a:r>
            <a:r>
              <a:rPr lang="es-AR" sz="2400" dirty="0"/>
              <a:t>2 </a:t>
            </a:r>
            <a:r>
              <a:rPr lang="es-AR" sz="2400" dirty="0" smtClean="0"/>
              <a:t>F, </a:t>
            </a:r>
            <a:r>
              <a:rPr lang="es-AR" sz="2400" dirty="0"/>
              <a:t>2 </a:t>
            </a:r>
            <a:r>
              <a:rPr lang="es-AR" sz="2400" dirty="0" smtClean="0"/>
              <a:t>G, </a:t>
            </a:r>
            <a:r>
              <a:rPr lang="es-AR" sz="2400" dirty="0"/>
              <a:t>2 </a:t>
            </a:r>
            <a:r>
              <a:rPr lang="es-AR" sz="2400" dirty="0" smtClean="0"/>
              <a:t>H, </a:t>
            </a:r>
            <a:r>
              <a:rPr lang="es-AR" sz="2400" dirty="0"/>
              <a:t>2 </a:t>
            </a:r>
            <a:r>
              <a:rPr lang="es-AR" sz="2400" dirty="0" smtClean="0"/>
              <a:t>I; la planilla </a:t>
            </a:r>
            <a:r>
              <a:rPr lang="es-AR" sz="2400" dirty="0"/>
              <a:t>3 identificación de medidas preventivas generales y especificas necesarias para prevenirlos y la planilla 4 seguimiento de medidas preventivas.</a:t>
            </a:r>
          </a:p>
          <a:p>
            <a:pPr marL="0" indent="0">
              <a:buNone/>
            </a:pPr>
            <a:r>
              <a:rPr lang="es-AR" sz="2400" dirty="0"/>
              <a:t> </a:t>
            </a:r>
          </a:p>
          <a:p>
            <a:pPr marL="0" indent="0">
              <a:buNone/>
            </a:pPr>
            <a:r>
              <a:rPr lang="es-AR" sz="2400" dirty="0"/>
              <a:t>ANEXO II: conformado por el diagrama de flujo el cual indica la secuencia de gestión necesaria para dar cumplimiento al protocolo de ergonomía </a:t>
            </a:r>
            <a:endParaRPr lang="es-AR" sz="2400" dirty="0" smtClean="0"/>
          </a:p>
          <a:p>
            <a:pPr marL="0" indent="0">
              <a:buNone/>
            </a:pPr>
            <a:endParaRPr lang="es-AR" sz="2400" dirty="0"/>
          </a:p>
          <a:p>
            <a:pPr marL="0" indent="0">
              <a:buNone/>
            </a:pPr>
            <a:r>
              <a:rPr lang="es-AR" sz="2400" dirty="0"/>
              <a:t>ANEXO III: conformado por el instructivo, el cual contiene la información necesaria para completar cada una de las planillas del protocolo de ergonomía </a:t>
            </a:r>
          </a:p>
          <a:p>
            <a:endParaRPr lang="es-AR" dirty="0"/>
          </a:p>
        </p:txBody>
      </p:sp>
    </p:spTree>
    <p:extLst>
      <p:ext uri="{BB962C8B-B14F-4D97-AF65-F5344CB8AC3E}">
        <p14:creationId xmlns:p14="http://schemas.microsoft.com/office/powerpoint/2010/main" val="3715970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579549"/>
            <a:ext cx="10131425" cy="5924282"/>
          </a:xfrm>
        </p:spPr>
        <p:txBody>
          <a:bodyPr>
            <a:normAutofit/>
          </a:bodyPr>
          <a:lstStyle/>
          <a:p>
            <a:pPr marL="0" indent="0" algn="ctr">
              <a:buNone/>
            </a:pPr>
            <a:r>
              <a:rPr lang="es-AR" sz="2400" b="1" u="sng" dirty="0"/>
              <a:t>PLANILLA 1: IDENTIFICACION DE FACTORES DE RIESGO</a:t>
            </a:r>
          </a:p>
          <a:p>
            <a:pPr marL="0" indent="0">
              <a:buNone/>
            </a:pPr>
            <a:r>
              <a:rPr lang="es-AR" sz="2400" dirty="0"/>
              <a:t>Tiene por objetivo identificar la presencia de factores de riesgo que contribuyen al desarrollo de TME, para su confección el primer paso es identificar todos los sectores que componen la empresa, luego listar los puestos que componen a cada sector para finalmente detallar las tareas que se desarrollan en cada puesto de trabajo. Se debe confeccionar una planilla por puesto o por trabajador, dependiendo la tarea que realicen los trabajadores en cada puesto. </a:t>
            </a:r>
            <a:endParaRPr lang="es-AR" sz="2400" dirty="0" smtClean="0"/>
          </a:p>
          <a:p>
            <a:pPr marL="0" indent="0">
              <a:buNone/>
            </a:pPr>
            <a:endParaRPr lang="es-AR" sz="2400" dirty="0"/>
          </a:p>
          <a:p>
            <a:pPr marL="0" indent="0">
              <a:buNone/>
            </a:pPr>
            <a:r>
              <a:rPr lang="es-AR" sz="2400" dirty="0" smtClean="0"/>
              <a:t>Para </a:t>
            </a:r>
            <a:r>
              <a:rPr lang="es-AR" sz="2400" dirty="0"/>
              <a:t>la confección de esta planilla se deberá considerar hipotéticamente que he puesto de trabajo está compuesto por tres tareas principales, en el caso que el puesto de trabajo esté compuesto por más de tres tareas se agregaran las planillas que sean necesarias.</a:t>
            </a:r>
          </a:p>
          <a:p>
            <a:endParaRPr lang="es-AR" dirty="0"/>
          </a:p>
        </p:txBody>
      </p:sp>
    </p:spTree>
    <p:extLst>
      <p:ext uri="{BB962C8B-B14F-4D97-AF65-F5344CB8AC3E}">
        <p14:creationId xmlns:p14="http://schemas.microsoft.com/office/powerpoint/2010/main" val="3045354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98680" y="566670"/>
            <a:ext cx="10131425" cy="6014433"/>
          </a:xfrm>
        </p:spPr>
        <p:txBody>
          <a:bodyPr/>
          <a:lstStyle/>
          <a:p>
            <a:pPr marL="0" indent="0">
              <a:buNone/>
            </a:pPr>
            <a:r>
              <a:rPr lang="es-AR" sz="2400" b="1" u="sng" dirty="0"/>
              <a:t>PLANILLA 2: EVALUACION INICIAL DE FACTORES DE RIESGO</a:t>
            </a:r>
          </a:p>
          <a:p>
            <a:pPr marL="0" indent="0" algn="just">
              <a:buNone/>
            </a:pPr>
            <a:r>
              <a:rPr lang="es-AR" sz="2400" dirty="0"/>
              <a:t>A los fines de evaluar de manera inicial los factores de riesgo de acuerdo a los </a:t>
            </a:r>
            <a:r>
              <a:rPr lang="es-AR" sz="2400" dirty="0" smtClean="0"/>
              <a:t>identificados </a:t>
            </a:r>
            <a:r>
              <a:rPr lang="es-AR" sz="2400" dirty="0"/>
              <a:t>en la planilla </a:t>
            </a:r>
            <a:r>
              <a:rPr lang="es-AR" sz="2400" dirty="0" smtClean="0"/>
              <a:t>N° 1 </a:t>
            </a:r>
            <a:r>
              <a:rPr lang="es-AR" sz="2400" dirty="0"/>
              <a:t>se deberán completar las planillas correspondientes a cada uno de ellos. Al aplicar la planilla </a:t>
            </a:r>
            <a:r>
              <a:rPr lang="es-AR" sz="2400" dirty="0" smtClean="0"/>
              <a:t>N° 2 </a:t>
            </a:r>
            <a:r>
              <a:rPr lang="es-AR" sz="2400" dirty="0"/>
              <a:t>correspondiente a cada factor de riesgo podremos definir si el nivel del mismo es tolerable o no en función de cada tarea según los estándares vigentes.</a:t>
            </a:r>
          </a:p>
          <a:p>
            <a:pPr marL="0" indent="0" algn="just">
              <a:buNone/>
            </a:pPr>
            <a:endParaRPr lang="es-AR" sz="2400" i="1" dirty="0" smtClean="0"/>
          </a:p>
          <a:p>
            <a:pPr marL="0" indent="0" algn="just">
              <a:buNone/>
            </a:pPr>
            <a:r>
              <a:rPr lang="es-AR" sz="2400" i="1" dirty="0" smtClean="0"/>
              <a:t>En </a:t>
            </a:r>
            <a:r>
              <a:rPr lang="es-AR" sz="2400" i="1" dirty="0"/>
              <a:t>este punto debemos hacer un alto y aclarar que se han establecido nuevos límites legales para tareas de empuje, arrastre, traslado, levantamiento y/o descenso manual de cargas, exposición prolongada en bipedestación, lo que derivó en una nueva sanción específica para determinar los mismos, hablamos de la resolución 3345 de la superintendencia de riesgos del trabajo.</a:t>
            </a:r>
          </a:p>
          <a:p>
            <a:endParaRPr lang="es-AR" dirty="0"/>
          </a:p>
        </p:txBody>
      </p:sp>
    </p:spTree>
    <p:extLst>
      <p:ext uri="{BB962C8B-B14F-4D97-AF65-F5344CB8AC3E}">
        <p14:creationId xmlns:p14="http://schemas.microsoft.com/office/powerpoint/2010/main" val="4074510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4137" y="349082"/>
            <a:ext cx="3258467" cy="1814519"/>
          </a:xfr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9302" y="368459"/>
            <a:ext cx="2259773" cy="1828420"/>
          </a:xfrm>
          <a:prstGeom prst="rect">
            <a:avLst/>
          </a:prstGeom>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3706" y="342132"/>
            <a:ext cx="2582476" cy="1828420"/>
          </a:xfrm>
          <a:prstGeom prst="rect">
            <a:avLst/>
          </a:prstGeom>
        </p:spPr>
      </p:pic>
      <p:pic>
        <p:nvPicPr>
          <p:cNvPr id="7" name="Imagen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243" y="2245970"/>
            <a:ext cx="2315545" cy="2442424"/>
          </a:xfrm>
          <a:prstGeom prst="rect">
            <a:avLst/>
          </a:prstGeom>
        </p:spPr>
      </p:pic>
      <p:pic>
        <p:nvPicPr>
          <p:cNvPr id="8" name="Imagen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75957" y="2196879"/>
            <a:ext cx="3279702" cy="2342644"/>
          </a:xfrm>
          <a:prstGeom prst="rect">
            <a:avLst/>
          </a:prstGeom>
        </p:spPr>
      </p:pic>
      <p:pic>
        <p:nvPicPr>
          <p:cNvPr id="9" name="Imagen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569329" y="4630158"/>
            <a:ext cx="1863289" cy="2110316"/>
          </a:xfrm>
          <a:prstGeom prst="rect">
            <a:avLst/>
          </a:prstGeom>
        </p:spPr>
      </p:pic>
      <p:pic>
        <p:nvPicPr>
          <p:cNvPr id="10" name="Imagen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00248" y="4856065"/>
            <a:ext cx="2243644" cy="1884409"/>
          </a:xfrm>
          <a:prstGeom prst="rect">
            <a:avLst/>
          </a:prstGeom>
        </p:spPr>
      </p:pic>
      <p:pic>
        <p:nvPicPr>
          <p:cNvPr id="11" name="Imagen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204146" y="4882392"/>
            <a:ext cx="2304929" cy="1766909"/>
          </a:xfrm>
          <a:prstGeom prst="rect">
            <a:avLst/>
          </a:prstGeom>
        </p:spPr>
      </p:pic>
      <p:pic>
        <p:nvPicPr>
          <p:cNvPr id="12" name="Imagen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03915" y="2336453"/>
            <a:ext cx="4038601" cy="2380038"/>
          </a:xfrm>
          <a:prstGeom prst="rect">
            <a:avLst/>
          </a:prstGeom>
        </p:spPr>
      </p:pic>
    </p:spTree>
    <p:extLst>
      <p:ext uri="{BB962C8B-B14F-4D97-AF65-F5344CB8AC3E}">
        <p14:creationId xmlns:p14="http://schemas.microsoft.com/office/powerpoint/2010/main" val="3548917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618186"/>
            <a:ext cx="10131425" cy="5937159"/>
          </a:xfrm>
        </p:spPr>
        <p:txBody>
          <a:bodyPr>
            <a:noAutofit/>
          </a:bodyPr>
          <a:lstStyle/>
          <a:p>
            <a:pPr marL="0" indent="0" algn="ctr">
              <a:buNone/>
            </a:pPr>
            <a:r>
              <a:rPr lang="es-AR" sz="2800" b="1" u="sng" dirty="0"/>
              <a:t>EVALUACION DE RIESGOS</a:t>
            </a:r>
          </a:p>
          <a:p>
            <a:pPr marL="0" indent="0" algn="just">
              <a:buNone/>
            </a:pPr>
            <a:r>
              <a:rPr lang="es-AR" sz="2400" dirty="0" smtClean="0"/>
              <a:t>Cuando </a:t>
            </a:r>
            <a:r>
              <a:rPr lang="es-AR" sz="2400" dirty="0"/>
              <a:t>de la Evaluación Inicial de Factores de Riesgo de la Planilla N° 2 se obtenga </a:t>
            </a:r>
            <a:r>
              <a:rPr lang="es-AR" sz="2400" dirty="0" smtClean="0"/>
              <a:t>que el </a:t>
            </a:r>
            <a:r>
              <a:rPr lang="es-AR" sz="2400" dirty="0"/>
              <a:t>nivel de riesgo es </a:t>
            </a:r>
            <a:r>
              <a:rPr lang="es-AR" sz="2400" b="1" dirty="0"/>
              <a:t>No Tolerable</a:t>
            </a:r>
            <a:r>
              <a:rPr lang="es-AR" sz="2400" dirty="0"/>
              <a:t>, deberá realizarse una Evaluación de Riesgos </a:t>
            </a:r>
            <a:r>
              <a:rPr lang="es-AR" sz="2400" dirty="0" smtClean="0"/>
              <a:t>del puesto </a:t>
            </a:r>
            <a:r>
              <a:rPr lang="es-AR" sz="2400" dirty="0"/>
              <a:t>de trabajo, por un profesional con conocimientos en ergonomía.</a:t>
            </a:r>
          </a:p>
          <a:p>
            <a:pPr marL="0" indent="0" algn="just">
              <a:buNone/>
            </a:pPr>
            <a:r>
              <a:rPr lang="es-AR" sz="2400" dirty="0" smtClean="0"/>
              <a:t>El </a:t>
            </a:r>
            <a:r>
              <a:rPr lang="es-AR" sz="2400" dirty="0"/>
              <a:t>resultado de la Evaluación de Riesgos deberá plasmarse en la Planilla N° 1, </a:t>
            </a:r>
            <a:r>
              <a:rPr lang="es-AR" sz="2400" dirty="0" smtClean="0"/>
              <a:t>colocando el </a:t>
            </a:r>
            <a:r>
              <a:rPr lang="es-AR" sz="2400" dirty="0"/>
              <a:t>valor 2 </a:t>
            </a:r>
            <a:r>
              <a:rPr lang="es-AR" sz="2400" dirty="0" err="1"/>
              <a:t>ó</a:t>
            </a:r>
            <a:r>
              <a:rPr lang="es-AR" sz="2400" dirty="0"/>
              <a:t> 3 en la columna “Nivel de Riesgo”, según el resultado obtenido. A partir </a:t>
            </a:r>
            <a:r>
              <a:rPr lang="es-AR" sz="2400" dirty="0" smtClean="0"/>
              <a:t>de ello</a:t>
            </a:r>
            <a:r>
              <a:rPr lang="es-AR" sz="2400" dirty="0"/>
              <a:t>, se identifican las prioridades de implementación de medidas preventivas </a:t>
            </a:r>
            <a:r>
              <a:rPr lang="es-AR" sz="2400" dirty="0" smtClean="0"/>
              <a:t>y/o correctivas </a:t>
            </a:r>
            <a:r>
              <a:rPr lang="es-AR" sz="2400" dirty="0"/>
              <a:t>para proteger la salud del trabajador.</a:t>
            </a:r>
          </a:p>
          <a:p>
            <a:pPr marL="0" indent="0" algn="just">
              <a:buNone/>
            </a:pPr>
            <a:r>
              <a:rPr lang="es-AR" sz="2400" dirty="0" smtClean="0"/>
              <a:t>A </a:t>
            </a:r>
            <a:r>
              <a:rPr lang="es-AR" sz="2400" dirty="0"/>
              <a:t>efectos de evaluar los factores de riesgo se deben utilizar los métodos de </a:t>
            </a:r>
            <a:r>
              <a:rPr lang="es-AR" sz="2400" dirty="0" smtClean="0"/>
              <a:t>evaluación citados </a:t>
            </a:r>
            <a:r>
              <a:rPr lang="es-AR" sz="2400" dirty="0"/>
              <a:t>en el Anexo I —Ergonomía— de la Resolución M.T.E. y S.S. N° 295 de fecha </a:t>
            </a:r>
            <a:r>
              <a:rPr lang="es-AR" sz="2400" dirty="0" smtClean="0"/>
              <a:t>10 de </a:t>
            </a:r>
            <a:r>
              <a:rPr lang="es-AR" sz="2400" dirty="0"/>
              <a:t>noviembre de 2003 de acuerdo al alcance de los mismos</a:t>
            </a:r>
            <a:endParaRPr lang="es-AR" sz="2400" dirty="0"/>
          </a:p>
        </p:txBody>
      </p:sp>
    </p:spTree>
    <p:extLst>
      <p:ext uri="{BB962C8B-B14F-4D97-AF65-F5344CB8AC3E}">
        <p14:creationId xmlns:p14="http://schemas.microsoft.com/office/powerpoint/2010/main" val="244013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412125"/>
            <a:ext cx="10131425" cy="6001554"/>
          </a:xfrm>
        </p:spPr>
        <p:txBody>
          <a:bodyPr>
            <a:normAutofit/>
          </a:bodyPr>
          <a:lstStyle/>
          <a:p>
            <a:pPr marL="0" indent="0" algn="ctr">
              <a:buNone/>
            </a:pPr>
            <a:r>
              <a:rPr lang="es-AR" sz="2800" b="1" u="sng" dirty="0"/>
              <a:t>NIVELES DE </a:t>
            </a:r>
            <a:r>
              <a:rPr lang="es-AR" sz="2800" b="1" u="sng" dirty="0" smtClean="0"/>
              <a:t>RIESGO</a:t>
            </a:r>
          </a:p>
          <a:p>
            <a:pPr marL="0" indent="0" algn="ctr">
              <a:buNone/>
            </a:pPr>
            <a:endParaRPr lang="es-AR" sz="2800" b="1" u="sng" dirty="0"/>
          </a:p>
          <a:p>
            <a:pPr marL="0" indent="0">
              <a:buNone/>
            </a:pPr>
            <a:r>
              <a:rPr lang="es-AR" sz="2400" b="1" u="sng" dirty="0" smtClean="0"/>
              <a:t>Nivel </a:t>
            </a:r>
            <a:r>
              <a:rPr lang="es-AR" sz="2400" b="1" u="sng" dirty="0"/>
              <a:t>de riesgo 1: </a:t>
            </a:r>
            <a:r>
              <a:rPr lang="es-AR" sz="2400" dirty="0"/>
              <a:t>El nivel es tolerable, por lo que no se considera necesaria </a:t>
            </a:r>
            <a:r>
              <a:rPr lang="es-AR" sz="2400" dirty="0" smtClean="0"/>
              <a:t>la implementación </a:t>
            </a:r>
            <a:r>
              <a:rPr lang="es-AR" sz="2400" dirty="0"/>
              <a:t>de medidas correctivas y/o preventivas para proteger la salud </a:t>
            </a:r>
            <a:r>
              <a:rPr lang="es-AR" sz="2400" dirty="0" smtClean="0"/>
              <a:t>del trabajador</a:t>
            </a:r>
            <a:r>
              <a:rPr lang="es-AR" sz="2400" dirty="0"/>
              <a:t>.</a:t>
            </a:r>
          </a:p>
          <a:p>
            <a:pPr marL="0" indent="0">
              <a:buNone/>
            </a:pPr>
            <a:r>
              <a:rPr lang="es-AR" sz="2400" b="1" u="sng" dirty="0" smtClean="0"/>
              <a:t>Nivel </a:t>
            </a:r>
            <a:r>
              <a:rPr lang="es-AR" sz="2400" b="1" u="sng" dirty="0"/>
              <a:t>de riesgo 2: </a:t>
            </a:r>
            <a:r>
              <a:rPr lang="es-AR" sz="2400" dirty="0"/>
              <a:t>El nivel es moderado, por lo cual se deberán implementar </a:t>
            </a:r>
            <a:r>
              <a:rPr lang="es-AR" sz="2400" dirty="0" smtClean="0"/>
              <a:t>medidas correctivas </a:t>
            </a:r>
            <a:r>
              <a:rPr lang="es-AR" sz="2400" dirty="0"/>
              <a:t>y/o preventivas para proteger la salud del trabajador.</a:t>
            </a:r>
          </a:p>
          <a:p>
            <a:pPr marL="0" indent="0">
              <a:buNone/>
            </a:pPr>
            <a:r>
              <a:rPr lang="es-AR" sz="2400" b="1" u="sng" dirty="0" smtClean="0"/>
              <a:t>Nivel </a:t>
            </a:r>
            <a:r>
              <a:rPr lang="es-AR" sz="2400" b="1" u="sng" dirty="0"/>
              <a:t>de riesgo 3: </a:t>
            </a:r>
            <a:r>
              <a:rPr lang="es-AR" sz="2400" dirty="0"/>
              <a:t>El nivel es no tolerable, por lo que se deberán implementar </a:t>
            </a:r>
            <a:r>
              <a:rPr lang="es-AR" sz="2400" dirty="0" smtClean="0"/>
              <a:t>medidas correctivas </a:t>
            </a:r>
            <a:r>
              <a:rPr lang="es-AR" sz="2400" dirty="0"/>
              <a:t>y/o preventivas en forma inmediata, con el objeto de disminuir el nivel </a:t>
            </a:r>
            <a:r>
              <a:rPr lang="es-AR" sz="2400" dirty="0" smtClean="0"/>
              <a:t>de riesgo</a:t>
            </a:r>
            <a:r>
              <a:rPr lang="es-AR" sz="2400" dirty="0"/>
              <a:t>.</a:t>
            </a:r>
          </a:p>
          <a:p>
            <a:endParaRPr lang="es-AR" dirty="0"/>
          </a:p>
        </p:txBody>
      </p:sp>
    </p:spTree>
    <p:extLst>
      <p:ext uri="{BB962C8B-B14F-4D97-AF65-F5344CB8AC3E}">
        <p14:creationId xmlns:p14="http://schemas.microsoft.com/office/powerpoint/2010/main" val="2084229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347</TotalTime>
  <Words>1231</Words>
  <Application>Microsoft Office PowerPoint</Application>
  <PresentationFormat>Panorámica</PresentationFormat>
  <Paragraphs>51</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Celestial</vt:lpstr>
      <vt:lpstr>RESOLUCION 886 AÑO 2015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RESOLUCION 886 AÑO 2015</dc:title>
  <dc:creator>TATY</dc:creator>
  <cp:lastModifiedBy>TATY</cp:lastModifiedBy>
  <cp:revision>20</cp:revision>
  <dcterms:created xsi:type="dcterms:W3CDTF">2020-04-13T14:04:08Z</dcterms:created>
  <dcterms:modified xsi:type="dcterms:W3CDTF">2020-04-13T19:51:24Z</dcterms:modified>
</cp:coreProperties>
</file>