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81654" y="-36829"/>
            <a:ext cx="3732529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84" y="0"/>
                </a:lnTo>
                <a:lnTo>
                  <a:pt x="0" y="6858000"/>
                </a:lnTo>
                <a:lnTo>
                  <a:pt x="3006852" y="6858000"/>
                </a:lnTo>
                <a:lnTo>
                  <a:pt x="3006852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5" y="0"/>
                </a:moveTo>
                <a:lnTo>
                  <a:pt x="0" y="0"/>
                </a:lnTo>
                <a:lnTo>
                  <a:pt x="1208191" y="6857999"/>
                </a:lnTo>
                <a:lnTo>
                  <a:pt x="2587665" y="6857999"/>
                </a:lnTo>
                <a:lnTo>
                  <a:pt x="2587665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8000"/>
                </a:lnTo>
                <a:lnTo>
                  <a:pt x="2851161" y="6858000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8" y="0"/>
                </a:moveTo>
                <a:lnTo>
                  <a:pt x="1018959" y="0"/>
                </a:lnTo>
                <a:lnTo>
                  <a:pt x="0" y="6858000"/>
                </a:lnTo>
                <a:lnTo>
                  <a:pt x="1290828" y="6858000"/>
                </a:lnTo>
                <a:lnTo>
                  <a:pt x="1290828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1" y="6858000"/>
                </a:lnTo>
                <a:lnTo>
                  <a:pt x="1248203" y="6858000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2669" y="-93471"/>
            <a:ext cx="7212075" cy="1909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fio.unam.edu.ar/" TargetMode="External"/><Relationship Id="rId3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2845" y="2326970"/>
            <a:ext cx="6893559" cy="16719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859790">
              <a:lnSpc>
                <a:spcPct val="100000"/>
              </a:lnSpc>
              <a:spcBef>
                <a:spcPts val="100"/>
              </a:spcBef>
            </a:pPr>
            <a:r>
              <a:rPr dirty="0" sz="5400"/>
              <a:t>Secretarías</a:t>
            </a:r>
            <a:r>
              <a:rPr dirty="0" sz="5400" spc="-114"/>
              <a:t> </a:t>
            </a:r>
            <a:r>
              <a:rPr dirty="0" sz="5400"/>
              <a:t>de</a:t>
            </a:r>
            <a:r>
              <a:rPr dirty="0" sz="5400" spc="-135"/>
              <a:t> </a:t>
            </a:r>
            <a:r>
              <a:rPr dirty="0" sz="5400" spc="-25"/>
              <a:t>la </a:t>
            </a:r>
            <a:r>
              <a:rPr dirty="0" sz="5400"/>
              <a:t>Facultad</a:t>
            </a:r>
            <a:r>
              <a:rPr dirty="0" sz="5400" spc="-55"/>
              <a:t> </a:t>
            </a:r>
            <a:r>
              <a:rPr dirty="0" sz="5400"/>
              <a:t>de</a:t>
            </a:r>
            <a:r>
              <a:rPr dirty="0" sz="5400" spc="-45"/>
              <a:t> </a:t>
            </a:r>
            <a:r>
              <a:rPr dirty="0" sz="5400" spc="-10"/>
              <a:t>Ingeniería</a:t>
            </a:r>
            <a:endParaRPr sz="5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6031990"/>
            <a:ext cx="1562100" cy="76199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8464" y="5998464"/>
            <a:ext cx="1075943" cy="72694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7535" y="5914644"/>
            <a:ext cx="1908001" cy="8107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51840">
              <a:lnSpc>
                <a:spcPct val="100000"/>
              </a:lnSpc>
              <a:spcBef>
                <a:spcPts val="100"/>
              </a:spcBef>
            </a:pPr>
            <a:r>
              <a:rPr dirty="0" sz="5400" spc="-10"/>
              <a:t>Decana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329690"/>
            <a:ext cx="411035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-30" b="1">
                <a:latin typeface="Trebuchet MS"/>
                <a:cs typeface="Trebuchet MS"/>
              </a:rPr>
              <a:t>Mgtr.</a:t>
            </a:r>
            <a:r>
              <a:rPr dirty="0" sz="1800" spc="-5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Dekun,</a:t>
            </a:r>
            <a:r>
              <a:rPr dirty="0" sz="1800" spc="-5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María</a:t>
            </a:r>
            <a:r>
              <a:rPr dirty="0" sz="1800" spc="-5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Claudia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67100" y="2286000"/>
            <a:ext cx="3829811" cy="30632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/>
              <a:t>Vice</a:t>
            </a:r>
            <a:r>
              <a:rPr dirty="0" sz="5400" spc="-220"/>
              <a:t> </a:t>
            </a:r>
            <a:r>
              <a:rPr dirty="0" sz="5400" spc="-10"/>
              <a:t>decano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738376" y="1482090"/>
            <a:ext cx="43078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02460" algn="l"/>
              </a:tabLst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Mgtr.</a:t>
            </a:r>
            <a:r>
              <a:rPr dirty="0" sz="1800" b="1">
                <a:latin typeface="Trebuchet MS"/>
                <a:cs typeface="Trebuchet MS"/>
              </a:rPr>
              <a:t>	Reinert,</a:t>
            </a:r>
            <a:r>
              <a:rPr dirty="0" sz="1800" spc="-4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Hugo</a:t>
            </a:r>
            <a:r>
              <a:rPr dirty="0" sz="1800" spc="-80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Orlando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8203" y="2313432"/>
            <a:ext cx="3249168" cy="316991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138" y="1659712"/>
            <a:ext cx="6159500" cy="2221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140460" marR="5080" indent="-1128395">
              <a:lnSpc>
                <a:spcPct val="100000"/>
              </a:lnSpc>
              <a:spcBef>
                <a:spcPts val="100"/>
              </a:spcBef>
            </a:pPr>
            <a:r>
              <a:rPr dirty="0" sz="7200"/>
              <a:t>¡Gracias</a:t>
            </a:r>
            <a:r>
              <a:rPr dirty="0" sz="7200" spc="-135"/>
              <a:t> </a:t>
            </a:r>
            <a:r>
              <a:rPr dirty="0" sz="7200"/>
              <a:t>por</a:t>
            </a:r>
            <a:r>
              <a:rPr dirty="0" sz="7200" spc="-130"/>
              <a:t> </a:t>
            </a:r>
            <a:r>
              <a:rPr dirty="0" sz="7200" spc="-25"/>
              <a:t>su </a:t>
            </a:r>
            <a:r>
              <a:rPr dirty="0" sz="7200" spc="-10"/>
              <a:t>atención!</a:t>
            </a:r>
            <a:endParaRPr sz="72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6031990"/>
            <a:ext cx="1562100" cy="76199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8464" y="5998464"/>
            <a:ext cx="1075943" cy="726948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7535" y="5914644"/>
            <a:ext cx="1908001" cy="810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18769" rIns="0" bIns="0" rtlCol="0" vert="horz">
            <a:spAutoFit/>
          </a:bodyPr>
          <a:lstStyle/>
          <a:p>
            <a:pPr marL="1335405" marR="5080" indent="-1323340">
              <a:lnSpc>
                <a:spcPct val="100000"/>
              </a:lnSpc>
              <a:spcBef>
                <a:spcPts val="100"/>
              </a:spcBef>
            </a:pPr>
            <a:r>
              <a:rPr dirty="0" sz="2000"/>
              <a:t>Acceder</a:t>
            </a:r>
            <a:r>
              <a:rPr dirty="0" sz="2000" spc="-60"/>
              <a:t> </a:t>
            </a:r>
            <a:r>
              <a:rPr dirty="0" sz="2000"/>
              <a:t>a</a:t>
            </a:r>
            <a:r>
              <a:rPr dirty="0" sz="2000" spc="-25"/>
              <a:t> </a:t>
            </a:r>
            <a:r>
              <a:rPr dirty="0" sz="2000"/>
              <a:t>la</a:t>
            </a:r>
            <a:r>
              <a:rPr dirty="0" sz="2000" spc="-35"/>
              <a:t> </a:t>
            </a:r>
            <a:r>
              <a:rPr dirty="0" sz="2000"/>
              <a:t>página</a:t>
            </a:r>
            <a:r>
              <a:rPr dirty="0" sz="2000" spc="-50"/>
              <a:t> </a:t>
            </a:r>
            <a:r>
              <a:rPr dirty="0" sz="2000"/>
              <a:t>de</a:t>
            </a:r>
            <a:r>
              <a:rPr dirty="0" sz="2000" spc="-40"/>
              <a:t> </a:t>
            </a:r>
            <a:r>
              <a:rPr dirty="0" sz="2000"/>
              <a:t>la</a:t>
            </a:r>
            <a:r>
              <a:rPr dirty="0" sz="2000" spc="-35"/>
              <a:t> </a:t>
            </a:r>
            <a:r>
              <a:rPr dirty="0" sz="2000"/>
              <a:t>Facultad</a:t>
            </a:r>
            <a:r>
              <a:rPr dirty="0" sz="2000" spc="-60"/>
              <a:t> </a:t>
            </a:r>
            <a:r>
              <a:rPr dirty="0" sz="2000" spc="-10"/>
              <a:t>(</a:t>
            </a:r>
            <a:r>
              <a:rPr dirty="0" u="sng" sz="2000" spc="-10">
                <a:solidFill>
                  <a:srgbClr val="99C93B"/>
                </a:solidFill>
                <a:uFill>
                  <a:solidFill>
                    <a:srgbClr val="99C93B"/>
                  </a:solidFill>
                </a:uFill>
                <a:hlinkClick r:id="rId2"/>
              </a:rPr>
              <a:t>www.fio.unam.edu.ar</a:t>
            </a:r>
            <a:r>
              <a:rPr dirty="0" sz="2000" spc="-10"/>
              <a:t>)</a:t>
            </a:r>
            <a:r>
              <a:rPr dirty="0" sz="2000" spc="-50"/>
              <a:t> e </a:t>
            </a:r>
            <a:r>
              <a:rPr dirty="0" sz="2000"/>
              <a:t>ingresar</a:t>
            </a:r>
            <a:r>
              <a:rPr dirty="0" sz="2000" spc="-40"/>
              <a:t> </a:t>
            </a:r>
            <a:r>
              <a:rPr dirty="0" sz="2000"/>
              <a:t>a</a:t>
            </a:r>
            <a:r>
              <a:rPr dirty="0" sz="2000" spc="-15"/>
              <a:t> </a:t>
            </a:r>
            <a:r>
              <a:rPr dirty="0" sz="2000"/>
              <a:t>Institucional</a:t>
            </a:r>
            <a:r>
              <a:rPr dirty="0" sz="2000" spc="-45"/>
              <a:t> </a:t>
            </a:r>
            <a:r>
              <a:rPr dirty="0" sz="2000" spc="-20"/>
              <a:t>-</a:t>
            </a:r>
            <a:r>
              <a:rPr dirty="0" sz="2000"/>
              <a:t>&gt;</a:t>
            </a:r>
            <a:r>
              <a:rPr dirty="0" sz="2000" spc="-5"/>
              <a:t> </a:t>
            </a:r>
            <a:r>
              <a:rPr dirty="0" sz="2000" spc="-10"/>
              <a:t>Secretarías</a:t>
            </a:r>
            <a:endParaRPr sz="2000"/>
          </a:p>
        </p:txBody>
      </p:sp>
      <p:grpSp>
        <p:nvGrpSpPr>
          <p:cNvPr id="3" name="object 3" descr=""/>
          <p:cNvGrpSpPr/>
          <p:nvPr/>
        </p:nvGrpSpPr>
        <p:grpSpPr>
          <a:xfrm>
            <a:off x="411480" y="1652016"/>
            <a:ext cx="10163810" cy="3949065"/>
            <a:chOff x="411480" y="1652016"/>
            <a:chExt cx="10163810" cy="3949065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480" y="1652016"/>
              <a:ext cx="10163556" cy="392823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755142" y="2583941"/>
              <a:ext cx="5646420" cy="2997835"/>
            </a:xfrm>
            <a:custGeom>
              <a:avLst/>
              <a:gdLst/>
              <a:ahLst/>
              <a:cxnLst/>
              <a:rect l="l" t="t" r="r" b="b"/>
              <a:pathLst>
                <a:path w="5646420" h="2997835">
                  <a:moveTo>
                    <a:pt x="0" y="2997707"/>
                  </a:moveTo>
                  <a:lnTo>
                    <a:pt x="1394459" y="2997707"/>
                  </a:lnTo>
                  <a:lnTo>
                    <a:pt x="1394459" y="2446019"/>
                  </a:lnTo>
                  <a:lnTo>
                    <a:pt x="0" y="2446019"/>
                  </a:lnTo>
                  <a:lnTo>
                    <a:pt x="0" y="2997707"/>
                  </a:lnTo>
                  <a:close/>
                </a:path>
                <a:path w="5646420" h="2997835">
                  <a:moveTo>
                    <a:pt x="4663440" y="525779"/>
                  </a:moveTo>
                  <a:lnTo>
                    <a:pt x="5646420" y="525779"/>
                  </a:lnTo>
                  <a:lnTo>
                    <a:pt x="5646420" y="0"/>
                  </a:lnTo>
                  <a:lnTo>
                    <a:pt x="4663440" y="0"/>
                  </a:lnTo>
                  <a:lnTo>
                    <a:pt x="4663440" y="525779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30374" y="3090808"/>
              <a:ext cx="3242310" cy="1795780"/>
            </a:xfrm>
            <a:custGeom>
              <a:avLst/>
              <a:gdLst/>
              <a:ahLst/>
              <a:cxnLst/>
              <a:rect l="l" t="t" r="r" b="b"/>
              <a:pathLst>
                <a:path w="3242310" h="1795779">
                  <a:moveTo>
                    <a:pt x="72517" y="1690233"/>
                  </a:moveTo>
                  <a:lnTo>
                    <a:pt x="0" y="1795389"/>
                  </a:lnTo>
                  <a:lnTo>
                    <a:pt x="127634" y="1790309"/>
                  </a:lnTo>
                  <a:lnTo>
                    <a:pt x="115528" y="1768328"/>
                  </a:lnTo>
                  <a:lnTo>
                    <a:pt x="85391" y="1768328"/>
                  </a:lnTo>
                  <a:lnTo>
                    <a:pt x="78104" y="1767687"/>
                  </a:lnTo>
                  <a:lnTo>
                    <a:pt x="71580" y="1764355"/>
                  </a:lnTo>
                  <a:lnTo>
                    <a:pt x="66675" y="1758559"/>
                  </a:lnTo>
                  <a:lnTo>
                    <a:pt x="64416" y="1751387"/>
                  </a:lnTo>
                  <a:lnTo>
                    <a:pt x="65087" y="1744144"/>
                  </a:lnTo>
                  <a:lnTo>
                    <a:pt x="68425" y="1737663"/>
                  </a:lnTo>
                  <a:lnTo>
                    <a:pt x="74168" y="1732778"/>
                  </a:lnTo>
                  <a:lnTo>
                    <a:pt x="90877" y="1723569"/>
                  </a:lnTo>
                  <a:lnTo>
                    <a:pt x="72517" y="1690233"/>
                  </a:lnTo>
                  <a:close/>
                </a:path>
                <a:path w="3242310" h="1795779">
                  <a:moveTo>
                    <a:pt x="90877" y="1723569"/>
                  </a:moveTo>
                  <a:lnTo>
                    <a:pt x="74168" y="1732778"/>
                  </a:lnTo>
                  <a:lnTo>
                    <a:pt x="68425" y="1737663"/>
                  </a:lnTo>
                  <a:lnTo>
                    <a:pt x="65087" y="1744144"/>
                  </a:lnTo>
                  <a:lnTo>
                    <a:pt x="64416" y="1751387"/>
                  </a:lnTo>
                  <a:lnTo>
                    <a:pt x="66675" y="1758559"/>
                  </a:lnTo>
                  <a:lnTo>
                    <a:pt x="71580" y="1764355"/>
                  </a:lnTo>
                  <a:lnTo>
                    <a:pt x="78104" y="1767687"/>
                  </a:lnTo>
                  <a:lnTo>
                    <a:pt x="85391" y="1768328"/>
                  </a:lnTo>
                  <a:lnTo>
                    <a:pt x="92582" y="1766052"/>
                  </a:lnTo>
                  <a:lnTo>
                    <a:pt x="109223" y="1756880"/>
                  </a:lnTo>
                  <a:lnTo>
                    <a:pt x="90877" y="1723569"/>
                  </a:lnTo>
                  <a:close/>
                </a:path>
                <a:path w="3242310" h="1795779">
                  <a:moveTo>
                    <a:pt x="109223" y="1756880"/>
                  </a:moveTo>
                  <a:lnTo>
                    <a:pt x="92582" y="1766052"/>
                  </a:lnTo>
                  <a:lnTo>
                    <a:pt x="85391" y="1768328"/>
                  </a:lnTo>
                  <a:lnTo>
                    <a:pt x="115528" y="1768328"/>
                  </a:lnTo>
                  <a:lnTo>
                    <a:pt x="109223" y="1756880"/>
                  </a:lnTo>
                  <a:close/>
                </a:path>
                <a:path w="3242310" h="1795779">
                  <a:moveTo>
                    <a:pt x="3221287" y="0"/>
                  </a:moveTo>
                  <a:lnTo>
                    <a:pt x="3214116" y="2276"/>
                  </a:lnTo>
                  <a:lnTo>
                    <a:pt x="90877" y="1723569"/>
                  </a:lnTo>
                  <a:lnTo>
                    <a:pt x="109223" y="1756880"/>
                  </a:lnTo>
                  <a:lnTo>
                    <a:pt x="3232404" y="35550"/>
                  </a:lnTo>
                  <a:lnTo>
                    <a:pt x="3238200" y="30664"/>
                  </a:lnTo>
                  <a:lnTo>
                    <a:pt x="3241532" y="24183"/>
                  </a:lnTo>
                  <a:lnTo>
                    <a:pt x="3242173" y="16940"/>
                  </a:lnTo>
                  <a:lnTo>
                    <a:pt x="3239897" y="9769"/>
                  </a:lnTo>
                  <a:lnTo>
                    <a:pt x="3235011" y="3972"/>
                  </a:lnTo>
                  <a:lnTo>
                    <a:pt x="3228530" y="640"/>
                  </a:lnTo>
                  <a:lnTo>
                    <a:pt x="322128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" y="1606296"/>
            <a:ext cx="10879835" cy="36454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0877" y="18669"/>
            <a:ext cx="66503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/>
              <a:t>Secretaría</a:t>
            </a:r>
            <a:r>
              <a:rPr dirty="0" sz="5400" spc="-285"/>
              <a:t> </a:t>
            </a:r>
            <a:r>
              <a:rPr dirty="0" sz="5400" spc="-10"/>
              <a:t>académica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274190"/>
            <a:ext cx="4937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Arq.</a:t>
            </a:r>
            <a:r>
              <a:rPr dirty="0" sz="1800" spc="-3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Campora,</a:t>
            </a:r>
            <a:r>
              <a:rPr dirty="0" sz="1800" spc="-3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Hilda</a:t>
            </a:r>
            <a:r>
              <a:rPr dirty="0" sz="1800" spc="-5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Marta</a:t>
            </a:r>
            <a:r>
              <a:rPr dirty="0" sz="1800" spc="-12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Adelina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85975" y="4760686"/>
            <a:ext cx="7360284" cy="1101725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Misión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800" spc="-25">
                <a:latin typeface="Trebuchet MS"/>
                <a:cs typeface="Trebuchet MS"/>
              </a:rPr>
              <a:t>Planificar,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programar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coordinar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el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ámbito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su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área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las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políticas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y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Trebuchet MS"/>
                <a:cs typeface="Trebuchet MS"/>
              </a:rPr>
              <a:t>objetivos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Facultad,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relativa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enseñanza.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8600" y="2057400"/>
            <a:ext cx="2572511" cy="2572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4813" rIns="0" bIns="0" rtlCol="0" vert="horz">
            <a:spAutoFit/>
          </a:bodyPr>
          <a:lstStyle/>
          <a:p>
            <a:pPr marL="1838325" marR="5080" indent="-1196340">
              <a:lnSpc>
                <a:spcPct val="100000"/>
              </a:lnSpc>
              <a:spcBef>
                <a:spcPts val="100"/>
              </a:spcBef>
            </a:pPr>
            <a:r>
              <a:rPr dirty="0"/>
              <a:t>Secretaría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285"/>
              <a:t> </a:t>
            </a:r>
            <a:r>
              <a:rPr dirty="0" spc="-10"/>
              <a:t>Asuntos Estudiantiles</a:t>
            </a:r>
          </a:p>
          <a:p>
            <a:pPr marL="55880">
              <a:lnSpc>
                <a:spcPct val="100000"/>
              </a:lnSpc>
              <a:spcBef>
                <a:spcPts val="819"/>
              </a:spcBef>
            </a:pPr>
            <a:r>
              <a:rPr dirty="0" sz="1800">
                <a:solidFill>
                  <a:srgbClr val="000000"/>
                </a:solidFill>
              </a:rPr>
              <a:t>A</a:t>
            </a:r>
            <a:r>
              <a:rPr dirty="0" sz="1800" spc="-135">
                <a:solidFill>
                  <a:srgbClr val="000000"/>
                </a:solidFill>
              </a:rPr>
              <a:t> </a:t>
            </a:r>
            <a:r>
              <a:rPr dirty="0" sz="1800">
                <a:solidFill>
                  <a:srgbClr val="000000"/>
                </a:solidFill>
              </a:rPr>
              <a:t>cargo</a:t>
            </a:r>
            <a:r>
              <a:rPr dirty="0" sz="1800" spc="-55">
                <a:solidFill>
                  <a:srgbClr val="000000"/>
                </a:solidFill>
              </a:rPr>
              <a:t> </a:t>
            </a:r>
            <a:r>
              <a:rPr dirty="0" sz="1800">
                <a:solidFill>
                  <a:srgbClr val="000000"/>
                </a:solidFill>
              </a:rPr>
              <a:t>de:</a:t>
            </a:r>
            <a:r>
              <a:rPr dirty="0" sz="1800" spc="-40">
                <a:solidFill>
                  <a:srgbClr val="000000"/>
                </a:solidFill>
              </a:rPr>
              <a:t> </a:t>
            </a:r>
            <a:r>
              <a:rPr dirty="0" sz="1800" b="1">
                <a:solidFill>
                  <a:srgbClr val="000000"/>
                </a:solidFill>
                <a:latin typeface="Trebuchet MS"/>
                <a:cs typeface="Trebuchet MS"/>
              </a:rPr>
              <a:t>Srta.</a:t>
            </a:r>
            <a:r>
              <a:rPr dirty="0" sz="1800" spc="-3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b="1">
                <a:solidFill>
                  <a:srgbClr val="000000"/>
                </a:solidFill>
                <a:latin typeface="Trebuchet MS"/>
                <a:cs typeface="Trebuchet MS"/>
              </a:rPr>
              <a:t>Lima,</a:t>
            </a:r>
            <a:r>
              <a:rPr dirty="0" sz="1800" spc="-3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b="1">
                <a:solidFill>
                  <a:srgbClr val="000000"/>
                </a:solidFill>
                <a:latin typeface="Trebuchet MS"/>
                <a:cs typeface="Trebuchet MS"/>
              </a:rPr>
              <a:t>Florencia</a:t>
            </a:r>
            <a:r>
              <a:rPr dirty="0" sz="1800" spc="-50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b="1">
                <a:solidFill>
                  <a:srgbClr val="000000"/>
                </a:solidFill>
                <a:latin typeface="Trebuchet MS"/>
                <a:cs typeface="Trebuchet MS"/>
              </a:rPr>
              <a:t>Rocío</a:t>
            </a:r>
            <a:r>
              <a:rPr dirty="0" sz="1800" spc="-65" b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25" b="1">
                <a:solidFill>
                  <a:srgbClr val="000000"/>
                </a:solidFill>
                <a:latin typeface="Trebuchet MS"/>
                <a:cs typeface="Trebuchet MS"/>
              </a:rPr>
              <a:t>E.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4198747"/>
            <a:ext cx="7367270" cy="137604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Misión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94"/>
              </a:spcBef>
            </a:pPr>
            <a:r>
              <a:rPr dirty="0" sz="1800">
                <a:latin typeface="Trebuchet MS"/>
                <a:cs typeface="Trebuchet MS"/>
              </a:rPr>
              <a:t>Entender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en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planificación,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promoción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desarrollo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todas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las </a:t>
            </a:r>
            <a:r>
              <a:rPr dirty="0" sz="1800">
                <a:latin typeface="Trebuchet MS"/>
                <a:cs typeface="Trebuchet MS"/>
              </a:rPr>
              <a:t>actividades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que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realiza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el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sector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estudiantil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en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forma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orgánica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desde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la </a:t>
            </a:r>
            <a:r>
              <a:rPr dirty="0" sz="1800" spc="-10">
                <a:latin typeface="Trebuchet MS"/>
                <a:cs typeface="Trebuchet MS"/>
              </a:rPr>
              <a:t>Facultad.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3859" y="2234183"/>
            <a:ext cx="2353056" cy="19903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3014" y="-37972"/>
            <a:ext cx="6337935" cy="14890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111375" marR="5080" indent="-2099310">
              <a:lnSpc>
                <a:spcPct val="100000"/>
              </a:lnSpc>
              <a:spcBef>
                <a:spcPts val="100"/>
              </a:spcBef>
            </a:pPr>
            <a:r>
              <a:rPr dirty="0"/>
              <a:t>Secretaría</a:t>
            </a:r>
            <a:r>
              <a:rPr dirty="0" spc="-85"/>
              <a:t> </a:t>
            </a:r>
            <a:r>
              <a:rPr dirty="0"/>
              <a:t>de</a:t>
            </a:r>
            <a:r>
              <a:rPr dirty="0" spc="-75"/>
              <a:t> </a:t>
            </a:r>
            <a:r>
              <a:rPr dirty="0"/>
              <a:t>Ciencia</a:t>
            </a:r>
            <a:r>
              <a:rPr dirty="0" spc="-65"/>
              <a:t> </a:t>
            </a:r>
            <a:r>
              <a:rPr dirty="0" spc="-50"/>
              <a:t>y </a:t>
            </a:r>
            <a:r>
              <a:rPr dirty="0" spc="-10"/>
              <a:t>Técnica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675891"/>
            <a:ext cx="52920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-30" b="1">
                <a:latin typeface="Trebuchet MS"/>
                <a:cs typeface="Trebuchet MS"/>
              </a:rPr>
              <a:t>Mgter. </a:t>
            </a:r>
            <a:r>
              <a:rPr dirty="0" sz="1800" b="1">
                <a:latin typeface="Trebuchet MS"/>
                <a:cs typeface="Trebuchet MS"/>
              </a:rPr>
              <a:t>Ing.</a:t>
            </a:r>
            <a:r>
              <a:rPr dirty="0" sz="1800" spc="-4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Kerkhoff,</a:t>
            </a:r>
            <a:r>
              <a:rPr dirty="0" sz="1800" spc="-12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Alejandro</a:t>
            </a:r>
            <a:r>
              <a:rPr dirty="0" sz="1800" spc="-3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Javier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85975" y="4359239"/>
            <a:ext cx="7144384" cy="1778000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Misión:</a:t>
            </a:r>
            <a:endParaRPr sz="1800">
              <a:latin typeface="Trebuchet MS"/>
              <a:cs typeface="Trebuchet MS"/>
            </a:endParaRPr>
          </a:p>
          <a:p>
            <a:pPr marL="163830" indent="-151130">
              <a:lnSpc>
                <a:spcPct val="100000"/>
              </a:lnSpc>
              <a:spcBef>
                <a:spcPts val="994"/>
              </a:spcBef>
              <a:buChar char="-"/>
              <a:tabLst>
                <a:tab pos="163830" algn="l"/>
              </a:tabLst>
            </a:pPr>
            <a:r>
              <a:rPr dirty="0" sz="1800">
                <a:latin typeface="Trebuchet MS"/>
                <a:cs typeface="Trebuchet MS"/>
              </a:rPr>
              <a:t>Coordinar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las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tareas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investigación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desarrollo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científico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-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Trebuchet MS"/>
                <a:cs typeface="Trebuchet MS"/>
              </a:rPr>
              <a:t>tecnológico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dentro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Facultad.</a:t>
            </a:r>
            <a:endParaRPr sz="1800">
              <a:latin typeface="Trebuchet MS"/>
              <a:cs typeface="Trebuchet MS"/>
            </a:endParaRPr>
          </a:p>
          <a:p>
            <a:pPr marL="12700" marR="5080" indent="151130">
              <a:lnSpc>
                <a:spcPct val="100000"/>
              </a:lnSpc>
              <a:spcBef>
                <a:spcPts val="1005"/>
              </a:spcBef>
              <a:buChar char="-"/>
              <a:tabLst>
                <a:tab pos="163830" algn="l"/>
              </a:tabLst>
            </a:pPr>
            <a:r>
              <a:rPr dirty="0" sz="1800" spc="-10">
                <a:latin typeface="Trebuchet MS"/>
                <a:cs typeface="Trebuchet MS"/>
              </a:rPr>
              <a:t>Promover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formación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Recursos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Humanos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orientados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hacia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la </a:t>
            </a:r>
            <a:r>
              <a:rPr dirty="0" sz="1800" spc="-10">
                <a:latin typeface="Trebuchet MS"/>
                <a:cs typeface="Trebuchet MS"/>
              </a:rPr>
              <a:t>investigación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incentivar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realización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trabajos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investigación.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99203" y="2188464"/>
            <a:ext cx="1796796" cy="24810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4433" y="-93471"/>
            <a:ext cx="6470650" cy="14890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97330" marR="5080" indent="-1485265">
              <a:lnSpc>
                <a:spcPct val="100000"/>
              </a:lnSpc>
              <a:spcBef>
                <a:spcPts val="100"/>
              </a:spcBef>
            </a:pPr>
            <a:r>
              <a:rPr dirty="0"/>
              <a:t>Secretaría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10"/>
              <a:t>Extensión Universitaria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786890"/>
            <a:ext cx="47034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30" b="1">
                <a:latin typeface="Trebuchet MS"/>
                <a:cs typeface="Trebuchet MS"/>
              </a:rPr>
              <a:t>Mgtr.</a:t>
            </a:r>
            <a:r>
              <a:rPr dirty="0" sz="1800" spc="-4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Ing.</a:t>
            </a:r>
            <a:r>
              <a:rPr dirty="0" sz="1800" spc="-6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Reinert,</a:t>
            </a:r>
            <a:r>
              <a:rPr dirty="0" sz="1800" spc="-3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Hugo</a:t>
            </a:r>
            <a:r>
              <a:rPr dirty="0" sz="1800" spc="-70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Orlando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85975" y="4469638"/>
            <a:ext cx="7508875" cy="1650364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Misión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94"/>
              </a:spcBef>
            </a:pPr>
            <a:r>
              <a:rPr dirty="0" sz="1800">
                <a:latin typeface="Trebuchet MS"/>
                <a:cs typeface="Trebuchet MS"/>
              </a:rPr>
              <a:t>Entender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en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planificación,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promoción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canalización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todas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aquellas </a:t>
            </a:r>
            <a:r>
              <a:rPr dirty="0" sz="1800">
                <a:latin typeface="Trebuchet MS"/>
                <a:cs typeface="Trebuchet MS"/>
              </a:rPr>
              <a:t>inquietudes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actividades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que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signifiquen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integrar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Facultad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al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medio </a:t>
            </a:r>
            <a:r>
              <a:rPr dirty="0" sz="1800">
                <a:latin typeface="Trebuchet MS"/>
                <a:cs typeface="Trebuchet MS"/>
              </a:rPr>
              <a:t>cuyos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alcances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tengan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presente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el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aspecto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social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comunidad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su </a:t>
            </a:r>
            <a:r>
              <a:rPr dirty="0" sz="1800">
                <a:latin typeface="Trebuchet MS"/>
                <a:cs typeface="Trebuchet MS"/>
              </a:rPr>
              <a:t>desarrollo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científico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tecnológico.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0811" y="2313432"/>
            <a:ext cx="2523743" cy="24627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386" y="-27355"/>
            <a:ext cx="693102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Secretaría</a:t>
            </a:r>
            <a:r>
              <a:rPr dirty="0" spc="-305"/>
              <a:t> </a:t>
            </a:r>
            <a:r>
              <a:rPr dirty="0" spc="-10"/>
              <a:t>Administrativa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149477"/>
            <a:ext cx="4234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7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Sra.</a:t>
            </a:r>
            <a:r>
              <a:rPr dirty="0" sz="1800" spc="-4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Barrios,</a:t>
            </a:r>
            <a:r>
              <a:rPr dirty="0" sz="1800" spc="-4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Silvina</a:t>
            </a:r>
            <a:r>
              <a:rPr dirty="0" sz="1800" spc="-60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Luciana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85975" y="4635500"/>
            <a:ext cx="3512820" cy="82740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sz="1800" spc="-1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Misión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800">
                <a:latin typeface="Trebuchet MS"/>
                <a:cs typeface="Trebuchet MS"/>
              </a:rPr>
              <a:t>Gestionar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parte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administrativa.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9288" y="1755648"/>
            <a:ext cx="2359152" cy="24978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0529" y="-36829"/>
            <a:ext cx="705421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/>
              <a:t>Secretaría</a:t>
            </a:r>
            <a:r>
              <a:rPr dirty="0" sz="5400" spc="-165"/>
              <a:t> </a:t>
            </a:r>
            <a:r>
              <a:rPr dirty="0" sz="5400"/>
              <a:t>de</a:t>
            </a:r>
            <a:r>
              <a:rPr dirty="0" sz="5400" spc="-190"/>
              <a:t> </a:t>
            </a:r>
            <a:r>
              <a:rPr dirty="0" sz="5400" spc="-10"/>
              <a:t>Posgrado</a:t>
            </a:r>
            <a:endParaRPr sz="5400"/>
          </a:p>
        </p:txBody>
      </p:sp>
      <p:sp>
        <p:nvSpPr>
          <p:cNvPr id="3" name="object 3" descr=""/>
          <p:cNvSpPr txBox="1"/>
          <p:nvPr/>
        </p:nvSpPr>
        <p:spPr>
          <a:xfrm>
            <a:off x="1585975" y="1329690"/>
            <a:ext cx="49098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rebuchet MS"/>
                <a:cs typeface="Trebuchet MS"/>
              </a:rPr>
              <a:t>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cargo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de: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30" b="1">
                <a:latin typeface="Trebuchet MS"/>
                <a:cs typeface="Trebuchet MS"/>
              </a:rPr>
              <a:t>Mgter. </a:t>
            </a:r>
            <a:r>
              <a:rPr dirty="0" sz="1800" b="1">
                <a:latin typeface="Trebuchet MS"/>
                <a:cs typeface="Trebuchet MS"/>
              </a:rPr>
              <a:t>Ing.</a:t>
            </a:r>
            <a:r>
              <a:rPr dirty="0" sz="1800" spc="-45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Brázzola,</a:t>
            </a:r>
            <a:r>
              <a:rPr dirty="0" sz="1800" spc="-30" b="1">
                <a:latin typeface="Trebuchet MS"/>
                <a:cs typeface="Trebuchet MS"/>
              </a:rPr>
              <a:t> </a:t>
            </a:r>
            <a:r>
              <a:rPr dirty="0" sz="1800" b="1">
                <a:latin typeface="Trebuchet MS"/>
                <a:cs typeface="Trebuchet MS"/>
              </a:rPr>
              <a:t>Carlos</a:t>
            </a:r>
            <a:r>
              <a:rPr dirty="0" sz="1800" spc="-45" b="1">
                <a:latin typeface="Trebuchet MS"/>
                <a:cs typeface="Trebuchet MS"/>
              </a:rPr>
              <a:t> </a:t>
            </a:r>
            <a:r>
              <a:rPr dirty="0" sz="1800" spc="-10" b="1">
                <a:latin typeface="Trebuchet MS"/>
                <a:cs typeface="Trebuchet MS"/>
              </a:rPr>
              <a:t>Rubén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85975" y="4815585"/>
            <a:ext cx="7400925" cy="110172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800" spc="-10" b="1">
                <a:latin typeface="Trebuchet MS"/>
                <a:cs typeface="Trebuchet MS"/>
              </a:rPr>
              <a:t>Misión: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94"/>
              </a:spcBef>
            </a:pPr>
            <a:r>
              <a:rPr dirty="0" sz="1800" spc="-25">
                <a:latin typeface="Trebuchet MS"/>
                <a:cs typeface="Trebuchet MS"/>
              </a:rPr>
              <a:t>Planificar,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programar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coordinar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políticas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y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objetivos</a:t>
            </a:r>
            <a:r>
              <a:rPr dirty="0" sz="1800" spc="-2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la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Facultad </a:t>
            </a:r>
            <a:r>
              <a:rPr dirty="0" sz="1800">
                <a:latin typeface="Trebuchet MS"/>
                <a:cs typeface="Trebuchet MS"/>
              </a:rPr>
              <a:t>en</a:t>
            </a:r>
            <a:r>
              <a:rPr dirty="0" sz="1800" spc="-3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el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área</a:t>
            </a:r>
            <a:r>
              <a:rPr dirty="0" sz="1800" spc="-1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de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0">
                <a:latin typeface="Trebuchet MS"/>
                <a:cs typeface="Trebuchet MS"/>
              </a:rPr>
              <a:t>posgrado.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0415" y="1912620"/>
            <a:ext cx="2709672" cy="26898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C93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Federico</dc:creator>
  <dc:title>Secretarías de la Facultad de Ingeniería</dc:title>
  <dcterms:created xsi:type="dcterms:W3CDTF">2025-01-28T22:54:19Z</dcterms:created>
  <dcterms:modified xsi:type="dcterms:W3CDTF">2025-01-28T22:54:19Z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PowerPoint® LTSC</vt:lpwstr>
  </property>
</Properties>
</file>