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3172" y="322834"/>
            <a:ext cx="78708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4641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C2B1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641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C2B1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641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641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12192000" y="0"/>
                </a:moveTo>
                <a:lnTo>
                  <a:pt x="0" y="0"/>
                </a:lnTo>
                <a:lnTo>
                  <a:pt x="0" y="4572000"/>
                </a:lnTo>
                <a:lnTo>
                  <a:pt x="12192000" y="4572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CBC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3172" y="160985"/>
            <a:ext cx="8471357" cy="2001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4641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5019" y="1818258"/>
            <a:ext cx="10983595" cy="4297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C2B1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io.unam.edu.ar/" TargetMode="Externa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23975" y="5197246"/>
            <a:ext cx="7313295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solidFill>
                  <a:srgbClr val="464130"/>
                </a:solidFill>
                <a:latin typeface="Calibri"/>
                <a:cs typeface="Calibri"/>
              </a:rPr>
              <a:t>SISTEMA</a:t>
            </a:r>
            <a:r>
              <a:rPr dirty="0" sz="5000" spc="-11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5000">
                <a:solidFill>
                  <a:srgbClr val="464130"/>
                </a:solidFill>
                <a:latin typeface="Calibri"/>
                <a:cs typeface="Calibri"/>
              </a:rPr>
              <a:t>DE</a:t>
            </a:r>
            <a:r>
              <a:rPr dirty="0" sz="5000" spc="-3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5000">
                <a:solidFill>
                  <a:srgbClr val="464130"/>
                </a:solidFill>
                <a:latin typeface="Calibri"/>
                <a:cs typeface="Calibri"/>
              </a:rPr>
              <a:t>TUTORÍAS</a:t>
            </a:r>
            <a:r>
              <a:rPr dirty="0" sz="5000" spc="-2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5000" spc="-20">
                <a:solidFill>
                  <a:srgbClr val="464130"/>
                </a:solidFill>
                <a:latin typeface="Calibri"/>
                <a:cs typeface="Calibri"/>
              </a:rPr>
              <a:t>2025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980" y="281940"/>
            <a:ext cx="9532747" cy="422592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387080" y="5263388"/>
            <a:ext cx="0" cy="915035"/>
          </a:xfrm>
          <a:custGeom>
            <a:avLst/>
            <a:gdLst/>
            <a:ahLst/>
            <a:cxnLst/>
            <a:rect l="l" t="t" r="r" b="b"/>
            <a:pathLst>
              <a:path w="0" h="915035">
                <a:moveTo>
                  <a:pt x="0" y="91445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6294" y="5310428"/>
            <a:ext cx="2043429" cy="9493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87684" y="5265978"/>
            <a:ext cx="1404620" cy="949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9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/>
              <a:t>METODOLOGÍA</a:t>
            </a:r>
            <a:r>
              <a:rPr dirty="0" sz="5000" spc="-100"/>
              <a:t> </a:t>
            </a:r>
            <a:r>
              <a:rPr dirty="0" sz="5000"/>
              <a:t>DE</a:t>
            </a:r>
            <a:r>
              <a:rPr dirty="0" sz="5000" spc="-60"/>
              <a:t> </a:t>
            </a:r>
            <a:r>
              <a:rPr dirty="0" sz="5000" spc="-10"/>
              <a:t>TRABAJO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1057452" y="2270886"/>
            <a:ext cx="41160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95"/>
              </a:spcBef>
              <a:buClr>
                <a:srgbClr val="9CBCBB"/>
              </a:buClr>
              <a:buChar char="▪"/>
              <a:tabLst>
                <a:tab pos="151130" algn="l"/>
              </a:tabLst>
            </a:pPr>
            <a:r>
              <a:rPr dirty="0" sz="2200" spc="-20">
                <a:solidFill>
                  <a:srgbClr val="2C2B1F"/>
                </a:solidFill>
                <a:latin typeface="Calibri"/>
                <a:cs typeface="Calibri"/>
              </a:rPr>
              <a:t>Reuniones</a:t>
            </a:r>
            <a:r>
              <a:rPr dirty="0" sz="2200" spc="-7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C2B1F"/>
                </a:solidFill>
                <a:latin typeface="Calibri"/>
                <a:cs typeface="Calibri"/>
              </a:rPr>
              <a:t>semanales</a:t>
            </a:r>
            <a:r>
              <a:rPr dirty="0" sz="2200" spc="-7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C2B1F"/>
                </a:solidFill>
                <a:latin typeface="Calibri"/>
                <a:cs typeface="Calibri"/>
              </a:rPr>
              <a:t>presenciales.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7452" y="3709797"/>
            <a:ext cx="55035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95"/>
              </a:spcBef>
              <a:buClr>
                <a:srgbClr val="9CBCBB"/>
              </a:buClr>
              <a:buChar char="▪"/>
              <a:tabLst>
                <a:tab pos="151130" algn="l"/>
              </a:tabLst>
            </a:pP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Grupo</a:t>
            </a:r>
            <a:r>
              <a:rPr dirty="0" sz="2200" spc="-7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22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C2B1F"/>
                </a:solidFill>
                <a:latin typeface="Calibri"/>
                <a:cs typeface="Calibri"/>
              </a:rPr>
              <a:t>Whatsapp</a:t>
            </a:r>
            <a:r>
              <a:rPr dirty="0" sz="2200" spc="-8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para</a:t>
            </a:r>
            <a:r>
              <a:rPr dirty="0" sz="2200" spc="-7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contacto</a:t>
            </a:r>
            <a:r>
              <a:rPr dirty="0" sz="2200" spc="-8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más</a:t>
            </a:r>
            <a:r>
              <a:rPr dirty="0" sz="22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C2B1F"/>
                </a:solidFill>
                <a:latin typeface="Calibri"/>
                <a:cs typeface="Calibri"/>
              </a:rPr>
              <a:t>directo.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57452" y="5148833"/>
            <a:ext cx="38620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95"/>
              </a:spcBef>
              <a:buClr>
                <a:srgbClr val="9CBCBB"/>
              </a:buClr>
              <a:buChar char="▪"/>
              <a:tabLst>
                <a:tab pos="151130" algn="l"/>
              </a:tabLst>
            </a:pP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Espacio</a:t>
            </a:r>
            <a:r>
              <a:rPr dirty="0" sz="2200" spc="-9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en</a:t>
            </a:r>
            <a:r>
              <a:rPr dirty="0" sz="2200" spc="-10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la</a:t>
            </a:r>
            <a:r>
              <a:rPr dirty="0" sz="2200" spc="-7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C2B1F"/>
                </a:solidFill>
                <a:latin typeface="Calibri"/>
                <a:cs typeface="Calibri"/>
              </a:rPr>
              <a:t>plataforma</a:t>
            </a:r>
            <a:r>
              <a:rPr dirty="0" sz="2200" spc="-8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C2B1F"/>
                </a:solidFill>
                <a:latin typeface="Calibri"/>
                <a:cs typeface="Calibri"/>
              </a:rPr>
              <a:t>Moodle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62634" y="82613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5934" y="3139224"/>
            <a:ext cx="1226184" cy="122449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9740" y="4733658"/>
            <a:ext cx="1295400" cy="1295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9740" y="1625600"/>
            <a:ext cx="1252093" cy="1264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¿CÓMO</a:t>
            </a:r>
            <a:r>
              <a:rPr dirty="0" sz="3600" spc="-110"/>
              <a:t> </a:t>
            </a:r>
            <a:r>
              <a:rPr dirty="0" sz="3600"/>
              <a:t>ENCONTRARNOS</a:t>
            </a:r>
            <a:r>
              <a:rPr dirty="0" sz="3600" spc="-85"/>
              <a:t> </a:t>
            </a:r>
            <a:r>
              <a:rPr dirty="0" sz="3600"/>
              <a:t>EN</a:t>
            </a:r>
            <a:r>
              <a:rPr dirty="0" sz="3600" spc="-85"/>
              <a:t> </a:t>
            </a:r>
            <a:r>
              <a:rPr dirty="0" sz="3600"/>
              <a:t>EL</a:t>
            </a:r>
            <a:r>
              <a:rPr dirty="0" sz="3600" spc="-105"/>
              <a:t> </a:t>
            </a:r>
            <a:r>
              <a:rPr dirty="0" sz="3600" spc="-10"/>
              <a:t>MOODLE?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1103172" y="1116837"/>
            <a:ext cx="10764520" cy="79311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0"/>
              </a:spcBef>
            </a:pP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INGRESAR</a:t>
            </a:r>
            <a:r>
              <a:rPr dirty="0" sz="2800" spc="-6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A</a:t>
            </a:r>
            <a:r>
              <a:rPr dirty="0" sz="2800" spc="-8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LA</a:t>
            </a:r>
            <a:r>
              <a:rPr dirty="0" sz="2800" spc="-7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PÁGINA</a:t>
            </a:r>
            <a:r>
              <a:rPr dirty="0" sz="2800" spc="-6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DE</a:t>
            </a:r>
            <a:r>
              <a:rPr dirty="0" sz="2800" spc="-9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LA</a:t>
            </a:r>
            <a:r>
              <a:rPr dirty="0" sz="2800" spc="-6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FACULTAD</a:t>
            </a:r>
            <a:r>
              <a:rPr dirty="0" sz="2800" spc="-5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64130"/>
                </a:solidFill>
                <a:latin typeface="Calibri"/>
                <a:cs typeface="Calibri"/>
              </a:rPr>
              <a:t>(</a:t>
            </a:r>
            <a:r>
              <a:rPr dirty="0" u="sng" sz="2800" spc="-10">
                <a:solidFill>
                  <a:srgbClr val="D25612"/>
                </a:solidFill>
                <a:uFill>
                  <a:solidFill>
                    <a:srgbClr val="D25612"/>
                  </a:solidFill>
                </a:uFill>
                <a:latin typeface="Calibri"/>
                <a:cs typeface="Calibri"/>
                <a:hlinkClick r:id="rId2"/>
              </a:rPr>
              <a:t>WWW.FIO.UNAM.EDU.AR</a:t>
            </a:r>
            <a:r>
              <a:rPr dirty="0" sz="2800" spc="-10">
                <a:solidFill>
                  <a:srgbClr val="464130"/>
                </a:solidFill>
                <a:latin typeface="Calibri"/>
                <a:cs typeface="Calibri"/>
              </a:rPr>
              <a:t>),</a:t>
            </a:r>
            <a:r>
              <a:rPr dirty="0" sz="2800" spc="-6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IR</a:t>
            </a:r>
            <a:r>
              <a:rPr dirty="0" sz="2800" spc="-10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64130"/>
                </a:solidFill>
                <a:latin typeface="Calibri"/>
                <a:cs typeface="Calibri"/>
              </a:rPr>
              <a:t>A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ESTUDIANTES</a:t>
            </a:r>
            <a:r>
              <a:rPr dirty="0" sz="2800" spc="-5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Y</a:t>
            </a:r>
            <a:r>
              <a:rPr dirty="0" sz="2800" spc="-5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LUEGO</a:t>
            </a:r>
            <a:r>
              <a:rPr dirty="0" sz="2800" spc="-5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A</a:t>
            </a:r>
            <a:r>
              <a:rPr dirty="0" sz="2800" spc="-5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SISTEMA</a:t>
            </a:r>
            <a:r>
              <a:rPr dirty="0" sz="2800" spc="-5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64130"/>
                </a:solidFill>
                <a:latin typeface="Calibri"/>
                <a:cs typeface="Calibri"/>
              </a:rPr>
              <a:t>DE</a:t>
            </a:r>
            <a:r>
              <a:rPr dirty="0" sz="2800" spc="-5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64130"/>
                </a:solidFill>
                <a:latin typeface="Calibri"/>
                <a:cs typeface="Calibri"/>
              </a:rPr>
              <a:t>TUTORÍAS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2634" y="82613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98805" y="2253614"/>
            <a:ext cx="11593195" cy="4592320"/>
            <a:chOff x="598805" y="2253614"/>
            <a:chExt cx="11593195" cy="45923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805" y="2253614"/>
              <a:ext cx="5285232" cy="36682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701162" y="3170300"/>
              <a:ext cx="876300" cy="245745"/>
            </a:xfrm>
            <a:custGeom>
              <a:avLst/>
              <a:gdLst/>
              <a:ahLst/>
              <a:cxnLst/>
              <a:rect l="l" t="t" r="r" b="b"/>
              <a:pathLst>
                <a:path w="876300" h="245745">
                  <a:moveTo>
                    <a:pt x="0" y="245363"/>
                  </a:moveTo>
                  <a:lnTo>
                    <a:pt x="876300" y="245363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12109" y="3140582"/>
              <a:ext cx="1623060" cy="347980"/>
            </a:xfrm>
            <a:custGeom>
              <a:avLst/>
              <a:gdLst/>
              <a:ahLst/>
              <a:cxnLst/>
              <a:rect l="l" t="t" r="r" b="b"/>
              <a:pathLst>
                <a:path w="1623060" h="347979">
                  <a:moveTo>
                    <a:pt x="173736" y="0"/>
                  </a:moveTo>
                  <a:lnTo>
                    <a:pt x="0" y="173736"/>
                  </a:lnTo>
                  <a:lnTo>
                    <a:pt x="173736" y="347471"/>
                  </a:lnTo>
                  <a:lnTo>
                    <a:pt x="173736" y="260603"/>
                  </a:lnTo>
                  <a:lnTo>
                    <a:pt x="1623060" y="260603"/>
                  </a:lnTo>
                  <a:lnTo>
                    <a:pt x="1623060" y="86867"/>
                  </a:lnTo>
                  <a:lnTo>
                    <a:pt x="173736" y="8686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12109" y="3140582"/>
              <a:ext cx="1623060" cy="347980"/>
            </a:xfrm>
            <a:custGeom>
              <a:avLst/>
              <a:gdLst/>
              <a:ahLst/>
              <a:cxnLst/>
              <a:rect l="l" t="t" r="r" b="b"/>
              <a:pathLst>
                <a:path w="1623060" h="347979">
                  <a:moveTo>
                    <a:pt x="0" y="173736"/>
                  </a:moveTo>
                  <a:lnTo>
                    <a:pt x="173736" y="0"/>
                  </a:lnTo>
                  <a:lnTo>
                    <a:pt x="173736" y="86867"/>
                  </a:lnTo>
                  <a:lnTo>
                    <a:pt x="1623060" y="86867"/>
                  </a:lnTo>
                  <a:lnTo>
                    <a:pt x="1623060" y="260603"/>
                  </a:lnTo>
                  <a:lnTo>
                    <a:pt x="173736" y="260603"/>
                  </a:lnTo>
                  <a:lnTo>
                    <a:pt x="173736" y="347471"/>
                  </a:lnTo>
                  <a:lnTo>
                    <a:pt x="0" y="173736"/>
                  </a:lnTo>
                  <a:close/>
                </a:path>
              </a:pathLst>
            </a:custGeom>
            <a:ln w="158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352" y="3846188"/>
              <a:ext cx="6827520" cy="299923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334123" y="5377052"/>
              <a:ext cx="2620010" cy="387350"/>
            </a:xfrm>
            <a:custGeom>
              <a:avLst/>
              <a:gdLst/>
              <a:ahLst/>
              <a:cxnLst/>
              <a:rect l="l" t="t" r="r" b="b"/>
              <a:pathLst>
                <a:path w="2620009" h="387350">
                  <a:moveTo>
                    <a:pt x="0" y="387096"/>
                  </a:moveTo>
                  <a:lnTo>
                    <a:pt x="2619755" y="387096"/>
                  </a:lnTo>
                  <a:lnTo>
                    <a:pt x="2619755" y="0"/>
                  </a:lnTo>
                  <a:lnTo>
                    <a:pt x="0" y="0"/>
                  </a:lnTo>
                  <a:lnTo>
                    <a:pt x="0" y="38709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160381" y="5376291"/>
              <a:ext cx="1580515" cy="387350"/>
            </a:xfrm>
            <a:custGeom>
              <a:avLst/>
              <a:gdLst/>
              <a:ahLst/>
              <a:cxnLst/>
              <a:rect l="l" t="t" r="r" b="b"/>
              <a:pathLst>
                <a:path w="1580515" h="387350">
                  <a:moveTo>
                    <a:pt x="193548" y="0"/>
                  </a:moveTo>
                  <a:lnTo>
                    <a:pt x="0" y="193548"/>
                  </a:lnTo>
                  <a:lnTo>
                    <a:pt x="193548" y="387096"/>
                  </a:lnTo>
                  <a:lnTo>
                    <a:pt x="193548" y="290322"/>
                  </a:lnTo>
                  <a:lnTo>
                    <a:pt x="1580388" y="290322"/>
                  </a:lnTo>
                  <a:lnTo>
                    <a:pt x="1580388" y="96774"/>
                  </a:lnTo>
                  <a:lnTo>
                    <a:pt x="193548" y="9677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160381" y="5376291"/>
              <a:ext cx="1580515" cy="387350"/>
            </a:xfrm>
            <a:custGeom>
              <a:avLst/>
              <a:gdLst/>
              <a:ahLst/>
              <a:cxnLst/>
              <a:rect l="l" t="t" r="r" b="b"/>
              <a:pathLst>
                <a:path w="1580515" h="387350">
                  <a:moveTo>
                    <a:pt x="0" y="193548"/>
                  </a:moveTo>
                  <a:lnTo>
                    <a:pt x="193548" y="0"/>
                  </a:lnTo>
                  <a:lnTo>
                    <a:pt x="193548" y="96774"/>
                  </a:lnTo>
                  <a:lnTo>
                    <a:pt x="1580388" y="96774"/>
                  </a:lnTo>
                  <a:lnTo>
                    <a:pt x="1580388" y="290322"/>
                  </a:lnTo>
                  <a:lnTo>
                    <a:pt x="193548" y="290322"/>
                  </a:lnTo>
                  <a:lnTo>
                    <a:pt x="193548" y="387096"/>
                  </a:lnTo>
                  <a:lnTo>
                    <a:pt x="0" y="193548"/>
                  </a:lnTo>
                  <a:close/>
                </a:path>
              </a:pathLst>
            </a:custGeom>
            <a:ln w="158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2745" y="826135"/>
            <a:ext cx="11486515" cy="5612130"/>
            <a:chOff x="372745" y="826135"/>
            <a:chExt cx="11486515" cy="5612130"/>
          </a:xfrm>
        </p:grpSpPr>
        <p:sp>
          <p:nvSpPr>
            <p:cNvPr id="3" name="object 3" descr=""/>
            <p:cNvSpPr/>
            <p:nvPr/>
          </p:nvSpPr>
          <p:spPr>
            <a:xfrm>
              <a:off x="762127" y="82613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w="0"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9CBCB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745" y="1133221"/>
              <a:ext cx="11486388" cy="53050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241913" y="1454785"/>
              <a:ext cx="502920" cy="1661160"/>
            </a:xfrm>
            <a:custGeom>
              <a:avLst/>
              <a:gdLst/>
              <a:ahLst/>
              <a:cxnLst/>
              <a:rect l="l" t="t" r="r" b="b"/>
              <a:pathLst>
                <a:path w="502920" h="1661160">
                  <a:moveTo>
                    <a:pt x="251459" y="0"/>
                  </a:moveTo>
                  <a:lnTo>
                    <a:pt x="0" y="251460"/>
                  </a:lnTo>
                  <a:lnTo>
                    <a:pt x="125729" y="251460"/>
                  </a:lnTo>
                  <a:lnTo>
                    <a:pt x="125729" y="1661160"/>
                  </a:lnTo>
                  <a:lnTo>
                    <a:pt x="377189" y="1661160"/>
                  </a:lnTo>
                  <a:lnTo>
                    <a:pt x="377189" y="251460"/>
                  </a:lnTo>
                  <a:lnTo>
                    <a:pt x="502919" y="251460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241913" y="1454785"/>
              <a:ext cx="502920" cy="1661160"/>
            </a:xfrm>
            <a:custGeom>
              <a:avLst/>
              <a:gdLst/>
              <a:ahLst/>
              <a:cxnLst/>
              <a:rect l="l" t="t" r="r" b="b"/>
              <a:pathLst>
                <a:path w="502920" h="1661160">
                  <a:moveTo>
                    <a:pt x="0" y="251460"/>
                  </a:moveTo>
                  <a:lnTo>
                    <a:pt x="251459" y="0"/>
                  </a:lnTo>
                  <a:lnTo>
                    <a:pt x="502919" y="251460"/>
                  </a:lnTo>
                  <a:lnTo>
                    <a:pt x="377189" y="251460"/>
                  </a:lnTo>
                  <a:lnTo>
                    <a:pt x="377189" y="1661160"/>
                  </a:lnTo>
                  <a:lnTo>
                    <a:pt x="125729" y="1661160"/>
                  </a:lnTo>
                  <a:lnTo>
                    <a:pt x="125729" y="251460"/>
                  </a:lnTo>
                  <a:lnTo>
                    <a:pt x="0" y="251460"/>
                  </a:lnTo>
                  <a:close/>
                </a:path>
              </a:pathLst>
            </a:custGeom>
            <a:ln w="158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ACCEDER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LA</a:t>
            </a:r>
            <a:r>
              <a:rPr dirty="0" spc="-5"/>
              <a:t> </a:t>
            </a:r>
            <a:r>
              <a:rPr dirty="0"/>
              <a:t>CUENTA Y </a:t>
            </a:r>
            <a:r>
              <a:rPr dirty="0" spc="-10"/>
              <a:t>LISTO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7641"/>
            <a:ext cx="5374005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10"/>
              <a:t>RECOMENDACIONES</a:t>
            </a:r>
            <a:endParaRPr sz="50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03505" marR="5080" indent="85090">
              <a:lnSpc>
                <a:spcPct val="80200"/>
              </a:lnSpc>
              <a:spcBef>
                <a:spcPts val="760"/>
              </a:spcBef>
            </a:pPr>
            <a:r>
              <a:rPr dirty="0"/>
              <a:t>Ingresar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40"/>
              <a:t> </a:t>
            </a:r>
            <a:r>
              <a:rPr dirty="0" spc="-10"/>
              <a:t>Universidad</a:t>
            </a:r>
            <a:r>
              <a:rPr dirty="0" spc="-45"/>
              <a:t> </a:t>
            </a:r>
            <a:r>
              <a:rPr dirty="0"/>
              <a:t>implica</a:t>
            </a:r>
            <a:r>
              <a:rPr dirty="0" spc="-5"/>
              <a:t> </a:t>
            </a:r>
            <a:r>
              <a:rPr dirty="0" u="sng" b="1"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cambios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/>
              <a:t>y</a:t>
            </a:r>
            <a:r>
              <a:rPr dirty="0" spc="-35"/>
              <a:t> </a:t>
            </a:r>
            <a:r>
              <a:rPr dirty="0"/>
              <a:t>los</a:t>
            </a:r>
            <a:r>
              <a:rPr dirty="0" spc="-35"/>
              <a:t> </a:t>
            </a:r>
            <a:r>
              <a:rPr dirty="0"/>
              <a:t>cambios</a:t>
            </a:r>
            <a:r>
              <a:rPr dirty="0" spc="-45"/>
              <a:t> </a:t>
            </a:r>
            <a:r>
              <a:rPr dirty="0" spc="-10"/>
              <a:t>requieren </a:t>
            </a:r>
            <a:r>
              <a:rPr dirty="0" u="sng" b="1"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adaptación</a:t>
            </a:r>
            <a:r>
              <a:rPr dirty="0" u="sng" spc="-55" b="1"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="1"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y</a:t>
            </a:r>
            <a:r>
              <a:rPr dirty="0" u="sng" spc="-65" b="1"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pc="-10" b="1"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transformación</a:t>
            </a:r>
            <a:r>
              <a:rPr dirty="0" spc="-10"/>
              <a:t>,</a:t>
            </a:r>
            <a:r>
              <a:rPr dirty="0" spc="-50"/>
              <a:t> </a:t>
            </a:r>
            <a:r>
              <a:rPr dirty="0"/>
              <a:t>reorganización</a:t>
            </a:r>
            <a:r>
              <a:rPr dirty="0" spc="-65"/>
              <a:t> </a:t>
            </a:r>
            <a:r>
              <a:rPr dirty="0"/>
              <a:t>personal,</a:t>
            </a:r>
            <a:r>
              <a:rPr dirty="0" spc="-50"/>
              <a:t> </a:t>
            </a:r>
            <a:r>
              <a:rPr dirty="0"/>
              <a:t>familiar,</a:t>
            </a:r>
            <a:r>
              <a:rPr dirty="0" spc="-60"/>
              <a:t> </a:t>
            </a:r>
            <a:r>
              <a:rPr dirty="0"/>
              <a:t>y</a:t>
            </a:r>
            <a:r>
              <a:rPr dirty="0" spc="-65"/>
              <a:t> </a:t>
            </a:r>
            <a:r>
              <a:rPr dirty="0"/>
              <a:t>social.</a:t>
            </a:r>
            <a:r>
              <a:rPr dirty="0" spc="-50"/>
              <a:t> </a:t>
            </a:r>
            <a:r>
              <a:rPr dirty="0" spc="-25"/>
              <a:t>El </a:t>
            </a:r>
            <a:r>
              <a:rPr dirty="0"/>
              <a:t>oficio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90"/>
              <a:t> </a:t>
            </a:r>
            <a:r>
              <a:rPr dirty="0"/>
              <a:t>ser</a:t>
            </a:r>
            <a:r>
              <a:rPr dirty="0" spc="-90"/>
              <a:t> </a:t>
            </a:r>
            <a:r>
              <a:rPr dirty="0"/>
              <a:t>un</a:t>
            </a:r>
            <a:r>
              <a:rPr dirty="0" spc="-85"/>
              <a:t> </a:t>
            </a:r>
            <a:r>
              <a:rPr dirty="0"/>
              <a:t>estudiante</a:t>
            </a:r>
            <a:r>
              <a:rPr dirty="0" spc="-55"/>
              <a:t> </a:t>
            </a:r>
            <a:r>
              <a:rPr dirty="0"/>
              <a:t>universitario</a:t>
            </a:r>
            <a:r>
              <a:rPr dirty="0" spc="-60"/>
              <a:t> </a:t>
            </a:r>
            <a:r>
              <a:rPr dirty="0"/>
              <a:t>implica</a:t>
            </a:r>
            <a:r>
              <a:rPr dirty="0" spc="-60"/>
              <a:t> </a:t>
            </a:r>
            <a:r>
              <a:rPr dirty="0"/>
              <a:t>un</a:t>
            </a:r>
            <a:r>
              <a:rPr dirty="0" spc="-70"/>
              <a:t> </a:t>
            </a:r>
            <a:r>
              <a:rPr dirty="0"/>
              <a:t>proceso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 u="sng" spc="-10" b="1"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aprendizaje</a:t>
            </a:r>
            <a:r>
              <a:rPr dirty="0" spc="-10"/>
              <a:t>:</a:t>
            </a:r>
          </a:p>
          <a:p>
            <a:pPr>
              <a:lnSpc>
                <a:spcPct val="100000"/>
              </a:lnSpc>
              <a:spcBef>
                <a:spcPts val="1470"/>
              </a:spcBef>
            </a:pPr>
          </a:p>
          <a:p>
            <a:pPr marL="162560" indent="-149860">
              <a:lnSpc>
                <a:spcPct val="100000"/>
              </a:lnSpc>
              <a:buClr>
                <a:srgbClr val="9CBCBB"/>
              </a:buClr>
              <a:buChar char="▪"/>
              <a:tabLst>
                <a:tab pos="162560" algn="l"/>
              </a:tabLst>
            </a:pPr>
            <a:r>
              <a:rPr dirty="0" sz="2400"/>
              <a:t>¿Qué</a:t>
            </a:r>
            <a:r>
              <a:rPr dirty="0" sz="2400" spc="-20"/>
              <a:t> </a:t>
            </a:r>
            <a:r>
              <a:rPr dirty="0" sz="2400" spc="-10"/>
              <a:t>pretendo?</a:t>
            </a:r>
            <a:endParaRPr sz="2400"/>
          </a:p>
          <a:p>
            <a:pPr marL="162560" indent="-149860">
              <a:lnSpc>
                <a:spcPct val="100000"/>
              </a:lnSpc>
              <a:spcBef>
                <a:spcPts val="830"/>
              </a:spcBef>
              <a:buClr>
                <a:srgbClr val="9CBCBB"/>
              </a:buClr>
              <a:buChar char="▪"/>
              <a:tabLst>
                <a:tab pos="162560" algn="l"/>
              </a:tabLst>
            </a:pPr>
            <a:r>
              <a:rPr dirty="0" sz="2400"/>
              <a:t>¿Qué</a:t>
            </a:r>
            <a:r>
              <a:rPr dirty="0" sz="2400" spc="-75"/>
              <a:t> </a:t>
            </a:r>
            <a:r>
              <a:rPr dirty="0" sz="2400"/>
              <a:t>quiero</a:t>
            </a:r>
            <a:r>
              <a:rPr dirty="0" sz="2400" spc="-75"/>
              <a:t> </a:t>
            </a:r>
            <a:r>
              <a:rPr dirty="0" sz="2400"/>
              <a:t>aprender?</a:t>
            </a:r>
            <a:r>
              <a:rPr dirty="0" sz="2400" spc="-80"/>
              <a:t> </a:t>
            </a:r>
            <a:r>
              <a:rPr dirty="0" sz="2400"/>
              <a:t>¿Para</a:t>
            </a:r>
            <a:r>
              <a:rPr dirty="0" sz="2400" spc="-75"/>
              <a:t> </a:t>
            </a:r>
            <a:r>
              <a:rPr dirty="0" sz="2400"/>
              <a:t>qué?</a:t>
            </a:r>
            <a:r>
              <a:rPr dirty="0" sz="2400" spc="-55"/>
              <a:t> </a:t>
            </a:r>
            <a:r>
              <a:rPr dirty="0" sz="2400"/>
              <a:t>¿Por</a:t>
            </a:r>
            <a:r>
              <a:rPr dirty="0" sz="2400" spc="-70"/>
              <a:t> </a:t>
            </a:r>
            <a:r>
              <a:rPr dirty="0" sz="2400" spc="-20"/>
              <a:t>qué?</a:t>
            </a:r>
            <a:endParaRPr sz="2400"/>
          </a:p>
          <a:p>
            <a:pPr marL="103505" marR="601345" indent="-91440">
              <a:lnSpc>
                <a:spcPts val="2320"/>
              </a:lnSpc>
              <a:spcBef>
                <a:spcPts val="1375"/>
              </a:spcBef>
              <a:buClr>
                <a:srgbClr val="9CBCBB"/>
              </a:buClr>
              <a:buChar char="▪"/>
              <a:tabLst>
                <a:tab pos="103505" algn="l"/>
                <a:tab pos="161925" algn="l"/>
              </a:tabLst>
            </a:pPr>
            <a:r>
              <a:rPr dirty="0" sz="2400"/>
              <a:t>	</a:t>
            </a:r>
            <a:r>
              <a:rPr dirty="0" sz="2400"/>
              <a:t>¿Qué</a:t>
            </a:r>
            <a:r>
              <a:rPr dirty="0" sz="2400" spc="-50"/>
              <a:t> </a:t>
            </a:r>
            <a:r>
              <a:rPr dirty="0" sz="2400"/>
              <a:t>formas</a:t>
            </a:r>
            <a:r>
              <a:rPr dirty="0" sz="2400" spc="-50"/>
              <a:t> </a:t>
            </a:r>
            <a:r>
              <a:rPr dirty="0" sz="2400"/>
              <a:t>de</a:t>
            </a:r>
            <a:r>
              <a:rPr dirty="0" sz="2400" spc="-45"/>
              <a:t> </a:t>
            </a:r>
            <a:r>
              <a:rPr dirty="0" sz="2400"/>
              <a:t>actuar,</a:t>
            </a:r>
            <a:r>
              <a:rPr dirty="0" sz="2400" spc="-75"/>
              <a:t> </a:t>
            </a:r>
            <a:r>
              <a:rPr dirty="0" sz="2400"/>
              <a:t>de</a:t>
            </a:r>
            <a:r>
              <a:rPr dirty="0" sz="2400" spc="-45"/>
              <a:t> </a:t>
            </a:r>
            <a:r>
              <a:rPr dirty="0" sz="2400"/>
              <a:t>pensar</a:t>
            </a:r>
            <a:r>
              <a:rPr dirty="0" sz="2400" spc="-45"/>
              <a:t> </a:t>
            </a:r>
            <a:r>
              <a:rPr dirty="0" sz="2400"/>
              <a:t>y</a:t>
            </a:r>
            <a:r>
              <a:rPr dirty="0" sz="2400" spc="-40"/>
              <a:t> </a:t>
            </a:r>
            <a:r>
              <a:rPr dirty="0" sz="2400"/>
              <a:t>de</a:t>
            </a:r>
            <a:r>
              <a:rPr dirty="0" sz="2400" spc="-30"/>
              <a:t> </a:t>
            </a:r>
            <a:r>
              <a:rPr dirty="0" sz="2400"/>
              <a:t>sentir</a:t>
            </a:r>
            <a:r>
              <a:rPr dirty="0" sz="2400" spc="-55"/>
              <a:t> </a:t>
            </a:r>
            <a:r>
              <a:rPr dirty="0" sz="2400"/>
              <a:t>voy</a:t>
            </a:r>
            <a:r>
              <a:rPr dirty="0" sz="2400" spc="-45"/>
              <a:t> </a:t>
            </a:r>
            <a:r>
              <a:rPr dirty="0" sz="2400"/>
              <a:t>a</a:t>
            </a:r>
            <a:r>
              <a:rPr dirty="0" sz="2400" spc="-45"/>
              <a:t> </a:t>
            </a:r>
            <a:r>
              <a:rPr dirty="0" sz="2400"/>
              <a:t>obtener</a:t>
            </a:r>
            <a:r>
              <a:rPr dirty="0" sz="2400" spc="-50"/>
              <a:t> </a:t>
            </a:r>
            <a:r>
              <a:rPr dirty="0" sz="2400"/>
              <a:t>como</a:t>
            </a:r>
            <a:r>
              <a:rPr dirty="0" sz="2400" spc="-60"/>
              <a:t> </a:t>
            </a:r>
            <a:r>
              <a:rPr dirty="0" sz="2400"/>
              <a:t>resultado</a:t>
            </a:r>
            <a:r>
              <a:rPr dirty="0" sz="2400" spc="-55"/>
              <a:t> </a:t>
            </a:r>
            <a:r>
              <a:rPr dirty="0" sz="2400"/>
              <a:t>de</a:t>
            </a:r>
            <a:r>
              <a:rPr dirty="0" sz="2400" spc="-45"/>
              <a:t> </a:t>
            </a:r>
            <a:r>
              <a:rPr dirty="0" sz="2400" spc="-25"/>
              <a:t>mis </a:t>
            </a:r>
            <a:r>
              <a:rPr dirty="0" sz="2400" spc="-10"/>
              <a:t>experiencias?</a:t>
            </a:r>
            <a:endParaRPr sz="2400"/>
          </a:p>
          <a:p>
            <a:pPr marL="162560" indent="-149860">
              <a:lnSpc>
                <a:spcPct val="100000"/>
              </a:lnSpc>
              <a:spcBef>
                <a:spcPts val="805"/>
              </a:spcBef>
              <a:buClr>
                <a:srgbClr val="9CBCBB"/>
              </a:buClr>
              <a:buChar char="▪"/>
              <a:tabLst>
                <a:tab pos="162560" algn="l"/>
              </a:tabLst>
            </a:pPr>
            <a:r>
              <a:rPr dirty="0" sz="2400"/>
              <a:t>¿Cómo</a:t>
            </a:r>
            <a:r>
              <a:rPr dirty="0" sz="2400" spc="-75"/>
              <a:t> </a:t>
            </a:r>
            <a:r>
              <a:rPr dirty="0" sz="2400"/>
              <a:t>voy</a:t>
            </a:r>
            <a:r>
              <a:rPr dirty="0" sz="2400" spc="-55"/>
              <a:t> </a:t>
            </a:r>
            <a:r>
              <a:rPr dirty="0" sz="2400"/>
              <a:t>a</a:t>
            </a:r>
            <a:r>
              <a:rPr dirty="0" sz="2400" spc="-50"/>
              <a:t> </a:t>
            </a:r>
            <a:r>
              <a:rPr dirty="0" sz="2400"/>
              <a:t>lograr</a:t>
            </a:r>
            <a:r>
              <a:rPr dirty="0" sz="2400" spc="-60"/>
              <a:t> </a:t>
            </a:r>
            <a:r>
              <a:rPr dirty="0" sz="2400"/>
              <a:t>conseguir</a:t>
            </a:r>
            <a:r>
              <a:rPr dirty="0" sz="2400" spc="-45"/>
              <a:t> </a:t>
            </a:r>
            <a:r>
              <a:rPr dirty="0" sz="2400"/>
              <a:t>lo</a:t>
            </a:r>
            <a:r>
              <a:rPr dirty="0" sz="2400" spc="-65"/>
              <a:t> </a:t>
            </a:r>
            <a:r>
              <a:rPr dirty="0" sz="2400"/>
              <a:t>que</a:t>
            </a:r>
            <a:r>
              <a:rPr dirty="0" sz="2400" spc="-40"/>
              <a:t> </a:t>
            </a:r>
            <a:r>
              <a:rPr dirty="0" sz="2400" spc="-10"/>
              <a:t>quiero?</a:t>
            </a:r>
            <a:endParaRPr sz="2400"/>
          </a:p>
          <a:p>
            <a:pPr marL="162560" indent="-149860">
              <a:lnSpc>
                <a:spcPct val="100000"/>
              </a:lnSpc>
              <a:spcBef>
                <a:spcPts val="830"/>
              </a:spcBef>
              <a:buClr>
                <a:srgbClr val="9CBCBB"/>
              </a:buClr>
              <a:buChar char="▪"/>
              <a:tabLst>
                <a:tab pos="162560" algn="l"/>
              </a:tabLst>
            </a:pPr>
            <a:r>
              <a:rPr dirty="0" sz="2400"/>
              <a:t>¿Cuándo?</a:t>
            </a:r>
            <a:r>
              <a:rPr dirty="0" sz="2400" spc="-75"/>
              <a:t> </a:t>
            </a:r>
            <a:r>
              <a:rPr dirty="0" sz="2400"/>
              <a:t>¿A</a:t>
            </a:r>
            <a:r>
              <a:rPr dirty="0" sz="2400" spc="-75"/>
              <a:t> </a:t>
            </a:r>
            <a:r>
              <a:rPr dirty="0" sz="2400"/>
              <a:t>qué</a:t>
            </a:r>
            <a:r>
              <a:rPr dirty="0" sz="2400" spc="-55"/>
              <a:t> </a:t>
            </a:r>
            <a:r>
              <a:rPr dirty="0" sz="2400" spc="-10"/>
              <a:t>horas?</a:t>
            </a:r>
            <a:endParaRPr sz="2400"/>
          </a:p>
        </p:txBody>
      </p:sp>
      <p:sp>
        <p:nvSpPr>
          <p:cNvPr id="4" name="object 4" descr=""/>
          <p:cNvSpPr/>
          <p:nvPr/>
        </p:nvSpPr>
        <p:spPr>
          <a:xfrm>
            <a:off x="762634" y="82613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92097" y="43637"/>
            <a:ext cx="9915525" cy="4124325"/>
          </a:xfrm>
          <a:prstGeom prst="rect">
            <a:avLst/>
          </a:prstGeom>
        </p:spPr>
        <p:txBody>
          <a:bodyPr wrap="square" lIns="0" tIns="252095" rIns="0" bIns="0" rtlCol="0" vert="horz">
            <a:spAutoFit/>
          </a:bodyPr>
          <a:lstStyle/>
          <a:p>
            <a:pPr algn="ctr" marL="12700" marR="5080" indent="-19050">
              <a:lnSpc>
                <a:spcPct val="80100"/>
              </a:lnSpc>
              <a:spcBef>
                <a:spcPts val="1985"/>
              </a:spcBef>
            </a:pPr>
            <a:r>
              <a:rPr dirty="0" sz="7900" spc="-10">
                <a:solidFill>
                  <a:srgbClr val="464130"/>
                </a:solidFill>
                <a:latin typeface="Calibri"/>
                <a:cs typeface="Calibri"/>
              </a:rPr>
              <a:t>¡BIENVENIDOS</a:t>
            </a:r>
            <a:r>
              <a:rPr dirty="0" sz="7900" spc="-409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7900" spc="-25">
                <a:solidFill>
                  <a:srgbClr val="464130"/>
                </a:solidFill>
                <a:latin typeface="Calibri"/>
                <a:cs typeface="Calibri"/>
              </a:rPr>
              <a:t>AL </a:t>
            </a:r>
            <a:r>
              <a:rPr dirty="0" sz="7900">
                <a:solidFill>
                  <a:srgbClr val="464130"/>
                </a:solidFill>
                <a:latin typeface="Calibri"/>
                <a:cs typeface="Calibri"/>
              </a:rPr>
              <a:t>CURSILLO</a:t>
            </a:r>
            <a:r>
              <a:rPr dirty="0" sz="7900" spc="-11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7900">
                <a:solidFill>
                  <a:srgbClr val="464130"/>
                </a:solidFill>
                <a:latin typeface="Calibri"/>
                <a:cs typeface="Calibri"/>
              </a:rPr>
              <a:t>DE</a:t>
            </a:r>
            <a:r>
              <a:rPr dirty="0" sz="7900" spc="-114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7900">
                <a:solidFill>
                  <a:srgbClr val="464130"/>
                </a:solidFill>
                <a:latin typeface="Calibri"/>
                <a:cs typeface="Calibri"/>
              </a:rPr>
              <a:t>INGRESO</a:t>
            </a:r>
            <a:r>
              <a:rPr dirty="0" sz="7900" spc="-11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7900" spc="-50">
                <a:solidFill>
                  <a:srgbClr val="464130"/>
                </a:solidFill>
                <a:latin typeface="Calibri"/>
                <a:cs typeface="Calibri"/>
              </a:rPr>
              <a:t>Y </a:t>
            </a:r>
            <a:r>
              <a:rPr dirty="0" sz="7900">
                <a:solidFill>
                  <a:srgbClr val="464130"/>
                </a:solidFill>
                <a:latin typeface="Calibri"/>
                <a:cs typeface="Calibri"/>
              </a:rPr>
              <a:t>GRACIAS</a:t>
            </a:r>
            <a:r>
              <a:rPr dirty="0" sz="7900" spc="-16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7900">
                <a:solidFill>
                  <a:srgbClr val="464130"/>
                </a:solidFill>
                <a:latin typeface="Calibri"/>
                <a:cs typeface="Calibri"/>
              </a:rPr>
              <a:t>POR</a:t>
            </a:r>
            <a:r>
              <a:rPr dirty="0" sz="7900" spc="-16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7900" spc="-35">
                <a:solidFill>
                  <a:srgbClr val="464130"/>
                </a:solidFill>
                <a:latin typeface="Calibri"/>
                <a:cs typeface="Calibri"/>
              </a:rPr>
              <a:t>SU </a:t>
            </a:r>
            <a:r>
              <a:rPr dirty="0" sz="7900" spc="-10">
                <a:solidFill>
                  <a:srgbClr val="464130"/>
                </a:solidFill>
                <a:latin typeface="Calibri"/>
                <a:cs typeface="Calibri"/>
              </a:rPr>
              <a:t>ATENCIÓN!</a:t>
            </a:r>
            <a:endParaRPr sz="7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23975" y="5185054"/>
            <a:ext cx="7313295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solidFill>
                  <a:srgbClr val="464130"/>
                </a:solidFill>
                <a:latin typeface="Calibri"/>
                <a:cs typeface="Calibri"/>
              </a:rPr>
              <a:t>SISTEMA</a:t>
            </a:r>
            <a:r>
              <a:rPr dirty="0" sz="5000" spc="-11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5000">
                <a:solidFill>
                  <a:srgbClr val="464130"/>
                </a:solidFill>
                <a:latin typeface="Calibri"/>
                <a:cs typeface="Calibri"/>
              </a:rPr>
              <a:t>DE</a:t>
            </a:r>
            <a:r>
              <a:rPr dirty="0" sz="5000" spc="-30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5000">
                <a:solidFill>
                  <a:srgbClr val="464130"/>
                </a:solidFill>
                <a:latin typeface="Calibri"/>
                <a:cs typeface="Calibri"/>
              </a:rPr>
              <a:t>TUTORÍAS</a:t>
            </a:r>
            <a:r>
              <a:rPr dirty="0" sz="5000" spc="-25">
                <a:solidFill>
                  <a:srgbClr val="464130"/>
                </a:solidFill>
                <a:latin typeface="Calibri"/>
                <a:cs typeface="Calibri"/>
              </a:rPr>
              <a:t> </a:t>
            </a:r>
            <a:r>
              <a:rPr dirty="0" sz="5000" spc="-20">
                <a:solidFill>
                  <a:srgbClr val="464130"/>
                </a:solidFill>
                <a:latin typeface="Calibri"/>
                <a:cs typeface="Calibri"/>
              </a:rPr>
              <a:t>2025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387080" y="5252211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361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6294" y="5298528"/>
            <a:ext cx="2043429" cy="9493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7684" y="5254078"/>
            <a:ext cx="1404620" cy="9491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1240" rIns="0" bIns="0" rtlCol="0" vert="horz">
            <a:spAutoFit/>
          </a:bodyPr>
          <a:lstStyle/>
          <a:p>
            <a:pPr marL="3474720" marR="5080" indent="-2400935">
              <a:lnSpc>
                <a:spcPts val="4810"/>
              </a:lnSpc>
              <a:spcBef>
                <a:spcPts val="1255"/>
              </a:spcBef>
            </a:pPr>
            <a:r>
              <a:rPr dirty="0" sz="5000"/>
              <a:t>FUNCIONES</a:t>
            </a:r>
            <a:r>
              <a:rPr dirty="0" sz="5000" spc="-85"/>
              <a:t> </a:t>
            </a:r>
            <a:r>
              <a:rPr dirty="0" sz="5000"/>
              <a:t>DEL</a:t>
            </a:r>
            <a:r>
              <a:rPr dirty="0" sz="5000" spc="-105"/>
              <a:t> </a:t>
            </a:r>
            <a:r>
              <a:rPr dirty="0" sz="5000"/>
              <a:t>SISTEMA</a:t>
            </a:r>
            <a:r>
              <a:rPr dirty="0" sz="5000" spc="-140"/>
              <a:t> </a:t>
            </a:r>
            <a:r>
              <a:rPr dirty="0" sz="5000" spc="-25"/>
              <a:t>DE </a:t>
            </a:r>
            <a:r>
              <a:rPr dirty="0" sz="5000" spc="-10"/>
              <a:t>TUTORÍAS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1148892" y="2231263"/>
            <a:ext cx="9638665" cy="302831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 marR="5080" indent="136525">
              <a:lnSpc>
                <a:spcPct val="89500"/>
              </a:lnSpc>
              <a:spcBef>
                <a:spcPts val="550"/>
              </a:spcBef>
            </a:pP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El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sistema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36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tutorías</a:t>
            </a:r>
            <a:r>
              <a:rPr dirty="0" sz="36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esta</a:t>
            </a:r>
            <a:r>
              <a:rPr dirty="0" sz="36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pensado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como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2C2B1F"/>
                </a:solidFill>
                <a:latin typeface="Calibri"/>
                <a:cs typeface="Calibri"/>
              </a:rPr>
              <a:t>una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estrategia</a:t>
            </a:r>
            <a:r>
              <a:rPr dirty="0" sz="36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3600" spc="-8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u="sng" sz="3600" b="1">
                <a:solidFill>
                  <a:srgbClr val="2C2B1F"/>
                </a:solidFill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apoyo</a:t>
            </a:r>
            <a:r>
              <a:rPr dirty="0" u="sng" sz="3600" spc="-50" b="1">
                <a:solidFill>
                  <a:srgbClr val="2C2B1F"/>
                </a:solidFill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600" b="1">
                <a:solidFill>
                  <a:srgbClr val="2C2B1F"/>
                </a:solidFill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y</a:t>
            </a:r>
            <a:r>
              <a:rPr dirty="0" u="sng" sz="3600" spc="-50" b="1">
                <a:solidFill>
                  <a:srgbClr val="2C2B1F"/>
                </a:solidFill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600" b="1">
                <a:solidFill>
                  <a:srgbClr val="2C2B1F"/>
                </a:solidFill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de</a:t>
            </a:r>
            <a:r>
              <a:rPr dirty="0" u="sng" sz="3600" spc="-50" b="1">
                <a:solidFill>
                  <a:srgbClr val="2C2B1F"/>
                </a:solidFill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600" b="1">
                <a:solidFill>
                  <a:srgbClr val="2C2B1F"/>
                </a:solidFill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orientación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,</a:t>
            </a:r>
            <a:r>
              <a:rPr dirty="0" sz="36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que</a:t>
            </a:r>
            <a:r>
              <a:rPr dirty="0" sz="3600" spc="-8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se</a:t>
            </a:r>
            <a:r>
              <a:rPr dirty="0" sz="36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C2B1F"/>
                </a:solidFill>
                <a:latin typeface="Calibri"/>
                <a:cs typeface="Calibri"/>
              </a:rPr>
              <a:t>brinda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a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los</a:t>
            </a:r>
            <a:r>
              <a:rPr dirty="0" sz="36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alumnos</a:t>
            </a:r>
            <a:r>
              <a:rPr dirty="0" sz="36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con</a:t>
            </a:r>
            <a:r>
              <a:rPr dirty="0" sz="3600" spc="-2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la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finalidad</a:t>
            </a:r>
            <a:r>
              <a:rPr dirty="0" sz="36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3600" spc="-3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ayudarlos</a:t>
            </a:r>
            <a:r>
              <a:rPr dirty="0" sz="36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2C2B1F"/>
                </a:solidFill>
                <a:latin typeface="Calibri"/>
                <a:cs typeface="Calibri"/>
              </a:rPr>
              <a:t>para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mejorar</a:t>
            </a:r>
            <a:r>
              <a:rPr dirty="0" sz="36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el</a:t>
            </a:r>
            <a:r>
              <a:rPr dirty="0" sz="36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rendimiento</a:t>
            </a:r>
            <a:r>
              <a:rPr dirty="0" sz="36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en</a:t>
            </a:r>
            <a:r>
              <a:rPr dirty="0" sz="36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los</a:t>
            </a:r>
            <a:r>
              <a:rPr dirty="0" sz="36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estudios</a:t>
            </a:r>
            <a:r>
              <a:rPr dirty="0" sz="36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y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C2B1F"/>
                </a:solidFill>
                <a:latin typeface="Calibri"/>
                <a:cs typeface="Calibri"/>
              </a:rPr>
              <a:t>orientarlos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para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solucionar</a:t>
            </a:r>
            <a:r>
              <a:rPr dirty="0" sz="36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las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dificultades</a:t>
            </a:r>
            <a:r>
              <a:rPr dirty="0" sz="3600" spc="-3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que</a:t>
            </a:r>
            <a:r>
              <a:rPr dirty="0" sz="36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se</a:t>
            </a:r>
            <a:r>
              <a:rPr dirty="0" sz="36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presentan</a:t>
            </a:r>
            <a:r>
              <a:rPr dirty="0" sz="36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2C2B1F"/>
                </a:solidFill>
                <a:latin typeface="Calibri"/>
                <a:cs typeface="Calibri"/>
              </a:rPr>
              <a:t>en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la</a:t>
            </a:r>
            <a:r>
              <a:rPr dirty="0" sz="3600" spc="-1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C2B1F"/>
                </a:solidFill>
                <a:latin typeface="Calibri"/>
                <a:cs typeface="Calibri"/>
              </a:rPr>
              <a:t>vida</a:t>
            </a:r>
            <a:r>
              <a:rPr dirty="0" sz="3600" spc="-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C2B1F"/>
                </a:solidFill>
                <a:latin typeface="Calibri"/>
                <a:cs typeface="Calibri"/>
              </a:rPr>
              <a:t>universitaria.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2634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554" y="532841"/>
            <a:ext cx="7192645" cy="1399540"/>
          </a:xfrm>
          <a:prstGeom prst="rect"/>
        </p:spPr>
        <p:txBody>
          <a:bodyPr wrap="square" lIns="0" tIns="159385" rIns="0" bIns="0" rtlCol="0" vert="horz">
            <a:spAutoFit/>
          </a:bodyPr>
          <a:lstStyle/>
          <a:p>
            <a:pPr marL="2305050" marR="5080" indent="-2292985">
              <a:lnSpc>
                <a:spcPts val="4810"/>
              </a:lnSpc>
              <a:spcBef>
                <a:spcPts val="1255"/>
              </a:spcBef>
            </a:pPr>
            <a:r>
              <a:rPr dirty="0" sz="5000"/>
              <a:t>OBJETIVOS</a:t>
            </a:r>
            <a:r>
              <a:rPr dirty="0" sz="5000" spc="-70"/>
              <a:t> </a:t>
            </a:r>
            <a:r>
              <a:rPr dirty="0" sz="5000"/>
              <a:t>DEL</a:t>
            </a:r>
            <a:r>
              <a:rPr dirty="0" sz="5000" spc="-105"/>
              <a:t> </a:t>
            </a:r>
            <a:r>
              <a:rPr dirty="0" sz="5000"/>
              <a:t>SISTEMA</a:t>
            </a:r>
            <a:r>
              <a:rPr dirty="0" sz="5000" spc="-140"/>
              <a:t> </a:t>
            </a:r>
            <a:r>
              <a:rPr dirty="0" sz="5000" spc="-35"/>
              <a:t>DE </a:t>
            </a:r>
            <a:r>
              <a:rPr dirty="0" sz="5000" spc="-10"/>
              <a:t>TUTORÍAS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767587" y="2014854"/>
            <a:ext cx="10982325" cy="379666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just" marL="104139" marR="1165860" indent="85090">
              <a:lnSpc>
                <a:spcPct val="80200"/>
              </a:lnSpc>
              <a:spcBef>
                <a:spcPts val="760"/>
              </a:spcBef>
            </a:pP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El</a:t>
            </a:r>
            <a:r>
              <a:rPr dirty="0" sz="2800" spc="-6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objetivo</a:t>
            </a:r>
            <a:r>
              <a:rPr dirty="0" sz="28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principal,</a:t>
            </a:r>
            <a:r>
              <a:rPr dirty="0" sz="28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es</a:t>
            </a:r>
            <a:r>
              <a:rPr dirty="0" sz="2800" spc="-9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u="sng" sz="2800" b="1">
                <a:solidFill>
                  <a:srgbClr val="2C2B1F"/>
                </a:solidFill>
                <a:uFill>
                  <a:solidFill>
                    <a:srgbClr val="2C2B1F"/>
                  </a:solidFill>
                </a:uFill>
                <a:latin typeface="Calibri"/>
                <a:cs typeface="Calibri"/>
              </a:rPr>
              <a:t>asistir</a:t>
            </a:r>
            <a:r>
              <a:rPr dirty="0" sz="2800" spc="-45" b="1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a</a:t>
            </a:r>
            <a:r>
              <a:rPr dirty="0" sz="28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los</a:t>
            </a:r>
            <a:r>
              <a:rPr dirty="0" sz="28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estudiantes</a:t>
            </a:r>
            <a:r>
              <a:rPr dirty="0" sz="28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en</a:t>
            </a:r>
            <a:r>
              <a:rPr dirty="0" sz="2800" spc="-6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sus</a:t>
            </a:r>
            <a:r>
              <a:rPr dirty="0" sz="28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procesos</a:t>
            </a:r>
            <a:r>
              <a:rPr dirty="0" sz="2800" spc="-3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2C2B1F"/>
                </a:solidFill>
                <a:latin typeface="Calibri"/>
                <a:cs typeface="Calibri"/>
              </a:rPr>
              <a:t>de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aprendizaje, para</a:t>
            </a:r>
            <a:r>
              <a:rPr dirty="0" sz="2800" spc="1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mejorar</a:t>
            </a:r>
            <a:r>
              <a:rPr dirty="0" sz="2800" spc="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el</a:t>
            </a:r>
            <a:r>
              <a:rPr dirty="0" sz="2800" spc="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rendimiento</a:t>
            </a:r>
            <a:r>
              <a:rPr dirty="0" sz="2800" spc="1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académico y</a:t>
            </a:r>
            <a:r>
              <a:rPr dirty="0" sz="2800" spc="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favorecer</a:t>
            </a:r>
            <a:r>
              <a:rPr dirty="0" sz="2800" spc="1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2C2B1F"/>
                </a:solidFill>
                <a:latin typeface="Calibri"/>
                <a:cs typeface="Calibri"/>
              </a:rPr>
              <a:t>la </a:t>
            </a:r>
            <a:r>
              <a:rPr dirty="0" sz="2800">
                <a:solidFill>
                  <a:srgbClr val="2C2B1F"/>
                </a:solidFill>
                <a:latin typeface="Calibri"/>
                <a:cs typeface="Calibri"/>
              </a:rPr>
              <a:t>permanencia</a:t>
            </a:r>
            <a:r>
              <a:rPr dirty="0" sz="2800" spc="-12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C2B1F"/>
                </a:solidFill>
                <a:latin typeface="Calibri"/>
                <a:cs typeface="Calibri"/>
              </a:rPr>
              <a:t>universitaria.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2800">
              <a:latin typeface="Calibri"/>
              <a:cs typeface="Calibri"/>
            </a:endParaRPr>
          </a:p>
          <a:p>
            <a:pPr marL="162560" indent="-149860">
              <a:lnSpc>
                <a:spcPct val="100000"/>
              </a:lnSpc>
              <a:spcBef>
                <a:spcPts val="5"/>
              </a:spcBef>
              <a:buClr>
                <a:srgbClr val="9CBCBB"/>
              </a:buClr>
              <a:buChar char="▪"/>
              <a:tabLst>
                <a:tab pos="162560" algn="l"/>
              </a:tabLst>
            </a:pP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Hacer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la</a:t>
            </a:r>
            <a:r>
              <a:rPr dirty="0" sz="24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adecuada</a:t>
            </a:r>
            <a:r>
              <a:rPr dirty="0" sz="24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distribución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del</a:t>
            </a:r>
            <a:r>
              <a:rPr dirty="0" sz="24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tiempo</a:t>
            </a:r>
            <a:r>
              <a:rPr dirty="0" sz="24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2400" spc="-2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acuerdo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sus</a:t>
            </a:r>
            <a:r>
              <a:rPr dirty="0" sz="24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necesidades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y</a:t>
            </a:r>
            <a:r>
              <a:rPr dirty="0" sz="2400" spc="-3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capacidades.</a:t>
            </a:r>
            <a:endParaRPr sz="2400">
              <a:latin typeface="Calibri"/>
              <a:cs typeface="Calibri"/>
            </a:endParaRPr>
          </a:p>
          <a:p>
            <a:pPr marL="162560" indent="-149860">
              <a:lnSpc>
                <a:spcPct val="100000"/>
              </a:lnSpc>
              <a:spcBef>
                <a:spcPts val="825"/>
              </a:spcBef>
              <a:buClr>
                <a:srgbClr val="9CBCBB"/>
              </a:buClr>
              <a:buChar char="▪"/>
              <a:tabLst>
                <a:tab pos="162560" algn="l"/>
              </a:tabLst>
            </a:pP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Aprender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</a:t>
            </a:r>
            <a:r>
              <a:rPr dirty="0" sz="24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desarrollar</a:t>
            </a:r>
            <a:r>
              <a:rPr dirty="0" sz="2400" spc="-6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sus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propias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estrategias</a:t>
            </a:r>
            <a:r>
              <a:rPr dirty="0" sz="24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estudio.</a:t>
            </a:r>
            <a:endParaRPr sz="2400">
              <a:latin typeface="Calibri"/>
              <a:cs typeface="Calibri"/>
            </a:endParaRPr>
          </a:p>
          <a:p>
            <a:pPr marL="162560" indent="-149860">
              <a:lnSpc>
                <a:spcPct val="100000"/>
              </a:lnSpc>
              <a:spcBef>
                <a:spcPts val="844"/>
              </a:spcBef>
              <a:buClr>
                <a:srgbClr val="9CBCBB"/>
              </a:buClr>
              <a:buChar char="▪"/>
              <a:tabLst>
                <a:tab pos="162560" algn="l"/>
              </a:tabLst>
            </a:pP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Saber</a:t>
            </a:r>
            <a:r>
              <a:rPr dirty="0" sz="24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superar</a:t>
            </a:r>
            <a:r>
              <a:rPr dirty="0" sz="24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las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dificultades</a:t>
            </a:r>
            <a:r>
              <a:rPr dirty="0" sz="2400" spc="-7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en</a:t>
            </a:r>
            <a:r>
              <a:rPr dirty="0" sz="24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el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aprendizaje</a:t>
            </a:r>
            <a:r>
              <a:rPr dirty="0" sz="2400" spc="-6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y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rendimiento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académicos.</a:t>
            </a:r>
            <a:endParaRPr sz="2400">
              <a:latin typeface="Calibri"/>
              <a:cs typeface="Calibri"/>
            </a:endParaRPr>
          </a:p>
          <a:p>
            <a:pPr marL="104139" marR="871855" indent="-91440">
              <a:lnSpc>
                <a:spcPts val="2630"/>
              </a:lnSpc>
              <a:spcBef>
                <a:spcPts val="919"/>
              </a:spcBef>
              <a:buClr>
                <a:srgbClr val="9CBCBB"/>
              </a:buClr>
              <a:buChar char="▪"/>
              <a:tabLst>
                <a:tab pos="104139" algn="l"/>
                <a:tab pos="162560" algn="l"/>
              </a:tabLst>
            </a:pP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Organizarse</a:t>
            </a:r>
            <a:r>
              <a:rPr dirty="0" sz="2400" spc="-7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acuerdo</a:t>
            </a:r>
            <a:r>
              <a:rPr dirty="0" sz="24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con</a:t>
            </a:r>
            <a:r>
              <a:rPr dirty="0" sz="2400" spc="-7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los</a:t>
            </a:r>
            <a:r>
              <a:rPr dirty="0" sz="2400" spc="-5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recursos,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capacidades</a:t>
            </a:r>
            <a:r>
              <a:rPr dirty="0" sz="2400" spc="-9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y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expectativas</a:t>
            </a:r>
            <a:r>
              <a:rPr dirty="0" sz="24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personales,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familiares</a:t>
            </a:r>
            <a:r>
              <a:rPr dirty="0" sz="24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y</a:t>
            </a:r>
            <a:r>
              <a:rPr dirty="0" sz="2400" spc="-3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2400" spc="-2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la</a:t>
            </a:r>
            <a:r>
              <a:rPr dirty="0" sz="2400" spc="-2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universidad.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2634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5950" y="1878965"/>
            <a:ext cx="5452110" cy="2881630"/>
          </a:xfrm>
          <a:prstGeom prst="rect"/>
        </p:spPr>
        <p:txBody>
          <a:bodyPr wrap="square" lIns="0" tIns="318135" rIns="0" bIns="0" rtlCol="0" vert="horz">
            <a:spAutoFit/>
          </a:bodyPr>
          <a:lstStyle/>
          <a:p>
            <a:pPr marL="375285" marR="5080" indent="-363220">
              <a:lnSpc>
                <a:spcPts val="10000"/>
              </a:lnSpc>
              <a:spcBef>
                <a:spcPts val="2505"/>
              </a:spcBef>
            </a:pPr>
            <a:r>
              <a:rPr dirty="0" sz="10400" spc="-10"/>
              <a:t>¿QUIÉNES SOMOS?</a:t>
            </a:r>
            <a:endParaRPr sz="10400"/>
          </a:p>
        </p:txBody>
      </p:sp>
      <p:sp>
        <p:nvSpPr>
          <p:cNvPr id="3" name="object 3" descr=""/>
          <p:cNvSpPr/>
          <p:nvPr/>
        </p:nvSpPr>
        <p:spPr>
          <a:xfrm>
            <a:off x="762634" y="82613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838" y="160985"/>
            <a:ext cx="648970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EQUIPO</a:t>
            </a:r>
            <a:r>
              <a:rPr dirty="0" sz="6000" spc="-65"/>
              <a:t> </a:t>
            </a:r>
            <a:r>
              <a:rPr dirty="0" sz="6000"/>
              <a:t>DE</a:t>
            </a:r>
            <a:r>
              <a:rPr dirty="0" sz="6000" spc="-55"/>
              <a:t> </a:t>
            </a:r>
            <a:r>
              <a:rPr dirty="0" sz="6000" spc="-10"/>
              <a:t>TRABAJO</a:t>
            </a:r>
            <a:endParaRPr sz="6000"/>
          </a:p>
        </p:txBody>
      </p:sp>
      <p:sp>
        <p:nvSpPr>
          <p:cNvPr id="3" name="object 3" descr=""/>
          <p:cNvSpPr txBox="1"/>
          <p:nvPr/>
        </p:nvSpPr>
        <p:spPr>
          <a:xfrm>
            <a:off x="991616" y="1532966"/>
            <a:ext cx="9513570" cy="2359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6595" indent="-683895">
              <a:lnSpc>
                <a:spcPts val="6150"/>
              </a:lnSpc>
              <a:spcBef>
                <a:spcPts val="100"/>
              </a:spcBef>
              <a:buClr>
                <a:srgbClr val="9CBCBB"/>
              </a:buClr>
              <a:buFont typeface="Arial MT"/>
              <a:buChar char="•"/>
              <a:tabLst>
                <a:tab pos="696595" algn="l"/>
              </a:tabLst>
            </a:pPr>
            <a:r>
              <a:rPr dirty="0" sz="5400">
                <a:solidFill>
                  <a:srgbClr val="2C2B1F"/>
                </a:solidFill>
                <a:latin typeface="Calibri"/>
                <a:cs typeface="Calibri"/>
              </a:rPr>
              <a:t>Persona</a:t>
            </a:r>
            <a:r>
              <a:rPr dirty="0" sz="5400" spc="-2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2C2B1F"/>
                </a:solidFill>
                <a:latin typeface="Calibri"/>
                <a:cs typeface="Calibri"/>
              </a:rPr>
              <a:t>a</a:t>
            </a:r>
            <a:r>
              <a:rPr dirty="0" sz="54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2C2B1F"/>
                </a:solidFill>
                <a:latin typeface="Calibri"/>
                <a:cs typeface="Calibri"/>
              </a:rPr>
              <a:t>Cargo:</a:t>
            </a:r>
            <a:r>
              <a:rPr dirty="0" sz="5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Lic.</a:t>
            </a:r>
            <a:r>
              <a:rPr dirty="0" sz="5400" spc="-3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Hugo</a:t>
            </a:r>
            <a:r>
              <a:rPr dirty="0" sz="5400" spc="-35">
                <a:latin typeface="Calibri"/>
                <a:cs typeface="Calibri"/>
              </a:rPr>
              <a:t> </a:t>
            </a:r>
            <a:r>
              <a:rPr dirty="0" sz="5400" spc="-20">
                <a:latin typeface="Calibri"/>
                <a:cs typeface="Calibri"/>
              </a:rPr>
              <a:t>Sosa</a:t>
            </a:r>
            <a:endParaRPr sz="5400">
              <a:latin typeface="Calibri"/>
              <a:cs typeface="Calibri"/>
            </a:endParaRPr>
          </a:p>
          <a:p>
            <a:pPr marL="696595" indent="-683895">
              <a:lnSpc>
                <a:spcPts val="5945"/>
              </a:lnSpc>
              <a:buClr>
                <a:srgbClr val="9CBCBB"/>
              </a:buClr>
              <a:buFont typeface="Arial MT"/>
              <a:buChar char="•"/>
              <a:tabLst>
                <a:tab pos="696595" algn="l"/>
              </a:tabLst>
            </a:pPr>
            <a:r>
              <a:rPr dirty="0" sz="5400">
                <a:solidFill>
                  <a:srgbClr val="2C2B1F"/>
                </a:solidFill>
                <a:latin typeface="Calibri"/>
                <a:cs typeface="Calibri"/>
              </a:rPr>
              <a:t>Tutores</a:t>
            </a:r>
            <a:r>
              <a:rPr dirty="0" sz="5400" spc="-2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5400" spc="-10">
                <a:solidFill>
                  <a:srgbClr val="2C2B1F"/>
                </a:solidFill>
                <a:latin typeface="Calibri"/>
                <a:cs typeface="Calibri"/>
              </a:rPr>
              <a:t>Adscriptos</a:t>
            </a:r>
            <a:endParaRPr sz="5400">
              <a:latin typeface="Calibri"/>
              <a:cs typeface="Calibri"/>
            </a:endParaRPr>
          </a:p>
          <a:p>
            <a:pPr marL="696595" indent="-683895">
              <a:lnSpc>
                <a:spcPts val="6275"/>
              </a:lnSpc>
              <a:buClr>
                <a:srgbClr val="9CBCBB"/>
              </a:buClr>
              <a:buFont typeface="Arial MT"/>
              <a:buChar char="•"/>
              <a:tabLst>
                <a:tab pos="696595" algn="l"/>
              </a:tabLst>
            </a:pPr>
            <a:r>
              <a:rPr dirty="0" sz="5400">
                <a:solidFill>
                  <a:srgbClr val="2C2B1F"/>
                </a:solidFill>
                <a:latin typeface="Calibri"/>
                <a:cs typeface="Calibri"/>
              </a:rPr>
              <a:t>Tutores</a:t>
            </a:r>
            <a:r>
              <a:rPr dirty="0" sz="5400" spc="-204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5400" spc="-10">
                <a:solidFill>
                  <a:srgbClr val="2C2B1F"/>
                </a:solidFill>
                <a:latin typeface="Calibri"/>
                <a:cs typeface="Calibri"/>
              </a:rPr>
              <a:t>Pares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2634" y="82613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3809" y="5075552"/>
            <a:ext cx="3297174" cy="1781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9990" rIns="0" bIns="0" rtlCol="0" vert="horz">
            <a:spAutoFit/>
          </a:bodyPr>
          <a:lstStyle/>
          <a:p>
            <a:pPr marL="1318260">
              <a:lnSpc>
                <a:spcPct val="100000"/>
              </a:lnSpc>
              <a:spcBef>
                <a:spcPts val="105"/>
              </a:spcBef>
            </a:pPr>
            <a:r>
              <a:rPr dirty="0" sz="5000"/>
              <a:t>FUNCIÓN</a:t>
            </a:r>
            <a:r>
              <a:rPr dirty="0" sz="5000" spc="-75"/>
              <a:t> </a:t>
            </a:r>
            <a:r>
              <a:rPr dirty="0" sz="5000"/>
              <a:t>DE</a:t>
            </a:r>
            <a:r>
              <a:rPr dirty="0" sz="5000" spc="-25"/>
              <a:t> </a:t>
            </a:r>
            <a:r>
              <a:rPr dirty="0" sz="5000"/>
              <a:t>LOS</a:t>
            </a:r>
            <a:r>
              <a:rPr dirty="0" sz="5000" spc="-40"/>
              <a:t> </a:t>
            </a:r>
            <a:r>
              <a:rPr dirty="0" sz="5000" spc="-10"/>
              <a:t>TUTORES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1057452" y="2263266"/>
            <a:ext cx="9260205" cy="30772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04139" marR="770255" indent="-91440">
              <a:lnSpc>
                <a:spcPts val="2580"/>
              </a:lnSpc>
              <a:spcBef>
                <a:spcPts val="434"/>
              </a:spcBef>
              <a:buClr>
                <a:srgbClr val="9CBCBB"/>
              </a:buClr>
              <a:buChar char="▪"/>
              <a:tabLst>
                <a:tab pos="104139" algn="l"/>
                <a:tab pos="162560" algn="l"/>
              </a:tabLst>
            </a:pP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Desarrollar</a:t>
            </a:r>
            <a:r>
              <a:rPr dirty="0" sz="2400" spc="-8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conductas</a:t>
            </a:r>
            <a:r>
              <a:rPr dirty="0" sz="2400" spc="-6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24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contención,</a:t>
            </a:r>
            <a:r>
              <a:rPr dirty="0" sz="2400" spc="-8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orientación</a:t>
            </a:r>
            <a:r>
              <a:rPr dirty="0" sz="2400" spc="-7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y</a:t>
            </a:r>
            <a:r>
              <a:rPr dirty="0" sz="24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mediación</a:t>
            </a:r>
            <a:r>
              <a:rPr dirty="0" sz="2400" spc="-7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en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C2B1F"/>
                </a:solidFill>
                <a:latin typeface="Calibri"/>
                <a:cs typeface="Calibri"/>
              </a:rPr>
              <a:t>el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aprendizaje.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60"/>
              </a:spcBef>
              <a:buClr>
                <a:srgbClr val="9CBCBB"/>
              </a:buClr>
              <a:buFont typeface="Calibri"/>
              <a:buChar char="▪"/>
            </a:pPr>
            <a:endParaRPr sz="2400">
              <a:latin typeface="Calibri"/>
              <a:cs typeface="Calibri"/>
            </a:endParaRPr>
          </a:p>
          <a:p>
            <a:pPr marL="231140" indent="-218440">
              <a:lnSpc>
                <a:spcPct val="100000"/>
              </a:lnSpc>
              <a:buClr>
                <a:srgbClr val="9CBCBB"/>
              </a:buClr>
              <a:buChar char="▪"/>
              <a:tabLst>
                <a:tab pos="231140" algn="l"/>
              </a:tabLst>
            </a:pP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Aportar</a:t>
            </a:r>
            <a:r>
              <a:rPr dirty="0" sz="2400" spc="-8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</a:t>
            </a:r>
            <a:r>
              <a:rPr dirty="0" sz="24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los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alumnos</a:t>
            </a:r>
            <a:r>
              <a:rPr dirty="0" sz="2400" spc="-4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estrategias</a:t>
            </a:r>
            <a:r>
              <a:rPr dirty="0" sz="24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24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aprendizaje.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10"/>
              </a:spcBef>
              <a:buClr>
                <a:srgbClr val="9CBCBB"/>
              </a:buClr>
              <a:buFont typeface="Calibri"/>
              <a:buChar char="▪"/>
            </a:pPr>
            <a:endParaRPr sz="2400">
              <a:latin typeface="Calibri"/>
              <a:cs typeface="Calibri"/>
            </a:endParaRPr>
          </a:p>
          <a:p>
            <a:pPr marL="104139" marR="5080" indent="-91440">
              <a:lnSpc>
                <a:spcPts val="2580"/>
              </a:lnSpc>
              <a:buClr>
                <a:srgbClr val="9CBCBB"/>
              </a:buClr>
              <a:buChar char="▪"/>
              <a:tabLst>
                <a:tab pos="104139" algn="l"/>
                <a:tab pos="162560" algn="l"/>
              </a:tabLst>
            </a:pP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Orientación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</a:t>
            </a:r>
            <a:r>
              <a:rPr dirty="0" sz="2400" spc="-4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los</a:t>
            </a:r>
            <a:r>
              <a:rPr dirty="0" sz="24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alumnos,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en</a:t>
            </a:r>
            <a:r>
              <a:rPr dirty="0" sz="2400" spc="-3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cuanto</a:t>
            </a:r>
            <a:r>
              <a:rPr dirty="0" sz="2400" spc="-3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a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ciertas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carencias</a:t>
            </a:r>
            <a:r>
              <a:rPr dirty="0" sz="24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o</a:t>
            </a:r>
            <a:r>
              <a:rPr dirty="0" sz="2400" spc="-3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confusiones</a:t>
            </a:r>
            <a:r>
              <a:rPr dirty="0" sz="2400" spc="-5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C2B1F"/>
                </a:solidFill>
                <a:latin typeface="Calibri"/>
                <a:cs typeface="Calibri"/>
              </a:rPr>
              <a:t>de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cuestiones</a:t>
            </a:r>
            <a:r>
              <a:rPr dirty="0" sz="2400" spc="-65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específicas</a:t>
            </a:r>
            <a:r>
              <a:rPr dirty="0" sz="2400" spc="-6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de</a:t>
            </a:r>
            <a:r>
              <a:rPr dirty="0" sz="2400" spc="-6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C2B1F"/>
                </a:solidFill>
                <a:latin typeface="Calibri"/>
                <a:cs typeface="Calibri"/>
              </a:rPr>
              <a:t>las</a:t>
            </a:r>
            <a:r>
              <a:rPr dirty="0" sz="2400" spc="-60">
                <a:solidFill>
                  <a:srgbClr val="2C2B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C2B1F"/>
                </a:solidFill>
                <a:latin typeface="Calibri"/>
                <a:cs typeface="Calibri"/>
              </a:rPr>
              <a:t>asignaturas.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2634" y="82613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01" y="2356180"/>
            <a:ext cx="8531225" cy="1457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400"/>
              <a:t>¿QUÉ</a:t>
            </a:r>
            <a:r>
              <a:rPr dirty="0" sz="9400" spc="-245"/>
              <a:t> </a:t>
            </a:r>
            <a:r>
              <a:rPr dirty="0" sz="9400" spc="-10"/>
              <a:t>HACEMOS?</a:t>
            </a:r>
            <a:endParaRPr sz="9400"/>
          </a:p>
        </p:txBody>
      </p:sp>
      <p:sp>
        <p:nvSpPr>
          <p:cNvPr id="3" name="object 3" descr=""/>
          <p:cNvSpPr/>
          <p:nvPr/>
        </p:nvSpPr>
        <p:spPr>
          <a:xfrm>
            <a:off x="762634" y="82740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9304" y="2148839"/>
            <a:ext cx="3079114" cy="43567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5230" rIns="0" bIns="0" rtlCol="0" vert="horz">
            <a:spAutoFit/>
          </a:bodyPr>
          <a:lstStyle/>
          <a:p>
            <a:pPr marL="3409950">
              <a:lnSpc>
                <a:spcPct val="100000"/>
              </a:lnSpc>
              <a:spcBef>
                <a:spcPts val="105"/>
              </a:spcBef>
            </a:pPr>
            <a:r>
              <a:rPr dirty="0" sz="5000" spc="-10"/>
              <a:t>TALLERES</a:t>
            </a:r>
            <a:endParaRPr sz="5000"/>
          </a:p>
        </p:txBody>
      </p:sp>
      <p:sp>
        <p:nvSpPr>
          <p:cNvPr id="4" name="object 4" descr=""/>
          <p:cNvSpPr/>
          <p:nvPr/>
        </p:nvSpPr>
        <p:spPr>
          <a:xfrm>
            <a:off x="762634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6900" y="443865"/>
            <a:ext cx="3260725" cy="461378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075" y="596900"/>
            <a:ext cx="3081020" cy="43594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364" y="2400973"/>
            <a:ext cx="5559425" cy="41691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4280" y="3559172"/>
            <a:ext cx="4333239" cy="32503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4394" y="351790"/>
            <a:ext cx="5257800" cy="1810385"/>
          </a:xfrm>
          <a:prstGeom prst="rect"/>
        </p:spPr>
        <p:txBody>
          <a:bodyPr wrap="square" lIns="0" tIns="149225" rIns="0" bIns="0" rtlCol="0" vert="horz">
            <a:spAutoFit/>
          </a:bodyPr>
          <a:lstStyle/>
          <a:p>
            <a:pPr algn="ctr" marL="12700" marR="5080">
              <a:lnSpc>
                <a:spcPct val="80100"/>
              </a:lnSpc>
              <a:spcBef>
                <a:spcPts val="1175"/>
              </a:spcBef>
            </a:pPr>
            <a:r>
              <a:rPr dirty="0"/>
              <a:t>TRABAJOS</a:t>
            </a:r>
            <a:r>
              <a:rPr dirty="0" spc="-140"/>
              <a:t> </a:t>
            </a:r>
            <a:r>
              <a:rPr dirty="0"/>
              <a:t>EN</a:t>
            </a:r>
            <a:r>
              <a:rPr dirty="0" spc="-125"/>
              <a:t> </a:t>
            </a:r>
            <a:r>
              <a:rPr dirty="0" spc="-10"/>
              <a:t>GRUPOS </a:t>
            </a:r>
            <a:r>
              <a:rPr dirty="0"/>
              <a:t>TALLERES</a:t>
            </a:r>
            <a:r>
              <a:rPr dirty="0" spc="-30"/>
              <a:t> </a:t>
            </a:r>
            <a:r>
              <a:rPr dirty="0" spc="-25"/>
              <a:t>CON </a:t>
            </a:r>
            <a:r>
              <a:rPr dirty="0" spc="-10"/>
              <a:t>PROFESIONALES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762634" y="82613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9CBCB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4280" y="207009"/>
            <a:ext cx="4349114" cy="32611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561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Carla</dc:creator>
  <dc:title>SISTEMA DE TUTORÍAS 2024</dc:title>
  <dcterms:created xsi:type="dcterms:W3CDTF">2025-01-28T22:54:37Z</dcterms:created>
  <dcterms:modified xsi:type="dcterms:W3CDTF">2025-01-28T22:54:37Z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2024-12-24T00:00:00Z</vt:filetime>
  </property>
  <property fmtid="{D5CDD505-2E9C-101B-9397-08002B2CF9AE}" pid="3" name="Creator">
    <vt:lpwstr>Microsoft® Word para Microsoft 365</vt:lpwstr>
  </property>
  <property fmtid="{D5CDD505-2E9C-101B-9397-08002B2CF9AE}" pid="4" name="LastSaved">
    <vt:filetime>2025-01-28T00:00:00Z</vt:filetime>
  </property>
  <property fmtid="{D5CDD505-2E9C-101B-9397-08002B2CF9AE}" pid="5" name="Producer">
    <vt:lpwstr>Microsoft® Word para Microsoft 365</vt:lpwstr>
  </property>
</Properties>
</file>