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5BC522B-CDAD-4844-A0F2-B88789DBC869}">
          <p14:sldIdLst>
            <p14:sldId id="256"/>
            <p14:sldId id="257"/>
            <p14:sldId id="277"/>
            <p14:sldId id="258"/>
            <p14:sldId id="259"/>
            <p14:sldId id="260"/>
            <p14:sldId id="261"/>
          </p14:sldIdLst>
        </p14:section>
        <p14:section name="Sección sin título" id="{014CF809-A129-4497-AB91-6FFAAF1948DD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5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B7F5D-30C3-4318-8F33-DDA507F91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148" y="1219200"/>
            <a:ext cx="9742043" cy="2473069"/>
          </a:xfrm>
        </p:spPr>
        <p:txBody>
          <a:bodyPr/>
          <a:lstStyle/>
          <a:p>
            <a:r>
              <a:rPr lang="es-AR" sz="8000" dirty="0"/>
              <a:t>Método OCRA</a:t>
            </a:r>
            <a:br>
              <a:rPr lang="es-AR" dirty="0"/>
            </a:br>
            <a:r>
              <a:rPr lang="es-AR" sz="2500" dirty="0"/>
              <a:t>        </a:t>
            </a:r>
            <a:r>
              <a:rPr lang="es-AR" sz="2800" dirty="0"/>
              <a:t>(</a:t>
            </a:r>
            <a:r>
              <a:rPr lang="es-AR" sz="2800" dirty="0" err="1"/>
              <a:t>Occupational</a:t>
            </a:r>
            <a:r>
              <a:rPr lang="es-AR" sz="2800" dirty="0"/>
              <a:t> </a:t>
            </a:r>
            <a:r>
              <a:rPr lang="es-AR" sz="2800" dirty="0" err="1"/>
              <a:t>Repetitive</a:t>
            </a:r>
            <a:r>
              <a:rPr lang="es-AR" sz="2800" dirty="0"/>
              <a:t> </a:t>
            </a:r>
            <a:r>
              <a:rPr lang="es-AR" sz="2800" dirty="0" err="1"/>
              <a:t>Action</a:t>
            </a:r>
            <a:r>
              <a:rPr lang="es-AR" sz="2500" dirty="0"/>
              <a:t>)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0D00A7-45C7-4DC5-900C-137801CB7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571" y="5127895"/>
            <a:ext cx="4127763" cy="572383"/>
          </a:xfrm>
        </p:spPr>
        <p:txBody>
          <a:bodyPr/>
          <a:lstStyle/>
          <a:p>
            <a:r>
              <a:rPr lang="es-AR" dirty="0"/>
              <a:t>Szretter, Alberto Lucas</a:t>
            </a:r>
          </a:p>
        </p:txBody>
      </p:sp>
    </p:spTree>
    <p:extLst>
      <p:ext uri="{BB962C8B-B14F-4D97-AF65-F5344CB8AC3E}">
        <p14:creationId xmlns:p14="http://schemas.microsoft.com/office/powerpoint/2010/main" val="1351272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A074D-F291-4FD8-9C95-EF795DD2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Cálculo del Factor de Recuperación</a:t>
            </a:r>
            <a:br>
              <a:rPr lang="es-AR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9B47AD-0CD8-4465-B99C-40AD9842D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AR" b="1" dirty="0"/>
              <a:t>Tabla 1</a:t>
            </a:r>
          </a:p>
          <a:p>
            <a:pPr algn="ctr"/>
            <a:endParaRPr lang="es-AR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891C43-6B91-4DEA-990A-462EECCE6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4638"/>
            <a:ext cx="12192000" cy="438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1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E6E92-2CA8-44BC-8DA2-FECB4FEF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Cálculo del Factor de Frecuencia </a:t>
            </a:r>
            <a:br>
              <a:rPr lang="es-AR" b="1" dirty="0"/>
            </a:br>
            <a:endParaRPr lang="es-AR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3404BA8-51CF-41C5-BD1F-CBF284AD9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82197"/>
            <a:ext cx="5794089" cy="51758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595FF0A-7F9C-4961-92EF-60AF546C2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462" y="1669564"/>
            <a:ext cx="5860538" cy="16316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89A8A38-A5D1-4698-8696-0BB1D67F8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379" y="4622491"/>
            <a:ext cx="5086350" cy="92392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E4AB082-B436-4ED6-8C3F-5883E6CC20A7}"/>
              </a:ext>
            </a:extLst>
          </p:cNvPr>
          <p:cNvSpPr/>
          <p:nvPr/>
        </p:nvSpPr>
        <p:spPr>
          <a:xfrm>
            <a:off x="6168227" y="37092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>
                <a:latin typeface="+mj-lt"/>
              </a:rPr>
              <a:t>El valor del factor FF se obtendrá como el máximo de los dos valores:</a:t>
            </a:r>
          </a:p>
        </p:txBody>
      </p:sp>
    </p:spTree>
    <p:extLst>
      <p:ext uri="{BB962C8B-B14F-4D97-AF65-F5344CB8AC3E}">
        <p14:creationId xmlns:p14="http://schemas.microsoft.com/office/powerpoint/2010/main" val="27268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18411-6DA6-4373-9B15-3AACA938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Cálculo del Factor de Fuerza </a:t>
            </a:r>
            <a:br>
              <a:rPr lang="es-AR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4B2DD3-0C51-4285-B6CC-CE6F530D3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82108"/>
            <a:ext cx="8946541" cy="5183045"/>
          </a:xfrm>
        </p:spPr>
        <p:txBody>
          <a:bodyPr/>
          <a:lstStyle/>
          <a:p>
            <a:r>
              <a:rPr lang="es-AR" dirty="0"/>
              <a:t>Se considera dicho factor únicamente si se ejerce fuerza con los brazos y/o manos al menos una vez cada pocos ciclos. </a:t>
            </a:r>
          </a:p>
          <a:p>
            <a:r>
              <a:rPr lang="es-AR" dirty="0"/>
              <a:t>Además, la aplicación de dicha fuerza debe estar presente durante todo el movimiento repetitivo. En caso contrario no será necesario calcular </a:t>
            </a:r>
            <a:r>
              <a:rPr lang="es-AR" dirty="0" err="1"/>
              <a:t>FFz</a:t>
            </a:r>
            <a:r>
              <a:rPr lang="es-AR" dirty="0"/>
              <a:t>, dándole el valor 0.</a:t>
            </a:r>
          </a:p>
          <a:p>
            <a:r>
              <a:rPr lang="es-AR" dirty="0"/>
              <a:t>El Factor de Fuerza se basa en cuantificar el esfuerzo necesario para llevar a cabo las acciones en el puesto.</a:t>
            </a:r>
          </a:p>
          <a:p>
            <a:r>
              <a:rPr lang="es-AR" dirty="0"/>
              <a:t> Para ello, en primer lugar se identificarán las acciones que requieren el uso de fuerza: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/>
              <a:t>Empujar</a:t>
            </a:r>
            <a:r>
              <a:rPr lang="pt-BR" dirty="0"/>
              <a:t> o tirar de palancas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Pulsar botones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Manejar o apretar componentes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Utilizar herramientas</a:t>
            </a:r>
          </a:p>
        </p:txBody>
      </p:sp>
    </p:spTree>
    <p:extLst>
      <p:ext uri="{BB962C8B-B14F-4D97-AF65-F5344CB8AC3E}">
        <p14:creationId xmlns:p14="http://schemas.microsoft.com/office/powerpoint/2010/main" val="163959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3AA41-1F67-42F5-9EA2-7898A8F7F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46" y="457051"/>
            <a:ext cx="9404723" cy="1400530"/>
          </a:xfrm>
        </p:spPr>
        <p:txBody>
          <a:bodyPr/>
          <a:lstStyle/>
          <a:p>
            <a:r>
              <a:rPr lang="es-AR" b="1" dirty="0"/>
              <a:t>Escala de BORG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2AE7DE5-FF5C-459F-AC35-BC6AFDFFF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10" y="1351646"/>
            <a:ext cx="4723678" cy="52810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5BEF365-46BD-49AF-ADE1-94C86FFAA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345" y="1198412"/>
            <a:ext cx="4038600" cy="17049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028117-A056-4114-B3C8-080F68645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345" y="3106889"/>
            <a:ext cx="4080438" cy="16954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776BC3F-DB4C-4644-AE33-0EA8DD832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345" y="5021930"/>
            <a:ext cx="4080438" cy="169545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8B7467E-5DFD-4C07-BC7D-C15E97D50506}"/>
              </a:ext>
            </a:extLst>
          </p:cNvPr>
          <p:cNvSpPr/>
          <p:nvPr/>
        </p:nvSpPr>
        <p:spPr>
          <a:xfrm>
            <a:off x="8075146" y="609489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latin typeface="+mj-lt"/>
              </a:rPr>
              <a:t>Tabla 5</a:t>
            </a:r>
            <a:endParaRPr lang="es-A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16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84D3D-98A8-47F0-8140-C1C0F1690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Cálculo del Factor de Posturas y Movimientos</a:t>
            </a:r>
            <a:br>
              <a:rPr lang="es-AR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16223A-8238-4BAC-8981-37E45BC4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  <a:p>
            <a:r>
              <a:rPr lang="es-AR" dirty="0"/>
              <a:t>El análisis se incluyen el </a:t>
            </a:r>
            <a:r>
              <a:rPr lang="es-AR" b="1" dirty="0"/>
              <a:t>hombro</a:t>
            </a:r>
            <a:r>
              <a:rPr lang="es-AR" dirty="0"/>
              <a:t>, el </a:t>
            </a:r>
            <a:r>
              <a:rPr lang="es-AR" b="1" dirty="0"/>
              <a:t>codo</a:t>
            </a:r>
            <a:r>
              <a:rPr lang="es-AR" dirty="0"/>
              <a:t>, la </a:t>
            </a:r>
            <a:r>
              <a:rPr lang="es-AR" b="1" dirty="0"/>
              <a:t>muñeca </a:t>
            </a:r>
            <a:r>
              <a:rPr lang="es-AR" dirty="0"/>
              <a:t>y la </a:t>
            </a:r>
            <a:r>
              <a:rPr lang="es-AR" b="1" dirty="0"/>
              <a:t>mano</a:t>
            </a:r>
          </a:p>
          <a:p>
            <a:r>
              <a:rPr lang="es-AR" dirty="0"/>
              <a:t>Además se considera los </a:t>
            </a:r>
            <a:r>
              <a:rPr lang="es-AR" b="1" dirty="0"/>
              <a:t>movimientos estereotipados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101F8B-11B1-419F-B844-E3F461CD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43" y="4309950"/>
            <a:ext cx="85725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47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D53496B-0489-44DD-83F2-ABAA4D447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1" y="753492"/>
            <a:ext cx="7662502" cy="3081054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A72F11CF-5486-47D2-9A5F-ECF4DBC3C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951" y="342031"/>
            <a:ext cx="3196709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Tabla 6:</a:t>
            </a:r>
            <a:r>
              <a:rPr kumimoji="0" lang="es-AR" altLang="es-AR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 </a:t>
            </a:r>
            <a:r>
              <a:rPr kumimoji="0" lang="es-AR" altLang="es-A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Puntuación del hombro (</a:t>
            </a:r>
            <a:r>
              <a:rPr kumimoji="0" lang="es-AR" altLang="es-AR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PHo</a:t>
            </a:r>
            <a:r>
              <a:rPr kumimoji="0" lang="es-AR" altLang="es-A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)</a:t>
            </a:r>
            <a:r>
              <a:rPr kumimoji="0" lang="es-AR" altLang="es-AR" sz="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05E07A-D06F-4778-AD45-552BC5E6A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021" y="4560376"/>
            <a:ext cx="7695307" cy="2188915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661F559-7F02-448C-9E2D-E2EA5FF1C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5807" y="4148743"/>
            <a:ext cx="2980303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Tabla 7:</a:t>
            </a:r>
            <a:r>
              <a:rPr kumimoji="0" lang="es-AR" altLang="es-AR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 </a:t>
            </a:r>
            <a:r>
              <a:rPr kumimoji="0" lang="es-AR" altLang="es-A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Puntuación del codo (</a:t>
            </a:r>
            <a:r>
              <a:rPr kumimoji="0" lang="es-AR" altLang="es-AR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PCo</a:t>
            </a:r>
            <a:r>
              <a:rPr kumimoji="0" lang="es-AR" altLang="es-A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)</a:t>
            </a:r>
            <a:r>
              <a:rPr kumimoji="0" lang="es-AR" altLang="es-AR" sz="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4104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160960D-4FF8-41CC-BA10-25BAD6892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66" y="895688"/>
            <a:ext cx="7798542" cy="2007857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393A5C2-AD62-4330-93D6-FEEF87F05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167" y="481017"/>
            <a:ext cx="3369833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Tabla 8:</a:t>
            </a:r>
            <a:r>
              <a:rPr kumimoji="0" lang="es-AR" altLang="es-AR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 </a:t>
            </a:r>
            <a:r>
              <a:rPr kumimoji="0" lang="es-AR" altLang="es-A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Puntuación de la muñeca (</a:t>
            </a:r>
            <a:r>
              <a:rPr kumimoji="0" lang="es-AR" altLang="es-AR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PMu</a:t>
            </a:r>
            <a:r>
              <a:rPr kumimoji="0" lang="es-AR" altLang="es-A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)</a:t>
            </a:r>
            <a:r>
              <a:rPr kumimoji="0" lang="es-AR" altLang="es-AR" sz="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2BA4D5D-53C6-4C39-83AB-602231E0D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569" y="4207544"/>
            <a:ext cx="7812654" cy="2175921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4A234FB-82B1-4492-BC63-727CB783D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194" y="3792873"/>
            <a:ext cx="3187090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Tabla 9:</a:t>
            </a:r>
            <a:r>
              <a:rPr kumimoji="0" lang="es-AR" altLang="es-AR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 </a:t>
            </a:r>
            <a:r>
              <a:rPr kumimoji="0" lang="es-AR" altLang="es-A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Puntuación de la mano (</a:t>
            </a:r>
            <a:r>
              <a:rPr kumimoji="0" lang="es-AR" altLang="es-AR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PMa</a:t>
            </a:r>
            <a:r>
              <a:rPr kumimoji="0" lang="es-AR" altLang="es-A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)</a:t>
            </a:r>
            <a:r>
              <a:rPr kumimoji="0" lang="es-AR" altLang="es-AR" sz="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9977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93E2D54-B637-440D-8FE3-877C39163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" y="1831348"/>
            <a:ext cx="12020018" cy="1184871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8CE93926-F0E9-45AA-8A61-D4F9BFEEB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183" y="1450535"/>
            <a:ext cx="4684296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Tabla 10:</a:t>
            </a:r>
            <a:r>
              <a:rPr kumimoji="0" lang="es-AR" altLang="es-AR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 </a:t>
            </a:r>
            <a:r>
              <a:rPr kumimoji="0" lang="es-AR" altLang="es-A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Puntuación de movimientos estereotipados (</a:t>
            </a:r>
            <a:r>
              <a:rPr kumimoji="0" lang="es-AR" altLang="es-AR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PEs</a:t>
            </a:r>
            <a:r>
              <a:rPr kumimoji="0" lang="es-AR" altLang="es-A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)</a:t>
            </a:r>
            <a:r>
              <a:rPr kumimoji="0" lang="es-AR" altLang="es-AR" sz="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7F09506-DD51-4B40-9A48-9904B5BFC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018" y="4540690"/>
            <a:ext cx="83820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35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DEBC9-A458-41FA-AED5-E9869F3C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Cálculo del Factor de Riesgos Adicionales</a:t>
            </a:r>
            <a:br>
              <a:rPr lang="es-AR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A2C96A-551C-4B14-8EC8-FE6D19B24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984812"/>
            <a:ext cx="8946541" cy="4263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u="sng" dirty="0"/>
              <a:t>Los factores adicionales se engloban en dos tipos:</a:t>
            </a:r>
          </a:p>
          <a:p>
            <a:r>
              <a:rPr lang="es-AR" sz="2400" b="1" dirty="0"/>
              <a:t>físico-mecánico</a:t>
            </a:r>
          </a:p>
          <a:p>
            <a:r>
              <a:rPr lang="es-AR" sz="2400" b="1" dirty="0"/>
              <a:t>socio-organizativos</a:t>
            </a:r>
            <a:endParaRPr lang="es-AR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21C6C9-680B-4A6B-9AE2-76433D6BF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502" y="2887655"/>
            <a:ext cx="3476625" cy="76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2A99EE3-1585-48C3-9B1A-5147C3B92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168" y="4954308"/>
            <a:ext cx="8352244" cy="1450974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6C45280B-23D0-4A38-BFA1-5ACC637F9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897" y="4552498"/>
            <a:ext cx="4713150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Tabla 12:</a:t>
            </a:r>
            <a:r>
              <a:rPr kumimoji="0" lang="es-AR" altLang="es-AR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 </a:t>
            </a:r>
            <a:r>
              <a:rPr kumimoji="0" lang="es-AR" altLang="es-A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Puntuación de Factores socio-organizativos (</a:t>
            </a:r>
            <a:r>
              <a:rPr kumimoji="0" lang="es-AR" altLang="es-AR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Fso</a:t>
            </a:r>
            <a:r>
              <a:rPr kumimoji="0" lang="es-AR" altLang="es-A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)</a:t>
            </a:r>
            <a:r>
              <a:rPr kumimoji="0" lang="es-AR" altLang="es-AR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07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13F2AF7-3356-4F62-9BF7-291AB0014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910" y="931759"/>
            <a:ext cx="7549454" cy="5631551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556DCC5B-2901-43EB-86BC-3617EE567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212" y="553470"/>
            <a:ext cx="4216219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Tabla 11:</a:t>
            </a:r>
            <a:r>
              <a:rPr kumimoji="0" lang="es-AR" altLang="es-AR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kumimoji="0" lang="es-AR" altLang="es-A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Puntuación de Factores físico-mecánicos (</a:t>
            </a:r>
            <a:r>
              <a:rPr kumimoji="0" lang="es-AR" altLang="es-AR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Pfm</a:t>
            </a:r>
            <a:r>
              <a:rPr kumimoji="0" lang="es-AR" altLang="es-A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)</a:t>
            </a:r>
            <a:r>
              <a:rPr kumimoji="0" lang="es-AR" altLang="es-AR" sz="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395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2E435-0CCF-430B-86D8-4F18D041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80" y="903418"/>
            <a:ext cx="6231390" cy="899381"/>
          </a:xfrm>
        </p:spPr>
        <p:txBody>
          <a:bodyPr/>
          <a:lstStyle/>
          <a:p>
            <a:r>
              <a:rPr lang="es-AR" sz="4800" b="1" dirty="0"/>
              <a:t>OCRA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6ACAB9-6BE4-48C5-9C44-588916E75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031" y="2586143"/>
            <a:ext cx="8946541" cy="3368439"/>
          </a:xfrm>
        </p:spPr>
        <p:txBody>
          <a:bodyPr>
            <a:normAutofit/>
          </a:bodyPr>
          <a:lstStyle/>
          <a:p>
            <a:r>
              <a:rPr lang="es-AR" sz="2800" dirty="0"/>
              <a:t> El método mide el nivel de riesgo en función de la probabilidad de aparición de trastornos músculo-esqueléticos en un determinado tiempo, centrándose en la valoración del riesgo en los </a:t>
            </a:r>
            <a:r>
              <a:rPr lang="es-AR" sz="2800" b="1" u="sng" dirty="0"/>
              <a:t>miembros superiores del cuerpo</a:t>
            </a:r>
            <a:r>
              <a:rPr lang="es-AR" sz="2800" dirty="0"/>
              <a:t>.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2496190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D16C-00C2-489C-87B9-2BB923A4F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Cálculo del Multiplicador de Duración</a:t>
            </a:r>
            <a:br>
              <a:rPr lang="es-AR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34B75E-08E1-45BD-8A65-16C8B34CD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84159"/>
            <a:ext cx="8946541" cy="4064240"/>
          </a:xfrm>
        </p:spPr>
        <p:txBody>
          <a:bodyPr>
            <a:normAutofit/>
          </a:bodyPr>
          <a:lstStyle/>
          <a:p>
            <a:r>
              <a:rPr lang="es-AR" sz="2400" dirty="0"/>
              <a:t>En el cálculo de todos los factores anteriores se ha considerado un tiempo de exposición al riesgo de 8 horas. </a:t>
            </a:r>
          </a:p>
          <a:p>
            <a:r>
              <a:rPr lang="es-AR" sz="2400" dirty="0"/>
              <a:t>Es decir, el riesgo se ha valorado para un turno de 8 horas en el puesto evaluado en el que todo el tiempo de ciclo de trabajo se dedica a trabajo  repetitivo. </a:t>
            </a:r>
          </a:p>
          <a:p>
            <a:r>
              <a:rPr lang="es-AR" sz="2400" dirty="0"/>
              <a:t>Sin embargo, el nivel de riesgo por trabajo repetitivo varía con el tiempo de exposición. </a:t>
            </a:r>
          </a:p>
        </p:txBody>
      </p:sp>
    </p:spTree>
    <p:extLst>
      <p:ext uri="{BB962C8B-B14F-4D97-AF65-F5344CB8AC3E}">
        <p14:creationId xmlns:p14="http://schemas.microsoft.com/office/powerpoint/2010/main" val="2950013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E31F93-2369-441F-A793-3E0C39011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38" y="2360281"/>
            <a:ext cx="10885524" cy="3641824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8C75139C-6F83-4D8F-84A8-DDB8D8423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8647" y="1922904"/>
            <a:ext cx="3408305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Tabla 13:</a:t>
            </a:r>
            <a:r>
              <a:rPr kumimoji="0" lang="es-AR" altLang="es-AR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 </a:t>
            </a:r>
            <a:r>
              <a:rPr kumimoji="0" lang="es-AR" altLang="es-A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Multiplicador de Duración (MD)</a:t>
            </a:r>
            <a:r>
              <a:rPr kumimoji="0" lang="es-AR" altLang="es-AR" sz="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942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04C0-4161-4266-8B43-71E1CA610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Determinación del Nivel de Riesgo</a:t>
            </a:r>
            <a:br>
              <a:rPr lang="es-AR" b="1" dirty="0"/>
            </a:br>
            <a:endParaRPr lang="es-AR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F5290B0-A8E3-4C76-A1C2-DF1F51BD5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121" y="1853248"/>
            <a:ext cx="8029575" cy="914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9DF84E-3307-4721-8249-05F4DEF60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71" y="4283483"/>
            <a:ext cx="11062241" cy="1870299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96EC18E6-D913-41BA-8198-A8E155377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345" y="3845013"/>
            <a:ext cx="6168676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Tabla 14:</a:t>
            </a:r>
            <a:r>
              <a:rPr kumimoji="0" lang="es-AR" altLang="es-AR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 </a:t>
            </a:r>
            <a:r>
              <a:rPr kumimoji="0" lang="es-AR" altLang="es-A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Nivel del Riesgo,  Acción Recomendada e Índice OCRA equivalente</a:t>
            </a:r>
            <a:r>
              <a:rPr kumimoji="0" lang="es-AR" altLang="es-AR" sz="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0989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0F518-2C97-4E47-A9E9-F3B40993D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Múltiples puestos y análisis varias tareas:</a:t>
            </a:r>
            <a:br>
              <a:rPr lang="es-AR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0EDA8C-7548-418D-BA19-0847DEC82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/>
              <a:t> El cálculo del Índice </a:t>
            </a:r>
            <a:r>
              <a:rPr lang="es-AR" dirty="0" err="1"/>
              <a:t>Check</a:t>
            </a:r>
            <a:r>
              <a:rPr lang="es-AR" dirty="0"/>
              <a:t> </a:t>
            </a:r>
            <a:r>
              <a:rPr lang="es-AR" dirty="0" err="1"/>
              <a:t>List</a:t>
            </a:r>
            <a:r>
              <a:rPr lang="es-AR" dirty="0"/>
              <a:t> OCRA para un conjunto de puestos: </a:t>
            </a:r>
          </a:p>
          <a:p>
            <a:r>
              <a:rPr lang="es-AR" dirty="0"/>
              <a:t>Es necesario calcular el Índice para cada uno de los puestos de forma individual</a:t>
            </a:r>
          </a:p>
          <a:p>
            <a:r>
              <a:rPr lang="es-AR" dirty="0"/>
              <a:t>Luego, calcular la media de los valores obtenidos.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pPr marL="0" indent="0">
              <a:buNone/>
            </a:pPr>
            <a:r>
              <a:rPr lang="es-AR" dirty="0"/>
              <a:t>n: número de puestos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7AF909-D62D-4C26-9E98-D651531F4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914" y="4009819"/>
            <a:ext cx="796044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D5B35-8514-419E-9810-F91BDF8B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Cuando realiza varias tareas: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9F9029-7875-42D2-82DD-7E3E67227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86442"/>
            <a:ext cx="8946541" cy="5248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/>
              <a:t>Es posible calcular el Índice </a:t>
            </a:r>
            <a:r>
              <a:rPr lang="es-AR" dirty="0" err="1"/>
              <a:t>Check</a:t>
            </a:r>
            <a:r>
              <a:rPr lang="es-AR" dirty="0"/>
              <a:t> </a:t>
            </a:r>
            <a:r>
              <a:rPr lang="es-AR" dirty="0" err="1"/>
              <a:t>List</a:t>
            </a:r>
            <a:r>
              <a:rPr lang="es-AR" dirty="0"/>
              <a:t> OCRA conociendo el Índice de cada puesto y el porcentaje de la jornada que ocupa cada uno. </a:t>
            </a:r>
          </a:p>
          <a:p>
            <a:pPr marL="0" indent="0">
              <a:buNone/>
            </a:pPr>
            <a:r>
              <a:rPr lang="es-AR" dirty="0"/>
              <a:t>En este caso hay que distinguir dos situaciones:</a:t>
            </a:r>
          </a:p>
          <a:p>
            <a:r>
              <a:rPr lang="es-AR" dirty="0"/>
              <a:t>Cuando el trabajador cambia de puesto al menos una vez cada hora se empleará la siguiente ecuación: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sz="2400" b="1" dirty="0"/>
              <a:t>Cuando los turnos en cada puesto son de duración superior a una hora la ecuación anterior no es aplicable porque minimiza el riesgo real.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B9C5B7-5CE5-4091-89FA-E715B4F6C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307" y="3548280"/>
            <a:ext cx="7271864" cy="8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79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F774B-B692-40C3-A10D-58CF2CC0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21" y="1803159"/>
            <a:ext cx="9358478" cy="2365811"/>
          </a:xfrm>
        </p:spPr>
        <p:txBody>
          <a:bodyPr/>
          <a:lstStyle/>
          <a:p>
            <a:r>
              <a:rPr lang="es-AR" sz="6600" b="1" dirty="0"/>
              <a:t>Fin de la presentación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B53B72-A545-40B8-B867-848A213DF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9005" y="4710677"/>
            <a:ext cx="3950085" cy="1603450"/>
          </a:xfrm>
        </p:spPr>
        <p:txBody>
          <a:bodyPr>
            <a:normAutofit/>
          </a:bodyPr>
          <a:lstStyle/>
          <a:p>
            <a:r>
              <a:rPr lang="es-AR" sz="3200" dirty="0"/>
              <a:t>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371103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85794-9892-48BB-B7FD-1D32ABA4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400530"/>
          </a:xfrm>
        </p:spPr>
        <p:txBody>
          <a:bodyPr/>
          <a:lstStyle/>
          <a:p>
            <a:r>
              <a:rPr lang="es-AR" sz="6000" b="1" dirty="0"/>
              <a:t>Características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B0267F-28C1-4C7B-8185-69A8A8CAC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308" y="2234932"/>
            <a:ext cx="8946541" cy="4195481"/>
          </a:xfrm>
        </p:spPr>
        <p:txBody>
          <a:bodyPr>
            <a:normAutofit/>
          </a:bodyPr>
          <a:lstStyle/>
          <a:p>
            <a:r>
              <a:rPr lang="es-AR" sz="2400" dirty="0"/>
              <a:t>Permite la evaluación de un riesgo asociado a un puesto, a un conjunto de puestos, o a un trabajador que rota de puesto.</a:t>
            </a:r>
          </a:p>
          <a:p>
            <a:pPr marL="0" indent="0">
              <a:buNone/>
            </a:pPr>
            <a:endParaRPr lang="es-AR" sz="2400" dirty="0"/>
          </a:p>
          <a:p>
            <a:r>
              <a:rPr lang="es-AR" sz="2400" dirty="0"/>
              <a:t>Valora el riesgo en función del tiempo.</a:t>
            </a:r>
          </a:p>
          <a:p>
            <a:pPr marL="0" indent="0">
              <a:buNone/>
            </a:pPr>
            <a:endParaRPr lang="es-AR" sz="2400" dirty="0"/>
          </a:p>
          <a:p>
            <a:r>
              <a:rPr lang="es-AR" sz="2400" dirty="0"/>
              <a:t>Los resultados son concisos y de fácil interpretación.</a:t>
            </a:r>
          </a:p>
          <a:p>
            <a:pPr marL="0" indent="0">
              <a:buNone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57695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B08B8-3730-4D47-8D4A-89F04354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58030"/>
            <a:ext cx="9404723" cy="1400530"/>
          </a:xfrm>
        </p:spPr>
        <p:txBody>
          <a:bodyPr/>
          <a:lstStyle/>
          <a:p>
            <a:br>
              <a:rPr lang="es-AR" b="1" dirty="0"/>
            </a:br>
            <a:r>
              <a:rPr lang="es-AR" b="1" dirty="0"/>
              <a:t>Algunas consideraciones</a:t>
            </a:r>
            <a:br>
              <a:rPr lang="es-AR" b="1" dirty="0"/>
            </a:br>
            <a:br>
              <a:rPr lang="es-AR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3CAFB6-B6F4-4B8E-A8AA-637427983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b="1" dirty="0"/>
              <a:t>El método es aplicable a puestos ocupados durante un máximo de 8 horas</a:t>
            </a:r>
            <a:r>
              <a:rPr lang="es-AR" dirty="0"/>
              <a:t>. </a:t>
            </a:r>
          </a:p>
          <a:p>
            <a:r>
              <a:rPr lang="es-AR" b="1" dirty="0"/>
              <a:t>Puntuaciones intermedias</a:t>
            </a:r>
            <a:r>
              <a:rPr lang="es-AR" dirty="0"/>
              <a:t>. En ocasiones la situación real no se ajusta a ninguna de las situaciones predefinidas, y el método sugiere la posibilidad de asignar puntuaciones intermedias a los factores.</a:t>
            </a:r>
          </a:p>
          <a:p>
            <a:r>
              <a:rPr lang="es-AR" b="1" dirty="0"/>
              <a:t>Posturas forzadas</a:t>
            </a:r>
            <a:r>
              <a:rPr lang="es-AR" dirty="0"/>
              <a:t>. Las posturas forzadas son consideradas para los miembros superiores, sin considerar la cabeza/cuello, tronco ni las extremidades inferiores. </a:t>
            </a:r>
          </a:p>
          <a:p>
            <a:r>
              <a:rPr lang="es-AR" b="1" dirty="0"/>
              <a:t>Fuerzas ejercidas</a:t>
            </a:r>
            <a:r>
              <a:rPr lang="es-AR" dirty="0"/>
              <a:t>. La realización de esfuerzos sólo se considera si se ejerce cada pocos ciclos y está presente durante todo el movimiento repetitivo. </a:t>
            </a:r>
          </a:p>
          <a:p>
            <a:r>
              <a:rPr lang="es-AR" b="1" dirty="0"/>
              <a:t>Agarres</a:t>
            </a:r>
            <a:r>
              <a:rPr lang="es-AR" dirty="0"/>
              <a:t>. Todos los tipos de agarre son valorados de la misma forma. Sólo la duración del mismo influye en el incremento del riesgo. 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786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49347-383F-4E27-9895-92C4820E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52388"/>
            <a:ext cx="9404723" cy="1400530"/>
          </a:xfrm>
        </p:spPr>
        <p:txBody>
          <a:bodyPr/>
          <a:lstStyle/>
          <a:p>
            <a:r>
              <a:rPr lang="es-AR" b="1" dirty="0"/>
              <a:t>Aplicación del método</a:t>
            </a:r>
            <a:br>
              <a:rPr lang="es-AR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1B179E-932C-47F2-B816-434CC80C7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64122"/>
            <a:ext cx="8946541" cy="45842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2400" dirty="0"/>
              <a:t>La aplicación del método consiste en determinar el valor del Índice </a:t>
            </a:r>
            <a:r>
              <a:rPr lang="es-AR" sz="2400" dirty="0" err="1"/>
              <a:t>Check</a:t>
            </a:r>
            <a:r>
              <a:rPr lang="es-AR" sz="2400" dirty="0"/>
              <a:t> </a:t>
            </a:r>
            <a:r>
              <a:rPr lang="es-AR" sz="2400" dirty="0" err="1"/>
              <a:t>List</a:t>
            </a:r>
            <a:r>
              <a:rPr lang="es-AR" sz="2400" dirty="0"/>
              <a:t> OCRA (</a:t>
            </a:r>
            <a:r>
              <a:rPr lang="es-AR" sz="2400" i="1" dirty="0"/>
              <a:t>ICKL</a:t>
            </a:r>
            <a:r>
              <a:rPr lang="es-AR" sz="2400" dirty="0"/>
              <a:t>), y con este valor clasificar el riesgo:</a:t>
            </a:r>
          </a:p>
          <a:p>
            <a:r>
              <a:rPr lang="es-AR" sz="2400" dirty="0"/>
              <a:t>Optimo</a:t>
            </a:r>
          </a:p>
          <a:p>
            <a:r>
              <a:rPr lang="es-AR" sz="2400" dirty="0"/>
              <a:t>Aceptable</a:t>
            </a:r>
          </a:p>
          <a:p>
            <a:r>
              <a:rPr lang="es-AR" sz="2400" dirty="0"/>
              <a:t>Muy Ligero</a:t>
            </a:r>
          </a:p>
          <a:p>
            <a:r>
              <a:rPr lang="es-AR" sz="2400" dirty="0"/>
              <a:t>Ligero</a:t>
            </a:r>
          </a:p>
          <a:p>
            <a:r>
              <a:rPr lang="es-AR" sz="2400" dirty="0"/>
              <a:t>Medio</a:t>
            </a:r>
          </a:p>
          <a:p>
            <a:r>
              <a:rPr lang="es-AR" sz="2400" dirty="0"/>
              <a:t>Alto</a:t>
            </a:r>
          </a:p>
          <a:p>
            <a:pPr marL="0" indent="0">
              <a:buNone/>
            </a:pPr>
            <a:r>
              <a:rPr lang="es-AR" sz="2400" u="sng" dirty="0"/>
              <a:t>El </a:t>
            </a:r>
            <a:r>
              <a:rPr lang="es-AR" sz="2400" b="1" u="sng" dirty="0"/>
              <a:t>ICKL</a:t>
            </a:r>
            <a:r>
              <a:rPr lang="es-AR" sz="2400" u="sng" dirty="0"/>
              <a:t> se calcula empleando la siguiente ecuación: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A83D66-D850-436C-AB98-3D5F5EE80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341" y="6071217"/>
            <a:ext cx="5393317" cy="52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2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E68067-C528-48FC-855B-354E229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51026"/>
            <a:ext cx="8946541" cy="5897373"/>
          </a:xfrm>
        </p:spPr>
        <p:txBody>
          <a:bodyPr/>
          <a:lstStyle/>
          <a:p>
            <a:endParaRPr lang="es-AR" dirty="0"/>
          </a:p>
          <a:p>
            <a:pPr marL="0" indent="0">
              <a:buNone/>
            </a:pPr>
            <a:r>
              <a:rPr lang="es-AR" sz="4800" b="1" u="sng" dirty="0"/>
              <a:t>Factores:</a:t>
            </a:r>
          </a:p>
          <a:p>
            <a:r>
              <a:rPr lang="es-AR" sz="2800" dirty="0"/>
              <a:t>FR: Factor de recuperación</a:t>
            </a:r>
          </a:p>
          <a:p>
            <a:r>
              <a:rPr lang="es-AR" sz="2800" dirty="0"/>
              <a:t>FF: Factor de frecuencia</a:t>
            </a:r>
          </a:p>
          <a:p>
            <a:r>
              <a:rPr lang="es-AR" sz="2800" dirty="0" err="1"/>
              <a:t>FFz</a:t>
            </a:r>
            <a:r>
              <a:rPr lang="es-AR" sz="2800" dirty="0"/>
              <a:t>: Factor de fuerza</a:t>
            </a:r>
          </a:p>
          <a:p>
            <a:r>
              <a:rPr lang="es-AR" sz="2800" dirty="0"/>
              <a:t>FP: Factor de posturas y movimiento</a:t>
            </a:r>
          </a:p>
          <a:p>
            <a:r>
              <a:rPr lang="es-AR" sz="2800" dirty="0"/>
              <a:t>FC: Factor de riegos adicionales</a:t>
            </a:r>
          </a:p>
          <a:p>
            <a:pPr marL="0" indent="0">
              <a:buNone/>
            </a:pPr>
            <a:endParaRPr lang="es-AR" sz="2800" dirty="0"/>
          </a:p>
          <a:p>
            <a:r>
              <a:rPr lang="es-AR" sz="2800" dirty="0"/>
              <a:t>MD: Multiplicador de duración</a:t>
            </a:r>
          </a:p>
        </p:txBody>
      </p:sp>
    </p:spTree>
    <p:extLst>
      <p:ext uri="{BB962C8B-B14F-4D97-AF65-F5344CB8AC3E}">
        <p14:creationId xmlns:p14="http://schemas.microsoft.com/office/powerpoint/2010/main" val="155305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46EB6-47E1-4243-8080-B6CE4973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21" y="565393"/>
            <a:ext cx="5715686" cy="1400530"/>
          </a:xfrm>
        </p:spPr>
        <p:txBody>
          <a:bodyPr/>
          <a:lstStyle/>
          <a:p>
            <a:r>
              <a:rPr lang="es-AR" sz="5400" b="1" dirty="0"/>
              <a:t>Paso previo: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2C171C-CFA7-41BA-BA34-07E761F26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2800" u="sng" dirty="0"/>
              <a:t>Necesitamos conocer:</a:t>
            </a:r>
          </a:p>
          <a:p>
            <a:r>
              <a:rPr lang="es-AR" sz="2400" dirty="0"/>
              <a:t>El tiempo neto de trabajo repetitivo (</a:t>
            </a:r>
            <a:r>
              <a:rPr lang="es-AR" sz="2400" b="1" i="1" dirty="0"/>
              <a:t>TNTR</a:t>
            </a:r>
            <a:r>
              <a:rPr lang="es-AR" sz="2400" dirty="0"/>
              <a:t>)</a:t>
            </a:r>
          </a:p>
          <a:p>
            <a:pPr marL="0" indent="0">
              <a:buNone/>
            </a:pPr>
            <a:r>
              <a:rPr lang="es-AR" dirty="0"/>
              <a:t> Tiempo que el trabajador está realizando actividades repetitivas en el puesto y permite obtener el índice real de riesgo por movimientos repetitivos.</a:t>
            </a:r>
          </a:p>
          <a:p>
            <a:pPr marL="0" indent="0">
              <a:buNone/>
            </a:pPr>
            <a:endParaRPr lang="es-AR" sz="2400" dirty="0"/>
          </a:p>
          <a:p>
            <a:r>
              <a:rPr lang="es-AR" sz="2400" dirty="0"/>
              <a:t>El tiempo neto de ciclo de trabajo (</a:t>
            </a:r>
            <a:r>
              <a:rPr lang="es-AR" sz="2400" b="1" i="1" dirty="0"/>
              <a:t>TNC</a:t>
            </a:r>
            <a:r>
              <a:rPr lang="es-AR" sz="2400" dirty="0"/>
              <a:t>) </a:t>
            </a:r>
          </a:p>
          <a:p>
            <a:pPr marL="0" indent="0">
              <a:buNone/>
            </a:pPr>
            <a:r>
              <a:rPr lang="es-AR" dirty="0"/>
              <a:t>Tiempo del turno de trabajo en el puesto; menos:</a:t>
            </a:r>
          </a:p>
          <a:p>
            <a:pPr marL="0" indent="0">
              <a:buNone/>
            </a:pPr>
            <a:r>
              <a:rPr lang="es-AR" dirty="0"/>
              <a:t>(Las pausas, las tareas no repetitivas que se realicen en el puesto, los periodos de descanso y otros tiempos de inactividad)</a:t>
            </a:r>
            <a:endParaRPr lang="es-AR" sz="2400" dirty="0"/>
          </a:p>
          <a:p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7571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08449-6F3F-4F4C-854D-021981F64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54416" cy="1400530"/>
          </a:xfrm>
        </p:spPr>
        <p:txBody>
          <a:bodyPr/>
          <a:lstStyle/>
          <a:p>
            <a:r>
              <a:rPr lang="es-AR" b="1" dirty="0"/>
              <a:t>Tiempo Neto de Trabajo Repetitivo</a:t>
            </a:r>
            <a:endParaRPr lang="es-AR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BCAE6B-E894-43AF-ACFB-B00544FEA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666" y="3087584"/>
            <a:ext cx="8946541" cy="3048863"/>
          </a:xfrm>
        </p:spPr>
        <p:txBody>
          <a:bodyPr>
            <a:normAutofit/>
          </a:bodyPr>
          <a:lstStyle/>
          <a:p>
            <a:r>
              <a:rPr lang="es-AR" sz="2400" dirty="0"/>
              <a:t>DT: es la duración en minutos del tiempo que el trabajador ocupa el puesto en la jornada.</a:t>
            </a:r>
          </a:p>
          <a:p>
            <a:r>
              <a:rPr lang="es-AR" sz="2400" dirty="0"/>
              <a:t>TNR: es el tiempo de trabajo no repetitivo en minutos.</a:t>
            </a:r>
          </a:p>
          <a:p>
            <a:r>
              <a:rPr lang="es-AR" sz="2400" dirty="0"/>
              <a:t>P: es la duración en minutos de las pausas que realiza el trabajador mientras ocupa el puesto.</a:t>
            </a:r>
          </a:p>
          <a:p>
            <a:r>
              <a:rPr lang="es-AR" sz="2400" dirty="0"/>
              <a:t>A: es la duración del descanso para el almuerzo en minutos.</a:t>
            </a:r>
          </a:p>
          <a:p>
            <a:pPr marL="0" indent="0">
              <a:buNone/>
            </a:pPr>
            <a:endParaRPr lang="es-AR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C63F6D2-19AF-4E6A-B9F1-D9E32FAB2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449" y="1687054"/>
            <a:ext cx="5663675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6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5B5CC-1D65-4B69-A257-C9861275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Tiempo Neto del Ciclo de trabajo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A77572-1A33-45D0-A5EB-E34E3F56B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851541"/>
            <a:ext cx="8946541" cy="3396858"/>
          </a:xfrm>
        </p:spPr>
        <p:txBody>
          <a:bodyPr/>
          <a:lstStyle/>
          <a:p>
            <a:pPr marL="0" indent="0">
              <a:buNone/>
            </a:pPr>
            <a:r>
              <a:rPr lang="es-AR" dirty="0"/>
              <a:t>Podemos definir el TNC como el tiempo de ciclo de trabajo si sólo consideramos las tareas repetitivas realizadas en puesto.</a:t>
            </a:r>
          </a:p>
          <a:p>
            <a:pPr marL="0" indent="0">
              <a:buNone/>
            </a:pPr>
            <a:r>
              <a:rPr lang="es-AR" dirty="0"/>
              <a:t>Donde:</a:t>
            </a:r>
          </a:p>
          <a:p>
            <a:r>
              <a:rPr lang="es-AR" dirty="0"/>
              <a:t>NC: es el número de ciclos de trabajo que el trabajador realiza en el puesto.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(TNC esta expresado en segundos)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22035D-B09A-4DC7-855E-7F3349EC0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470" y="1657069"/>
            <a:ext cx="47148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69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241</TotalTime>
  <Words>1015</Words>
  <Application>Microsoft Office PowerPoint</Application>
  <PresentationFormat>Panorámica</PresentationFormat>
  <Paragraphs>110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Century Gothic</vt:lpstr>
      <vt:lpstr>Roboto</vt:lpstr>
      <vt:lpstr>Wingdings</vt:lpstr>
      <vt:lpstr>Wingdings 3</vt:lpstr>
      <vt:lpstr>Ion</vt:lpstr>
      <vt:lpstr>Método OCRA         (Occupational Repetitive Action)</vt:lpstr>
      <vt:lpstr>OCRA</vt:lpstr>
      <vt:lpstr>Características</vt:lpstr>
      <vt:lpstr> Algunas consideraciones  </vt:lpstr>
      <vt:lpstr>Aplicación del método </vt:lpstr>
      <vt:lpstr>Presentación de PowerPoint</vt:lpstr>
      <vt:lpstr>Paso previo:</vt:lpstr>
      <vt:lpstr>Tiempo Neto de Trabajo Repetitivo</vt:lpstr>
      <vt:lpstr>Tiempo Neto del Ciclo de trabajo</vt:lpstr>
      <vt:lpstr>Cálculo del Factor de Recuperación </vt:lpstr>
      <vt:lpstr>Cálculo del Factor de Frecuencia  </vt:lpstr>
      <vt:lpstr>Cálculo del Factor de Fuerza  </vt:lpstr>
      <vt:lpstr>Escala de BORG</vt:lpstr>
      <vt:lpstr>Cálculo del Factor de Posturas y Movimientos </vt:lpstr>
      <vt:lpstr>Presentación de PowerPoint</vt:lpstr>
      <vt:lpstr>Presentación de PowerPoint</vt:lpstr>
      <vt:lpstr>Presentación de PowerPoint</vt:lpstr>
      <vt:lpstr>Cálculo del Factor de Riesgos Adicionales </vt:lpstr>
      <vt:lpstr>Presentación de PowerPoint</vt:lpstr>
      <vt:lpstr>Cálculo del Multiplicador de Duración </vt:lpstr>
      <vt:lpstr>Presentación de PowerPoint</vt:lpstr>
      <vt:lpstr>Determinación del Nivel de Riesgo </vt:lpstr>
      <vt:lpstr>Múltiples puestos y análisis varias tareas: </vt:lpstr>
      <vt:lpstr>Cuando realiza varias tareas:</vt:lpstr>
      <vt:lpstr>Fin de la presentación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 OCRA         (Occupational Repetitive Action)</dc:title>
  <dc:creator>Alberto Szretter</dc:creator>
  <cp:lastModifiedBy>Alberto Szretter</cp:lastModifiedBy>
  <cp:revision>24</cp:revision>
  <dcterms:created xsi:type="dcterms:W3CDTF">2020-05-07T05:51:09Z</dcterms:created>
  <dcterms:modified xsi:type="dcterms:W3CDTF">2020-05-08T06:12:20Z</dcterms:modified>
</cp:coreProperties>
</file>