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9" r:id="rId8"/>
    <p:sldId id="270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7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9/18/2025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9/18/2025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9/18/2025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07067" y="665886"/>
            <a:ext cx="7766936" cy="1646302"/>
          </a:xfrm>
        </p:spPr>
        <p:txBody>
          <a:bodyPr/>
          <a:lstStyle/>
          <a:p>
            <a:pPr algn="ctr"/>
            <a:r>
              <a:rPr lang="es-MX" dirty="0" smtClean="0"/>
              <a:t>LEGISLACION</a:t>
            </a:r>
            <a:endParaRPr lang="es-A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s-MX" sz="6000" dirty="0" smtClean="0"/>
              <a:t>OBLIGACIONES</a:t>
            </a:r>
            <a:endParaRPr lang="es-AR" sz="6000" dirty="0"/>
          </a:p>
        </p:txBody>
      </p:sp>
    </p:spTree>
    <p:extLst>
      <p:ext uri="{BB962C8B-B14F-4D97-AF65-F5344CB8AC3E}">
        <p14:creationId xmlns:p14="http://schemas.microsoft.com/office/powerpoint/2010/main" val="13229314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Responsabilidad frente al daño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1306286"/>
            <a:ext cx="8596668" cy="5312227"/>
          </a:xfrm>
        </p:spPr>
        <p:txBody>
          <a:bodyPr>
            <a:normAutofit/>
          </a:bodyPr>
          <a:lstStyle/>
          <a:p>
            <a:r>
              <a:rPr lang="es-AR" altLang="es-AR" sz="20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Daño</a:t>
            </a:r>
            <a:r>
              <a:rPr lang="es-AR" alt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(art. 1737): cuando se lesiona un derecho o un interés reprobado por el ordenamiento jurídico, que tenga por </a:t>
            </a:r>
            <a:r>
              <a:rPr lang="es-AR" altLang="es-A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objeto la persona, el patrimonio, o un derecho de incidencia colectiva</a:t>
            </a:r>
            <a:r>
              <a:rPr lang="es-AR" alt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s-AR" alt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s-AR" altLang="es-A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AR" altLang="es-AR" sz="20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Indemnización:</a:t>
            </a:r>
            <a:r>
              <a:rPr lang="es-AR" alt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pérdida o disminución del patrimonio de la víctima, el lucro cesante y la pérdida de chances. Incluye violación de los derechos personalísimos de la víctima, de su integridad personal, su salud psicofísica, sus afecciones espirituales legítimas y las que resultan de la interferencia en su proyecto de vida.</a:t>
            </a:r>
            <a:br>
              <a:rPr lang="es-AR" alt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s-AR" altLang="es-A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AR" altLang="es-AR" sz="20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Requisitos.</a:t>
            </a:r>
            <a:r>
              <a:rPr lang="es-AR" alt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perjuicio directo o indirecto, actual o futuro, cierto y subsistente. </a:t>
            </a:r>
            <a:br>
              <a:rPr lang="es-AR" alt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AR" altLang="es-AR" sz="20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Reparación plena</a:t>
            </a:r>
            <a:r>
              <a:rPr lang="es-AR" alt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restitución de la situación del damnificado al estado anterior al hecho dañoso, sea por el pago en dinero o en </a:t>
            </a:r>
            <a:r>
              <a:rPr lang="es-AR" altLang="es-A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especie</a:t>
            </a:r>
            <a:endParaRPr lang="es-AR" sz="2000" dirty="0"/>
          </a:p>
        </p:txBody>
      </p:sp>
    </p:spTree>
    <p:extLst>
      <p:ext uri="{BB962C8B-B14F-4D97-AF65-F5344CB8AC3E}">
        <p14:creationId xmlns:p14="http://schemas.microsoft.com/office/powerpoint/2010/main" val="13082418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370115"/>
            <a:ext cx="8596668" cy="5671248"/>
          </a:xfrm>
        </p:spPr>
        <p:txBody>
          <a:bodyPr>
            <a:normAutofit/>
          </a:bodyPr>
          <a:lstStyle/>
          <a:p>
            <a:r>
              <a:rPr lang="es-AR" altLang="es-AR" sz="24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Dispensa anticipada de la responsabilidad</a:t>
            </a:r>
            <a:r>
              <a:rPr lang="es-AR" altLang="es-A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Son inválidas las cláusulas que eximen o limitan la obligación de indemnizar cuando afectan derechos indisponibles, atentan contra la buena fe, buenas costumbres o leyes  o son abusivas o provengan del dolo del deudor o de las personas por las cuales debe responder.</a:t>
            </a:r>
            <a:br>
              <a:rPr lang="es-AR" altLang="es-A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AR" altLang="es-AR" sz="24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Indemnización por fallecimiento incluye</a:t>
            </a:r>
            <a:r>
              <a:rPr lang="es-AR" altLang="es-A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br>
              <a:rPr lang="es-AR" altLang="es-A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AR" altLang="es-A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gastos  para asistencia y posterior funeral de la víctima. </a:t>
            </a:r>
            <a:br>
              <a:rPr lang="es-AR" altLang="es-A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AR" altLang="es-A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alimentos para el cónyuge, conviviente, hijos menores de 21 años, hijos incapaces o con capacidad restringida</a:t>
            </a:r>
            <a:br>
              <a:rPr lang="es-AR" altLang="es-A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AR" altLang="es-A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pérdida de chance de ayuda futura por  la muerte de los hijos</a:t>
            </a:r>
            <a:br>
              <a:rPr lang="es-AR" altLang="es-A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AR" altLang="es-AR" sz="24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Indemnización por lesiones o incapacidad física o psíquica.</a:t>
            </a:r>
            <a:r>
              <a:rPr lang="es-AR" altLang="es-A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 caso de lesiones o incapacidad permanente, física o psíquica, total o parcial. Se presumen los gastos médicos, farmacéuticos y por transporte que resultan razonables en función de la índole de las lesiones o la incapacidad</a:t>
            </a:r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2825430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/>
              <a:t>TIPOS DE RESPONSABILIDAD SEGUN LAS PERSONAS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753428"/>
          </a:xfrm>
        </p:spPr>
        <p:txBody>
          <a:bodyPr>
            <a:normAutofit/>
          </a:bodyPr>
          <a:lstStyle/>
          <a:p>
            <a:r>
              <a:rPr lang="es-MX" u="sng" dirty="0" smtClean="0">
                <a:solidFill>
                  <a:schemeClr val="accent5"/>
                </a:solidFill>
              </a:rPr>
              <a:t>1.- DIRECTA</a:t>
            </a:r>
            <a:r>
              <a:rPr lang="es-MX" dirty="0" smtClean="0"/>
              <a:t>: </a:t>
            </a:r>
          </a:p>
          <a:p>
            <a:r>
              <a:rPr lang="es-MX" dirty="0" smtClean="0"/>
              <a:t>Es responsable directo quien incumple una obligación u ocasiona un daño injustificado por acción u omisión.- </a:t>
            </a:r>
          </a:p>
          <a:p>
            <a:r>
              <a:rPr lang="es-MX" dirty="0" smtClean="0"/>
              <a:t>El autor de un daño causado por un acto involuntario responde por razones de equidad (indemnización atenuada)</a:t>
            </a:r>
          </a:p>
          <a:p>
            <a:endParaRPr lang="es-MX" dirty="0"/>
          </a:p>
          <a:p>
            <a:r>
              <a:rPr lang="es-MX" u="sng" dirty="0" smtClean="0">
                <a:solidFill>
                  <a:schemeClr val="accent5"/>
                </a:solidFill>
              </a:rPr>
              <a:t>2.- Por hechos de Terceros </a:t>
            </a:r>
          </a:p>
          <a:p>
            <a:r>
              <a:rPr lang="es-MX" dirty="0" smtClean="0"/>
              <a:t>A) Principal responde por los hechos de los dependientes</a:t>
            </a:r>
          </a:p>
          <a:p>
            <a:r>
              <a:rPr lang="es-MX" dirty="0" smtClean="0"/>
              <a:t>B) Los padres por los hechos de los hijos (tutores, curadores)</a:t>
            </a:r>
          </a:p>
          <a:p>
            <a:r>
              <a:rPr lang="es-MX" dirty="0" smtClean="0"/>
              <a:t>C) El establecimiento que tiene a su cargo personas internadas responde por la negligencia en el cuidado de quienes transitoria o permanentemente, han sido puesto bajo su vigilancia.- 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735017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MX" dirty="0" smtClean="0"/>
              <a:t>Responsabilidad Derivada de la Intervención de Cosas y Ciertas Actividades.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3" y="1676400"/>
            <a:ext cx="9119809" cy="5181599"/>
          </a:xfrm>
        </p:spPr>
        <p:txBody>
          <a:bodyPr>
            <a:normAutofit/>
          </a:bodyPr>
          <a:lstStyle/>
          <a:p>
            <a:r>
              <a:rPr lang="es-AR" altLang="es-AR" sz="2000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Hecho </a:t>
            </a:r>
            <a:r>
              <a:rPr lang="es-AR" altLang="es-AR" sz="20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 las cosas y actividades riesgosas</a:t>
            </a:r>
            <a:r>
              <a:rPr lang="es-AR" alt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daño causado por el riesgo o vicio de las cosas, o actividades riesgosas o peligrosas </a:t>
            </a:r>
            <a:br>
              <a:rPr lang="es-AR" alt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AR" altLang="es-AR" sz="20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RESPONSABILIDAD ES OBJETIVA</a:t>
            </a:r>
            <a:r>
              <a:rPr lang="es-AR" alt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No son eximentes la autorización administrativa para el uso de la cosa o la realización de la actividad, ni el cumplimiento de las técnicas de prevención.</a:t>
            </a:r>
          </a:p>
          <a:p>
            <a:r>
              <a:rPr lang="es-AR" altLang="es-AR" sz="20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Sujetos responsables</a:t>
            </a:r>
            <a:r>
              <a:rPr lang="es-AR" alt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El dueño y el guardián son responsables concurrentes del daño causado por las cosas. </a:t>
            </a:r>
          </a:p>
          <a:p>
            <a:r>
              <a:rPr lang="es-AR" altLang="es-AR" sz="2000" u="sng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Daño </a:t>
            </a:r>
            <a:r>
              <a:rPr lang="es-AR" altLang="es-AR" sz="2000" u="sng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causado por animales </a:t>
            </a:r>
            <a:r>
              <a:rPr lang="es-AR" altLang="es-A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El daño causado por </a:t>
            </a:r>
            <a:r>
              <a:rPr lang="es-AR" alt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animales, cualquiera sea su </a:t>
            </a:r>
            <a:r>
              <a:rPr lang="es-AR" altLang="es-A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especie</a:t>
            </a:r>
            <a:r>
              <a:rPr lang="es-AR" alt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altLang="es-A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igual que la responsabilidad para las cosas riesgosas.- </a:t>
            </a:r>
            <a:endParaRPr lang="es-AR" altLang="es-A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AR" altLang="es-AR" sz="2000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 Responsabilidad </a:t>
            </a:r>
            <a:r>
              <a:rPr lang="es-AR" altLang="es-AR" sz="20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colectiva y anónima: </a:t>
            </a:r>
            <a:r>
              <a:rPr lang="es-AR" alt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 de un edificio cae una cosa, o si ésta es arrojada, los dueños y ocupantes de dicha parte responden solidariamente por el daño que cause</a:t>
            </a:r>
            <a:endParaRPr lang="es-AR" sz="2000" dirty="0"/>
          </a:p>
        </p:txBody>
      </p:sp>
    </p:spTree>
    <p:extLst>
      <p:ext uri="{BB962C8B-B14F-4D97-AF65-F5344CB8AC3E}">
        <p14:creationId xmlns:p14="http://schemas.microsoft.com/office/powerpoint/2010/main" val="25217028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91166"/>
          </a:xfrm>
        </p:spPr>
        <p:txBody>
          <a:bodyPr/>
          <a:lstStyle/>
          <a:p>
            <a:pPr algn="ctr"/>
            <a:r>
              <a:rPr lang="es-MX" dirty="0" smtClean="0"/>
              <a:t>SUPUESTOS ESPECIALES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1300767"/>
            <a:ext cx="8596668" cy="4740596"/>
          </a:xfrm>
        </p:spPr>
        <p:txBody>
          <a:bodyPr>
            <a:normAutofit lnSpcReduction="10000"/>
          </a:bodyPr>
          <a:lstStyle/>
          <a:p>
            <a:r>
              <a:rPr lang="es-AR" altLang="es-AR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Responsabilidad de la persona jurídica</a:t>
            </a:r>
            <a:r>
              <a:rPr lang="es-AR" altLang="es-A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persona jurídica responde por los daños que causen quienes las dirigen o administran en ejercicio o con ocasión de sus funciones.</a:t>
            </a:r>
          </a:p>
          <a:p>
            <a:endParaRPr lang="es-MX" altLang="es-AR" u="sng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MX" altLang="es-AR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Responsabilidad del Estado:</a:t>
            </a:r>
            <a:r>
              <a:rPr lang="es-MX" altLang="es-A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Normas administrativas nacional o provincial o local</a:t>
            </a:r>
          </a:p>
          <a:p>
            <a:endParaRPr lang="es-AR" altLang="es-A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AR" altLang="es-AR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Responsabilidad de los establecimientos educativos</a:t>
            </a:r>
            <a:r>
              <a:rPr lang="es-AR" altLang="es-A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El titular de un establecimiento educativo responde por el daño causado o sufrido por sus alumnos menores de edad cuando se hallen o deban hallarse bajo el control de la autoridad escolar. La responsabilidad es objetiva y se exime sólo con la prueba del caso fortuito. (se exceptúan las universidades)</a:t>
            </a:r>
          </a:p>
          <a:p>
            <a:endParaRPr lang="es-AR" altLang="es-AR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AR" altLang="es-AR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Profesionales liberales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La actividad del profesional liberal está sujeta a las reglas de las </a:t>
            </a:r>
            <a:r>
              <a:rPr lang="es-AR" altLang="es-A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obligaciones de hacer</a:t>
            </a: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La responsabilidad es subjetiva, excepto que se haya comprometido un resultado concreto. </a:t>
            </a:r>
            <a:b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s-AR" altLang="es-AR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2451363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 smtClean="0"/>
              <a:t>Cont</a:t>
            </a:r>
            <a:r>
              <a:rPr lang="es-MX" dirty="0" smtClean="0"/>
              <a:t>….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1436915"/>
            <a:ext cx="8596668" cy="5159828"/>
          </a:xfrm>
        </p:spPr>
        <p:txBody>
          <a:bodyPr>
            <a:normAutofit/>
          </a:bodyPr>
          <a:lstStyle/>
          <a:p>
            <a:r>
              <a:rPr lang="es-AR" altLang="es-AR" sz="20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Protección de la vida privada</a:t>
            </a:r>
            <a:r>
              <a:rPr lang="es-AR" alt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El que arbitrariamente se entromete en la vida ajena y publica retratos, difunde correspondencia, mortifica a otros en sus costumbres o sentimientos, o perturba de cualquier modo su intimidad, debe ser obligado a cesar en tales actividades, si antes no cesaron, y a pagar una indemnización que debe fijar el juez, de acuerdo con las circunstancias. Además, a pedido del agraviado, puede ordenarse la publicación de la sentencia en un diario o periódico del lugar, si esta medida es procedente para una adecuada reparación.</a:t>
            </a:r>
          </a:p>
          <a:p>
            <a:r>
              <a:rPr lang="es-AR" altLang="es-AR" sz="20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Acusación calumniosa. </a:t>
            </a:r>
            <a:r>
              <a:rPr lang="es-AR" alt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los daños causados por una acusación calumniosa sólo se responde por dolo o culpa grave.</a:t>
            </a:r>
            <a:br>
              <a:rPr lang="es-AR" alt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AR" altLang="es-A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denunciante o querellante responde por los daños derivados de la falsedad de la denuncia o de la querella si se prueba que no tenía razones justificables para creer que el damnificado estaba implicado</a:t>
            </a:r>
            <a:endParaRPr lang="es-AR" sz="2000" dirty="0"/>
          </a:p>
        </p:txBody>
      </p:sp>
    </p:spTree>
    <p:extLst>
      <p:ext uri="{BB962C8B-B14F-4D97-AF65-F5344CB8AC3E}">
        <p14:creationId xmlns:p14="http://schemas.microsoft.com/office/powerpoint/2010/main" val="39175710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EXTINCION DE LAS OBLIGACIONES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1698171"/>
            <a:ext cx="8596668" cy="4343191"/>
          </a:xfrm>
        </p:spPr>
        <p:txBody>
          <a:bodyPr/>
          <a:lstStyle/>
          <a:p>
            <a:r>
              <a:rPr lang="es-ES_tradnl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s-ES_tradnl" dirty="0">
                <a:latin typeface="Times New Roman" pitchFamily="18" charset="0"/>
                <a:cs typeface="Times New Roman" pitchFamily="18" charset="0"/>
              </a:rPr>
            </a:br>
            <a:r>
              <a:rPr lang="es-ES_tradnl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Por el PAGO</a:t>
            </a:r>
            <a:br>
              <a:rPr lang="es-ES_tradnl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s-ES_tradnl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Por la Novación</a:t>
            </a:r>
            <a:br>
              <a:rPr lang="es-ES_tradnl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s-ES_tradnl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Por la compensación</a:t>
            </a:r>
            <a:br>
              <a:rPr lang="es-ES_tradnl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s-ES_tradnl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Por la transacción</a:t>
            </a:r>
            <a:br>
              <a:rPr lang="es-ES_tradnl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s-ES_tradnl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Por la confusión</a:t>
            </a:r>
            <a:br>
              <a:rPr lang="es-ES_tradnl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s-ES_tradnl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Renuncia del acreedor</a:t>
            </a:r>
            <a:br>
              <a:rPr lang="es-ES_tradnl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s-ES_tradnl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Por la remisión de la deuda</a:t>
            </a:r>
            <a:br>
              <a:rPr lang="es-ES_tradnl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s-ES_tradnl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Por la imposibilidad del pago</a:t>
            </a:r>
            <a:br>
              <a:rPr lang="es-ES_tradnl" sz="24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endParaRPr lang="es-AR" sz="2400" dirty="0"/>
          </a:p>
        </p:txBody>
      </p:sp>
    </p:spTree>
    <p:extLst>
      <p:ext uri="{BB962C8B-B14F-4D97-AF65-F5344CB8AC3E}">
        <p14:creationId xmlns:p14="http://schemas.microsoft.com/office/powerpoint/2010/main" val="24260130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3292699"/>
          </a:xfrm>
        </p:spPr>
        <p:txBody>
          <a:bodyPr>
            <a:normAutofit fontScale="90000"/>
          </a:bodyPr>
          <a:lstStyle/>
          <a:p>
            <a:pPr algn="just"/>
            <a:r>
              <a:rPr lang="es-MX" dirty="0" smtClean="0">
                <a:solidFill>
                  <a:srgbClr val="FF0000"/>
                </a:solidFill>
              </a:rPr>
              <a:t>Relación jurídica </a:t>
            </a:r>
            <a:r>
              <a:rPr lang="es-MX" dirty="0" smtClean="0"/>
              <a:t>en virtud de la cual el acreedor tiene el derecho de exigir del deudor una </a:t>
            </a:r>
            <a:r>
              <a:rPr lang="es-MX" dirty="0" smtClean="0">
                <a:solidFill>
                  <a:srgbClr val="FF0000"/>
                </a:solidFill>
              </a:rPr>
              <a:t>prestación</a:t>
            </a:r>
            <a:r>
              <a:rPr lang="es-MX" dirty="0" smtClean="0"/>
              <a:t> destinada a satisfacer un </a:t>
            </a:r>
            <a:r>
              <a:rPr lang="es-MX" dirty="0" smtClean="0">
                <a:solidFill>
                  <a:srgbClr val="FF0000"/>
                </a:solidFill>
              </a:rPr>
              <a:t>interés legitimo </a:t>
            </a:r>
            <a:r>
              <a:rPr lang="es-MX" dirty="0" smtClean="0"/>
              <a:t>y ante el incumplimiento a obtener forzadamente la satisfacción de dicho interés.- 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3722915"/>
            <a:ext cx="8596668" cy="2318448"/>
          </a:xfrm>
        </p:spPr>
        <p:txBody>
          <a:bodyPr/>
          <a:lstStyle/>
          <a:p>
            <a:r>
              <a:rPr lang="es-MX" u="sng" dirty="0" smtClean="0">
                <a:solidFill>
                  <a:schemeClr val="accent5"/>
                </a:solidFill>
              </a:rPr>
              <a:t>Elementos esenciales</a:t>
            </a:r>
            <a:r>
              <a:rPr lang="es-MX" dirty="0" smtClean="0"/>
              <a:t>: </a:t>
            </a:r>
          </a:p>
          <a:p>
            <a:r>
              <a:rPr lang="es-MX" dirty="0" smtClean="0"/>
              <a:t>SUJETO</a:t>
            </a:r>
          </a:p>
          <a:p>
            <a:r>
              <a:rPr lang="es-MX" dirty="0" smtClean="0"/>
              <a:t>OBJETO</a:t>
            </a:r>
          </a:p>
          <a:p>
            <a:r>
              <a:rPr lang="es-MX" dirty="0" smtClean="0"/>
              <a:t>CAUSA FUENTE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963540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217713"/>
            <a:ext cx="8596668" cy="2569029"/>
          </a:xfrm>
        </p:spPr>
        <p:txBody>
          <a:bodyPr>
            <a:normAutofit/>
          </a:bodyPr>
          <a:lstStyle/>
          <a:p>
            <a:r>
              <a:rPr lang="es-MX" dirty="0" smtClean="0"/>
              <a:t>1.- SUJETOS</a:t>
            </a:r>
            <a:br>
              <a:rPr lang="es-MX" dirty="0" smtClean="0"/>
            </a:br>
            <a:r>
              <a:rPr lang="es-MX" sz="2000" b="1" dirty="0" smtClean="0">
                <a:solidFill>
                  <a:schemeClr val="tx1"/>
                </a:solidFill>
              </a:rPr>
              <a:t>Acreedor</a:t>
            </a:r>
            <a:br>
              <a:rPr lang="es-MX" sz="2000" b="1" dirty="0" smtClean="0">
                <a:solidFill>
                  <a:schemeClr val="tx1"/>
                </a:solidFill>
              </a:rPr>
            </a:br>
            <a:r>
              <a:rPr lang="es-MX" sz="2000" b="1" dirty="0" smtClean="0">
                <a:solidFill>
                  <a:schemeClr val="tx1"/>
                </a:solidFill>
              </a:rPr>
              <a:t>Deudor</a:t>
            </a:r>
            <a:br>
              <a:rPr lang="es-MX" sz="2000" b="1" dirty="0" smtClean="0">
                <a:solidFill>
                  <a:schemeClr val="tx1"/>
                </a:solidFill>
              </a:rPr>
            </a:b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>2.- OBJETO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2590800"/>
            <a:ext cx="8596668" cy="4027714"/>
          </a:xfrm>
        </p:spPr>
        <p:txBody>
          <a:bodyPr/>
          <a:lstStyle/>
          <a:p>
            <a:r>
              <a:rPr lang="es-MX" dirty="0" smtClean="0"/>
              <a:t>Material y jurídicamente posible</a:t>
            </a:r>
          </a:p>
          <a:p>
            <a:r>
              <a:rPr lang="es-MX" dirty="0" smtClean="0"/>
              <a:t>Licito</a:t>
            </a:r>
          </a:p>
          <a:p>
            <a:r>
              <a:rPr lang="es-MX" dirty="0" smtClean="0"/>
              <a:t>Determinado o Determinable</a:t>
            </a:r>
          </a:p>
          <a:p>
            <a:r>
              <a:rPr lang="es-MX" dirty="0" smtClean="0"/>
              <a:t>Susceptible de Valoración Económica </a:t>
            </a:r>
          </a:p>
          <a:p>
            <a:r>
              <a:rPr lang="es-MX" dirty="0" smtClean="0"/>
              <a:t>Corresponder a un interés patrimonial o extrapatrimonial del acreedor</a:t>
            </a:r>
          </a:p>
          <a:p>
            <a:endParaRPr lang="es-MX" dirty="0"/>
          </a:p>
          <a:p>
            <a:pPr marL="0" indent="0">
              <a:buNone/>
            </a:pPr>
            <a:r>
              <a:rPr lang="es-MX" sz="3200" dirty="0" smtClean="0">
                <a:solidFill>
                  <a:schemeClr val="accent1"/>
                </a:solidFill>
              </a:rPr>
              <a:t>3.- CAUSA</a:t>
            </a:r>
          </a:p>
          <a:p>
            <a:r>
              <a:rPr lang="es-MX" dirty="0" smtClean="0">
                <a:solidFill>
                  <a:schemeClr val="tx1"/>
                </a:solidFill>
              </a:rPr>
              <a:t>No hay obligación sin causa, es decir, sin que derive de algún hecho idóneo para producirla, de conformidad con el ordenamiento jurídico.</a:t>
            </a:r>
            <a:endParaRPr lang="es-A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2563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682581"/>
            <a:ext cx="8596668" cy="5358782"/>
          </a:xfrm>
        </p:spPr>
        <p:txBody>
          <a:bodyPr/>
          <a:lstStyle/>
          <a:p>
            <a:r>
              <a:rPr lang="es-MX" dirty="0" smtClean="0"/>
              <a:t>CONTRATOS </a:t>
            </a:r>
          </a:p>
          <a:p>
            <a:r>
              <a:rPr lang="es-MX" dirty="0" smtClean="0"/>
              <a:t>CUASICONTRATOS</a:t>
            </a:r>
          </a:p>
          <a:p>
            <a:r>
              <a:rPr lang="es-MX" dirty="0" smtClean="0"/>
              <a:t>DELITOS</a:t>
            </a:r>
          </a:p>
          <a:p>
            <a:r>
              <a:rPr lang="es-MX" dirty="0" smtClean="0"/>
              <a:t>CUASIDELITOS</a:t>
            </a:r>
          </a:p>
          <a:p>
            <a:r>
              <a:rPr lang="es-MX" dirty="0" smtClean="0"/>
              <a:t>LEY</a:t>
            </a:r>
          </a:p>
          <a:p>
            <a:r>
              <a:rPr lang="es-MX" dirty="0" smtClean="0">
                <a:solidFill>
                  <a:schemeClr val="accent5"/>
                </a:solidFill>
              </a:rPr>
              <a:t>RESPONSABILIDAD CIVIL </a:t>
            </a:r>
            <a:r>
              <a:rPr lang="es-MX" dirty="0" smtClean="0">
                <a:solidFill>
                  <a:schemeClr val="tx1"/>
                </a:solidFill>
              </a:rPr>
              <a:t>(daño)</a:t>
            </a:r>
          </a:p>
          <a:p>
            <a:r>
              <a:rPr lang="es-MX" dirty="0" smtClean="0">
                <a:solidFill>
                  <a:schemeClr val="accent5"/>
                </a:solidFill>
              </a:rPr>
              <a:t>ENRIQUECIMIENTO ILICITO </a:t>
            </a:r>
            <a:r>
              <a:rPr lang="es-MX" dirty="0" smtClean="0">
                <a:solidFill>
                  <a:schemeClr val="tx1"/>
                </a:solidFill>
              </a:rPr>
              <a:t>(sin causa licita)</a:t>
            </a:r>
          </a:p>
          <a:p>
            <a:r>
              <a:rPr lang="es-MX" dirty="0" smtClean="0">
                <a:solidFill>
                  <a:schemeClr val="accent5"/>
                </a:solidFill>
              </a:rPr>
              <a:t>GESTION DE NEGOCIOS </a:t>
            </a:r>
            <a:r>
              <a:rPr lang="es-MX" dirty="0" smtClean="0">
                <a:solidFill>
                  <a:schemeClr val="tx1"/>
                </a:solidFill>
              </a:rPr>
              <a:t>(sin animo de hacer una liberalidad y sin obligación de hacerla)</a:t>
            </a:r>
          </a:p>
          <a:p>
            <a:r>
              <a:rPr lang="es-MX" dirty="0" smtClean="0">
                <a:solidFill>
                  <a:schemeClr val="accent5"/>
                </a:solidFill>
              </a:rPr>
              <a:t>EMPLEO UTIL </a:t>
            </a:r>
          </a:p>
          <a:p>
            <a:r>
              <a:rPr lang="es-MX" dirty="0" smtClean="0">
                <a:solidFill>
                  <a:schemeClr val="accent5"/>
                </a:solidFill>
              </a:rPr>
              <a:t>DECLARACION UNILATERAL DE VOLUNTAD </a:t>
            </a:r>
            <a:r>
              <a:rPr lang="es-MX" dirty="0" smtClean="0">
                <a:solidFill>
                  <a:schemeClr val="tx1"/>
                </a:solidFill>
              </a:rPr>
              <a:t>(promesa de pago de una obligación o un reconocimiento)</a:t>
            </a:r>
            <a:r>
              <a:rPr lang="es-MX" dirty="0" smtClean="0">
                <a:solidFill>
                  <a:schemeClr val="accent5"/>
                </a:solidFill>
              </a:rPr>
              <a:t> </a:t>
            </a:r>
            <a:endParaRPr lang="es-AR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5162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2133600"/>
          </a:xfrm>
        </p:spPr>
        <p:txBody>
          <a:bodyPr>
            <a:normAutofit fontScale="90000"/>
          </a:bodyPr>
          <a:lstStyle/>
          <a:p>
            <a:r>
              <a:rPr lang="es-MX" u="sng" dirty="0" smtClean="0"/>
              <a:t>Prueba</a:t>
            </a:r>
            <a:r>
              <a:rPr lang="es-MX" dirty="0" smtClean="0">
                <a:solidFill>
                  <a:schemeClr val="tx1"/>
                </a:solidFill>
              </a:rPr>
              <a:t>: La existencia de la obligación no se presume, pero probada se presume que su fuente es legitima mientras no se pruebe lo contrario</a:t>
            </a:r>
            <a:endParaRPr lang="es-AR" dirty="0">
              <a:solidFill>
                <a:schemeClr val="tx1"/>
              </a:solidFill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3" y="2743201"/>
            <a:ext cx="9794723" cy="3298162"/>
          </a:xfrm>
        </p:spPr>
        <p:txBody>
          <a:bodyPr/>
          <a:lstStyle/>
          <a:p>
            <a:r>
              <a:rPr lang="es-MX" dirty="0" smtClean="0">
                <a:solidFill>
                  <a:schemeClr val="accent1"/>
                </a:solidFill>
              </a:rPr>
              <a:t>Buena Fe</a:t>
            </a:r>
          </a:p>
          <a:p>
            <a:r>
              <a:rPr lang="es-MX" dirty="0" smtClean="0">
                <a:solidFill>
                  <a:schemeClr val="accent1"/>
                </a:solidFill>
              </a:rPr>
              <a:t>Obligaciones Morales</a:t>
            </a:r>
          </a:p>
          <a:p>
            <a:r>
              <a:rPr lang="es-MX" dirty="0" smtClean="0">
                <a:solidFill>
                  <a:schemeClr val="accent1"/>
                </a:solidFill>
              </a:rPr>
              <a:t>Efectos</a:t>
            </a:r>
          </a:p>
          <a:p>
            <a:pPr lvl="1"/>
            <a:r>
              <a:rPr lang="es-MX" u="sng" dirty="0" smtClean="0">
                <a:solidFill>
                  <a:schemeClr val="tx1"/>
                </a:solidFill>
              </a:rPr>
              <a:t>Deudor: </a:t>
            </a:r>
            <a:r>
              <a:rPr lang="es-MX" dirty="0" smtClean="0">
                <a:solidFill>
                  <a:schemeClr val="tx1"/>
                </a:solidFill>
              </a:rPr>
              <a:t>El Cumplimiento da derecho a repeler cualquier acción del acreedor</a:t>
            </a:r>
          </a:p>
          <a:p>
            <a:pPr lvl="1"/>
            <a:r>
              <a:rPr lang="es-MX" u="sng" dirty="0" smtClean="0">
                <a:solidFill>
                  <a:schemeClr val="tx1"/>
                </a:solidFill>
              </a:rPr>
              <a:t>Acreedor:</a:t>
            </a:r>
            <a:r>
              <a:rPr lang="es-MX" dirty="0" smtClean="0">
                <a:solidFill>
                  <a:schemeClr val="tx1"/>
                </a:solidFill>
              </a:rPr>
              <a:t> </a:t>
            </a:r>
          </a:p>
          <a:p>
            <a:pPr lvl="1"/>
            <a:r>
              <a:rPr lang="es-MX" dirty="0" smtClean="0">
                <a:solidFill>
                  <a:schemeClr val="tx1"/>
                </a:solidFill>
              </a:rPr>
              <a:t>A.- prestación especifica de la obligación</a:t>
            </a:r>
          </a:p>
          <a:p>
            <a:pPr lvl="1"/>
            <a:r>
              <a:rPr lang="es-MX" dirty="0" smtClean="0">
                <a:solidFill>
                  <a:schemeClr val="tx1"/>
                </a:solidFill>
              </a:rPr>
              <a:t>B.- Hacer cumplir por terceros a costas del deudor</a:t>
            </a:r>
          </a:p>
          <a:p>
            <a:pPr lvl="1"/>
            <a:r>
              <a:rPr lang="es-MX" dirty="0" smtClean="0">
                <a:solidFill>
                  <a:schemeClr val="tx1"/>
                </a:solidFill>
              </a:rPr>
              <a:t>C.- Reclamar daños y perjuicios</a:t>
            </a:r>
          </a:p>
          <a:p>
            <a:pPr lvl="1"/>
            <a:endParaRPr lang="es-AR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95767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/>
              <a:t>Bienes del deudor como garantía de los acreedores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2160589"/>
            <a:ext cx="9598780" cy="4697411"/>
          </a:xfrm>
        </p:spPr>
        <p:txBody>
          <a:bodyPr>
            <a:normAutofit/>
          </a:bodyPr>
          <a:lstStyle/>
          <a:p>
            <a:r>
              <a:rPr lang="es-MX" dirty="0" smtClean="0"/>
              <a:t>Bienes presentes o futuros, que pueden ser vendidos judicialmente para satisfacer la prestación hasta el monto del crédito.- </a:t>
            </a:r>
          </a:p>
          <a:p>
            <a:r>
              <a:rPr lang="es-MX" u="sng" dirty="0" smtClean="0">
                <a:solidFill>
                  <a:schemeClr val="accent5"/>
                </a:solidFill>
              </a:rPr>
              <a:t>EXEPCIONES </a:t>
            </a:r>
          </a:p>
          <a:p>
            <a:r>
              <a:rPr lang="es-MX" dirty="0" smtClean="0"/>
              <a:t>Las ropas y muebles indispensables y las de su familia primaria conviviente</a:t>
            </a:r>
          </a:p>
          <a:p>
            <a:r>
              <a:rPr lang="es-MX" dirty="0" smtClean="0"/>
              <a:t>Los necesarios para el ejercicio de la profesión, arte u oficio del deudor</a:t>
            </a:r>
          </a:p>
          <a:p>
            <a:r>
              <a:rPr lang="es-MX" dirty="0" smtClean="0"/>
              <a:t>Sepulcros salvo reclamo por venta construcción o reparación</a:t>
            </a:r>
          </a:p>
          <a:p>
            <a:r>
              <a:rPr lang="es-MX" dirty="0" smtClean="0"/>
              <a:t>Bienes afectados a cualquier religión reconocida por el estado</a:t>
            </a:r>
          </a:p>
          <a:p>
            <a:r>
              <a:rPr lang="es-MX" dirty="0" smtClean="0"/>
              <a:t>Los derechos de usufructos, uso o habitación y servidumbre</a:t>
            </a:r>
          </a:p>
          <a:p>
            <a:r>
              <a:rPr lang="es-MX" dirty="0" smtClean="0"/>
              <a:t>Las indemnizaciones del deudor por daño moral y material por lesiones psicofísico</a:t>
            </a:r>
          </a:p>
          <a:p>
            <a:r>
              <a:rPr lang="es-MX" dirty="0" smtClean="0"/>
              <a:t>Las indemnizaciones por alimentos </a:t>
            </a:r>
          </a:p>
          <a:p>
            <a:r>
              <a:rPr lang="es-MX" dirty="0" smtClean="0"/>
              <a:t>Demás bienes inembargables o excluidos por otras leyes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4927377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40229"/>
          </a:xfrm>
        </p:spPr>
        <p:txBody>
          <a:bodyPr/>
          <a:lstStyle/>
          <a:p>
            <a:pPr algn="ctr"/>
            <a:r>
              <a:rPr lang="es-MX" dirty="0" smtClean="0"/>
              <a:t>CLASIFICACION DE LAS OBLIGACIONES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1349829"/>
            <a:ext cx="8596668" cy="4691533"/>
          </a:xfrm>
        </p:spPr>
        <p:txBody>
          <a:bodyPr/>
          <a:lstStyle/>
          <a:p>
            <a:r>
              <a:rPr lang="es-MX" u="sng" dirty="0" smtClean="0">
                <a:solidFill>
                  <a:schemeClr val="accent5"/>
                </a:solidFill>
              </a:rPr>
              <a:t>1.- DE DAR</a:t>
            </a:r>
          </a:p>
          <a:p>
            <a:r>
              <a:rPr lang="es-MX" dirty="0" smtClean="0"/>
              <a:t>Para constituir derechos reales</a:t>
            </a:r>
          </a:p>
          <a:p>
            <a:r>
              <a:rPr lang="es-MX" dirty="0" smtClean="0"/>
              <a:t>Para restituir </a:t>
            </a:r>
          </a:p>
          <a:p>
            <a:r>
              <a:rPr lang="es-MX" dirty="0" smtClean="0"/>
              <a:t>Obligaciones de genero</a:t>
            </a:r>
          </a:p>
          <a:p>
            <a:r>
              <a:rPr lang="es-MX" dirty="0" smtClean="0"/>
              <a:t>Dinero</a:t>
            </a:r>
          </a:p>
          <a:p>
            <a:pPr marL="0" indent="0">
              <a:buNone/>
            </a:pPr>
            <a:endParaRPr lang="es-MX" dirty="0" smtClean="0"/>
          </a:p>
          <a:p>
            <a:r>
              <a:rPr lang="es-MX" u="sng" dirty="0" smtClean="0">
                <a:solidFill>
                  <a:schemeClr val="accent5"/>
                </a:solidFill>
              </a:rPr>
              <a:t>2.- DE HACER: </a:t>
            </a:r>
          </a:p>
          <a:p>
            <a:pPr marL="0" indent="0">
              <a:buNone/>
            </a:pPr>
            <a:r>
              <a:rPr lang="es-MX" dirty="0" smtClean="0"/>
              <a:t>Consiste en la prestación de un servicio o en la realización de un hecho en tiempo, lugar y modo acordado.-</a:t>
            </a:r>
          </a:p>
          <a:p>
            <a:endParaRPr lang="es-MX" dirty="0"/>
          </a:p>
          <a:p>
            <a:r>
              <a:rPr lang="es-MX" u="sng" dirty="0" smtClean="0">
                <a:solidFill>
                  <a:schemeClr val="accent5"/>
                </a:solidFill>
              </a:rPr>
              <a:t>3.- DE NO HACER</a:t>
            </a:r>
          </a:p>
          <a:p>
            <a:r>
              <a:rPr lang="es-MX" dirty="0" smtClean="0"/>
              <a:t>Es una abstención o tolerancia de una actividad 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0163919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40229"/>
          </a:xfrm>
        </p:spPr>
        <p:txBody>
          <a:bodyPr/>
          <a:lstStyle/>
          <a:p>
            <a:r>
              <a:rPr lang="es-MX" dirty="0" err="1" smtClean="0"/>
              <a:t>Cont</a:t>
            </a:r>
            <a:r>
              <a:rPr lang="es-MX" dirty="0" smtClean="0"/>
              <a:t>…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1349829"/>
            <a:ext cx="8596668" cy="5246914"/>
          </a:xfrm>
        </p:spPr>
        <p:txBody>
          <a:bodyPr/>
          <a:lstStyle/>
          <a:p>
            <a:r>
              <a:rPr lang="es-MX" dirty="0" smtClean="0"/>
              <a:t>A</a:t>
            </a:r>
            <a:r>
              <a:rPr lang="es-MX" u="sng" dirty="0" smtClean="0">
                <a:solidFill>
                  <a:schemeClr val="accent5"/>
                </a:solidFill>
              </a:rPr>
              <a:t>) Alternativas </a:t>
            </a:r>
            <a:r>
              <a:rPr lang="es-MX" dirty="0" smtClean="0">
                <a:solidFill>
                  <a:schemeClr val="tx1"/>
                </a:solidFill>
              </a:rPr>
              <a:t>(varias)</a:t>
            </a:r>
            <a:r>
              <a:rPr lang="es-MX" u="sng" dirty="0" smtClean="0">
                <a:solidFill>
                  <a:schemeClr val="accent5"/>
                </a:solidFill>
              </a:rPr>
              <a:t> o Facultativas </a:t>
            </a:r>
            <a:r>
              <a:rPr lang="es-MX" dirty="0" smtClean="0">
                <a:solidFill>
                  <a:schemeClr val="tx1"/>
                </a:solidFill>
              </a:rPr>
              <a:t>(principal y Accesoria)</a:t>
            </a:r>
          </a:p>
          <a:p>
            <a:pPr marL="0" indent="0">
              <a:buNone/>
            </a:pPr>
            <a:endParaRPr lang="es-MX" u="sng" dirty="0" smtClean="0">
              <a:solidFill>
                <a:schemeClr val="accent5"/>
              </a:solidFill>
            </a:endParaRPr>
          </a:p>
          <a:p>
            <a:r>
              <a:rPr lang="es-MX" dirty="0" smtClean="0"/>
              <a:t>B</a:t>
            </a:r>
            <a:r>
              <a:rPr lang="es-MX" u="sng" dirty="0" smtClean="0">
                <a:solidFill>
                  <a:schemeClr val="accent5"/>
                </a:solidFill>
              </a:rPr>
              <a:t>) Con Clausulas Penal y Sanción conminatoria</a:t>
            </a:r>
          </a:p>
          <a:p>
            <a:pPr marL="0" indent="0">
              <a:buNone/>
            </a:pPr>
            <a:endParaRPr lang="es-MX" u="sng" dirty="0" smtClean="0">
              <a:solidFill>
                <a:schemeClr val="accent5"/>
              </a:solidFill>
            </a:endParaRPr>
          </a:p>
          <a:p>
            <a:r>
              <a:rPr lang="es-MX" dirty="0" smtClean="0"/>
              <a:t>C) </a:t>
            </a:r>
            <a:r>
              <a:rPr lang="es-MX" dirty="0" smtClean="0">
                <a:solidFill>
                  <a:schemeClr val="accent5"/>
                </a:solidFill>
              </a:rPr>
              <a:t>Divisibles o Indivisible </a:t>
            </a:r>
            <a:r>
              <a:rPr lang="es-MX" dirty="0" smtClean="0"/>
              <a:t>(según el objeto sea susceptible de cumplimiento parcial o no)</a:t>
            </a:r>
          </a:p>
          <a:p>
            <a:pPr marL="0" indent="0">
              <a:buNone/>
            </a:pPr>
            <a:endParaRPr lang="es-MX" dirty="0" smtClean="0"/>
          </a:p>
          <a:p>
            <a:r>
              <a:rPr lang="es-MX" dirty="0" smtClean="0"/>
              <a:t>D) </a:t>
            </a:r>
            <a:r>
              <a:rPr lang="es-MX" dirty="0" smtClean="0">
                <a:solidFill>
                  <a:schemeClr val="accent5"/>
                </a:solidFill>
              </a:rPr>
              <a:t>Con Pluralidad de Sujetos</a:t>
            </a:r>
            <a:r>
              <a:rPr lang="es-MX" dirty="0" smtClean="0"/>
              <a:t>:</a:t>
            </a:r>
          </a:p>
          <a:p>
            <a:pPr lvl="1"/>
            <a:r>
              <a:rPr lang="es-MX" dirty="0" smtClean="0"/>
              <a:t>1) Simplemente mancomunadas</a:t>
            </a:r>
          </a:p>
          <a:p>
            <a:pPr lvl="1"/>
            <a:r>
              <a:rPr lang="es-MX" dirty="0" smtClean="0"/>
              <a:t>2) Solidarias (pasivas y activas) </a:t>
            </a:r>
          </a:p>
          <a:p>
            <a:r>
              <a:rPr lang="es-MX" dirty="0" smtClean="0"/>
              <a:t>E) </a:t>
            </a:r>
            <a:r>
              <a:rPr lang="es-MX" u="sng" dirty="0" smtClean="0">
                <a:solidFill>
                  <a:schemeClr val="accent5"/>
                </a:solidFill>
              </a:rPr>
              <a:t>Concurrentes y Disyuntivas</a:t>
            </a:r>
            <a:r>
              <a:rPr lang="es-MX" dirty="0" smtClean="0"/>
              <a:t>: según que varias personas deban la misma prestación en razón de causas diferentes o cuando la prestación debe ser cumplida por uno de varios sujetos.- </a:t>
            </a:r>
          </a:p>
          <a:p>
            <a:r>
              <a:rPr lang="es-MX" dirty="0" smtClean="0"/>
              <a:t>F) </a:t>
            </a:r>
            <a:r>
              <a:rPr lang="es-MX" dirty="0" smtClean="0">
                <a:solidFill>
                  <a:schemeClr val="accent5"/>
                </a:solidFill>
              </a:rPr>
              <a:t>Principales y Accesorias</a:t>
            </a:r>
            <a:endParaRPr lang="es-AR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79672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9359295" cy="1320800"/>
          </a:xfrm>
        </p:spPr>
        <p:txBody>
          <a:bodyPr/>
          <a:lstStyle/>
          <a:p>
            <a:r>
              <a:rPr lang="es-MX" dirty="0" smtClean="0"/>
              <a:t>Función resarcitoria ante el incumplimiento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3" y="1371600"/>
            <a:ext cx="9032723" cy="5486400"/>
          </a:xfrm>
        </p:spPr>
        <p:txBody>
          <a:bodyPr>
            <a:normAutofit fontScale="77500" lnSpcReduction="20000"/>
          </a:bodyPr>
          <a:lstStyle/>
          <a:p>
            <a:pPr>
              <a:buFontTx/>
              <a:buChar char="-"/>
            </a:pPr>
            <a:r>
              <a:rPr lang="es-AR" altLang="es-AR" sz="24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Deber de reparar</a:t>
            </a:r>
            <a:r>
              <a:rPr lang="es-AR" altLang="es-A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(art.1716) La violación del deber de no dañar a otro, o el incumplimiento de una obligación, da lugar a la reparación del daño causado</a:t>
            </a:r>
          </a:p>
          <a:p>
            <a:pPr>
              <a:buFontTx/>
              <a:buChar char="-"/>
            </a:pPr>
            <a:endParaRPr lang="es-AR" altLang="es-AR" sz="2400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es-AR" altLang="es-AR" sz="24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Antijuridicidad </a:t>
            </a:r>
            <a:r>
              <a:rPr lang="es-AR" altLang="es-A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(art.1717) Cualquier acción u omisión injustificada  que causa un </a:t>
            </a:r>
            <a:r>
              <a:rPr lang="es-AR" altLang="es-A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daño</a:t>
            </a:r>
            <a:r>
              <a:rPr lang="es-AR" altLang="es-A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otro es antijurídica </a:t>
            </a:r>
            <a:br>
              <a:rPr lang="es-AR" altLang="es-A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s-AR" altLang="es-A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es-AR" altLang="es-AR" sz="2400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Legítima defensa</a:t>
            </a:r>
            <a:r>
              <a:rPr lang="es-AR" altLang="es-A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AR" altLang="es-A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(1718):estado de necesidad y ejercicio regular de un derecho justifica el hecho que causa un daño:</a:t>
            </a:r>
            <a:br>
              <a:rPr lang="es-AR" altLang="es-A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AR" altLang="es-A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en ejercicio regular de un derecho;</a:t>
            </a:r>
            <a:br>
              <a:rPr lang="es-AR" altLang="es-A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AR" altLang="es-A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en legítima defensa propia o de terceros, por un </a:t>
            </a:r>
            <a:r>
              <a:rPr lang="es-AR" altLang="es-A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medio racionalmente proporcionado</a:t>
            </a:r>
            <a:r>
              <a:rPr lang="es-AR" altLang="es-AR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s-AR" altLang="es-A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frente a una agresión actual o inminente, ilícita y no provocada</a:t>
            </a:r>
            <a:br>
              <a:rPr lang="es-AR" altLang="es-A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AR" altLang="es-A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para evitar un mal </a:t>
            </a:r>
            <a:r>
              <a:rPr lang="es-AR" altLang="es-A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mayor</a:t>
            </a:r>
            <a:r>
              <a:rPr lang="es-AR" altLang="es-A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actual o inminente, de otro modo inevitable, que amenaza al agente o a un tercero, si el peligro no se origina en un hecho </a:t>
            </a:r>
            <a:r>
              <a:rPr lang="es-AR" altLang="es-A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suyo</a:t>
            </a:r>
          </a:p>
          <a:p>
            <a:pPr>
              <a:buFontTx/>
              <a:buChar char="-"/>
            </a:pPr>
            <a:r>
              <a:rPr lang="es-AR" altLang="es-AR" sz="2400" u="sng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Hecho del Damnificado</a:t>
            </a:r>
          </a:p>
          <a:p>
            <a:pPr>
              <a:buFontTx/>
              <a:buChar char="-"/>
            </a:pPr>
            <a:r>
              <a:rPr lang="es-AR" altLang="es-AR" sz="2400" u="sng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Caso Fortuito o Fuerza Mayor</a:t>
            </a:r>
          </a:p>
          <a:p>
            <a:pPr>
              <a:buFontTx/>
              <a:buChar char="-"/>
            </a:pPr>
            <a:r>
              <a:rPr lang="es-AR" altLang="es-AR" sz="2400" u="sng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Hecho de un Tercero</a:t>
            </a:r>
          </a:p>
          <a:p>
            <a:pPr>
              <a:buFontTx/>
              <a:buChar char="-"/>
            </a:pPr>
            <a:r>
              <a:rPr lang="es-AR" altLang="es-AR" sz="2400" u="sng" dirty="0" smtClean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Imposibilidad de Cumplimiento del Objeto</a:t>
            </a:r>
            <a:r>
              <a:rPr lang="es-AR" altLang="es-AR" sz="2400" u="sng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s-AR" altLang="es-AR" sz="2400" u="sng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s-AR" altLang="es-A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s-AR" altLang="es-A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10175385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252</TotalTime>
  <Words>1031</Words>
  <Application>Microsoft Office PowerPoint</Application>
  <PresentationFormat>Panorámica</PresentationFormat>
  <Paragraphs>111</Paragraphs>
  <Slides>16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1" baseType="lpstr">
      <vt:lpstr>Arial</vt:lpstr>
      <vt:lpstr>Times New Roman</vt:lpstr>
      <vt:lpstr>Trebuchet MS</vt:lpstr>
      <vt:lpstr>Wingdings 3</vt:lpstr>
      <vt:lpstr>Faceta</vt:lpstr>
      <vt:lpstr>LEGISLACION</vt:lpstr>
      <vt:lpstr>Relación jurídica en virtud de la cual el acreedor tiene el derecho de exigir del deudor una prestación destinada a satisfacer un interés legitimo y ante el incumplimiento a obtener forzadamente la satisfacción de dicho interés.- </vt:lpstr>
      <vt:lpstr>1.- SUJETOS Acreedor Deudor  2.- OBJETO</vt:lpstr>
      <vt:lpstr>Presentación de PowerPoint</vt:lpstr>
      <vt:lpstr>Prueba: La existencia de la obligación no se presume, pero probada se presume que su fuente es legitima mientras no se pruebe lo contrario</vt:lpstr>
      <vt:lpstr>Bienes del deudor como garantía de los acreedores</vt:lpstr>
      <vt:lpstr>CLASIFICACION DE LAS OBLIGACIONES</vt:lpstr>
      <vt:lpstr>Cont…</vt:lpstr>
      <vt:lpstr>Función resarcitoria ante el incumplimiento</vt:lpstr>
      <vt:lpstr>Responsabilidad frente al daño</vt:lpstr>
      <vt:lpstr>Presentación de PowerPoint</vt:lpstr>
      <vt:lpstr>TIPOS DE RESPONSABILIDAD SEGUN LAS PERSONAS</vt:lpstr>
      <vt:lpstr>Responsabilidad Derivada de la Intervención de Cosas y Ciertas Actividades.</vt:lpstr>
      <vt:lpstr>SUPUESTOS ESPECIALES</vt:lpstr>
      <vt:lpstr>Cont….</vt:lpstr>
      <vt:lpstr>EXTINCION DE LAS OBLIGACIONES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LEGISLACION Y EJERCICIO PROFESIONAL</dc:title>
  <dc:creator>Alfredo</dc:creator>
  <cp:lastModifiedBy>Alfredo</cp:lastModifiedBy>
  <cp:revision>20</cp:revision>
  <dcterms:created xsi:type="dcterms:W3CDTF">2019-03-17T23:59:18Z</dcterms:created>
  <dcterms:modified xsi:type="dcterms:W3CDTF">2025-09-18T20:05:43Z</dcterms:modified>
</cp:coreProperties>
</file>