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jpg" ContentType="image/jp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9144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0" y="0"/>
                </a:moveTo>
                <a:lnTo>
                  <a:pt x="0" y="0"/>
                </a:lnTo>
                <a:lnTo>
                  <a:pt x="0" y="457199"/>
                </a:lnTo>
                <a:lnTo>
                  <a:pt x="9144000" y="457199"/>
                </a:lnTo>
                <a:lnTo>
                  <a:pt x="9144000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33744"/>
            <a:ext cx="9144000" cy="67310"/>
          </a:xfrm>
          <a:custGeom>
            <a:avLst/>
            <a:gdLst/>
            <a:ahLst/>
            <a:cxnLst/>
            <a:rect l="l" t="t" r="r" b="b"/>
            <a:pathLst>
              <a:path w="9144000" h="67310">
                <a:moveTo>
                  <a:pt x="9144000" y="0"/>
                </a:moveTo>
                <a:lnTo>
                  <a:pt x="0" y="0"/>
                </a:lnTo>
                <a:lnTo>
                  <a:pt x="0" y="67055"/>
                </a:lnTo>
                <a:lnTo>
                  <a:pt x="9144000" y="67055"/>
                </a:lnTo>
                <a:lnTo>
                  <a:pt x="9144000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96111" y="1738883"/>
            <a:ext cx="7475855" cy="0"/>
          </a:xfrm>
          <a:custGeom>
            <a:avLst/>
            <a:gdLst/>
            <a:ahLst/>
            <a:cxnLst/>
            <a:rect l="l" t="t" r="r" b="b"/>
            <a:pathLst>
              <a:path w="7475855" h="0">
                <a:moveTo>
                  <a:pt x="0" y="0"/>
                </a:moveTo>
                <a:lnTo>
                  <a:pt x="7475473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491" y="139649"/>
            <a:ext cx="7894116" cy="1530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0491" y="2285238"/>
            <a:ext cx="846201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275203" y="6569919"/>
            <a:ext cx="259715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906780" y="4343400"/>
            <a:ext cx="7406005" cy="0"/>
          </a:xfrm>
          <a:custGeom>
            <a:avLst/>
            <a:gdLst/>
            <a:ahLst/>
            <a:cxnLst/>
            <a:rect l="l" t="t" r="r" b="b"/>
            <a:pathLst>
              <a:path w="7406005" h="0">
                <a:moveTo>
                  <a:pt x="0" y="0"/>
                </a:moveTo>
                <a:lnTo>
                  <a:pt x="7405624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26694" rIns="0" bIns="0" rtlCol="0" vert="horz">
            <a:spAutoFit/>
          </a:bodyPr>
          <a:lstStyle/>
          <a:p>
            <a:pPr marL="321945">
              <a:lnSpc>
                <a:spcPct val="100000"/>
              </a:lnSpc>
              <a:spcBef>
                <a:spcPts val="105"/>
              </a:spcBef>
            </a:pPr>
            <a:r>
              <a:rPr dirty="0" sz="8000" spc="-35">
                <a:solidFill>
                  <a:srgbClr val="C00000"/>
                </a:solidFill>
              </a:rPr>
              <a:t>DERECHOS</a:t>
            </a:r>
            <a:r>
              <a:rPr dirty="0" sz="8000" spc="-395">
                <a:solidFill>
                  <a:srgbClr val="C00000"/>
                </a:solidFill>
              </a:rPr>
              <a:t> </a:t>
            </a:r>
            <a:r>
              <a:rPr dirty="0" sz="8000" spc="-40">
                <a:solidFill>
                  <a:srgbClr val="C00000"/>
                </a:solidFill>
              </a:rPr>
              <a:t>REALES</a:t>
            </a:r>
            <a:endParaRPr sz="8000"/>
          </a:p>
        </p:txBody>
      </p:sp>
      <p:sp>
        <p:nvSpPr>
          <p:cNvPr id="7" name="object 7" descr=""/>
          <p:cNvSpPr txBox="1"/>
          <p:nvPr/>
        </p:nvSpPr>
        <p:spPr>
          <a:xfrm>
            <a:off x="837691" y="2545207"/>
            <a:ext cx="6830059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54305" marR="5080" indent="-142240">
              <a:lnSpc>
                <a:spcPts val="2590"/>
              </a:lnSpc>
              <a:spcBef>
                <a:spcPts val="425"/>
              </a:spcBef>
              <a:tabLst>
                <a:tab pos="5392420" algn="l"/>
              </a:tabLst>
            </a:pPr>
            <a:r>
              <a:rPr dirty="0" sz="2400" spc="110">
                <a:solidFill>
                  <a:srgbClr val="626F52"/>
                </a:solidFill>
                <a:latin typeface="Calibri Light"/>
                <a:cs typeface="Calibri Light"/>
              </a:rPr>
              <a:t>SON</a:t>
            </a:r>
            <a:r>
              <a:rPr dirty="0" sz="2400" spc="32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95">
                <a:solidFill>
                  <a:srgbClr val="626F52"/>
                </a:solidFill>
                <a:latin typeface="Calibri Light"/>
                <a:cs typeface="Calibri Light"/>
              </a:rPr>
              <a:t>LOS</a:t>
            </a:r>
            <a:r>
              <a:rPr dirty="0" sz="2400" spc="33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10">
                <a:solidFill>
                  <a:srgbClr val="626F52"/>
                </a:solidFill>
                <a:latin typeface="Calibri Light"/>
                <a:cs typeface="Calibri Light"/>
              </a:rPr>
              <a:t>QUE</a:t>
            </a:r>
            <a:r>
              <a:rPr dirty="0" sz="2400" spc="33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30">
                <a:solidFill>
                  <a:srgbClr val="626F52"/>
                </a:solidFill>
                <a:latin typeface="Calibri Light"/>
                <a:cs typeface="Calibri Light"/>
              </a:rPr>
              <a:t>CREAN</a:t>
            </a:r>
            <a:r>
              <a:rPr dirty="0" sz="2400" spc="33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14">
                <a:solidFill>
                  <a:srgbClr val="626F52"/>
                </a:solidFill>
                <a:latin typeface="Calibri Light"/>
                <a:cs typeface="Calibri Light"/>
              </a:rPr>
              <a:t>UNA</a:t>
            </a:r>
            <a:r>
              <a:rPr dirty="0" sz="2400" spc="33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35">
                <a:solidFill>
                  <a:srgbClr val="626F52"/>
                </a:solidFill>
                <a:latin typeface="Calibri Light"/>
                <a:cs typeface="Calibri Light"/>
              </a:rPr>
              <a:t>RELACIÓN</a:t>
            </a:r>
            <a:r>
              <a:rPr dirty="0" sz="2400">
                <a:solidFill>
                  <a:srgbClr val="626F52"/>
                </a:solidFill>
                <a:latin typeface="Calibri Light"/>
                <a:cs typeface="Calibri Light"/>
              </a:rPr>
              <a:t>	</a:t>
            </a:r>
            <a:r>
              <a:rPr dirty="0" sz="2400" spc="114">
                <a:solidFill>
                  <a:srgbClr val="626F52"/>
                </a:solidFill>
                <a:latin typeface="Calibri Light"/>
                <a:cs typeface="Calibri Light"/>
              </a:rPr>
              <a:t>DIRECTA</a:t>
            </a:r>
            <a:r>
              <a:rPr dirty="0" sz="2400" spc="33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-50">
                <a:solidFill>
                  <a:srgbClr val="626F52"/>
                </a:solidFill>
                <a:latin typeface="Calibri Light"/>
                <a:cs typeface="Calibri Light"/>
              </a:rPr>
              <a:t>E </a:t>
            </a:r>
            <a:r>
              <a:rPr dirty="0" sz="2400" spc="105">
                <a:solidFill>
                  <a:srgbClr val="626F52"/>
                </a:solidFill>
                <a:latin typeface="Calibri Light"/>
                <a:cs typeface="Calibri Light"/>
              </a:rPr>
              <a:t>INMEDIATA</a:t>
            </a:r>
            <a:r>
              <a:rPr dirty="0" sz="2400" spc="33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5">
                <a:solidFill>
                  <a:srgbClr val="626F52"/>
                </a:solidFill>
                <a:latin typeface="Calibri Light"/>
                <a:cs typeface="Calibri Light"/>
              </a:rPr>
              <a:t>ENTRE</a:t>
            </a:r>
            <a:r>
              <a:rPr dirty="0" sz="2400" spc="33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10">
                <a:solidFill>
                  <a:srgbClr val="626F52"/>
                </a:solidFill>
                <a:latin typeface="Calibri Light"/>
                <a:cs typeface="Calibri Light"/>
              </a:rPr>
              <a:t>UNA</a:t>
            </a:r>
            <a:r>
              <a:rPr dirty="0" sz="2400" spc="33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30">
                <a:solidFill>
                  <a:srgbClr val="626F52"/>
                </a:solidFill>
                <a:latin typeface="Calibri Light"/>
                <a:cs typeface="Calibri Light"/>
              </a:rPr>
              <a:t>PERSONA</a:t>
            </a:r>
            <a:r>
              <a:rPr dirty="0" sz="2400" spc="32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>
                <a:solidFill>
                  <a:srgbClr val="626F52"/>
                </a:solidFill>
                <a:latin typeface="Calibri Light"/>
                <a:cs typeface="Calibri Light"/>
              </a:rPr>
              <a:t>Y</a:t>
            </a:r>
            <a:r>
              <a:rPr dirty="0" sz="2400" spc="37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10">
                <a:solidFill>
                  <a:srgbClr val="626F52"/>
                </a:solidFill>
                <a:latin typeface="Calibri Light"/>
                <a:cs typeface="Calibri Light"/>
              </a:rPr>
              <a:t>UNA</a:t>
            </a:r>
            <a:r>
              <a:rPr dirty="0" sz="2400" spc="33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95">
                <a:solidFill>
                  <a:srgbClr val="626F52"/>
                </a:solidFill>
                <a:latin typeface="Calibri Light"/>
                <a:cs typeface="Calibri Light"/>
              </a:rPr>
              <a:t>COSA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17294" y="4395292"/>
            <a:ext cx="134556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45">
                <a:solidFill>
                  <a:srgbClr val="0000FF"/>
                </a:solidFill>
                <a:latin typeface="Calibri Light"/>
                <a:cs typeface="Calibri Light"/>
              </a:rPr>
              <a:t>PERSONA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75528" y="4395292"/>
            <a:ext cx="222821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35">
                <a:solidFill>
                  <a:srgbClr val="626F52"/>
                </a:solidFill>
                <a:latin typeface="Calibri Light"/>
                <a:cs typeface="Calibri Light"/>
              </a:rPr>
              <a:t>SUJETO</a:t>
            </a:r>
            <a:r>
              <a:rPr dirty="0" sz="2400" spc="37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40">
                <a:solidFill>
                  <a:srgbClr val="626F52"/>
                </a:solidFill>
                <a:latin typeface="Calibri Light"/>
                <a:cs typeface="Calibri Light"/>
              </a:rPr>
              <a:t>ACTIVO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17294" y="5409387"/>
            <a:ext cx="7708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10">
                <a:solidFill>
                  <a:srgbClr val="0000FF"/>
                </a:solidFill>
                <a:latin typeface="Calibri Light"/>
                <a:cs typeface="Calibri Light"/>
              </a:rPr>
              <a:t>COSA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68492" y="5409387"/>
            <a:ext cx="10998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30">
                <a:solidFill>
                  <a:srgbClr val="626F52"/>
                </a:solidFill>
                <a:latin typeface="Calibri Light"/>
                <a:cs typeface="Calibri Light"/>
              </a:rPr>
              <a:t>OBJETO</a:t>
            </a:r>
            <a:endParaRPr sz="2400">
              <a:latin typeface="Calibri Light"/>
              <a:cs typeface="Calibri Light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3627120" y="4431791"/>
            <a:ext cx="986155" cy="495300"/>
            <a:chOff x="3627120" y="4431791"/>
            <a:chExt cx="986155" cy="495300"/>
          </a:xfrm>
        </p:grpSpPr>
        <p:sp>
          <p:nvSpPr>
            <p:cNvPr id="13" name="object 13" descr=""/>
            <p:cNvSpPr/>
            <p:nvPr/>
          </p:nvSpPr>
          <p:spPr>
            <a:xfrm>
              <a:off x="3631692" y="4436363"/>
              <a:ext cx="977265" cy="486409"/>
            </a:xfrm>
            <a:custGeom>
              <a:avLst/>
              <a:gdLst/>
              <a:ahLst/>
              <a:cxnLst/>
              <a:rect l="l" t="t" r="r" b="b"/>
              <a:pathLst>
                <a:path w="977264" h="486410">
                  <a:moveTo>
                    <a:pt x="30518" y="121539"/>
                  </a:moveTo>
                  <a:lnTo>
                    <a:pt x="0" y="121539"/>
                  </a:lnTo>
                  <a:lnTo>
                    <a:pt x="0" y="364617"/>
                  </a:lnTo>
                  <a:lnTo>
                    <a:pt x="30518" y="364617"/>
                  </a:lnTo>
                  <a:lnTo>
                    <a:pt x="30518" y="121539"/>
                  </a:lnTo>
                  <a:close/>
                </a:path>
                <a:path w="977264" h="486410">
                  <a:moveTo>
                    <a:pt x="122135" y="121539"/>
                  </a:moveTo>
                  <a:lnTo>
                    <a:pt x="61087" y="121539"/>
                  </a:lnTo>
                  <a:lnTo>
                    <a:pt x="61087" y="364617"/>
                  </a:lnTo>
                  <a:lnTo>
                    <a:pt x="122135" y="364617"/>
                  </a:lnTo>
                  <a:lnTo>
                    <a:pt x="122135" y="121539"/>
                  </a:lnTo>
                  <a:close/>
                </a:path>
                <a:path w="977264" h="486410">
                  <a:moveTo>
                    <a:pt x="976884" y="243078"/>
                  </a:moveTo>
                  <a:lnTo>
                    <a:pt x="732663" y="0"/>
                  </a:lnTo>
                  <a:lnTo>
                    <a:pt x="732663" y="121539"/>
                  </a:lnTo>
                  <a:lnTo>
                    <a:pt x="152654" y="121539"/>
                  </a:lnTo>
                  <a:lnTo>
                    <a:pt x="152654" y="364617"/>
                  </a:lnTo>
                  <a:lnTo>
                    <a:pt x="732663" y="364617"/>
                  </a:lnTo>
                  <a:lnTo>
                    <a:pt x="732663" y="486156"/>
                  </a:lnTo>
                  <a:lnTo>
                    <a:pt x="976884" y="243078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631692" y="4436363"/>
              <a:ext cx="977265" cy="486409"/>
            </a:xfrm>
            <a:custGeom>
              <a:avLst/>
              <a:gdLst/>
              <a:ahLst/>
              <a:cxnLst/>
              <a:rect l="l" t="t" r="r" b="b"/>
              <a:pathLst>
                <a:path w="977264" h="486410">
                  <a:moveTo>
                    <a:pt x="732663" y="0"/>
                  </a:moveTo>
                  <a:lnTo>
                    <a:pt x="732663" y="121538"/>
                  </a:lnTo>
                  <a:lnTo>
                    <a:pt x="152654" y="121538"/>
                  </a:lnTo>
                  <a:lnTo>
                    <a:pt x="152654" y="364617"/>
                  </a:lnTo>
                  <a:lnTo>
                    <a:pt x="732663" y="364617"/>
                  </a:lnTo>
                  <a:lnTo>
                    <a:pt x="732663" y="486156"/>
                  </a:lnTo>
                  <a:lnTo>
                    <a:pt x="976884" y="243078"/>
                  </a:lnTo>
                  <a:lnTo>
                    <a:pt x="732663" y="0"/>
                  </a:lnTo>
                  <a:close/>
                </a:path>
                <a:path w="977264" h="486410">
                  <a:moveTo>
                    <a:pt x="61087" y="364617"/>
                  </a:moveTo>
                  <a:lnTo>
                    <a:pt x="122142" y="364617"/>
                  </a:lnTo>
                  <a:lnTo>
                    <a:pt x="122142" y="121538"/>
                  </a:lnTo>
                  <a:lnTo>
                    <a:pt x="61087" y="121538"/>
                  </a:lnTo>
                  <a:lnTo>
                    <a:pt x="61087" y="364617"/>
                  </a:lnTo>
                  <a:close/>
                </a:path>
                <a:path w="977264" h="486410">
                  <a:moveTo>
                    <a:pt x="0" y="364617"/>
                  </a:moveTo>
                  <a:lnTo>
                    <a:pt x="30526" y="364617"/>
                  </a:lnTo>
                  <a:lnTo>
                    <a:pt x="30526" y="121538"/>
                  </a:lnTo>
                  <a:lnTo>
                    <a:pt x="0" y="121538"/>
                  </a:lnTo>
                  <a:lnTo>
                    <a:pt x="0" y="364617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3630167" y="5369052"/>
            <a:ext cx="986155" cy="495300"/>
            <a:chOff x="3630167" y="5369052"/>
            <a:chExt cx="986155" cy="495300"/>
          </a:xfrm>
        </p:grpSpPr>
        <p:sp>
          <p:nvSpPr>
            <p:cNvPr id="16" name="object 16" descr=""/>
            <p:cNvSpPr/>
            <p:nvPr/>
          </p:nvSpPr>
          <p:spPr>
            <a:xfrm>
              <a:off x="3634740" y="5373624"/>
              <a:ext cx="977265" cy="486409"/>
            </a:xfrm>
            <a:custGeom>
              <a:avLst/>
              <a:gdLst/>
              <a:ahLst/>
              <a:cxnLst/>
              <a:rect l="l" t="t" r="r" b="b"/>
              <a:pathLst>
                <a:path w="977264" h="486410">
                  <a:moveTo>
                    <a:pt x="30518" y="121539"/>
                  </a:moveTo>
                  <a:lnTo>
                    <a:pt x="0" y="121539"/>
                  </a:lnTo>
                  <a:lnTo>
                    <a:pt x="0" y="364617"/>
                  </a:lnTo>
                  <a:lnTo>
                    <a:pt x="30518" y="364617"/>
                  </a:lnTo>
                  <a:lnTo>
                    <a:pt x="30518" y="121539"/>
                  </a:lnTo>
                  <a:close/>
                </a:path>
                <a:path w="977264" h="486410">
                  <a:moveTo>
                    <a:pt x="122135" y="121539"/>
                  </a:moveTo>
                  <a:lnTo>
                    <a:pt x="61087" y="121539"/>
                  </a:lnTo>
                  <a:lnTo>
                    <a:pt x="61087" y="364617"/>
                  </a:lnTo>
                  <a:lnTo>
                    <a:pt x="122135" y="364617"/>
                  </a:lnTo>
                  <a:lnTo>
                    <a:pt x="122135" y="121539"/>
                  </a:lnTo>
                  <a:close/>
                </a:path>
                <a:path w="977264" h="486410">
                  <a:moveTo>
                    <a:pt x="976884" y="243078"/>
                  </a:moveTo>
                  <a:lnTo>
                    <a:pt x="732663" y="0"/>
                  </a:lnTo>
                  <a:lnTo>
                    <a:pt x="732663" y="121539"/>
                  </a:lnTo>
                  <a:lnTo>
                    <a:pt x="152654" y="121539"/>
                  </a:lnTo>
                  <a:lnTo>
                    <a:pt x="152654" y="364617"/>
                  </a:lnTo>
                  <a:lnTo>
                    <a:pt x="732663" y="364617"/>
                  </a:lnTo>
                  <a:lnTo>
                    <a:pt x="732663" y="486156"/>
                  </a:lnTo>
                  <a:lnTo>
                    <a:pt x="976884" y="243078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634739" y="5373624"/>
              <a:ext cx="977265" cy="486409"/>
            </a:xfrm>
            <a:custGeom>
              <a:avLst/>
              <a:gdLst/>
              <a:ahLst/>
              <a:cxnLst/>
              <a:rect l="l" t="t" r="r" b="b"/>
              <a:pathLst>
                <a:path w="977264" h="486410">
                  <a:moveTo>
                    <a:pt x="732663" y="0"/>
                  </a:moveTo>
                  <a:lnTo>
                    <a:pt x="732663" y="121538"/>
                  </a:lnTo>
                  <a:lnTo>
                    <a:pt x="152654" y="121538"/>
                  </a:lnTo>
                  <a:lnTo>
                    <a:pt x="152654" y="364616"/>
                  </a:lnTo>
                  <a:lnTo>
                    <a:pt x="732663" y="364616"/>
                  </a:lnTo>
                  <a:lnTo>
                    <a:pt x="732663" y="486156"/>
                  </a:lnTo>
                  <a:lnTo>
                    <a:pt x="976884" y="243078"/>
                  </a:lnTo>
                  <a:lnTo>
                    <a:pt x="732663" y="0"/>
                  </a:lnTo>
                  <a:close/>
                </a:path>
                <a:path w="977264" h="486410">
                  <a:moveTo>
                    <a:pt x="61087" y="364616"/>
                  </a:moveTo>
                  <a:lnTo>
                    <a:pt x="122142" y="364616"/>
                  </a:lnTo>
                  <a:lnTo>
                    <a:pt x="122142" y="121538"/>
                  </a:lnTo>
                  <a:lnTo>
                    <a:pt x="61087" y="121538"/>
                  </a:lnTo>
                  <a:lnTo>
                    <a:pt x="61087" y="364616"/>
                  </a:lnTo>
                  <a:close/>
                </a:path>
                <a:path w="977264" h="486410">
                  <a:moveTo>
                    <a:pt x="0" y="364616"/>
                  </a:moveTo>
                  <a:lnTo>
                    <a:pt x="30526" y="364616"/>
                  </a:lnTo>
                  <a:lnTo>
                    <a:pt x="30526" y="121538"/>
                  </a:lnTo>
                  <a:lnTo>
                    <a:pt x="0" y="121538"/>
                  </a:lnTo>
                  <a:lnTo>
                    <a:pt x="0" y="36461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6877" y="477469"/>
            <a:ext cx="47859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5">
                <a:solidFill>
                  <a:srgbClr val="252525"/>
                </a:solidFill>
                <a:latin typeface="Times New Roman"/>
                <a:cs typeface="Times New Roman"/>
              </a:rPr>
              <a:t>DERECHOS</a:t>
            </a:r>
            <a:r>
              <a:rPr dirty="0" sz="1600" spc="-12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600" spc="-55">
                <a:solidFill>
                  <a:srgbClr val="252525"/>
                </a:solidFill>
                <a:latin typeface="Times New Roman"/>
                <a:cs typeface="Times New Roman"/>
              </a:rPr>
              <a:t>REALES</a:t>
            </a:r>
            <a:r>
              <a:rPr dirty="0" sz="1600" spc="-10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252525"/>
                </a:solidFill>
                <a:latin typeface="Times New Roman"/>
                <a:cs typeface="Times New Roman"/>
              </a:rPr>
              <a:t>-</a:t>
            </a:r>
            <a:r>
              <a:rPr dirty="0" sz="1600" spc="275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990000"/>
                </a:solidFill>
                <a:latin typeface="Times New Roman"/>
                <a:cs typeface="Times New Roman"/>
              </a:rPr>
              <a:t>2)</a:t>
            </a:r>
            <a:r>
              <a:rPr dirty="0" sz="2800" spc="-9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800" spc="-35" b="1">
                <a:solidFill>
                  <a:srgbClr val="990000"/>
                </a:solidFill>
                <a:latin typeface="Times New Roman"/>
                <a:cs typeface="Times New Roman"/>
              </a:rPr>
              <a:t>CONDOMINIO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59809" y="1461261"/>
            <a:ext cx="199643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 spc="155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 Light"/>
                <a:cs typeface="Calibri Light"/>
              </a:rPr>
              <a:t>CONDOMINIO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6803" y="2982595"/>
            <a:ext cx="7626350" cy="236664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algn="ctr" marL="93345" marR="77470">
              <a:lnSpc>
                <a:spcPts val="2590"/>
              </a:lnSpc>
              <a:spcBef>
                <a:spcPts val="425"/>
              </a:spcBef>
              <a:tabLst>
                <a:tab pos="1981835" algn="l"/>
              </a:tabLst>
            </a:pPr>
            <a:r>
              <a:rPr dirty="0" sz="2400" spc="145">
                <a:solidFill>
                  <a:srgbClr val="0000FF"/>
                </a:solidFill>
                <a:latin typeface="Calibri Light"/>
                <a:cs typeface="Calibri Light"/>
              </a:rPr>
              <a:t>NUEVO</a:t>
            </a:r>
            <a:r>
              <a:rPr dirty="0" sz="2400" spc="375">
                <a:solidFill>
                  <a:srgbClr val="0000FF"/>
                </a:solidFill>
                <a:latin typeface="Calibri Light"/>
                <a:cs typeface="Calibri Light"/>
              </a:rPr>
              <a:t> </a:t>
            </a:r>
            <a:r>
              <a:rPr dirty="0" sz="2400" spc="95">
                <a:solidFill>
                  <a:srgbClr val="0000FF"/>
                </a:solidFill>
                <a:latin typeface="Calibri Light"/>
                <a:cs typeface="Calibri Light"/>
              </a:rPr>
              <a:t>CC:</a:t>
            </a:r>
            <a:r>
              <a:rPr dirty="0" sz="2400">
                <a:solidFill>
                  <a:srgbClr val="0000FF"/>
                </a:solidFill>
                <a:latin typeface="Calibri Light"/>
                <a:cs typeface="Calibri Light"/>
              </a:rPr>
              <a:t>	</a:t>
            </a:r>
            <a:r>
              <a:rPr dirty="0" sz="2400" spc="165">
                <a:solidFill>
                  <a:srgbClr val="626F52"/>
                </a:solidFill>
                <a:latin typeface="Calibri Light"/>
                <a:cs typeface="Calibri Light"/>
              </a:rPr>
              <a:t>CONDOMINIO</a:t>
            </a:r>
            <a:r>
              <a:rPr dirty="0" sz="2400" spc="36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75">
                <a:solidFill>
                  <a:srgbClr val="626F52"/>
                </a:solidFill>
                <a:latin typeface="Calibri Light"/>
                <a:cs typeface="Calibri Light"/>
              </a:rPr>
              <a:t>ES</a:t>
            </a:r>
            <a:r>
              <a:rPr dirty="0" sz="2400" spc="38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90">
                <a:solidFill>
                  <a:srgbClr val="626F52"/>
                </a:solidFill>
                <a:latin typeface="Calibri Light"/>
                <a:cs typeface="Calibri Light"/>
              </a:rPr>
              <a:t>EL</a:t>
            </a:r>
            <a:r>
              <a:rPr dirty="0" sz="2400" spc="37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55">
                <a:solidFill>
                  <a:srgbClr val="626F52"/>
                </a:solidFill>
                <a:latin typeface="Calibri Light"/>
                <a:cs typeface="Calibri Light"/>
              </a:rPr>
              <a:t>DERECHO</a:t>
            </a:r>
            <a:r>
              <a:rPr dirty="0" sz="2400" spc="39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40">
                <a:solidFill>
                  <a:srgbClr val="626F52"/>
                </a:solidFill>
                <a:latin typeface="Calibri Light"/>
                <a:cs typeface="Calibri Light"/>
              </a:rPr>
              <a:t>REAL</a:t>
            </a:r>
            <a:r>
              <a:rPr dirty="0" sz="2400" spc="36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55">
                <a:solidFill>
                  <a:srgbClr val="626F52"/>
                </a:solidFill>
                <a:latin typeface="Calibri Light"/>
                <a:cs typeface="Calibri Light"/>
              </a:rPr>
              <a:t>DE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PROPIEDAD</a:t>
            </a:r>
            <a:r>
              <a:rPr dirty="0" sz="2400" spc="38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50">
                <a:solidFill>
                  <a:srgbClr val="626F52"/>
                </a:solidFill>
                <a:latin typeface="Calibri Light"/>
                <a:cs typeface="Calibri Light"/>
              </a:rPr>
              <a:t>SOBRE</a:t>
            </a:r>
            <a:r>
              <a:rPr dirty="0" sz="2400" spc="39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5">
                <a:solidFill>
                  <a:srgbClr val="626F52"/>
                </a:solidFill>
                <a:latin typeface="Calibri Light"/>
                <a:cs typeface="Calibri Light"/>
              </a:rPr>
              <a:t>UNA</a:t>
            </a:r>
            <a:r>
              <a:rPr dirty="0" sz="2400" spc="40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30">
                <a:solidFill>
                  <a:srgbClr val="626F52"/>
                </a:solidFill>
                <a:latin typeface="Calibri Light"/>
                <a:cs typeface="Calibri Light"/>
              </a:rPr>
              <a:t>COSA</a:t>
            </a:r>
            <a:r>
              <a:rPr dirty="0" sz="2400" spc="39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0">
                <a:solidFill>
                  <a:srgbClr val="626F52"/>
                </a:solidFill>
                <a:latin typeface="Calibri Light"/>
                <a:cs typeface="Calibri Light"/>
              </a:rPr>
              <a:t>QUE</a:t>
            </a:r>
            <a:r>
              <a:rPr dirty="0" sz="2400" spc="39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PERTENECE</a:t>
            </a:r>
            <a:r>
              <a:rPr dirty="0" sz="2400" spc="38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60">
                <a:solidFill>
                  <a:srgbClr val="626F52"/>
                </a:solidFill>
                <a:latin typeface="Calibri Light"/>
                <a:cs typeface="Calibri Light"/>
              </a:rPr>
              <a:t>EN</a:t>
            </a:r>
            <a:endParaRPr sz="2400">
              <a:latin typeface="Calibri Light"/>
              <a:cs typeface="Calibri Light"/>
            </a:endParaRPr>
          </a:p>
          <a:p>
            <a:pPr algn="ctr">
              <a:lnSpc>
                <a:spcPts val="2415"/>
              </a:lnSpc>
            </a:pPr>
            <a:r>
              <a:rPr dirty="0" sz="2400" spc="145">
                <a:solidFill>
                  <a:srgbClr val="626F52"/>
                </a:solidFill>
                <a:latin typeface="Calibri Light"/>
                <a:cs typeface="Calibri Light"/>
              </a:rPr>
              <a:t>COMÚN</a:t>
            </a:r>
            <a:r>
              <a:rPr dirty="0" sz="2400" spc="38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>
                <a:solidFill>
                  <a:srgbClr val="626F52"/>
                </a:solidFill>
                <a:latin typeface="Calibri Light"/>
                <a:cs typeface="Calibri Light"/>
              </a:rPr>
              <a:t>A</a:t>
            </a:r>
            <a:r>
              <a:rPr dirty="0" sz="2400" spc="39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40">
                <a:solidFill>
                  <a:srgbClr val="626F52"/>
                </a:solidFill>
                <a:latin typeface="Calibri Light"/>
                <a:cs typeface="Calibri Light"/>
              </a:rPr>
              <a:t>VARIAS</a:t>
            </a:r>
            <a:r>
              <a:rPr dirty="0" sz="2400" spc="34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PERSONAS</a:t>
            </a:r>
            <a:r>
              <a:rPr dirty="0" sz="2400" spc="34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>
                <a:solidFill>
                  <a:srgbClr val="626F52"/>
                </a:solidFill>
                <a:latin typeface="Calibri Light"/>
                <a:cs typeface="Calibri Light"/>
              </a:rPr>
              <a:t>Y</a:t>
            </a:r>
            <a:r>
              <a:rPr dirty="0" sz="2400" spc="39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5">
                <a:solidFill>
                  <a:srgbClr val="626F52"/>
                </a:solidFill>
                <a:latin typeface="Calibri Light"/>
                <a:cs typeface="Calibri Light"/>
              </a:rPr>
              <a:t>QUE</a:t>
            </a:r>
            <a:r>
              <a:rPr dirty="0" sz="2400" spc="39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CORRESPONDE</a:t>
            </a:r>
            <a:r>
              <a:rPr dirty="0" sz="2400" spc="38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-50">
                <a:solidFill>
                  <a:srgbClr val="626F52"/>
                </a:solidFill>
                <a:latin typeface="Calibri Light"/>
                <a:cs typeface="Calibri Light"/>
              </a:rPr>
              <a:t>A</a:t>
            </a:r>
            <a:endParaRPr sz="2400">
              <a:latin typeface="Calibri Light"/>
              <a:cs typeface="Calibri Light"/>
            </a:endParaRPr>
          </a:p>
          <a:p>
            <a:pPr algn="ctr" marL="22860" marR="12065">
              <a:lnSpc>
                <a:spcPts val="2590"/>
              </a:lnSpc>
              <a:spcBef>
                <a:spcPts val="185"/>
              </a:spcBef>
            </a:pPr>
            <a:r>
              <a:rPr dirty="0" sz="2400" spc="-150">
                <a:solidFill>
                  <a:srgbClr val="626F52"/>
                </a:solidFill>
                <a:latin typeface="Calibri Light"/>
                <a:cs typeface="Calibri Light"/>
              </a:rPr>
              <a:t>C</a:t>
            </a:r>
            <a:r>
              <a:rPr dirty="0" u="sng" sz="2400" spc="-21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2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ADA</a:t>
            </a:r>
            <a:r>
              <a:rPr dirty="0" u="sng" sz="2400" spc="37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2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UNA</a:t>
            </a:r>
            <a:r>
              <a:rPr dirty="0" u="sng" sz="2400" spc="38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2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POR</a:t>
            </a:r>
            <a:r>
              <a:rPr dirty="0" u="sng" sz="2400" spc="38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2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UNA</a:t>
            </a:r>
            <a:r>
              <a:rPr dirty="0" u="sng" sz="2400" spc="37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1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PARTE</a:t>
            </a:r>
            <a:r>
              <a:rPr dirty="0" u="sng" sz="2400" spc="37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7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INDIVISA.</a:t>
            </a:r>
            <a:r>
              <a:rPr dirty="0" u="sng" sz="2400" spc="35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3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LAS</a:t>
            </a:r>
            <a:r>
              <a:rPr dirty="0" u="sng" sz="2400" spc="36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120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PARTES</a:t>
            </a:r>
            <a:r>
              <a:rPr dirty="0" u="sng" sz="2400" spc="36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 </a:t>
            </a:r>
            <a:r>
              <a:rPr dirty="0" u="sng" sz="2400" spc="55">
                <a:solidFill>
                  <a:srgbClr val="626F52"/>
                </a:solidFill>
                <a:uFill>
                  <a:solidFill>
                    <a:srgbClr val="7E7E7E"/>
                  </a:solidFill>
                </a:uFill>
                <a:latin typeface="Calibri Light"/>
                <a:cs typeface="Calibri Light"/>
              </a:rPr>
              <a:t>DE</a:t>
            </a:r>
            <a:r>
              <a:rPr dirty="0" sz="2400" spc="5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00">
                <a:solidFill>
                  <a:srgbClr val="626F52"/>
                </a:solidFill>
                <a:latin typeface="Calibri Light"/>
                <a:cs typeface="Calibri Light"/>
              </a:rPr>
              <a:t>LOS</a:t>
            </a:r>
            <a:r>
              <a:rPr dirty="0" sz="2400" spc="38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5">
                <a:solidFill>
                  <a:srgbClr val="626F52"/>
                </a:solidFill>
                <a:latin typeface="Calibri Light"/>
                <a:cs typeface="Calibri Light"/>
              </a:rPr>
              <a:t>CONDÓMINOS</a:t>
            </a:r>
            <a:r>
              <a:rPr dirty="0" sz="2400" spc="37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90">
                <a:solidFill>
                  <a:srgbClr val="626F52"/>
                </a:solidFill>
                <a:latin typeface="Calibri Light"/>
                <a:cs typeface="Calibri Light"/>
              </a:rPr>
              <a:t>SE</a:t>
            </a:r>
            <a:r>
              <a:rPr dirty="0" sz="2400" spc="39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PRESUMEN</a:t>
            </a:r>
            <a:r>
              <a:rPr dirty="0" sz="2400" spc="36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>
                <a:solidFill>
                  <a:srgbClr val="626F52"/>
                </a:solidFill>
                <a:latin typeface="Calibri Light"/>
                <a:cs typeface="Calibri Light"/>
              </a:rPr>
              <a:t>IGUALES,</a:t>
            </a:r>
            <a:r>
              <a:rPr dirty="0" sz="2400" spc="36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5">
                <a:solidFill>
                  <a:srgbClr val="626F52"/>
                </a:solidFill>
                <a:latin typeface="Calibri Light"/>
                <a:cs typeface="Calibri Light"/>
              </a:rPr>
              <a:t>EXCEPTO </a:t>
            </a:r>
            <a:r>
              <a:rPr dirty="0" sz="2400" spc="120">
                <a:solidFill>
                  <a:srgbClr val="626F52"/>
                </a:solidFill>
                <a:latin typeface="Calibri Light"/>
                <a:cs typeface="Calibri Light"/>
              </a:rPr>
              <a:t>QUE</a:t>
            </a:r>
            <a:r>
              <a:rPr dirty="0" sz="2400" spc="38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00">
                <a:solidFill>
                  <a:srgbClr val="626F52"/>
                </a:solidFill>
                <a:latin typeface="Calibri Light"/>
                <a:cs typeface="Calibri Light"/>
              </a:rPr>
              <a:t>LA</a:t>
            </a:r>
            <a:r>
              <a:rPr dirty="0" sz="2400" spc="36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5">
                <a:solidFill>
                  <a:srgbClr val="626F52"/>
                </a:solidFill>
                <a:latin typeface="Calibri Light"/>
                <a:cs typeface="Calibri Light"/>
              </a:rPr>
              <a:t>LEY</a:t>
            </a:r>
            <a:r>
              <a:rPr dirty="0" sz="2400" spc="37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>
                <a:solidFill>
                  <a:srgbClr val="626F52"/>
                </a:solidFill>
                <a:latin typeface="Calibri Light"/>
                <a:cs typeface="Calibri Light"/>
              </a:rPr>
              <a:t>O</a:t>
            </a:r>
            <a:r>
              <a:rPr dirty="0" sz="2400" spc="38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90">
                <a:solidFill>
                  <a:srgbClr val="626F52"/>
                </a:solidFill>
                <a:latin typeface="Calibri Light"/>
                <a:cs typeface="Calibri Light"/>
              </a:rPr>
              <a:t>EL</a:t>
            </a:r>
            <a:r>
              <a:rPr dirty="0" sz="2400" spc="38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50">
                <a:solidFill>
                  <a:srgbClr val="626F52"/>
                </a:solidFill>
                <a:latin typeface="Calibri Light"/>
                <a:cs typeface="Calibri Light"/>
              </a:rPr>
              <a:t>TÍTULO</a:t>
            </a:r>
            <a:r>
              <a:rPr dirty="0" sz="2400" spc="36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5">
                <a:solidFill>
                  <a:srgbClr val="626F52"/>
                </a:solidFill>
                <a:latin typeface="Calibri Light"/>
                <a:cs typeface="Calibri Light"/>
              </a:rPr>
              <a:t>DISPONGAN</a:t>
            </a:r>
            <a:r>
              <a:rPr dirty="0" sz="2400" spc="365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05">
                <a:solidFill>
                  <a:srgbClr val="626F52"/>
                </a:solidFill>
                <a:latin typeface="Calibri Light"/>
                <a:cs typeface="Calibri Light"/>
              </a:rPr>
              <a:t>OTRA</a:t>
            </a:r>
            <a:endParaRPr sz="2400">
              <a:latin typeface="Calibri Light"/>
              <a:cs typeface="Calibri Light"/>
            </a:endParaRPr>
          </a:p>
          <a:p>
            <a:pPr algn="ctr" marL="13970">
              <a:lnSpc>
                <a:spcPts val="2560"/>
              </a:lnSpc>
            </a:pPr>
            <a:r>
              <a:rPr dirty="0" sz="2400" spc="155">
                <a:solidFill>
                  <a:srgbClr val="626F52"/>
                </a:solidFill>
                <a:latin typeface="Calibri Light"/>
                <a:cs typeface="Calibri Light"/>
              </a:rPr>
              <a:t>PROPORCIÓN.</a:t>
            </a:r>
            <a:endParaRPr sz="2400">
              <a:latin typeface="Calibri Light"/>
              <a:cs typeface="Calibri Light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3023997" y="562102"/>
            <a:ext cx="51054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97860" algn="l"/>
                <a:tab pos="3467735" algn="l"/>
              </a:tabLst>
            </a:pPr>
            <a:r>
              <a:rPr dirty="0" sz="2400">
                <a:solidFill>
                  <a:srgbClr val="626F52"/>
                </a:solidFill>
                <a:latin typeface="Arial MT"/>
                <a:cs typeface="Arial MT"/>
              </a:rPr>
              <a:t>DERECHOS</a:t>
            </a:r>
            <a:r>
              <a:rPr dirty="0" sz="2400" spc="-100">
                <a:solidFill>
                  <a:srgbClr val="626F52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626F52"/>
                </a:solidFill>
                <a:latin typeface="Arial MT"/>
                <a:cs typeface="Arial MT"/>
              </a:rPr>
              <a:t>REALES</a:t>
            </a:r>
            <a:r>
              <a:rPr dirty="0" sz="2400">
                <a:solidFill>
                  <a:srgbClr val="626F52"/>
                </a:solidFill>
                <a:latin typeface="Arial MT"/>
                <a:cs typeface="Arial MT"/>
              </a:rPr>
              <a:t>	</a:t>
            </a:r>
            <a:r>
              <a:rPr dirty="0" sz="2400" spc="-50">
                <a:solidFill>
                  <a:srgbClr val="626F52"/>
                </a:solidFill>
                <a:latin typeface="Arial MT"/>
                <a:cs typeface="Arial MT"/>
              </a:rPr>
              <a:t>-</a:t>
            </a:r>
            <a:r>
              <a:rPr dirty="0" sz="2400">
                <a:solidFill>
                  <a:srgbClr val="626F52"/>
                </a:solidFill>
                <a:latin typeface="Arial MT"/>
                <a:cs typeface="Arial MT"/>
              </a:rPr>
              <a:t>	</a:t>
            </a:r>
            <a:r>
              <a:rPr dirty="0" sz="2400" spc="-10">
                <a:solidFill>
                  <a:srgbClr val="0000FF"/>
                </a:solidFill>
                <a:latin typeface="Arial MT"/>
                <a:cs typeface="Arial MT"/>
              </a:rPr>
              <a:t>Condominio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4065" y="1588465"/>
            <a:ext cx="53613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dirty="0" sz="2800" spc="-50">
                <a:solidFill>
                  <a:srgbClr val="FF0000"/>
                </a:solidFill>
                <a:latin typeface="Arial MT"/>
                <a:cs typeface="Arial MT"/>
              </a:rPr>
              <a:t>-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	El</a:t>
            </a:r>
            <a:r>
              <a:rPr dirty="0" sz="2800" spc="-55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uso</a:t>
            </a:r>
            <a:r>
              <a:rPr dirty="0" sz="2800" spc="-45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del</a:t>
            </a:r>
            <a:r>
              <a:rPr dirty="0" sz="2800" spc="-105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TODO</a:t>
            </a:r>
            <a:r>
              <a:rPr dirty="0" sz="2800" spc="-35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es</a:t>
            </a:r>
            <a:r>
              <a:rPr dirty="0" sz="2800" spc="-6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dirty="0" sz="2800" spc="-85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dirty="0" sz="2800" spc="-10">
                <a:solidFill>
                  <a:srgbClr val="FF0000"/>
                </a:solidFill>
                <a:latin typeface="Arial MT"/>
                <a:cs typeface="Arial MT"/>
              </a:rPr>
              <a:t>TODOS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4065" y="2613151"/>
            <a:ext cx="7555865" cy="37807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643890" indent="-342900">
              <a:lnSpc>
                <a:spcPct val="100000"/>
              </a:lnSpc>
              <a:spcBef>
                <a:spcPts val="95"/>
              </a:spcBef>
              <a:buChar char="-"/>
              <a:tabLst>
                <a:tab pos="355600" algn="l"/>
                <a:tab pos="3166110" algn="l"/>
              </a:tabLst>
            </a:pPr>
            <a:r>
              <a:rPr dirty="0" sz="2800">
                <a:latin typeface="Arial MT"/>
                <a:cs typeface="Arial MT"/>
              </a:rPr>
              <a:t>Deben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contribuir</a:t>
            </a:r>
            <a:r>
              <a:rPr dirty="0" sz="2800">
                <a:latin typeface="Arial MT"/>
                <a:cs typeface="Arial MT"/>
              </a:rPr>
              <a:t>	todos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con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los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gastos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 spc="-25">
                <a:latin typeface="Arial MT"/>
                <a:cs typeface="Arial MT"/>
              </a:rPr>
              <a:t>de </a:t>
            </a:r>
            <a:r>
              <a:rPr dirty="0" sz="2800" spc="-10">
                <a:latin typeface="Arial MT"/>
                <a:cs typeface="Arial MT"/>
              </a:rPr>
              <a:t>conservación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  <a:buFont typeface="Arial MT"/>
              <a:buChar char="-"/>
            </a:pPr>
            <a:endParaRPr sz="28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Char char="-"/>
              <a:tabLst>
                <a:tab pos="354965" algn="l"/>
              </a:tabLst>
            </a:pPr>
            <a:r>
              <a:rPr dirty="0" sz="2800">
                <a:latin typeface="Arial MT"/>
                <a:cs typeface="Arial MT"/>
              </a:rPr>
              <a:t>Se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puede</a:t>
            </a:r>
            <a:r>
              <a:rPr dirty="0" sz="2800" spc="-4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vender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o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hipotecar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la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parte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indivisa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25"/>
              </a:spcBef>
            </a:pPr>
            <a:endParaRPr sz="2800">
              <a:latin typeface="Arial MT"/>
              <a:cs typeface="Arial MT"/>
            </a:endParaRPr>
          </a:p>
          <a:p>
            <a:pPr marL="1841500">
              <a:lnSpc>
                <a:spcPct val="100000"/>
              </a:lnSpc>
              <a:spcBef>
                <a:spcPts val="5"/>
              </a:spcBef>
              <a:tabLst>
                <a:tab pos="5682615" algn="l"/>
              </a:tabLst>
            </a:pPr>
            <a:r>
              <a:rPr dirty="0" sz="2800">
                <a:latin typeface="Arial MT"/>
                <a:cs typeface="Arial MT"/>
              </a:rPr>
              <a:t>pero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queda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supeditada</a:t>
            </a:r>
            <a:r>
              <a:rPr dirty="0" sz="2800">
                <a:latin typeface="Arial MT"/>
                <a:cs typeface="Arial MT"/>
              </a:rPr>
              <a:t>	a</a:t>
            </a:r>
            <a:r>
              <a:rPr dirty="0" sz="2800" spc="-2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la</a:t>
            </a:r>
            <a:r>
              <a:rPr dirty="0" sz="2800" spc="-2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división</a:t>
            </a:r>
            <a:endParaRPr sz="2800">
              <a:latin typeface="Arial MT"/>
              <a:cs typeface="Arial MT"/>
            </a:endParaRPr>
          </a:p>
          <a:p>
            <a:pPr marL="4585335">
              <a:lnSpc>
                <a:spcPct val="100000"/>
              </a:lnSpc>
            </a:pPr>
            <a:r>
              <a:rPr dirty="0" sz="2800" spc="-10">
                <a:latin typeface="Arial MT"/>
                <a:cs typeface="Arial MT"/>
              </a:rPr>
              <a:t>futura</a:t>
            </a:r>
            <a:endParaRPr sz="2800">
              <a:latin typeface="Arial MT"/>
              <a:cs typeface="Arial MT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1830323" y="5009388"/>
            <a:ext cx="875030" cy="502284"/>
            <a:chOff x="1830323" y="5009388"/>
            <a:chExt cx="875030" cy="502284"/>
          </a:xfrm>
        </p:grpSpPr>
        <p:sp>
          <p:nvSpPr>
            <p:cNvPr id="9" name="object 9" descr=""/>
            <p:cNvSpPr/>
            <p:nvPr/>
          </p:nvSpPr>
          <p:spPr>
            <a:xfrm>
              <a:off x="1834895" y="5189982"/>
              <a:ext cx="866140" cy="316865"/>
            </a:xfrm>
            <a:custGeom>
              <a:avLst/>
              <a:gdLst/>
              <a:ahLst/>
              <a:cxnLst/>
              <a:rect l="l" t="t" r="r" b="b"/>
              <a:pathLst>
                <a:path w="866139" h="316864">
                  <a:moveTo>
                    <a:pt x="0" y="0"/>
                  </a:moveTo>
                  <a:lnTo>
                    <a:pt x="0" y="100584"/>
                  </a:lnTo>
                  <a:lnTo>
                    <a:pt x="4054" y="117655"/>
                  </a:lnTo>
                  <a:lnTo>
                    <a:pt x="35533" y="150555"/>
                  </a:lnTo>
                  <a:lnTo>
                    <a:pt x="96049" y="181192"/>
                  </a:lnTo>
                  <a:lnTo>
                    <a:pt x="136398" y="195434"/>
                  </a:lnTo>
                  <a:lnTo>
                    <a:pt x="183050" y="208839"/>
                  </a:lnTo>
                  <a:lnTo>
                    <a:pt x="235686" y="221314"/>
                  </a:lnTo>
                  <a:lnTo>
                    <a:pt x="293987" y="232769"/>
                  </a:lnTo>
                  <a:lnTo>
                    <a:pt x="357634" y="243114"/>
                  </a:lnTo>
                  <a:lnTo>
                    <a:pt x="426310" y="252256"/>
                  </a:lnTo>
                  <a:lnTo>
                    <a:pt x="499694" y="260106"/>
                  </a:lnTo>
                  <a:lnTo>
                    <a:pt x="577469" y="266573"/>
                  </a:lnTo>
                  <a:lnTo>
                    <a:pt x="577469" y="316865"/>
                  </a:lnTo>
                  <a:lnTo>
                    <a:pt x="865632" y="226314"/>
                  </a:lnTo>
                  <a:lnTo>
                    <a:pt x="577469" y="115697"/>
                  </a:lnTo>
                  <a:lnTo>
                    <a:pt x="577469" y="165989"/>
                  </a:lnTo>
                  <a:lnTo>
                    <a:pt x="499694" y="159522"/>
                  </a:lnTo>
                  <a:lnTo>
                    <a:pt x="426310" y="151672"/>
                  </a:lnTo>
                  <a:lnTo>
                    <a:pt x="357634" y="142530"/>
                  </a:lnTo>
                  <a:lnTo>
                    <a:pt x="293987" y="132185"/>
                  </a:lnTo>
                  <a:lnTo>
                    <a:pt x="235686" y="120730"/>
                  </a:lnTo>
                  <a:lnTo>
                    <a:pt x="183050" y="108255"/>
                  </a:lnTo>
                  <a:lnTo>
                    <a:pt x="136398" y="94850"/>
                  </a:lnTo>
                  <a:lnTo>
                    <a:pt x="96049" y="80608"/>
                  </a:lnTo>
                  <a:lnTo>
                    <a:pt x="35533" y="49971"/>
                  </a:lnTo>
                  <a:lnTo>
                    <a:pt x="4054" y="17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834871" y="5013960"/>
              <a:ext cx="866140" cy="226695"/>
            </a:xfrm>
            <a:custGeom>
              <a:avLst/>
              <a:gdLst/>
              <a:ahLst/>
              <a:cxnLst/>
              <a:rect l="l" t="t" r="r" b="b"/>
              <a:pathLst>
                <a:path w="866139" h="226695">
                  <a:moveTo>
                    <a:pt x="865656" y="0"/>
                  </a:moveTo>
                  <a:lnTo>
                    <a:pt x="815507" y="290"/>
                  </a:lnTo>
                  <a:lnTo>
                    <a:pt x="765578" y="1166"/>
                  </a:lnTo>
                  <a:lnTo>
                    <a:pt x="715996" y="2633"/>
                  </a:lnTo>
                  <a:lnTo>
                    <a:pt x="666889" y="4697"/>
                  </a:lnTo>
                  <a:lnTo>
                    <a:pt x="618387" y="7365"/>
                  </a:lnTo>
                  <a:lnTo>
                    <a:pt x="543881" y="12618"/>
                  </a:lnTo>
                  <a:lnTo>
                    <a:pt x="473241" y="19097"/>
                  </a:lnTo>
                  <a:lnTo>
                    <a:pt x="406670" y="26724"/>
                  </a:lnTo>
                  <a:lnTo>
                    <a:pt x="344375" y="35421"/>
                  </a:lnTo>
                  <a:lnTo>
                    <a:pt x="286560" y="45112"/>
                  </a:lnTo>
                  <a:lnTo>
                    <a:pt x="233431" y="55720"/>
                  </a:lnTo>
                  <a:lnTo>
                    <a:pt x="185193" y="67166"/>
                  </a:lnTo>
                  <a:lnTo>
                    <a:pt x="142051" y="79373"/>
                  </a:lnTo>
                  <a:lnTo>
                    <a:pt x="104211" y="92265"/>
                  </a:lnTo>
                  <a:lnTo>
                    <a:pt x="45257" y="119791"/>
                  </a:lnTo>
                  <a:lnTo>
                    <a:pt x="9972" y="149126"/>
                  </a:lnTo>
                  <a:lnTo>
                    <a:pt x="0" y="179650"/>
                  </a:lnTo>
                  <a:lnTo>
                    <a:pt x="5018" y="195165"/>
                  </a:lnTo>
                  <a:lnTo>
                    <a:pt x="16980" y="210745"/>
                  </a:lnTo>
                  <a:lnTo>
                    <a:pt x="36092" y="226313"/>
                  </a:lnTo>
                  <a:lnTo>
                    <a:pt x="57719" y="213406"/>
                  </a:lnTo>
                  <a:lnTo>
                    <a:pt x="83858" y="201018"/>
                  </a:lnTo>
                  <a:lnTo>
                    <a:pt x="148781" y="177934"/>
                  </a:lnTo>
                  <a:lnTo>
                    <a:pt x="187118" y="167307"/>
                  </a:lnTo>
                  <a:lnTo>
                    <a:pt x="229075" y="157335"/>
                  </a:lnTo>
                  <a:lnTo>
                    <a:pt x="274428" y="148051"/>
                  </a:lnTo>
                  <a:lnTo>
                    <a:pt x="322954" y="139491"/>
                  </a:lnTo>
                  <a:lnTo>
                    <a:pt x="374430" y="131688"/>
                  </a:lnTo>
                  <a:lnTo>
                    <a:pt x="428633" y="124675"/>
                  </a:lnTo>
                  <a:lnTo>
                    <a:pt x="485339" y="118487"/>
                  </a:lnTo>
                  <a:lnTo>
                    <a:pt x="544326" y="113158"/>
                  </a:lnTo>
                  <a:lnTo>
                    <a:pt x="605370" y="108722"/>
                  </a:lnTo>
                  <a:lnTo>
                    <a:pt x="668249" y="105212"/>
                  </a:lnTo>
                  <a:lnTo>
                    <a:pt x="732738" y="102663"/>
                  </a:lnTo>
                  <a:lnTo>
                    <a:pt x="798614" y="101109"/>
                  </a:lnTo>
                  <a:lnTo>
                    <a:pt x="865656" y="100583"/>
                  </a:lnTo>
                  <a:lnTo>
                    <a:pt x="865656" y="0"/>
                  </a:lnTo>
                  <a:close/>
                </a:path>
              </a:pathLst>
            </a:custGeom>
            <a:solidFill>
              <a:srgbClr val="B7690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834895" y="5013960"/>
              <a:ext cx="866140" cy="493395"/>
            </a:xfrm>
            <a:custGeom>
              <a:avLst/>
              <a:gdLst/>
              <a:ahLst/>
              <a:cxnLst/>
              <a:rect l="l" t="t" r="r" b="b"/>
              <a:pathLst>
                <a:path w="866139" h="493395">
                  <a:moveTo>
                    <a:pt x="0" y="176021"/>
                  </a:moveTo>
                  <a:lnTo>
                    <a:pt x="35533" y="225993"/>
                  </a:lnTo>
                  <a:lnTo>
                    <a:pt x="96049" y="256630"/>
                  </a:lnTo>
                  <a:lnTo>
                    <a:pt x="136398" y="270872"/>
                  </a:lnTo>
                  <a:lnTo>
                    <a:pt x="183050" y="284277"/>
                  </a:lnTo>
                  <a:lnTo>
                    <a:pt x="235686" y="296752"/>
                  </a:lnTo>
                  <a:lnTo>
                    <a:pt x="293987" y="308207"/>
                  </a:lnTo>
                  <a:lnTo>
                    <a:pt x="357634" y="318552"/>
                  </a:lnTo>
                  <a:lnTo>
                    <a:pt x="426310" y="327694"/>
                  </a:lnTo>
                  <a:lnTo>
                    <a:pt x="499694" y="335544"/>
                  </a:lnTo>
                  <a:lnTo>
                    <a:pt x="577469" y="342010"/>
                  </a:lnTo>
                  <a:lnTo>
                    <a:pt x="577469" y="291718"/>
                  </a:lnTo>
                  <a:lnTo>
                    <a:pt x="865632" y="402335"/>
                  </a:lnTo>
                  <a:lnTo>
                    <a:pt x="577469" y="492886"/>
                  </a:lnTo>
                  <a:lnTo>
                    <a:pt x="577469" y="442594"/>
                  </a:lnTo>
                  <a:lnTo>
                    <a:pt x="499694" y="436128"/>
                  </a:lnTo>
                  <a:lnTo>
                    <a:pt x="426310" y="428278"/>
                  </a:lnTo>
                  <a:lnTo>
                    <a:pt x="357634" y="419136"/>
                  </a:lnTo>
                  <a:lnTo>
                    <a:pt x="293987" y="408791"/>
                  </a:lnTo>
                  <a:lnTo>
                    <a:pt x="235686" y="397336"/>
                  </a:lnTo>
                  <a:lnTo>
                    <a:pt x="183050" y="384861"/>
                  </a:lnTo>
                  <a:lnTo>
                    <a:pt x="136398" y="371456"/>
                  </a:lnTo>
                  <a:lnTo>
                    <a:pt x="96049" y="357214"/>
                  </a:lnTo>
                  <a:lnTo>
                    <a:pt x="35533" y="326577"/>
                  </a:lnTo>
                  <a:lnTo>
                    <a:pt x="4054" y="293677"/>
                  </a:lnTo>
                  <a:lnTo>
                    <a:pt x="0" y="276605"/>
                  </a:lnTo>
                  <a:lnTo>
                    <a:pt x="0" y="176021"/>
                  </a:lnTo>
                  <a:lnTo>
                    <a:pt x="27819" y="131607"/>
                  </a:lnTo>
                  <a:lnTo>
                    <a:pt x="75111" y="104224"/>
                  </a:lnTo>
                  <a:lnTo>
                    <a:pt x="142972" y="79116"/>
                  </a:lnTo>
                  <a:lnTo>
                    <a:pt x="183966" y="67548"/>
                  </a:lnTo>
                  <a:lnTo>
                    <a:pt x="229322" y="56708"/>
                  </a:lnTo>
                  <a:lnTo>
                    <a:pt x="278781" y="46649"/>
                  </a:lnTo>
                  <a:lnTo>
                    <a:pt x="332083" y="37423"/>
                  </a:lnTo>
                  <a:lnTo>
                    <a:pt x="388967" y="29085"/>
                  </a:lnTo>
                  <a:lnTo>
                    <a:pt x="449174" y="21686"/>
                  </a:lnTo>
                  <a:lnTo>
                    <a:pt x="512443" y="15281"/>
                  </a:lnTo>
                  <a:lnTo>
                    <a:pt x="578515" y="9921"/>
                  </a:lnTo>
                  <a:lnTo>
                    <a:pt x="647130" y="5660"/>
                  </a:lnTo>
                  <a:lnTo>
                    <a:pt x="718028" y="2550"/>
                  </a:lnTo>
                  <a:lnTo>
                    <a:pt x="790948" y="646"/>
                  </a:lnTo>
                  <a:lnTo>
                    <a:pt x="865632" y="0"/>
                  </a:lnTo>
                  <a:lnTo>
                    <a:pt x="865632" y="100583"/>
                  </a:lnTo>
                  <a:lnTo>
                    <a:pt x="798590" y="101109"/>
                  </a:lnTo>
                  <a:lnTo>
                    <a:pt x="732714" y="102663"/>
                  </a:lnTo>
                  <a:lnTo>
                    <a:pt x="668224" y="105212"/>
                  </a:lnTo>
                  <a:lnTo>
                    <a:pt x="605346" y="108722"/>
                  </a:lnTo>
                  <a:lnTo>
                    <a:pt x="544302" y="113158"/>
                  </a:lnTo>
                  <a:lnTo>
                    <a:pt x="485315" y="118487"/>
                  </a:lnTo>
                  <a:lnTo>
                    <a:pt x="428609" y="124675"/>
                  </a:lnTo>
                  <a:lnTo>
                    <a:pt x="374406" y="131688"/>
                  </a:lnTo>
                  <a:lnTo>
                    <a:pt x="322930" y="139491"/>
                  </a:lnTo>
                  <a:lnTo>
                    <a:pt x="274403" y="148051"/>
                  </a:lnTo>
                  <a:lnTo>
                    <a:pt x="229050" y="157335"/>
                  </a:lnTo>
                  <a:lnTo>
                    <a:pt x="187094" y="167307"/>
                  </a:lnTo>
                  <a:lnTo>
                    <a:pt x="148757" y="177934"/>
                  </a:lnTo>
                  <a:lnTo>
                    <a:pt x="83834" y="201018"/>
                  </a:lnTo>
                  <a:lnTo>
                    <a:pt x="57695" y="213406"/>
                  </a:lnTo>
                  <a:lnTo>
                    <a:pt x="36068" y="226313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69212" rIns="0" bIns="0" rtlCol="0" vert="horz">
            <a:spAutoFit/>
          </a:bodyPr>
          <a:lstStyle/>
          <a:p>
            <a:pPr marL="2362200">
              <a:lnSpc>
                <a:spcPct val="100000"/>
              </a:lnSpc>
              <a:spcBef>
                <a:spcPts val="100"/>
              </a:spcBef>
            </a:pPr>
            <a:r>
              <a:rPr dirty="0" sz="2400" spc="-60"/>
              <a:t>DERECHOS</a:t>
            </a:r>
            <a:r>
              <a:rPr dirty="0" sz="2400" spc="-105"/>
              <a:t> </a:t>
            </a:r>
            <a:r>
              <a:rPr dirty="0" sz="2400" spc="-10"/>
              <a:t>REALES</a:t>
            </a:r>
            <a:r>
              <a:rPr dirty="0" sz="2400" spc="210"/>
              <a:t> </a:t>
            </a:r>
            <a:r>
              <a:rPr dirty="0" sz="2400"/>
              <a:t>-</a:t>
            </a:r>
            <a:r>
              <a:rPr dirty="0" sz="2400" spc="265"/>
              <a:t> </a:t>
            </a:r>
            <a:r>
              <a:rPr dirty="0" sz="2400" spc="-30">
                <a:solidFill>
                  <a:srgbClr val="0000FF"/>
                </a:solidFill>
              </a:rPr>
              <a:t>Condominio</a:t>
            </a:r>
            <a:endParaRPr sz="2400"/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2736342"/>
            <a:ext cx="7432675" cy="2059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105">
                <a:solidFill>
                  <a:srgbClr val="E38312"/>
                </a:solidFill>
                <a:latin typeface="Calibri"/>
                <a:cs typeface="Calibri"/>
              </a:rPr>
              <a:t>-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Indivisión</a:t>
            </a:r>
            <a:r>
              <a:rPr dirty="0" sz="2000" spc="-7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Forzosa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2000">
              <a:latin typeface="Calibri"/>
              <a:cs typeface="Calibri"/>
            </a:endParaRPr>
          </a:p>
          <a:p>
            <a:pPr algn="ctr" marL="242570" marR="5080" indent="-1270">
              <a:lnSpc>
                <a:spcPts val="216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Habrá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Indivisión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forzosa,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cuando</a:t>
            </a:r>
            <a:r>
              <a:rPr dirty="0" sz="20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condominio</a:t>
            </a:r>
            <a:r>
              <a:rPr dirty="0" sz="20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cosas afectadas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como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accesorios</a:t>
            </a:r>
            <a:r>
              <a:rPr dirty="0" sz="2000" spc="-2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indispensables</a:t>
            </a:r>
            <a:r>
              <a:rPr dirty="0" sz="2000" spc="-1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común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mas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heredades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pertenezcan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diversos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propietarios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ningunos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los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condóminos</a:t>
            </a:r>
            <a:r>
              <a:rPr dirty="0" sz="20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podrá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pedir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división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9828" rIns="0" bIns="0" rtlCol="0" vert="horz">
            <a:spAutoFit/>
          </a:bodyPr>
          <a:lstStyle/>
          <a:p>
            <a:pPr marL="682625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solidFill>
                  <a:srgbClr val="626F52"/>
                </a:solidFill>
                <a:latin typeface="Arial MT"/>
                <a:cs typeface="Arial MT"/>
              </a:rPr>
              <a:t>DERECHOS</a:t>
            </a:r>
            <a:r>
              <a:rPr dirty="0" sz="2800" spc="-75">
                <a:solidFill>
                  <a:srgbClr val="626F52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626F52"/>
                </a:solidFill>
                <a:latin typeface="Arial MT"/>
                <a:cs typeface="Arial MT"/>
              </a:rPr>
              <a:t>REALES</a:t>
            </a:r>
            <a:r>
              <a:rPr dirty="0" sz="2800" spc="-70">
                <a:solidFill>
                  <a:srgbClr val="626F52"/>
                </a:solidFill>
                <a:latin typeface="Arial MT"/>
                <a:cs typeface="Arial MT"/>
              </a:rPr>
              <a:t> </a:t>
            </a:r>
            <a:r>
              <a:rPr dirty="0" sz="2800">
                <a:solidFill>
                  <a:srgbClr val="626F52"/>
                </a:solidFill>
                <a:latin typeface="Arial MT"/>
                <a:cs typeface="Arial MT"/>
              </a:rPr>
              <a:t>–</a:t>
            </a:r>
            <a:r>
              <a:rPr dirty="0" sz="2800" spc="-90">
                <a:solidFill>
                  <a:srgbClr val="626F52"/>
                </a:solidFill>
                <a:latin typeface="Arial MT"/>
                <a:cs typeface="Arial MT"/>
              </a:rPr>
              <a:t> </a:t>
            </a:r>
            <a:r>
              <a:rPr dirty="0" sz="2800" spc="-10">
                <a:solidFill>
                  <a:srgbClr val="0000FF"/>
                </a:solidFill>
                <a:latin typeface="Arial MT"/>
                <a:cs typeface="Arial MT"/>
              </a:rPr>
              <a:t>Condominio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13130" rIns="0" bIns="0" rtlCol="0" vert="horz">
            <a:spAutoFit/>
          </a:bodyPr>
          <a:lstStyle/>
          <a:p>
            <a:pPr marL="538480" marR="5080" indent="-17272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El</a:t>
            </a:r>
            <a:r>
              <a:rPr dirty="0" sz="3200" spc="-3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Condominio</a:t>
            </a:r>
            <a:r>
              <a:rPr dirty="0" sz="3200" spc="-3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de</a:t>
            </a:r>
            <a:r>
              <a:rPr dirty="0" sz="3200" spc="-4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FF"/>
                </a:solidFill>
                <a:latin typeface="Arial MT"/>
                <a:cs typeface="Arial MT"/>
              </a:rPr>
              <a:t>paredes,</a:t>
            </a:r>
            <a:r>
              <a:rPr dirty="0" sz="3200" spc="-6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FF"/>
                </a:solidFill>
                <a:latin typeface="Arial MT"/>
                <a:cs typeface="Arial MT"/>
              </a:rPr>
              <a:t>muros,</a:t>
            </a:r>
            <a:r>
              <a:rPr dirty="0" sz="3200" spc="-45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FF"/>
                </a:solidFill>
                <a:latin typeface="Arial MT"/>
                <a:cs typeface="Arial MT"/>
              </a:rPr>
              <a:t>fosos</a:t>
            </a:r>
            <a:r>
              <a:rPr dirty="0" sz="3200" spc="-6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3200" spc="-50">
                <a:solidFill>
                  <a:srgbClr val="0000FF"/>
                </a:solidFill>
                <a:latin typeface="Arial MT"/>
                <a:cs typeface="Arial MT"/>
              </a:rPr>
              <a:t>y </a:t>
            </a:r>
            <a:r>
              <a:rPr dirty="0" sz="3200">
                <a:solidFill>
                  <a:srgbClr val="0000FF"/>
                </a:solidFill>
                <a:latin typeface="Arial MT"/>
                <a:cs typeface="Arial MT"/>
              </a:rPr>
              <a:t>cercos</a:t>
            </a:r>
            <a:r>
              <a:rPr dirty="0" sz="3200" spc="-55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que</a:t>
            </a:r>
            <a:r>
              <a:rPr dirty="0" sz="3200" spc="-2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sirven</a:t>
            </a:r>
            <a:r>
              <a:rPr dirty="0" sz="3200" spc="-5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de</a:t>
            </a:r>
            <a:r>
              <a:rPr dirty="0" sz="3200" spc="-3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separación</a:t>
            </a:r>
            <a:r>
              <a:rPr dirty="0" sz="3200" spc="-6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entre</a:t>
            </a:r>
            <a:r>
              <a:rPr dirty="0" sz="3200" spc="-4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 spc="-25">
                <a:solidFill>
                  <a:srgbClr val="000000"/>
                </a:solidFill>
                <a:latin typeface="Arial MT"/>
                <a:cs typeface="Arial MT"/>
              </a:rPr>
              <a:t>dos</a:t>
            </a:r>
            <a:endParaRPr sz="3200">
              <a:latin typeface="Arial MT"/>
              <a:cs typeface="Arial MT"/>
            </a:endParaRPr>
          </a:p>
          <a:p>
            <a:pPr marL="3695065" marR="496570" indent="-2661285">
              <a:lnSpc>
                <a:spcPct val="100000"/>
              </a:lnSpc>
            </a:pP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heredades</a:t>
            </a:r>
            <a:r>
              <a:rPr dirty="0" sz="3200" spc="-7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contiguas</a:t>
            </a:r>
            <a:r>
              <a:rPr dirty="0" sz="3200" spc="-4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es</a:t>
            </a:r>
            <a:r>
              <a:rPr dirty="0" sz="3200" spc="-45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>
                <a:solidFill>
                  <a:srgbClr val="000000"/>
                </a:solidFill>
                <a:latin typeface="Arial MT"/>
                <a:cs typeface="Arial MT"/>
              </a:rPr>
              <a:t>de</a:t>
            </a:r>
            <a:r>
              <a:rPr dirty="0" sz="3200" spc="-4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dirty="0" sz="3200" spc="-10">
                <a:solidFill>
                  <a:srgbClr val="000000"/>
                </a:solidFill>
                <a:latin typeface="Arial MT"/>
                <a:cs typeface="Arial MT"/>
              </a:rPr>
              <a:t>indivisión forzosa</a:t>
            </a:r>
            <a:endParaRPr sz="32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3448" y="1341119"/>
            <a:ext cx="1403603" cy="981455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2332" rIns="0" bIns="0" rtlCol="0" vert="horz">
            <a:spAutoFit/>
          </a:bodyPr>
          <a:lstStyle/>
          <a:p>
            <a:pPr marL="2329815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Administración</a:t>
            </a:r>
            <a:r>
              <a:rPr dirty="0" sz="24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FF0000"/>
                </a:solidFill>
                <a:latin typeface="Times New Roman"/>
                <a:cs typeface="Times New Roman"/>
              </a:rPr>
              <a:t>del</a:t>
            </a:r>
            <a:r>
              <a:rPr dirty="0" sz="24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Condominio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8540" y="1866645"/>
            <a:ext cx="7990205" cy="3074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635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Si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posible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uso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 goce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 común por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razones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atinentes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propia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cosa </a:t>
            </a:r>
            <a:r>
              <a:rPr dirty="0" sz="2000">
                <a:latin typeface="Times New Roman"/>
                <a:cs typeface="Times New Roman"/>
              </a:rPr>
              <a:t>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oposición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alguno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condóminos,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éstos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reunidos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</a:t>
            </a:r>
            <a:r>
              <a:rPr dirty="0" sz="2000" spc="-10">
                <a:latin typeface="Times New Roman"/>
                <a:cs typeface="Times New Roman"/>
              </a:rPr>
              <a:t> asamblea </a:t>
            </a:r>
            <a:r>
              <a:rPr dirty="0" sz="2000">
                <a:latin typeface="Times New Roman"/>
                <a:cs typeface="Times New Roman"/>
              </a:rPr>
              <a:t>deben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decidir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sobre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</a:t>
            </a:r>
            <a:r>
              <a:rPr dirty="0" sz="2000" spc="49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administración.(art.1993)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755650">
              <a:lnSpc>
                <a:spcPct val="100000"/>
              </a:lnSpc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Asamblea</a:t>
            </a:r>
            <a:r>
              <a:rPr dirty="0" sz="2000">
                <a:latin typeface="Times New Roman"/>
                <a:cs typeface="Times New Roman"/>
              </a:rPr>
              <a:t>.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informar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todos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condóminos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motivo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la </a:t>
            </a:r>
            <a:r>
              <a:rPr dirty="0" sz="2000">
                <a:latin typeface="Times New Roman"/>
                <a:cs typeface="Times New Roman"/>
              </a:rPr>
              <a:t>convocatoria,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citar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fehacientemente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antelación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razonable-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(1994)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433705">
              <a:lnSpc>
                <a:spcPct val="100000"/>
              </a:lnSpc>
              <a:spcBef>
                <a:spcPts val="5"/>
              </a:spcBef>
              <a:tabLst>
                <a:tab pos="2794635" algn="l"/>
              </a:tabLst>
            </a:pPr>
            <a:r>
              <a:rPr dirty="0" sz="2000">
                <a:latin typeface="Times New Roman"/>
                <a:cs typeface="Times New Roman"/>
              </a:rPr>
              <a:t>Mayoría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absoluta</a:t>
            </a:r>
            <a:r>
              <a:rPr dirty="0" sz="2000">
                <a:latin typeface="Times New Roman"/>
                <a:cs typeface="Times New Roman"/>
              </a:rPr>
              <a:t>	según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valor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partes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indivisas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aunque </a:t>
            </a:r>
            <a:r>
              <a:rPr dirty="0" sz="2000">
                <a:latin typeface="Times New Roman"/>
                <a:cs typeface="Times New Roman"/>
              </a:rPr>
              <a:t>corresponda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 uno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solo,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obliga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todos.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 caso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 empate,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debe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decidir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la </a:t>
            </a:r>
            <a:r>
              <a:rPr dirty="0" sz="2000" spc="-10">
                <a:latin typeface="Times New Roman"/>
                <a:cs typeface="Times New Roman"/>
              </a:rPr>
              <a:t>suerte.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2548127" y="3997452"/>
            <a:ext cx="706120" cy="376555"/>
            <a:chOff x="2548127" y="3997452"/>
            <a:chExt cx="706120" cy="376555"/>
          </a:xfrm>
        </p:grpSpPr>
        <p:sp>
          <p:nvSpPr>
            <p:cNvPr id="8" name="object 8" descr=""/>
            <p:cNvSpPr/>
            <p:nvPr/>
          </p:nvSpPr>
          <p:spPr>
            <a:xfrm>
              <a:off x="2555747" y="4005072"/>
              <a:ext cx="690880" cy="361315"/>
            </a:xfrm>
            <a:custGeom>
              <a:avLst/>
              <a:gdLst/>
              <a:ahLst/>
              <a:cxnLst/>
              <a:rect l="l" t="t" r="r" b="b"/>
              <a:pathLst>
                <a:path w="690880" h="361314">
                  <a:moveTo>
                    <a:pt x="509777" y="0"/>
                  </a:moveTo>
                  <a:lnTo>
                    <a:pt x="509777" y="90296"/>
                  </a:lnTo>
                  <a:lnTo>
                    <a:pt x="0" y="90296"/>
                  </a:lnTo>
                  <a:lnTo>
                    <a:pt x="0" y="270890"/>
                  </a:lnTo>
                  <a:lnTo>
                    <a:pt x="509777" y="270890"/>
                  </a:lnTo>
                  <a:lnTo>
                    <a:pt x="509777" y="361188"/>
                  </a:lnTo>
                  <a:lnTo>
                    <a:pt x="690371" y="180594"/>
                  </a:lnTo>
                  <a:lnTo>
                    <a:pt x="509777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555747" y="4005072"/>
              <a:ext cx="690880" cy="361315"/>
            </a:xfrm>
            <a:custGeom>
              <a:avLst/>
              <a:gdLst/>
              <a:ahLst/>
              <a:cxnLst/>
              <a:rect l="l" t="t" r="r" b="b"/>
              <a:pathLst>
                <a:path w="690880" h="361314">
                  <a:moveTo>
                    <a:pt x="0" y="90296"/>
                  </a:moveTo>
                  <a:lnTo>
                    <a:pt x="509777" y="90296"/>
                  </a:lnTo>
                  <a:lnTo>
                    <a:pt x="509777" y="0"/>
                  </a:lnTo>
                  <a:lnTo>
                    <a:pt x="690371" y="180594"/>
                  </a:lnTo>
                  <a:lnTo>
                    <a:pt x="509777" y="361188"/>
                  </a:lnTo>
                  <a:lnTo>
                    <a:pt x="509777" y="270890"/>
                  </a:lnTo>
                  <a:lnTo>
                    <a:pt x="0" y="270890"/>
                  </a:lnTo>
                  <a:lnTo>
                    <a:pt x="0" y="90296"/>
                  </a:lnTo>
                  <a:close/>
                </a:path>
              </a:pathLst>
            </a:custGeom>
            <a:ln w="15240">
              <a:solidFill>
                <a:srgbClr val="A75F0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62280" rIns="0" bIns="0" rtlCol="0" vert="horz">
            <a:spAutoFit/>
          </a:bodyPr>
          <a:lstStyle/>
          <a:p>
            <a:pPr marL="167640">
              <a:lnSpc>
                <a:spcPct val="100000"/>
              </a:lnSpc>
              <a:spcBef>
                <a:spcPts val="100"/>
              </a:spcBef>
            </a:pPr>
            <a:r>
              <a:rPr dirty="0" sz="4800" spc="-40"/>
              <a:t>Clases</a:t>
            </a:r>
            <a:r>
              <a:rPr dirty="0" sz="4800" spc="-210"/>
              <a:t> </a:t>
            </a:r>
            <a:r>
              <a:rPr dirty="0" sz="4800"/>
              <a:t>de</a:t>
            </a:r>
            <a:r>
              <a:rPr dirty="0" sz="4800" spc="-204"/>
              <a:t> </a:t>
            </a:r>
            <a:r>
              <a:rPr dirty="0" sz="4800" spc="-35"/>
              <a:t>condominios</a:t>
            </a:r>
            <a:endParaRPr sz="48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736598"/>
            <a:ext cx="8234045" cy="4389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24790" indent="-213995">
              <a:lnSpc>
                <a:spcPct val="100000"/>
              </a:lnSpc>
              <a:spcBef>
                <a:spcPts val="105"/>
              </a:spcBef>
              <a:buSzPct val="95000"/>
              <a:buAutoNum type="arabicParenR"/>
              <a:tabLst>
                <a:tab pos="224790" algn="l"/>
              </a:tabLst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sin</a:t>
            </a:r>
            <a:r>
              <a:rPr dirty="0" sz="20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indivisión</a:t>
            </a:r>
            <a:r>
              <a:rPr dirty="0" sz="2000" spc="-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forzosa</a:t>
            </a:r>
            <a:endParaRPr sz="2000">
              <a:latin typeface="Times New Roman"/>
              <a:cs typeface="Times New Roman"/>
            </a:endParaRPr>
          </a:p>
          <a:p>
            <a:pPr marL="104139" marR="5080">
              <a:lnSpc>
                <a:spcPct val="80000"/>
              </a:lnSpc>
              <a:spcBef>
                <a:spcPts val="1914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Partición: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Rigen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reglas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división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 herencia,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en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tanto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sean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compatibles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(art.1996)</a:t>
            </a:r>
            <a:r>
              <a:rPr dirty="0" sz="2000" spc="4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cualquier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condómino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pedir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partición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cualquier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momento.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imprescriptible.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partición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también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hacerse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compra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uno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los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condóminos.</a:t>
            </a:r>
            <a:endParaRPr sz="20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925"/>
              </a:spcBef>
              <a:buSzPct val="95000"/>
              <a:buAutoNum type="arabicParenR" startAt="2"/>
              <a:tabLst>
                <a:tab pos="285750" algn="l"/>
              </a:tabLst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indivisión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forzosa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temporaria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2000">
              <a:latin typeface="Times New Roman"/>
              <a:cs typeface="Times New Roman"/>
            </a:endParaRPr>
          </a:p>
          <a:p>
            <a:pPr marL="104139" marR="31115">
              <a:lnSpc>
                <a:spcPct val="80000"/>
              </a:lnSpc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Ningún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condómino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renunciar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pedir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partición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acordarse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la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suspensión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partición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10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años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(arts.1999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2000)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92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-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Partición</a:t>
            </a:r>
            <a:r>
              <a:rPr dirty="0" sz="2000" spc="-30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66"/>
                </a:solidFill>
                <a:latin typeface="Times New Roman"/>
                <a:cs typeface="Times New Roman"/>
              </a:rPr>
              <a:t>Nociva</a:t>
            </a:r>
            <a:endParaRPr sz="20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925"/>
              </a:spcBef>
            </a:pP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.</a:t>
            </a:r>
            <a:r>
              <a:rPr dirty="0" sz="2000" spc="-15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Partición</a:t>
            </a:r>
            <a:r>
              <a:rPr dirty="0" sz="2000" spc="-35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66"/>
                </a:solidFill>
                <a:latin typeface="Times New Roman"/>
                <a:cs typeface="Times New Roman"/>
              </a:rPr>
              <a:t>anticipada</a:t>
            </a:r>
            <a:endParaRPr sz="2000">
              <a:latin typeface="Times New Roman"/>
              <a:cs typeface="Times New Roman"/>
            </a:endParaRPr>
          </a:p>
          <a:p>
            <a:pPr algn="ctr" marL="85090">
              <a:lnSpc>
                <a:spcPts val="2160"/>
              </a:lnSpc>
              <a:spcBef>
                <a:spcPts val="900"/>
              </a:spcBef>
            </a:pP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La</a:t>
            </a:r>
            <a:r>
              <a:rPr dirty="0" sz="2000" spc="-4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indivisión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 temporaria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dirty="0" sz="2000" spc="-3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cese</a:t>
            </a:r>
            <a:r>
              <a:rPr dirty="0" sz="2000" spc="-1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solo</a:t>
            </a:r>
            <a:r>
              <a:rPr dirty="0" sz="2000" spc="-3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son</a:t>
            </a:r>
            <a:r>
              <a:rPr dirty="0" sz="2000" spc="-4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oponibles</a:t>
            </a:r>
            <a:r>
              <a:rPr dirty="0" sz="2000" spc="-3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dirty="0" sz="2000" spc="-2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terceros</a:t>
            </a:r>
            <a:r>
              <a:rPr dirty="0" sz="2000" spc="-1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si</a:t>
            </a:r>
            <a:r>
              <a:rPr dirty="0" sz="2000" spc="-2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se</a:t>
            </a:r>
            <a:r>
              <a:rPr dirty="0" sz="2000" spc="-3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inscriben</a:t>
            </a:r>
            <a:endParaRPr sz="2000">
              <a:latin typeface="Calibri"/>
              <a:cs typeface="Calibri"/>
            </a:endParaRPr>
          </a:p>
          <a:p>
            <a:pPr algn="ctr" marL="174625">
              <a:lnSpc>
                <a:spcPts val="2160"/>
              </a:lnSpc>
            </a:pP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en</a:t>
            </a:r>
            <a:r>
              <a:rPr dirty="0" sz="2000" spc="-4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el</a:t>
            </a:r>
            <a:r>
              <a:rPr dirty="0" sz="2000" spc="-2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registro</a:t>
            </a:r>
            <a:r>
              <a:rPr dirty="0" sz="2000" spc="-3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dirty="0" sz="2000" spc="-25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la</a:t>
            </a:r>
            <a:r>
              <a:rPr dirty="0" sz="2000" spc="-3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Calibri"/>
                <a:cs typeface="Calibri"/>
              </a:rPr>
              <a:t>propiedad.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86688" rIns="0" bIns="0" rtlCol="0" vert="horz">
            <a:spAutoFit/>
          </a:bodyPr>
          <a:lstStyle/>
          <a:p>
            <a:pPr marL="532765">
              <a:lnSpc>
                <a:spcPct val="100000"/>
              </a:lnSpc>
              <a:spcBef>
                <a:spcPts val="100"/>
              </a:spcBef>
            </a:pPr>
            <a:r>
              <a:rPr dirty="0" sz="4800" spc="-40"/>
              <a:t>Clases</a:t>
            </a:r>
            <a:r>
              <a:rPr dirty="0" sz="4800" spc="-210"/>
              <a:t> </a:t>
            </a:r>
            <a:r>
              <a:rPr dirty="0" sz="4800"/>
              <a:t>de</a:t>
            </a:r>
            <a:r>
              <a:rPr dirty="0" sz="4800" spc="-200"/>
              <a:t> </a:t>
            </a:r>
            <a:r>
              <a:rPr dirty="0" sz="4800" spc="-40"/>
              <a:t>condominios…</a:t>
            </a:r>
            <a:endParaRPr sz="4800"/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1782317"/>
            <a:ext cx="5469255" cy="1365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3)</a:t>
            </a:r>
            <a:r>
              <a:rPr dirty="0" sz="20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indivisión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forzosa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FF0000"/>
                </a:solidFill>
                <a:latin typeface="Times New Roman"/>
                <a:cs typeface="Times New Roman"/>
              </a:rPr>
              <a:t>perdurable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2000">
              <a:latin typeface="Times New Roman"/>
              <a:cs typeface="Times New Roman"/>
            </a:endParaRPr>
          </a:p>
          <a:p>
            <a:pPr marL="901065">
              <a:lnSpc>
                <a:spcPct val="100000"/>
              </a:lnSpc>
            </a:pP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50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66"/>
                </a:solidFill>
                <a:latin typeface="Times New Roman"/>
                <a:cs typeface="Times New Roman"/>
              </a:rPr>
              <a:t>accesorios</a:t>
            </a:r>
            <a:r>
              <a:rPr dirty="0" sz="2000" spc="-35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66"/>
                </a:solidFill>
                <a:latin typeface="Times New Roman"/>
                <a:cs typeface="Times New Roman"/>
              </a:rPr>
              <a:t>indispensables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5305" y="4326127"/>
            <a:ext cx="6668134" cy="8191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algn="ctr" marL="12065" marR="5080" indent="-29845">
              <a:lnSpc>
                <a:spcPts val="1920"/>
              </a:lnSpc>
              <a:spcBef>
                <a:spcPts val="56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uso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común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dos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más</a:t>
            </a:r>
            <a:r>
              <a:rPr dirty="0" sz="2000" spc="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heredades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pertenecen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diversos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propietarios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ninguno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condóminos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pedir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división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mientras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mantengan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condición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988308" y="3566159"/>
            <a:ext cx="500380" cy="518159"/>
            <a:chOff x="3988308" y="3566159"/>
            <a:chExt cx="500380" cy="518159"/>
          </a:xfrm>
        </p:grpSpPr>
        <p:sp>
          <p:nvSpPr>
            <p:cNvPr id="6" name="object 6" descr=""/>
            <p:cNvSpPr/>
            <p:nvPr/>
          </p:nvSpPr>
          <p:spPr>
            <a:xfrm>
              <a:off x="3995928" y="3573779"/>
              <a:ext cx="485140" cy="502920"/>
            </a:xfrm>
            <a:custGeom>
              <a:avLst/>
              <a:gdLst/>
              <a:ahLst/>
              <a:cxnLst/>
              <a:rect l="l" t="t" r="r" b="b"/>
              <a:pathLst>
                <a:path w="485139" h="502920">
                  <a:moveTo>
                    <a:pt x="363474" y="0"/>
                  </a:moveTo>
                  <a:lnTo>
                    <a:pt x="121158" y="0"/>
                  </a:lnTo>
                  <a:lnTo>
                    <a:pt x="121158" y="260604"/>
                  </a:lnTo>
                  <a:lnTo>
                    <a:pt x="0" y="260604"/>
                  </a:lnTo>
                  <a:lnTo>
                    <a:pt x="242316" y="502920"/>
                  </a:lnTo>
                  <a:lnTo>
                    <a:pt x="484632" y="260604"/>
                  </a:lnTo>
                  <a:lnTo>
                    <a:pt x="363474" y="260604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995928" y="3573779"/>
              <a:ext cx="485140" cy="502920"/>
            </a:xfrm>
            <a:custGeom>
              <a:avLst/>
              <a:gdLst/>
              <a:ahLst/>
              <a:cxnLst/>
              <a:rect l="l" t="t" r="r" b="b"/>
              <a:pathLst>
                <a:path w="485139" h="502920">
                  <a:moveTo>
                    <a:pt x="0" y="260604"/>
                  </a:moveTo>
                  <a:lnTo>
                    <a:pt x="121158" y="260604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260604"/>
                  </a:lnTo>
                  <a:lnTo>
                    <a:pt x="484632" y="260604"/>
                  </a:lnTo>
                  <a:lnTo>
                    <a:pt x="242316" y="502920"/>
                  </a:lnTo>
                  <a:lnTo>
                    <a:pt x="0" y="260604"/>
                  </a:lnTo>
                  <a:close/>
                </a:path>
              </a:pathLst>
            </a:custGeom>
            <a:ln w="15240">
              <a:solidFill>
                <a:srgbClr val="A75F0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3700271" y="2414016"/>
            <a:ext cx="500380" cy="518159"/>
            <a:chOff x="3700271" y="2414016"/>
            <a:chExt cx="500380" cy="518159"/>
          </a:xfrm>
        </p:grpSpPr>
        <p:sp>
          <p:nvSpPr>
            <p:cNvPr id="9" name="object 9" descr=""/>
            <p:cNvSpPr/>
            <p:nvPr/>
          </p:nvSpPr>
          <p:spPr>
            <a:xfrm>
              <a:off x="3707891" y="2421636"/>
              <a:ext cx="485140" cy="502920"/>
            </a:xfrm>
            <a:custGeom>
              <a:avLst/>
              <a:gdLst/>
              <a:ahLst/>
              <a:cxnLst/>
              <a:rect l="l" t="t" r="r" b="b"/>
              <a:pathLst>
                <a:path w="485139" h="502919">
                  <a:moveTo>
                    <a:pt x="363474" y="0"/>
                  </a:moveTo>
                  <a:lnTo>
                    <a:pt x="121158" y="0"/>
                  </a:lnTo>
                  <a:lnTo>
                    <a:pt x="121158" y="260603"/>
                  </a:lnTo>
                  <a:lnTo>
                    <a:pt x="0" y="260603"/>
                  </a:lnTo>
                  <a:lnTo>
                    <a:pt x="242316" y="502919"/>
                  </a:lnTo>
                  <a:lnTo>
                    <a:pt x="484632" y="260603"/>
                  </a:lnTo>
                  <a:lnTo>
                    <a:pt x="363474" y="260603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707891" y="2421636"/>
              <a:ext cx="485140" cy="502920"/>
            </a:xfrm>
            <a:custGeom>
              <a:avLst/>
              <a:gdLst/>
              <a:ahLst/>
              <a:cxnLst/>
              <a:rect l="l" t="t" r="r" b="b"/>
              <a:pathLst>
                <a:path w="485139" h="502919">
                  <a:moveTo>
                    <a:pt x="0" y="260603"/>
                  </a:moveTo>
                  <a:lnTo>
                    <a:pt x="121158" y="260603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260603"/>
                  </a:lnTo>
                  <a:lnTo>
                    <a:pt x="484632" y="260603"/>
                  </a:lnTo>
                  <a:lnTo>
                    <a:pt x="242316" y="502919"/>
                  </a:lnTo>
                  <a:lnTo>
                    <a:pt x="0" y="260603"/>
                  </a:lnTo>
                  <a:close/>
                </a:path>
              </a:pathLst>
            </a:custGeom>
            <a:ln w="15240">
              <a:solidFill>
                <a:srgbClr val="A75F0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77672" rIns="0" bIns="0" rtlCol="0" vert="horz">
            <a:spAutoFit/>
          </a:bodyPr>
          <a:lstStyle/>
          <a:p>
            <a:pPr marL="3626485" marR="5080" indent="-2219325">
              <a:lnSpc>
                <a:spcPts val="2860"/>
              </a:lnSpc>
              <a:spcBef>
                <a:spcPts val="605"/>
              </a:spcBef>
            </a:pPr>
            <a:r>
              <a:rPr dirty="0" sz="2800" spc="-55">
                <a:solidFill>
                  <a:srgbClr val="FF0000"/>
                </a:solidFill>
                <a:latin typeface="Times New Roman"/>
                <a:cs typeface="Times New Roman"/>
              </a:rPr>
              <a:t>Condominio</a:t>
            </a:r>
            <a:r>
              <a:rPr dirty="0" sz="2800" spc="-1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FF0000"/>
                </a:solidFill>
                <a:latin typeface="Times New Roman"/>
                <a:cs typeface="Times New Roman"/>
              </a:rPr>
              <a:t>sobre</a:t>
            </a:r>
            <a:r>
              <a:rPr dirty="0" sz="2800" spc="-1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45">
                <a:solidFill>
                  <a:srgbClr val="FF0000"/>
                </a:solidFill>
                <a:latin typeface="Times New Roman"/>
                <a:cs typeface="Times New Roman"/>
              </a:rPr>
              <a:t>muros,</a:t>
            </a:r>
            <a:r>
              <a:rPr dirty="0" sz="2800" spc="-9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55">
                <a:solidFill>
                  <a:srgbClr val="FF0000"/>
                </a:solidFill>
                <a:latin typeface="Times New Roman"/>
                <a:cs typeface="Times New Roman"/>
              </a:rPr>
              <a:t>cercos</a:t>
            </a:r>
            <a:r>
              <a:rPr dirty="0" sz="2800" spc="-114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dirty="0" sz="2800" spc="-8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FF0000"/>
                </a:solidFill>
                <a:latin typeface="Times New Roman"/>
                <a:cs typeface="Times New Roman"/>
              </a:rPr>
              <a:t>fosos art.2006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590" y="2041398"/>
            <a:ext cx="8496300" cy="38982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73050" indent="-260350">
              <a:lnSpc>
                <a:spcPct val="100000"/>
              </a:lnSpc>
              <a:spcBef>
                <a:spcPts val="105"/>
              </a:spcBef>
              <a:buAutoNum type="alphaLcParenR"/>
              <a:tabLst>
                <a:tab pos="2730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lindero,</a:t>
            </a:r>
            <a:r>
              <a:rPr dirty="0" sz="2000" spc="-4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separativo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divisorio: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delimita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inmuebles</a:t>
            </a:r>
            <a:endParaRPr sz="2000">
              <a:latin typeface="Times New Roman"/>
              <a:cs typeface="Times New Roman"/>
            </a:endParaRPr>
          </a:p>
          <a:p>
            <a:pPr marL="12700" marR="5080" indent="273050">
              <a:lnSpc>
                <a:spcPts val="2160"/>
              </a:lnSpc>
              <a:spcBef>
                <a:spcPts val="2190"/>
              </a:spcBef>
              <a:buAutoNum type="alphaLcParenR"/>
              <a:tabLst>
                <a:tab pos="2857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encaballado:</a:t>
            </a:r>
            <a:r>
              <a:rPr dirty="0" sz="2000" spc="-3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lindero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asienta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parcialmente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cada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inmuebles colindantes;</a:t>
            </a:r>
            <a:endParaRPr sz="2000">
              <a:latin typeface="Times New Roman"/>
              <a:cs typeface="Times New Roman"/>
            </a:endParaRPr>
          </a:p>
          <a:p>
            <a:pPr marL="12700" marR="1111250" indent="260350">
              <a:lnSpc>
                <a:spcPts val="2160"/>
              </a:lnSpc>
              <a:spcBef>
                <a:spcPts val="2160"/>
              </a:spcBef>
              <a:buAutoNum type="alphaLcParenR"/>
              <a:tabLst>
                <a:tab pos="2730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contiguo:</a:t>
            </a:r>
            <a:r>
              <a:rPr dirty="0" sz="2000" spc="-4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lindero</a:t>
            </a:r>
            <a:r>
              <a:rPr dirty="0" sz="20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asienta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totalmente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 uno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los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inmuebles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colindantes,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modo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filo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coincide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límite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separativo;</a:t>
            </a:r>
            <a:endParaRPr sz="2000">
              <a:latin typeface="Times New Roman"/>
              <a:cs typeface="Times New Roman"/>
            </a:endParaRPr>
          </a:p>
          <a:p>
            <a:pPr marL="12700" marR="870585" indent="273050">
              <a:lnSpc>
                <a:spcPts val="2160"/>
              </a:lnSpc>
              <a:spcBef>
                <a:spcPts val="2165"/>
              </a:spcBef>
              <a:buAutoNum type="alphaLcParenR"/>
              <a:tabLst>
                <a:tab pos="2857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medianero:</a:t>
            </a:r>
            <a:r>
              <a:rPr dirty="0" sz="2000" spc="-1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lindero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común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pertenece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ambos colindantes;</a:t>
            </a:r>
            <a:endParaRPr sz="2000">
              <a:latin typeface="Times New Roman"/>
              <a:cs typeface="Times New Roman"/>
            </a:endParaRPr>
          </a:p>
          <a:p>
            <a:pPr marL="273050" indent="-260350">
              <a:lnSpc>
                <a:spcPct val="100000"/>
              </a:lnSpc>
              <a:spcBef>
                <a:spcPts val="1885"/>
              </a:spcBef>
              <a:buAutoNum type="alphaLcParenR"/>
              <a:tabLst>
                <a:tab pos="2730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privativo</a:t>
            </a:r>
            <a:r>
              <a:rPr dirty="0" sz="2000" spc="-4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o exclusivo:</a:t>
            </a:r>
            <a:r>
              <a:rPr dirty="0" sz="2000" spc="-3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indero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pertenece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 uno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solo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los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colindantes;</a:t>
            </a:r>
            <a:endParaRPr sz="2000">
              <a:latin typeface="Times New Roman"/>
              <a:cs typeface="Times New Roman"/>
            </a:endParaRPr>
          </a:p>
          <a:p>
            <a:pPr marL="242570" indent="-229870">
              <a:lnSpc>
                <a:spcPct val="100000"/>
              </a:lnSpc>
              <a:spcBef>
                <a:spcPts val="1925"/>
              </a:spcBef>
              <a:buClr>
                <a:srgbClr val="404040"/>
              </a:buClr>
              <a:buAutoNum type="alphaLcParenR"/>
              <a:tabLst>
                <a:tab pos="24257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cerramiento:</a:t>
            </a:r>
            <a:r>
              <a:rPr dirty="0" sz="2000" spc="-3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indero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forzoso,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encaballado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contiguo;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3311" rIns="0" bIns="0" rtlCol="0" vert="horz">
            <a:spAutoFit/>
          </a:bodyPr>
          <a:lstStyle/>
          <a:p>
            <a:pPr marL="167640">
              <a:lnSpc>
                <a:spcPct val="100000"/>
              </a:lnSpc>
              <a:spcBef>
                <a:spcPts val="95"/>
              </a:spcBef>
            </a:pPr>
            <a:r>
              <a:rPr dirty="0" sz="2500" spc="-60">
                <a:latin typeface="Times New Roman"/>
                <a:cs typeface="Times New Roman"/>
              </a:rPr>
              <a:t>Muros,</a:t>
            </a:r>
            <a:r>
              <a:rPr dirty="0" sz="2500" spc="-80">
                <a:latin typeface="Times New Roman"/>
                <a:cs typeface="Times New Roman"/>
              </a:rPr>
              <a:t> </a:t>
            </a:r>
            <a:r>
              <a:rPr dirty="0" sz="2500" spc="-60">
                <a:latin typeface="Times New Roman"/>
                <a:cs typeface="Times New Roman"/>
              </a:rPr>
              <a:t>cercos </a:t>
            </a:r>
            <a:r>
              <a:rPr dirty="0" sz="2500">
                <a:latin typeface="Times New Roman"/>
                <a:cs typeface="Times New Roman"/>
              </a:rPr>
              <a:t>y</a:t>
            </a:r>
            <a:r>
              <a:rPr dirty="0" sz="2500" spc="-85">
                <a:latin typeface="Times New Roman"/>
                <a:cs typeface="Times New Roman"/>
              </a:rPr>
              <a:t> </a:t>
            </a:r>
            <a:r>
              <a:rPr dirty="0" sz="2500" spc="-20">
                <a:latin typeface="Times New Roman"/>
                <a:cs typeface="Times New Roman"/>
              </a:rPr>
              <a:t>fosos…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38150" y="1840230"/>
            <a:ext cx="8453120" cy="4295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5"/>
              </a:spcBef>
              <a:buClr>
                <a:srgbClr val="404040"/>
              </a:buClr>
              <a:buAutoNum type="alphaLcParenR" startAt="7"/>
              <a:tabLst>
                <a:tab pos="286385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elevación:</a:t>
            </a:r>
            <a:r>
              <a:rPr dirty="0" sz="2000" spc="-3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lindero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excede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altura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cerramiento;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5"/>
              </a:spcBef>
              <a:buClr>
                <a:srgbClr val="404040"/>
              </a:buClr>
              <a:buFont typeface="Times New Roman"/>
              <a:buAutoNum type="alphaLcParenR" startAt="7"/>
            </a:pPr>
            <a:endParaRPr sz="2000">
              <a:latin typeface="Times New Roman"/>
              <a:cs typeface="Times New Roman"/>
            </a:endParaRPr>
          </a:p>
          <a:p>
            <a:pPr marL="537845" marR="252729" indent="-273050">
              <a:lnSpc>
                <a:spcPts val="2160"/>
              </a:lnSpc>
              <a:buClr>
                <a:srgbClr val="404040"/>
              </a:buClr>
              <a:buAutoNum type="alphaLcParenR" startAt="7"/>
              <a:tabLst>
                <a:tab pos="2787650" algn="l"/>
              </a:tabLst>
            </a:pP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enterrado:</a:t>
            </a:r>
            <a:r>
              <a:rPr dirty="0" sz="2000" spc="-4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ubicado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debajo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nivel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suelo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servir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cimiento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una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	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construcción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superficie.</a:t>
            </a:r>
            <a:endParaRPr sz="2000">
              <a:latin typeface="Times New Roman"/>
              <a:cs typeface="Times New Roman"/>
            </a:endParaRPr>
          </a:p>
          <a:p>
            <a:pPr algn="ctr" marL="222885" marR="115570">
              <a:lnSpc>
                <a:spcPct val="91000"/>
              </a:lnSpc>
              <a:spcBef>
                <a:spcPts val="2065"/>
              </a:spcBef>
            </a:pP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Cerramiento</a:t>
            </a:r>
            <a:r>
              <a:rPr dirty="0" sz="2800" spc="-25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forzoso</a:t>
            </a:r>
            <a:r>
              <a:rPr dirty="0" sz="2800" spc="-4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urbano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.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Cada</a:t>
            </a:r>
            <a:r>
              <a:rPr dirty="0" sz="2000" spc="-5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colindante</a:t>
            </a:r>
            <a:r>
              <a:rPr dirty="0" sz="2000" spc="-5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tiene</a:t>
            </a:r>
            <a:r>
              <a:rPr dirty="0" sz="2000" spc="-4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el</a:t>
            </a:r>
            <a:r>
              <a:rPr dirty="0" sz="2000" spc="-4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2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y</a:t>
            </a:r>
            <a:r>
              <a:rPr dirty="0" sz="2000" spc="-3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spc="-25" b="1">
                <a:solidFill>
                  <a:srgbClr val="990000"/>
                </a:solidFill>
                <a:latin typeface="Times New Roman"/>
                <a:cs typeface="Times New Roman"/>
              </a:rPr>
              <a:t>la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obligación</a:t>
            </a:r>
            <a:r>
              <a:rPr dirty="0" sz="2000" spc="-6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recíprocos,</a:t>
            </a:r>
            <a:r>
              <a:rPr dirty="0" sz="2000" spc="-4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de</a:t>
            </a:r>
            <a:r>
              <a:rPr dirty="0" sz="2000" spc="-3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construir</a:t>
            </a:r>
            <a:r>
              <a:rPr dirty="0" sz="2000" spc="-8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un</a:t>
            </a:r>
            <a:r>
              <a:rPr dirty="0" sz="2000" spc="-2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muro</a:t>
            </a:r>
            <a:r>
              <a:rPr dirty="0" sz="2000" spc="-3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lindero</a:t>
            </a:r>
            <a:r>
              <a:rPr dirty="0" sz="2000" spc="-3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de</a:t>
            </a:r>
            <a:r>
              <a:rPr dirty="0" sz="2000" spc="-2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990000"/>
                </a:solidFill>
                <a:latin typeface="Times New Roman"/>
                <a:cs typeface="Times New Roman"/>
              </a:rPr>
              <a:t>cerramiento,</a:t>
            </a:r>
            <a:r>
              <a:rPr dirty="0" sz="2000" spc="-3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que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encaballar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colindante,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hasta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mitad 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espesor</a:t>
            </a:r>
            <a:endParaRPr sz="2000">
              <a:latin typeface="Times New Roman"/>
              <a:cs typeface="Times New Roman"/>
            </a:endParaRPr>
          </a:p>
          <a:p>
            <a:pPr algn="ctr" marL="108585" marR="5080" indent="1270">
              <a:lnSpc>
                <a:spcPct val="90500"/>
              </a:lnSpc>
              <a:spcBef>
                <a:spcPts val="2110"/>
              </a:spcBef>
            </a:pP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Muro</a:t>
            </a:r>
            <a:r>
              <a:rPr dirty="0" sz="2800" spc="-3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de</a:t>
            </a:r>
            <a:r>
              <a:rPr dirty="0" sz="2800" spc="-3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cerramiento</a:t>
            </a:r>
            <a:r>
              <a:rPr dirty="0" sz="2800" spc="-15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AF50"/>
                </a:solidFill>
                <a:latin typeface="Times New Roman"/>
                <a:cs typeface="Times New Roman"/>
              </a:rPr>
              <a:t>forzoso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: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debe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ser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estable,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aislante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altura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no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menor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3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metros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contados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desde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intersección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límite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superficie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los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inmuebles.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reglamentaciones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municipales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establecer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otras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medidas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significa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construcción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lotes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las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ciudades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solo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sino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obligación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1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AMBOS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colindantes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21512" rIns="0" bIns="0" rtlCol="0" vert="horz">
            <a:spAutoFit/>
          </a:bodyPr>
          <a:lstStyle/>
          <a:p>
            <a:pPr marL="3263900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solidFill>
                  <a:srgbClr val="FF0000"/>
                </a:solidFill>
                <a:latin typeface="Times New Roman"/>
                <a:cs typeface="Times New Roman"/>
              </a:rPr>
              <a:t>Medianera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1832610"/>
            <a:ext cx="7418070" cy="27044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04139" marR="659130" indent="-91440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Adquisición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medianería.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muro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construido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conforme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lo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dispuesto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artículo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2008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–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muro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cerramiento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forzoso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es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medianero</a:t>
            </a:r>
            <a:r>
              <a:rPr dirty="0" sz="20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hasta</a:t>
            </a:r>
            <a:r>
              <a:rPr dirty="0" sz="20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dirty="0" sz="20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altura</a:t>
            </a:r>
            <a:r>
              <a:rPr dirty="0" sz="20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dirty="0" sz="20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tres</a:t>
            </a:r>
            <a:r>
              <a:rPr dirty="0" sz="20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metros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04139" marR="5080" indent="-35560">
              <a:lnSpc>
                <a:spcPct val="90000"/>
              </a:lnSpc>
              <a:spcBef>
                <a:spcPts val="1370"/>
              </a:spcBef>
            </a:pP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Presunciones.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menos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pruebe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contrario,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muro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lindero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entre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edificios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altura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mayor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tres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metros,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presume medianero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desde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altura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hasta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línea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común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elevación.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partir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altura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presume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privativo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dueño</a:t>
            </a:r>
            <a:r>
              <a:rPr dirty="0" sz="20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edificio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más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alto.</a:t>
            </a:r>
            <a:endParaRPr sz="20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1920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presunción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solo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edificaciones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66700" rIns="0" bIns="0" rtlCol="0" vert="horz">
            <a:spAutoFit/>
          </a:bodyPr>
          <a:lstStyle/>
          <a:p>
            <a:pPr marL="250190">
              <a:lnSpc>
                <a:spcPts val="5660"/>
              </a:lnSpc>
              <a:spcBef>
                <a:spcPts val="100"/>
              </a:spcBef>
            </a:pPr>
            <a:r>
              <a:rPr dirty="0" sz="4800" spc="-60">
                <a:solidFill>
                  <a:srgbClr val="C00000"/>
                </a:solidFill>
              </a:rPr>
              <a:t>Derechos</a:t>
            </a:r>
            <a:r>
              <a:rPr dirty="0" sz="4800" spc="-150">
                <a:solidFill>
                  <a:srgbClr val="C00000"/>
                </a:solidFill>
              </a:rPr>
              <a:t> </a:t>
            </a:r>
            <a:r>
              <a:rPr dirty="0" sz="4800" spc="-10">
                <a:solidFill>
                  <a:srgbClr val="C00000"/>
                </a:solidFill>
              </a:rPr>
              <a:t>reales</a:t>
            </a:r>
            <a:endParaRPr sz="4800"/>
          </a:p>
          <a:p>
            <a:pPr marL="250190">
              <a:lnSpc>
                <a:spcPts val="2300"/>
              </a:lnSpc>
            </a:pPr>
            <a:r>
              <a:rPr dirty="0" sz="2000" spc="-50">
                <a:solidFill>
                  <a:srgbClr val="C00000"/>
                </a:solidFill>
              </a:rPr>
              <a:t>según</a:t>
            </a:r>
            <a:r>
              <a:rPr dirty="0" sz="2000" spc="-114">
                <a:solidFill>
                  <a:srgbClr val="C00000"/>
                </a:solidFill>
              </a:rPr>
              <a:t> </a:t>
            </a:r>
            <a:r>
              <a:rPr dirty="0" sz="2000" spc="-55">
                <a:solidFill>
                  <a:srgbClr val="C00000"/>
                </a:solidFill>
              </a:rPr>
              <a:t>NUEVO</a:t>
            </a:r>
            <a:r>
              <a:rPr dirty="0" sz="2000" spc="-85">
                <a:solidFill>
                  <a:srgbClr val="C00000"/>
                </a:solidFill>
              </a:rPr>
              <a:t> </a:t>
            </a:r>
            <a:r>
              <a:rPr dirty="0" sz="2000" spc="-40">
                <a:solidFill>
                  <a:srgbClr val="C00000"/>
                </a:solidFill>
              </a:rPr>
              <a:t>CC</a:t>
            </a:r>
            <a:r>
              <a:rPr dirty="0" sz="2000" spc="-70">
                <a:solidFill>
                  <a:srgbClr val="C00000"/>
                </a:solidFill>
              </a:rPr>
              <a:t> </a:t>
            </a:r>
            <a:r>
              <a:rPr dirty="0" sz="2000" spc="-50">
                <a:solidFill>
                  <a:srgbClr val="C00000"/>
                </a:solidFill>
              </a:rPr>
              <a:t>con</a:t>
            </a:r>
            <a:r>
              <a:rPr dirty="0" sz="2000" spc="-85">
                <a:solidFill>
                  <a:srgbClr val="C00000"/>
                </a:solidFill>
              </a:rPr>
              <a:t> </a:t>
            </a:r>
            <a:r>
              <a:rPr dirty="0" sz="2000" spc="-55">
                <a:solidFill>
                  <a:srgbClr val="C00000"/>
                </a:solidFill>
              </a:rPr>
              <a:t>vigencia</a:t>
            </a:r>
            <a:r>
              <a:rPr dirty="0" sz="2000" spc="-105">
                <a:solidFill>
                  <a:srgbClr val="C00000"/>
                </a:solidFill>
              </a:rPr>
              <a:t> </a:t>
            </a:r>
            <a:r>
              <a:rPr dirty="0" sz="2000">
                <a:solidFill>
                  <a:srgbClr val="C00000"/>
                </a:solidFill>
              </a:rPr>
              <a:t>a</a:t>
            </a:r>
            <a:r>
              <a:rPr dirty="0" sz="2000" spc="-80">
                <a:solidFill>
                  <a:srgbClr val="C00000"/>
                </a:solidFill>
              </a:rPr>
              <a:t> </a:t>
            </a:r>
            <a:r>
              <a:rPr dirty="0" sz="2000" spc="-50">
                <a:solidFill>
                  <a:srgbClr val="C00000"/>
                </a:solidFill>
              </a:rPr>
              <a:t>partir</a:t>
            </a:r>
            <a:r>
              <a:rPr dirty="0" sz="2000" spc="-125">
                <a:solidFill>
                  <a:srgbClr val="C00000"/>
                </a:solidFill>
              </a:rPr>
              <a:t> </a:t>
            </a:r>
            <a:r>
              <a:rPr dirty="0" sz="2000" spc="-30">
                <a:solidFill>
                  <a:srgbClr val="C00000"/>
                </a:solidFill>
              </a:rPr>
              <a:t>de</a:t>
            </a:r>
            <a:r>
              <a:rPr dirty="0" sz="2000" spc="-75">
                <a:solidFill>
                  <a:srgbClr val="C00000"/>
                </a:solidFill>
              </a:rPr>
              <a:t> </a:t>
            </a:r>
            <a:r>
              <a:rPr dirty="0" sz="2000" spc="-20">
                <a:solidFill>
                  <a:srgbClr val="C00000"/>
                </a:solidFill>
              </a:rPr>
              <a:t>agosto/15</a:t>
            </a:r>
            <a:endParaRPr sz="2000"/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4331" y="1896567"/>
            <a:ext cx="7895590" cy="1729105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algn="ctr" marL="12065" marR="5080">
              <a:lnSpc>
                <a:spcPts val="1920"/>
              </a:lnSpc>
              <a:spcBef>
                <a:spcPts val="570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poder</a:t>
            </a:r>
            <a:r>
              <a:rPr dirty="0" sz="20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jurídico,</a:t>
            </a:r>
            <a:r>
              <a:rPr dirty="0" sz="20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estructura</a:t>
            </a:r>
            <a:r>
              <a:rPr dirty="0" sz="20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legal,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ejerce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directamente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su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objeto,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forma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autónoma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atribuye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titular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facultades</a:t>
            </a:r>
            <a:r>
              <a:rPr dirty="0" sz="20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FF0000"/>
                </a:solidFill>
                <a:latin typeface="Calibri"/>
                <a:cs typeface="Calibri"/>
              </a:rPr>
              <a:t>de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persecución</a:t>
            </a:r>
            <a:r>
              <a:rPr dirty="0" sz="20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z="20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preferencia,</a:t>
            </a:r>
            <a:r>
              <a:rPr dirty="0" sz="20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demás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previstas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este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Código.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40"/>
              </a:spcBef>
            </a:pPr>
            <a:endParaRPr sz="2000">
              <a:latin typeface="Calibri"/>
              <a:cs typeface="Calibri"/>
            </a:endParaRPr>
          </a:p>
          <a:p>
            <a:pPr marL="864869">
              <a:lnSpc>
                <a:spcPct val="10000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ejerce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todo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parte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cosa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3" y="4447159"/>
            <a:ext cx="8171815" cy="175641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algn="ctr" marL="59690" marR="5080" indent="-1270">
              <a:lnSpc>
                <a:spcPct val="80000"/>
              </a:lnSpc>
              <a:spcBef>
                <a:spcPts val="585"/>
              </a:spcBef>
            </a:pPr>
            <a:r>
              <a:rPr dirty="0" sz="2000">
                <a:solidFill>
                  <a:srgbClr val="0000FF"/>
                </a:solidFill>
                <a:latin typeface="Calibri"/>
                <a:cs typeface="Calibri"/>
              </a:rPr>
              <a:t>Estructura:</a:t>
            </a:r>
            <a:r>
              <a:rPr dirty="0" sz="2000" spc="37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regulación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cuanto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elementos, contenido,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adquisición,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constitución,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modificación,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transmisión,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duración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y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extinción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1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establecida</a:t>
            </a:r>
            <a:r>
              <a:rPr dirty="0" sz="2000" spc="-4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sólo</a:t>
            </a:r>
            <a:r>
              <a:rPr dirty="0" sz="2000" spc="-3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2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404040"/>
                </a:solidFill>
                <a:latin typeface="Calibri"/>
                <a:cs typeface="Calibri"/>
              </a:rPr>
              <a:t>ley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nula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configuración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derecho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previsto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ley,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modificación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estructura.</a:t>
            </a:r>
            <a:r>
              <a:rPr dirty="0" sz="1400" spc="-10">
                <a:solidFill>
                  <a:srgbClr val="404040"/>
                </a:solidFill>
                <a:latin typeface="Segoe Script"/>
                <a:cs typeface="Segoe Script"/>
              </a:rPr>
              <a:t>(art.1884)</a:t>
            </a:r>
            <a:endParaRPr sz="1400">
              <a:latin typeface="Segoe Script"/>
              <a:cs typeface="Segoe Script"/>
            </a:endParaRPr>
          </a:p>
          <a:p>
            <a:pPr algn="ctr" marL="12065" marR="48895">
              <a:lnSpc>
                <a:spcPct val="79600"/>
              </a:lnSpc>
              <a:spcBef>
                <a:spcPts val="1445"/>
              </a:spcBef>
            </a:pP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Esto</a:t>
            </a:r>
            <a:r>
              <a:rPr dirty="0" sz="1400" spc="7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lo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diferencia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5">
                <a:solidFill>
                  <a:srgbClr val="C00000"/>
                </a:solidFill>
                <a:latin typeface="Cambria"/>
                <a:cs typeface="Cambria"/>
              </a:rPr>
              <a:t>de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los</a:t>
            </a:r>
            <a:r>
              <a:rPr dirty="0" sz="1400" spc="9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5">
                <a:solidFill>
                  <a:srgbClr val="C00000"/>
                </a:solidFill>
                <a:latin typeface="Cambria"/>
                <a:cs typeface="Cambria"/>
              </a:rPr>
              <a:t>derechos</a:t>
            </a:r>
            <a:r>
              <a:rPr dirty="0" sz="1400" spc="5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0">
                <a:solidFill>
                  <a:srgbClr val="C00000"/>
                </a:solidFill>
                <a:latin typeface="Cambria"/>
                <a:cs typeface="Cambria"/>
              </a:rPr>
              <a:t>personales,</a:t>
            </a:r>
            <a:r>
              <a:rPr dirty="0" sz="1400" spc="-8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5">
                <a:solidFill>
                  <a:srgbClr val="C00000"/>
                </a:solidFill>
                <a:latin typeface="Cambria"/>
                <a:cs typeface="Cambria"/>
              </a:rPr>
              <a:t>ya</a:t>
            </a:r>
            <a:r>
              <a:rPr dirty="0" sz="1400" spc="70">
                <a:solidFill>
                  <a:srgbClr val="C00000"/>
                </a:solidFill>
                <a:latin typeface="Cambria"/>
                <a:cs typeface="Cambria"/>
              </a:rPr>
              <a:t> que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30">
                <a:solidFill>
                  <a:srgbClr val="C00000"/>
                </a:solidFill>
                <a:latin typeface="Cambria"/>
                <a:cs typeface="Cambria"/>
              </a:rPr>
              <a:t>NO</a:t>
            </a:r>
            <a:r>
              <a:rPr dirty="0" sz="1400" spc="10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80">
                <a:solidFill>
                  <a:srgbClr val="C00000"/>
                </a:solidFill>
                <a:latin typeface="Cambria"/>
                <a:cs typeface="Cambria"/>
              </a:rPr>
              <a:t>puede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intervenir</a:t>
            </a:r>
            <a:r>
              <a:rPr dirty="0" sz="1400" spc="9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la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voluntad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5">
                <a:solidFill>
                  <a:srgbClr val="C00000"/>
                </a:solidFill>
                <a:latin typeface="Cambria"/>
                <a:cs typeface="Cambria"/>
              </a:rPr>
              <a:t>de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20">
                <a:solidFill>
                  <a:srgbClr val="C00000"/>
                </a:solidFill>
                <a:latin typeface="Cambria"/>
                <a:cs typeface="Cambria"/>
              </a:rPr>
              <a:t>las</a:t>
            </a:r>
            <a:r>
              <a:rPr dirty="0" sz="1400" spc="7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C00000"/>
                </a:solidFill>
                <a:latin typeface="Cambria"/>
                <a:cs typeface="Cambria"/>
              </a:rPr>
              <a:t>partes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para</a:t>
            </a:r>
            <a:r>
              <a:rPr dirty="0" sz="1400" spc="7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la</a:t>
            </a:r>
            <a:r>
              <a:rPr dirty="0" sz="1400" spc="10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5">
                <a:solidFill>
                  <a:srgbClr val="C00000"/>
                </a:solidFill>
                <a:latin typeface="Cambria"/>
                <a:cs typeface="Cambria"/>
              </a:rPr>
              <a:t>creación,</a:t>
            </a:r>
            <a:r>
              <a:rPr dirty="0" sz="1400" spc="-6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5">
                <a:solidFill>
                  <a:srgbClr val="C00000"/>
                </a:solidFill>
                <a:latin typeface="Cambria"/>
                <a:cs typeface="Cambria"/>
              </a:rPr>
              <a:t>modificación,</a:t>
            </a:r>
            <a:r>
              <a:rPr dirty="0" sz="1400" spc="-4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transmisión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5">
                <a:solidFill>
                  <a:srgbClr val="C00000"/>
                </a:solidFill>
                <a:latin typeface="Cambria"/>
                <a:cs typeface="Cambria"/>
              </a:rPr>
              <a:t>o</a:t>
            </a:r>
            <a:r>
              <a:rPr dirty="0" sz="1400" spc="10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extinción</a:t>
            </a:r>
            <a:r>
              <a:rPr dirty="0" sz="1400" spc="8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5">
                <a:solidFill>
                  <a:srgbClr val="C00000"/>
                </a:solidFill>
                <a:latin typeface="Cambria"/>
                <a:cs typeface="Cambria"/>
              </a:rPr>
              <a:t>de</a:t>
            </a:r>
            <a:r>
              <a:rPr dirty="0" sz="1400" spc="9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un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0">
                <a:solidFill>
                  <a:srgbClr val="C00000"/>
                </a:solidFill>
                <a:latin typeface="Cambria"/>
                <a:cs typeface="Cambria"/>
              </a:rPr>
              <a:t>derecho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0">
                <a:solidFill>
                  <a:srgbClr val="C00000"/>
                </a:solidFill>
                <a:latin typeface="Cambria"/>
                <a:cs typeface="Cambria"/>
              </a:rPr>
              <a:t>real,</a:t>
            </a:r>
            <a:r>
              <a:rPr dirty="0" sz="1400" spc="-5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5">
                <a:solidFill>
                  <a:srgbClr val="C00000"/>
                </a:solidFill>
                <a:latin typeface="Cambria"/>
                <a:cs typeface="Cambria"/>
              </a:rPr>
              <a:t>siendo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">
                <a:solidFill>
                  <a:srgbClr val="C00000"/>
                </a:solidFill>
                <a:latin typeface="Cambria"/>
                <a:cs typeface="Cambria"/>
              </a:rPr>
              <a:t>una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C00000"/>
                </a:solidFill>
                <a:latin typeface="Cambria"/>
                <a:cs typeface="Cambria"/>
              </a:rPr>
              <a:t>facultad </a:t>
            </a:r>
            <a:r>
              <a:rPr dirty="0" sz="1400" spc="50">
                <a:solidFill>
                  <a:srgbClr val="C00000"/>
                </a:solidFill>
                <a:latin typeface="Cambria"/>
                <a:cs typeface="Cambria"/>
              </a:rPr>
              <a:t>exclusiva 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del</a:t>
            </a:r>
            <a:r>
              <a:rPr dirty="0" sz="1400" spc="8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0">
                <a:solidFill>
                  <a:srgbClr val="C00000"/>
                </a:solidFill>
                <a:latin typeface="Cambria"/>
                <a:cs typeface="Cambria"/>
              </a:rPr>
              <a:t>legislador</a:t>
            </a:r>
            <a:r>
              <a:rPr dirty="0" sz="1400" spc="7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105">
                <a:solidFill>
                  <a:srgbClr val="C00000"/>
                </a:solidFill>
                <a:latin typeface="Cambria"/>
                <a:cs typeface="Cambria"/>
              </a:rPr>
              <a:t>de</a:t>
            </a:r>
            <a:r>
              <a:rPr dirty="0" sz="1400" spc="7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0">
                <a:solidFill>
                  <a:srgbClr val="C00000"/>
                </a:solidFill>
                <a:latin typeface="Cambria"/>
                <a:cs typeface="Cambria"/>
              </a:rPr>
              <a:t>reglar</a:t>
            </a:r>
            <a:r>
              <a:rPr dirty="0" sz="1400" spc="8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60">
                <a:solidFill>
                  <a:srgbClr val="C00000"/>
                </a:solidFill>
                <a:latin typeface="Cambria"/>
                <a:cs typeface="Cambria"/>
              </a:rPr>
              <a:t>sobre</a:t>
            </a:r>
            <a:r>
              <a:rPr dirty="0" sz="1400" spc="4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C00000"/>
                </a:solidFill>
                <a:latin typeface="Cambria"/>
                <a:cs typeface="Cambria"/>
              </a:rPr>
              <a:t>estos</a:t>
            </a:r>
            <a:r>
              <a:rPr dirty="0" sz="1400" spc="6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dirty="0" sz="1400" spc="50">
                <a:solidFill>
                  <a:srgbClr val="C00000"/>
                </a:solidFill>
                <a:latin typeface="Cambria"/>
                <a:cs typeface="Cambria"/>
              </a:rPr>
              <a:t>hechos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99871" rIns="0" bIns="0" rtlCol="0" vert="horz">
            <a:spAutoFit/>
          </a:bodyPr>
          <a:lstStyle/>
          <a:p>
            <a:pPr marL="2409190">
              <a:lnSpc>
                <a:spcPct val="100000"/>
              </a:lnSpc>
              <a:spcBef>
                <a:spcPts val="105"/>
              </a:spcBef>
            </a:pPr>
            <a:r>
              <a:rPr dirty="0" spc="-35">
                <a:solidFill>
                  <a:srgbClr val="FF0000"/>
                </a:solidFill>
                <a:latin typeface="Times New Roman"/>
                <a:cs typeface="Times New Roman"/>
              </a:rPr>
              <a:t>Cobro</a:t>
            </a:r>
            <a:r>
              <a:rPr dirty="0" spc="-16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pc="-17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dirty="0" spc="-1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pc="-30">
                <a:solidFill>
                  <a:srgbClr val="FF0000"/>
                </a:solidFill>
                <a:latin typeface="Times New Roman"/>
                <a:cs typeface="Times New Roman"/>
              </a:rPr>
              <a:t>medianera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6827" y="1936496"/>
            <a:ext cx="8698230" cy="38925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04139" marR="5080" indent="-91440">
              <a:lnSpc>
                <a:spcPct val="70000"/>
              </a:lnSpc>
              <a:spcBef>
                <a:spcPts val="745"/>
              </a:spcBef>
              <a:buClr>
                <a:srgbClr val="E38312"/>
              </a:buClr>
              <a:buChar char="-"/>
              <a:tabLst>
                <a:tab pos="104139" algn="l"/>
              </a:tabLst>
            </a:pPr>
            <a:r>
              <a:rPr dirty="0" sz="1800">
                <a:solidFill>
                  <a:srgbClr val="FF0000"/>
                </a:solidFill>
                <a:latin typeface="Times New Roman"/>
                <a:cs typeface="Times New Roman"/>
              </a:rPr>
              <a:t>muro</a:t>
            </a:r>
            <a:r>
              <a:rPr dirty="0" sz="18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18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FF0000"/>
                </a:solidFill>
                <a:latin typeface="Times New Roman"/>
                <a:cs typeface="Times New Roman"/>
              </a:rPr>
              <a:t>cerramiento</a:t>
            </a:r>
            <a:r>
              <a:rPr dirty="0" sz="18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FF0000"/>
                </a:solidFill>
                <a:latin typeface="Times New Roman"/>
                <a:cs typeface="Times New Roman"/>
              </a:rPr>
              <a:t>contiguo:</a:t>
            </a:r>
            <a:r>
              <a:rPr dirty="0" sz="18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titular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tiene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8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reclamar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titular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colindante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mitad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terreno,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18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sus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cimientos.</a:t>
            </a:r>
            <a:endParaRPr sz="18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60"/>
              </a:spcBef>
              <a:buClr>
                <a:srgbClr val="E38312"/>
              </a:buClr>
              <a:buChar char="-"/>
              <a:tabLst>
                <a:tab pos="103505" algn="l"/>
              </a:tabLst>
            </a:pPr>
            <a:r>
              <a:rPr dirty="0" sz="1800">
                <a:solidFill>
                  <a:srgbClr val="FF6600"/>
                </a:solidFill>
                <a:latin typeface="Times New Roman"/>
                <a:cs typeface="Times New Roman"/>
              </a:rPr>
              <a:t>Encaballado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: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cobra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mitad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sus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cimientos.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44"/>
              </a:spcBef>
              <a:buClr>
                <a:srgbClr val="E38312"/>
              </a:buClr>
              <a:buFont typeface="Times New Roman"/>
              <a:buChar char="-"/>
            </a:pPr>
            <a:endParaRPr sz="1800">
              <a:latin typeface="Times New Roman"/>
              <a:cs typeface="Times New Roman"/>
            </a:endParaRPr>
          </a:p>
          <a:p>
            <a:pPr marL="104139" marR="145415" indent="-91440">
              <a:lnSpc>
                <a:spcPct val="70000"/>
              </a:lnSpc>
              <a:buClr>
                <a:srgbClr val="E38312"/>
              </a:buClr>
              <a:buChar char="-"/>
              <a:tabLst>
                <a:tab pos="104139" algn="l"/>
              </a:tabLst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reclamar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Mayor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características</a:t>
            </a:r>
            <a:r>
              <a:rPr dirty="0" sz="1800" spc="-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edilicias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sus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cimientos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con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relación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estabilidad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aislación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sean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superiores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estándares</a:t>
            </a:r>
            <a:r>
              <a:rPr dirty="0" sz="18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lugar</a:t>
            </a:r>
            <a:endParaRPr sz="1800">
              <a:latin typeface="Times New Roman"/>
              <a:cs typeface="Times New Roman"/>
            </a:endParaRPr>
          </a:p>
          <a:p>
            <a:pPr marL="104139">
              <a:lnSpc>
                <a:spcPts val="1835"/>
              </a:lnSpc>
              <a:spcBef>
                <a:spcPts val="865"/>
              </a:spcBef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-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muros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elevación</a:t>
            </a:r>
            <a:r>
              <a:rPr dirty="0" sz="18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enterrado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solo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pueden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adquirir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tal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como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están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construidos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aún</a:t>
            </a:r>
            <a:endParaRPr sz="1800">
              <a:latin typeface="Times New Roman"/>
              <a:cs typeface="Times New Roman"/>
            </a:endParaRPr>
          </a:p>
          <a:p>
            <a:pPr marL="104139">
              <a:lnSpc>
                <a:spcPts val="1835"/>
              </a:lnSpc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cuando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excedan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los estándares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del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lugar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800">
              <a:latin typeface="Times New Roman"/>
              <a:cs typeface="Times New Roman"/>
            </a:endParaRPr>
          </a:p>
          <a:p>
            <a:pPr marL="104139" marR="98425" indent="-91440">
              <a:lnSpc>
                <a:spcPct val="70000"/>
              </a:lnSpc>
              <a:buClr>
                <a:srgbClr val="E38312"/>
              </a:buClr>
              <a:buChar char="-"/>
              <a:tabLst>
                <a:tab pos="104139" algn="l"/>
              </a:tabLst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-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solo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exigir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cobro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cuando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colindante</a:t>
            </a:r>
            <a:r>
              <a:rPr dirty="0" sz="18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haga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uso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muros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construidos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el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otro.</a:t>
            </a:r>
            <a:endParaRPr sz="1800">
              <a:latin typeface="Times New Roman"/>
              <a:cs typeface="Times New Roman"/>
            </a:endParaRPr>
          </a:p>
          <a:p>
            <a:pPr marL="103505" indent="-90805">
              <a:lnSpc>
                <a:spcPts val="1835"/>
              </a:lnSpc>
              <a:spcBef>
                <a:spcPts val="760"/>
              </a:spcBef>
              <a:buClr>
                <a:srgbClr val="E38312"/>
              </a:buClr>
              <a:buFont typeface="Times New Roman"/>
              <a:buChar char="-"/>
              <a:tabLst>
                <a:tab pos="103505" algn="l"/>
              </a:tabLst>
            </a:pP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Prescripción</a:t>
            </a:r>
            <a:r>
              <a:rPr dirty="0" sz="1800" spc="-55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Extintiva</a:t>
            </a:r>
            <a:r>
              <a:rPr dirty="0" sz="1800" spc="-30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de</a:t>
            </a:r>
            <a:r>
              <a:rPr dirty="0" sz="1800" spc="-30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la</a:t>
            </a:r>
            <a:r>
              <a:rPr dirty="0" sz="1800" spc="-30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acción</a:t>
            </a:r>
            <a:r>
              <a:rPr dirty="0" sz="1800" spc="-40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de</a:t>
            </a:r>
            <a:r>
              <a:rPr dirty="0" sz="1800" spc="-45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00AF50"/>
                </a:solidFill>
                <a:latin typeface="Times New Roman"/>
                <a:cs typeface="Times New Roman"/>
              </a:rPr>
              <a:t>cobro:</a:t>
            </a:r>
            <a:r>
              <a:rPr dirty="0" sz="1800" spc="365" b="1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8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8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r>
              <a:rPr dirty="0" sz="18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años</a:t>
            </a:r>
            <a:r>
              <a:rPr dirty="0" sz="18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(antes</a:t>
            </a:r>
            <a:r>
              <a:rPr dirty="0" sz="18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8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año</a:t>
            </a:r>
            <a:r>
              <a:rPr dirty="0" sz="18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2015</a:t>
            </a:r>
            <a:r>
              <a:rPr dirty="0" sz="18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era</a:t>
            </a:r>
            <a:r>
              <a:rPr dirty="0" sz="18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800" spc="-25">
                <a:solidFill>
                  <a:srgbClr val="404040"/>
                </a:solidFill>
                <a:latin typeface="Calibri"/>
                <a:cs typeface="Calibri"/>
              </a:rPr>
              <a:t> 10)</a:t>
            </a:r>
            <a:endParaRPr sz="1800">
              <a:latin typeface="Calibri"/>
              <a:cs typeface="Calibri"/>
            </a:endParaRPr>
          </a:p>
          <a:p>
            <a:pPr marL="104139">
              <a:lnSpc>
                <a:spcPts val="1510"/>
              </a:lnSpc>
            </a:pP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medianería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respecto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muro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FF"/>
                </a:solidFill>
                <a:latin typeface="Times New Roman"/>
                <a:cs typeface="Times New Roman"/>
              </a:rPr>
              <a:t>cerramiento</a:t>
            </a:r>
            <a:r>
              <a:rPr dirty="0" sz="1800" spc="-4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(construcción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obligatorio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para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ambos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vecinos</a:t>
            </a:r>
            <a:endParaRPr sz="1800">
              <a:latin typeface="Times New Roman"/>
              <a:cs typeface="Times New Roman"/>
            </a:endParaRPr>
          </a:p>
          <a:p>
            <a:pPr marL="104139">
              <a:lnSpc>
                <a:spcPts val="1510"/>
              </a:lnSpc>
            </a:pPr>
            <a:r>
              <a:rPr dirty="0" sz="1800">
                <a:latin typeface="Times New Roman"/>
                <a:cs typeface="Times New Roman"/>
              </a:rPr>
              <a:t>en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zonas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urbanas)</a:t>
            </a:r>
            <a:r>
              <a:rPr dirty="0" sz="180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inicia</a:t>
            </a:r>
            <a:r>
              <a:rPr dirty="0" sz="18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desde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8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comienzo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18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construcción;</a:t>
            </a:r>
            <a:r>
              <a:rPr dirty="0" sz="18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respecto</a:t>
            </a:r>
            <a:r>
              <a:rPr dirty="0" sz="18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8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8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FF"/>
                </a:solidFill>
                <a:latin typeface="Times New Roman"/>
                <a:cs typeface="Times New Roman"/>
              </a:rPr>
              <a:t>elevación</a:t>
            </a:r>
            <a:r>
              <a:rPr dirty="0" sz="1800" spc="-4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800" spc="-5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endParaRPr sz="1800">
              <a:latin typeface="Times New Roman"/>
              <a:cs typeface="Times New Roman"/>
            </a:endParaRPr>
          </a:p>
          <a:p>
            <a:pPr marL="104139">
              <a:lnSpc>
                <a:spcPts val="1835"/>
              </a:lnSpc>
            </a:pPr>
            <a:r>
              <a:rPr dirty="0" sz="1800">
                <a:solidFill>
                  <a:srgbClr val="0000FF"/>
                </a:solidFill>
                <a:latin typeface="Times New Roman"/>
                <a:cs typeface="Times New Roman"/>
              </a:rPr>
              <a:t>al</a:t>
            </a:r>
            <a:r>
              <a:rPr dirty="0" sz="1800" spc="-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FF"/>
                </a:solidFill>
                <a:latin typeface="Times New Roman"/>
                <a:cs typeface="Times New Roman"/>
              </a:rPr>
              <a:t>enterrado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,</a:t>
            </a:r>
            <a:r>
              <a:rPr dirty="0" sz="18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desde</a:t>
            </a:r>
            <a:r>
              <a:rPr dirty="0" sz="18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su utilización</a:t>
            </a:r>
            <a:r>
              <a:rPr dirty="0" sz="18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efectiva</a:t>
            </a:r>
            <a:r>
              <a:rPr dirty="0" sz="18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404040"/>
                </a:solidFill>
                <a:latin typeface="Times New Roman"/>
                <a:cs typeface="Times New Roman"/>
              </a:rPr>
              <a:t>el titular</a:t>
            </a:r>
            <a:r>
              <a:rPr dirty="0" sz="18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Times New Roman"/>
                <a:cs typeface="Times New Roman"/>
              </a:rPr>
              <a:t>colindante.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56869" rIns="0" bIns="0" rtlCol="0" vert="horz">
            <a:spAutoFit/>
          </a:bodyPr>
          <a:lstStyle/>
          <a:p>
            <a:pPr marL="1927225">
              <a:lnSpc>
                <a:spcPct val="100000"/>
              </a:lnSpc>
              <a:spcBef>
                <a:spcPts val="105"/>
              </a:spcBef>
            </a:pPr>
            <a:r>
              <a:rPr dirty="0" spc="-45">
                <a:solidFill>
                  <a:srgbClr val="FF0000"/>
                </a:solidFill>
                <a:latin typeface="Times New Roman"/>
                <a:cs typeface="Times New Roman"/>
              </a:rPr>
              <a:t>Derechos</a:t>
            </a:r>
            <a:r>
              <a:rPr dirty="0" spc="-1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pc="-18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pc="-20">
                <a:solidFill>
                  <a:srgbClr val="FF0000"/>
                </a:solidFill>
                <a:latin typeface="Times New Roman"/>
                <a:cs typeface="Times New Roman"/>
              </a:rPr>
              <a:t>los</a:t>
            </a:r>
            <a:r>
              <a:rPr dirty="0" spc="-1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pc="-30">
                <a:solidFill>
                  <a:srgbClr val="FF0000"/>
                </a:solidFill>
                <a:latin typeface="Times New Roman"/>
                <a:cs typeface="Times New Roman"/>
              </a:rPr>
              <a:t>condóminos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741169"/>
            <a:ext cx="8061959" cy="39287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 marR="5080">
              <a:lnSpc>
                <a:spcPts val="1820"/>
              </a:lnSpc>
              <a:spcBef>
                <a:spcPts val="540"/>
              </a:spcBef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adosar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construcciones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muro,</a:t>
            </a:r>
            <a:r>
              <a:rPr dirty="0" sz="1900" spc="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anclarlas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él,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empotrar</a:t>
            </a:r>
            <a:r>
              <a:rPr dirty="0" sz="19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tipo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tirantes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abrir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cavidades,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aun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totalidad</a:t>
            </a:r>
            <a:r>
              <a:rPr dirty="0" sz="19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espesor,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siempre</a:t>
            </a:r>
            <a:r>
              <a:rPr dirty="0" sz="19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ejercicio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regular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resulte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peligro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solidez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muro.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 marR="997585">
              <a:lnSpc>
                <a:spcPct val="80000"/>
              </a:lnSpc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prolongar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lindero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altura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profundidad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sin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indemnizar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otro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condómino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 marR="434975">
              <a:lnSpc>
                <a:spcPct val="80000"/>
              </a:lnSpc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demoler y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volver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construir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costa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si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necesita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si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utiliza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una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superficie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mayor debe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ser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terreno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realiza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nuevo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sigue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siendo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medianero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espesor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64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Abdicación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readquisición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 la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medianería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0617" y="944117"/>
            <a:ext cx="23088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5">
                <a:solidFill>
                  <a:srgbClr val="FF0000"/>
                </a:solidFill>
                <a:latin typeface="Times New Roman"/>
                <a:cs typeface="Times New Roman"/>
              </a:rPr>
              <a:t>Medianería</a:t>
            </a:r>
            <a:r>
              <a:rPr dirty="0" sz="2800" spc="-9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-20">
                <a:solidFill>
                  <a:srgbClr val="FF0000"/>
                </a:solidFill>
                <a:latin typeface="Times New Roman"/>
                <a:cs typeface="Times New Roman"/>
              </a:rPr>
              <a:t>rural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1328165"/>
            <a:ext cx="7511415" cy="38614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8415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art.2032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siempre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medianero,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aunque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excavado</a:t>
            </a:r>
            <a:endParaRPr sz="2000">
              <a:latin typeface="Times New Roman"/>
              <a:cs typeface="Times New Roman"/>
            </a:endParaRPr>
          </a:p>
          <a:p>
            <a:pPr marL="104139" marR="725170">
              <a:lnSpc>
                <a:spcPts val="2160"/>
              </a:lnSpc>
              <a:spcBef>
                <a:spcPts val="2190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realiza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tiene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 cobrar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un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según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lugar</a:t>
            </a:r>
            <a:endParaRPr sz="2000">
              <a:latin typeface="Times New Roman"/>
              <a:cs typeface="Times New Roman"/>
            </a:endParaRPr>
          </a:p>
          <a:p>
            <a:pPr marL="104139" marR="53975">
              <a:lnSpc>
                <a:spcPts val="2160"/>
              </a:lnSpc>
              <a:spcBef>
                <a:spcPts val="216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medianero</a:t>
            </a:r>
            <a:r>
              <a:rPr dirty="0" sz="2000" spc="-1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árbol</a:t>
            </a:r>
            <a:r>
              <a:rPr dirty="0" sz="2000" spc="-4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0000FF"/>
                </a:solidFill>
                <a:latin typeface="Times New Roman"/>
                <a:cs typeface="Times New Roman"/>
              </a:rPr>
              <a:t>y arbusto</a:t>
            </a:r>
            <a:r>
              <a:rPr dirty="0" sz="2000" spc="-3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contiguo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encaballado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relación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muros,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cercos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 fosos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linderos,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tanto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 predios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rurales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como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urbanos.</a:t>
            </a:r>
            <a:r>
              <a:rPr dirty="0" sz="1600">
                <a:solidFill>
                  <a:srgbClr val="404040"/>
                </a:solidFill>
                <a:latin typeface="Calibri"/>
                <a:cs typeface="Calibri"/>
              </a:rPr>
              <a:t>(art.2034).</a:t>
            </a:r>
            <a:r>
              <a:rPr dirty="0" sz="16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causa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perjuicio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cualquiera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condóminos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puede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pedir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sean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arrancados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costa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ambos.</a:t>
            </a:r>
            <a:endParaRPr sz="2000">
              <a:latin typeface="Times New Roman"/>
              <a:cs typeface="Times New Roman"/>
            </a:endParaRPr>
          </a:p>
          <a:p>
            <a:pPr marL="104139">
              <a:lnSpc>
                <a:spcPts val="2280"/>
              </a:lnSpc>
              <a:spcBef>
                <a:spcPts val="188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seca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árbol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solo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reponerse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consentimiento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  <a:p>
            <a:pPr marL="104139">
              <a:lnSpc>
                <a:spcPts val="2280"/>
              </a:lnSpc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ambos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condóminos.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906780" y="4343400"/>
            <a:ext cx="7406005" cy="0"/>
          </a:xfrm>
          <a:custGeom>
            <a:avLst/>
            <a:gdLst/>
            <a:ahLst/>
            <a:cxnLst/>
            <a:rect l="l" t="t" r="r" b="b"/>
            <a:pathLst>
              <a:path w="7406005" h="0">
                <a:moveTo>
                  <a:pt x="0" y="0"/>
                </a:moveTo>
                <a:lnTo>
                  <a:pt x="7405624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2742" y="139649"/>
            <a:ext cx="5354320" cy="1334770"/>
          </a:xfrm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755"/>
              </a:spcBef>
            </a:pPr>
            <a:r>
              <a:rPr dirty="0" sz="3600" spc="-20">
                <a:solidFill>
                  <a:srgbClr val="C00000"/>
                </a:solidFill>
              </a:rPr>
              <a:t>3)</a:t>
            </a:r>
            <a:r>
              <a:rPr dirty="0" sz="3600" spc="-140">
                <a:solidFill>
                  <a:srgbClr val="C00000"/>
                </a:solidFill>
              </a:rPr>
              <a:t> </a:t>
            </a:r>
            <a:r>
              <a:rPr dirty="0" sz="3600" spc="-65">
                <a:solidFill>
                  <a:srgbClr val="C00000"/>
                </a:solidFill>
              </a:rPr>
              <a:t>Ley</a:t>
            </a:r>
            <a:r>
              <a:rPr dirty="0" sz="3600" spc="-160">
                <a:solidFill>
                  <a:srgbClr val="C00000"/>
                </a:solidFill>
              </a:rPr>
              <a:t> </a:t>
            </a:r>
            <a:r>
              <a:rPr dirty="0" sz="3600" spc="-55">
                <a:solidFill>
                  <a:srgbClr val="C00000"/>
                </a:solidFill>
              </a:rPr>
              <a:t>de</a:t>
            </a:r>
            <a:r>
              <a:rPr dirty="0" sz="3600" spc="-145">
                <a:solidFill>
                  <a:srgbClr val="C00000"/>
                </a:solidFill>
              </a:rPr>
              <a:t> </a:t>
            </a:r>
            <a:r>
              <a:rPr dirty="0" sz="3600" spc="-95">
                <a:solidFill>
                  <a:srgbClr val="C00000"/>
                </a:solidFill>
              </a:rPr>
              <a:t>Propiedad</a:t>
            </a:r>
            <a:r>
              <a:rPr dirty="0" sz="3600" spc="-175">
                <a:solidFill>
                  <a:srgbClr val="C00000"/>
                </a:solidFill>
              </a:rPr>
              <a:t> </a:t>
            </a:r>
            <a:r>
              <a:rPr dirty="0" sz="3600" spc="-85">
                <a:solidFill>
                  <a:srgbClr val="C00000"/>
                </a:solidFill>
              </a:rPr>
              <a:t>Horizontal </a:t>
            </a:r>
            <a:r>
              <a:rPr dirty="0" sz="3600" spc="-10">
                <a:solidFill>
                  <a:srgbClr val="252525"/>
                </a:solidFill>
              </a:rPr>
              <a:t>13.512</a:t>
            </a:r>
            <a:endParaRPr sz="3600"/>
          </a:p>
          <a:p>
            <a:pPr marL="12700">
              <a:lnSpc>
                <a:spcPts val="2290"/>
              </a:lnSpc>
            </a:pPr>
            <a:r>
              <a:rPr dirty="0" sz="2200" spc="-60">
                <a:solidFill>
                  <a:srgbClr val="252525"/>
                </a:solidFill>
              </a:rPr>
              <a:t>(vigente</a:t>
            </a:r>
            <a:r>
              <a:rPr dirty="0" sz="2200" spc="-85">
                <a:solidFill>
                  <a:srgbClr val="252525"/>
                </a:solidFill>
              </a:rPr>
              <a:t> </a:t>
            </a:r>
            <a:r>
              <a:rPr dirty="0" sz="2200" spc="-60">
                <a:solidFill>
                  <a:srgbClr val="252525"/>
                </a:solidFill>
              </a:rPr>
              <a:t>hasta</a:t>
            </a:r>
            <a:r>
              <a:rPr dirty="0" sz="2200" spc="-80">
                <a:solidFill>
                  <a:srgbClr val="252525"/>
                </a:solidFill>
              </a:rPr>
              <a:t> </a:t>
            </a:r>
            <a:r>
              <a:rPr dirty="0" sz="2200" spc="-10">
                <a:solidFill>
                  <a:srgbClr val="252525"/>
                </a:solidFill>
              </a:rPr>
              <a:t>agosto/15)</a:t>
            </a:r>
            <a:endParaRPr sz="2200"/>
          </a:p>
        </p:txBody>
      </p:sp>
      <p:sp>
        <p:nvSpPr>
          <p:cNvPr id="7" name="object 7" descr=""/>
          <p:cNvSpPr txBox="1"/>
          <p:nvPr/>
        </p:nvSpPr>
        <p:spPr>
          <a:xfrm>
            <a:off x="474065" y="4530674"/>
            <a:ext cx="788479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135">
                <a:latin typeface="Times New Roman"/>
                <a:cs typeface="Times New Roman"/>
              </a:rPr>
              <a:t>Los</a:t>
            </a:r>
            <a:r>
              <a:rPr dirty="0" sz="2000" spc="385">
                <a:latin typeface="Times New Roman"/>
                <a:cs typeface="Times New Roman"/>
              </a:rPr>
              <a:t> </a:t>
            </a:r>
            <a:r>
              <a:rPr dirty="0" sz="2000" spc="175">
                <a:latin typeface="Times New Roman"/>
                <a:cs typeface="Times New Roman"/>
              </a:rPr>
              <a:t>distintos</a:t>
            </a:r>
            <a:r>
              <a:rPr dirty="0" sz="2000" spc="360">
                <a:latin typeface="Times New Roman"/>
                <a:cs typeface="Times New Roman"/>
              </a:rPr>
              <a:t> </a:t>
            </a:r>
            <a:r>
              <a:rPr dirty="0" sz="2000" spc="160">
                <a:latin typeface="Times New Roman"/>
                <a:cs typeface="Times New Roman"/>
              </a:rPr>
              <a:t>pisos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de</a:t>
            </a:r>
            <a:r>
              <a:rPr dirty="0" sz="2000" spc="380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un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170">
                <a:latin typeface="Times New Roman"/>
                <a:cs typeface="Times New Roman"/>
              </a:rPr>
              <a:t>edificio</a:t>
            </a:r>
            <a:r>
              <a:rPr dirty="0" sz="2000" spc="3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170">
                <a:latin typeface="Times New Roman"/>
                <a:cs typeface="Times New Roman"/>
              </a:rPr>
              <a:t>distintos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75">
                <a:latin typeface="Times New Roman"/>
                <a:cs typeface="Times New Roman"/>
              </a:rPr>
              <a:t>departamentos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75">
                <a:latin typeface="Times New Roman"/>
                <a:cs typeface="Times New Roman"/>
              </a:rPr>
              <a:t>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4065" y="4714113"/>
            <a:ext cx="729678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00">
                <a:latin typeface="Times New Roman"/>
                <a:cs typeface="Times New Roman"/>
              </a:rPr>
              <a:t>un</a:t>
            </a:r>
            <a:r>
              <a:rPr dirty="0" sz="2000" spc="380">
                <a:latin typeface="Times New Roman"/>
                <a:cs typeface="Times New Roman"/>
              </a:rPr>
              <a:t> </a:t>
            </a:r>
            <a:r>
              <a:rPr dirty="0" sz="2000" spc="150">
                <a:latin typeface="Times New Roman"/>
                <a:cs typeface="Times New Roman"/>
              </a:rPr>
              <a:t>mismo</a:t>
            </a:r>
            <a:r>
              <a:rPr dirty="0" sz="2000" spc="405">
                <a:latin typeface="Times New Roman"/>
                <a:cs typeface="Times New Roman"/>
              </a:rPr>
              <a:t> </a:t>
            </a:r>
            <a:r>
              <a:rPr dirty="0" sz="2000" spc="150">
                <a:latin typeface="Times New Roman"/>
                <a:cs typeface="Times New Roman"/>
              </a:rPr>
              <a:t>piso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</a:t>
            </a:r>
            <a:r>
              <a:rPr dirty="0" sz="2000" spc="409">
                <a:latin typeface="Times New Roman"/>
                <a:cs typeface="Times New Roman"/>
              </a:rPr>
              <a:t> </a:t>
            </a:r>
            <a:r>
              <a:rPr dirty="0" sz="2000" spc="180">
                <a:latin typeface="Times New Roman"/>
                <a:cs typeface="Times New Roman"/>
              </a:rPr>
              <a:t>departamentos</a:t>
            </a:r>
            <a:r>
              <a:rPr dirty="0" sz="2000" spc="350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de</a:t>
            </a:r>
            <a:r>
              <a:rPr dirty="0" sz="2000" spc="385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un</a:t>
            </a:r>
            <a:r>
              <a:rPr dirty="0" sz="2000" spc="390">
                <a:latin typeface="Times New Roman"/>
                <a:cs typeface="Times New Roman"/>
              </a:rPr>
              <a:t> </a:t>
            </a:r>
            <a:r>
              <a:rPr dirty="0" sz="2000" spc="170">
                <a:latin typeface="Times New Roman"/>
                <a:cs typeface="Times New Roman"/>
              </a:rPr>
              <a:t>edificio</a:t>
            </a:r>
            <a:r>
              <a:rPr dirty="0" sz="2000" spc="375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de</a:t>
            </a:r>
            <a:r>
              <a:rPr dirty="0" sz="2000" spc="385">
                <a:latin typeface="Times New Roman"/>
                <a:cs typeface="Times New Roman"/>
              </a:rPr>
              <a:t> </a:t>
            </a:r>
            <a:r>
              <a:rPr dirty="0" sz="2000" spc="135">
                <a:latin typeface="Times New Roman"/>
                <a:cs typeface="Times New Roman"/>
              </a:rPr>
              <a:t>una</a:t>
            </a:r>
            <a:r>
              <a:rPr dirty="0" sz="2000" spc="360">
                <a:latin typeface="Times New Roman"/>
                <a:cs typeface="Times New Roman"/>
              </a:rPr>
              <a:t> </a:t>
            </a:r>
            <a:r>
              <a:rPr dirty="0" sz="2000" spc="130">
                <a:latin typeface="Times New Roman"/>
                <a:cs typeface="Times New Roman"/>
              </a:rPr>
              <a:t>sola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4065" y="4896992"/>
            <a:ext cx="773049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70">
                <a:latin typeface="Times New Roman"/>
                <a:cs typeface="Times New Roman"/>
              </a:rPr>
              <a:t>planta,</a:t>
            </a:r>
            <a:r>
              <a:rPr dirty="0" sz="2000" spc="365">
                <a:latin typeface="Times New Roman"/>
                <a:cs typeface="Times New Roman"/>
              </a:rPr>
              <a:t> </a:t>
            </a:r>
            <a:r>
              <a:rPr dirty="0" sz="2000" spc="135">
                <a:latin typeface="Times New Roman"/>
                <a:cs typeface="Times New Roman"/>
              </a:rPr>
              <a:t>que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50">
                <a:latin typeface="Times New Roman"/>
                <a:cs typeface="Times New Roman"/>
              </a:rPr>
              <a:t>sean</a:t>
            </a:r>
            <a:r>
              <a:rPr dirty="0" sz="2000" spc="425">
                <a:latin typeface="Times New Roman"/>
                <a:cs typeface="Times New Roman"/>
              </a:rPr>
              <a:t> </a:t>
            </a:r>
            <a:r>
              <a:rPr dirty="0" sz="2000" spc="180" b="1">
                <a:solidFill>
                  <a:srgbClr val="C00000"/>
                </a:solidFill>
                <a:latin typeface="Times New Roman"/>
                <a:cs typeface="Times New Roman"/>
              </a:rPr>
              <a:t>independientes</a:t>
            </a:r>
            <a:r>
              <a:rPr dirty="0" sz="2000" spc="39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 spc="135">
                <a:latin typeface="Times New Roman"/>
                <a:cs typeface="Times New Roman"/>
              </a:rPr>
              <a:t>que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65">
                <a:latin typeface="Times New Roman"/>
                <a:cs typeface="Times New Roman"/>
              </a:rPr>
              <a:t>tengan</a:t>
            </a:r>
            <a:r>
              <a:rPr dirty="0" sz="2000" spc="390">
                <a:latin typeface="Times New Roman"/>
                <a:cs typeface="Times New Roman"/>
              </a:rPr>
              <a:t> </a:t>
            </a:r>
            <a:r>
              <a:rPr dirty="0" sz="2000" spc="165" b="1">
                <a:solidFill>
                  <a:srgbClr val="C00000"/>
                </a:solidFill>
                <a:latin typeface="Times New Roman"/>
                <a:cs typeface="Times New Roman"/>
              </a:rPr>
              <a:t>salida</a:t>
            </a:r>
            <a:r>
              <a:rPr dirty="0" sz="2000" spc="35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dirty="0" sz="2000" spc="409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00" b="1">
                <a:solidFill>
                  <a:srgbClr val="C00000"/>
                </a:solidFill>
                <a:latin typeface="Times New Roman"/>
                <a:cs typeface="Times New Roman"/>
              </a:rPr>
              <a:t>la</a:t>
            </a:r>
            <a:r>
              <a:rPr dirty="0" sz="2000" spc="38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10" b="1">
                <a:solidFill>
                  <a:srgbClr val="C00000"/>
                </a:solidFill>
                <a:latin typeface="Times New Roman"/>
                <a:cs typeface="Times New Roman"/>
              </a:rPr>
              <a:t>vía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4065" y="5079872"/>
            <a:ext cx="80537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70" b="1">
                <a:solidFill>
                  <a:srgbClr val="C00000"/>
                </a:solidFill>
                <a:latin typeface="Times New Roman"/>
                <a:cs typeface="Times New Roman"/>
              </a:rPr>
              <a:t>pública</a:t>
            </a:r>
            <a:r>
              <a:rPr dirty="0" sz="2000" spc="36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75" b="1">
                <a:solidFill>
                  <a:srgbClr val="C00000"/>
                </a:solidFill>
                <a:latin typeface="Times New Roman"/>
                <a:cs typeface="Times New Roman"/>
              </a:rPr>
              <a:t>directamente</a:t>
            </a:r>
            <a:r>
              <a:rPr dirty="0" sz="2000" spc="41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 spc="135">
                <a:latin typeface="Times New Roman"/>
                <a:cs typeface="Times New Roman"/>
              </a:rPr>
              <a:t>por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un</a:t>
            </a:r>
            <a:r>
              <a:rPr dirty="0" sz="2000" spc="395">
                <a:latin typeface="Times New Roman"/>
                <a:cs typeface="Times New Roman"/>
              </a:rPr>
              <a:t> </a:t>
            </a:r>
            <a:r>
              <a:rPr dirty="0" sz="2000" spc="165">
                <a:latin typeface="Times New Roman"/>
                <a:cs typeface="Times New Roman"/>
              </a:rPr>
              <a:t>pasaje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55">
                <a:latin typeface="Times New Roman"/>
                <a:cs typeface="Times New Roman"/>
              </a:rPr>
              <a:t>común</a:t>
            </a:r>
            <a:r>
              <a:rPr dirty="0" sz="2000" spc="375">
                <a:latin typeface="Times New Roman"/>
                <a:cs typeface="Times New Roman"/>
              </a:rPr>
              <a:t> </a:t>
            </a:r>
            <a:r>
              <a:rPr dirty="0" sz="2000" spc="165">
                <a:latin typeface="Times New Roman"/>
                <a:cs typeface="Times New Roman"/>
              </a:rPr>
              <a:t>podrán</a:t>
            </a:r>
            <a:r>
              <a:rPr dirty="0" sz="2000" spc="360">
                <a:latin typeface="Times New Roman"/>
                <a:cs typeface="Times New Roman"/>
              </a:rPr>
              <a:t> </a:t>
            </a:r>
            <a:r>
              <a:rPr dirty="0" sz="2000" spc="165">
                <a:latin typeface="Times New Roman"/>
                <a:cs typeface="Times New Roman"/>
              </a:rPr>
              <a:t>pertenecer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4065" y="5262753"/>
            <a:ext cx="803529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175" b="1">
                <a:solidFill>
                  <a:srgbClr val="C00000"/>
                </a:solidFill>
                <a:latin typeface="Times New Roman"/>
                <a:cs typeface="Times New Roman"/>
              </a:rPr>
              <a:t>propietarios</a:t>
            </a:r>
            <a:r>
              <a:rPr dirty="0" sz="2000" spc="36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75" b="1">
                <a:solidFill>
                  <a:srgbClr val="C00000"/>
                </a:solidFill>
                <a:latin typeface="Times New Roman"/>
                <a:cs typeface="Times New Roman"/>
              </a:rPr>
              <a:t>distintos</a:t>
            </a:r>
            <a:r>
              <a:rPr dirty="0" sz="2000" spc="-26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,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de</a:t>
            </a:r>
            <a:r>
              <a:rPr dirty="0" sz="2000" spc="385">
                <a:latin typeface="Times New Roman"/>
                <a:cs typeface="Times New Roman"/>
              </a:rPr>
              <a:t> </a:t>
            </a:r>
            <a:r>
              <a:rPr dirty="0" sz="2000" spc="170">
                <a:latin typeface="Times New Roman"/>
                <a:cs typeface="Times New Roman"/>
              </a:rPr>
              <a:t>acuerdo</a:t>
            </a:r>
            <a:r>
              <a:rPr dirty="0" sz="2000" spc="3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130">
                <a:latin typeface="Times New Roman"/>
                <a:cs typeface="Times New Roman"/>
              </a:rPr>
              <a:t>las</a:t>
            </a:r>
            <a:r>
              <a:rPr dirty="0" sz="2000" spc="375">
                <a:latin typeface="Times New Roman"/>
                <a:cs typeface="Times New Roman"/>
              </a:rPr>
              <a:t> </a:t>
            </a:r>
            <a:r>
              <a:rPr dirty="0" sz="2000" spc="180">
                <a:latin typeface="Times New Roman"/>
                <a:cs typeface="Times New Roman"/>
              </a:rPr>
              <a:t>disposiciones</a:t>
            </a:r>
            <a:r>
              <a:rPr dirty="0" sz="2000" spc="355">
                <a:latin typeface="Times New Roman"/>
                <a:cs typeface="Times New Roman"/>
              </a:rPr>
              <a:t> </a:t>
            </a:r>
            <a:r>
              <a:rPr dirty="0" sz="2000" spc="100">
                <a:latin typeface="Times New Roman"/>
                <a:cs typeface="Times New Roman"/>
              </a:rPr>
              <a:t>de</a:t>
            </a:r>
            <a:r>
              <a:rPr dirty="0" sz="2000" spc="385">
                <a:latin typeface="Times New Roman"/>
                <a:cs typeface="Times New Roman"/>
              </a:rPr>
              <a:t> </a:t>
            </a:r>
            <a:r>
              <a:rPr dirty="0" sz="2000" spc="130">
                <a:latin typeface="Times New Roman"/>
                <a:cs typeface="Times New Roman"/>
              </a:rPr>
              <a:t>esta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4065" y="5445658"/>
            <a:ext cx="812101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42710" algn="l"/>
              </a:tabLst>
            </a:pPr>
            <a:r>
              <a:rPr dirty="0" sz="2000" spc="114">
                <a:latin typeface="Times New Roman"/>
                <a:cs typeface="Times New Roman"/>
              </a:rPr>
              <a:t>ley.</a:t>
            </a:r>
            <a:r>
              <a:rPr dirty="0" sz="2000" spc="400">
                <a:latin typeface="Times New Roman"/>
                <a:cs typeface="Times New Roman"/>
              </a:rPr>
              <a:t> </a:t>
            </a:r>
            <a:r>
              <a:rPr dirty="0" sz="2000" spc="150">
                <a:latin typeface="Times New Roman"/>
                <a:cs typeface="Times New Roman"/>
              </a:rPr>
              <a:t>cada</a:t>
            </a:r>
            <a:r>
              <a:rPr dirty="0" sz="2000" spc="380">
                <a:latin typeface="Times New Roman"/>
                <a:cs typeface="Times New Roman"/>
              </a:rPr>
              <a:t> </a:t>
            </a:r>
            <a:r>
              <a:rPr dirty="0" sz="2000" spc="150">
                <a:latin typeface="Times New Roman"/>
                <a:cs typeface="Times New Roman"/>
              </a:rPr>
              <a:t>piso</a:t>
            </a:r>
            <a:r>
              <a:rPr dirty="0" sz="2000" spc="3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</a:t>
            </a:r>
            <a:r>
              <a:rPr dirty="0" sz="2000" spc="415">
                <a:latin typeface="Times New Roman"/>
                <a:cs typeface="Times New Roman"/>
              </a:rPr>
              <a:t> </a:t>
            </a:r>
            <a:r>
              <a:rPr dirty="0" sz="2000" spc="175">
                <a:latin typeface="Times New Roman"/>
                <a:cs typeface="Times New Roman"/>
              </a:rPr>
              <a:t>departamento</a:t>
            </a:r>
            <a:r>
              <a:rPr dirty="0" sz="2000" spc="365">
                <a:latin typeface="Times New Roman"/>
                <a:cs typeface="Times New Roman"/>
              </a:rPr>
              <a:t> </a:t>
            </a:r>
            <a:r>
              <a:rPr dirty="0" sz="2000" spc="160">
                <a:latin typeface="Times New Roman"/>
                <a:cs typeface="Times New Roman"/>
              </a:rPr>
              <a:t>puede</a:t>
            </a:r>
            <a:r>
              <a:rPr dirty="0" sz="2000" spc="370">
                <a:latin typeface="Times New Roman"/>
                <a:cs typeface="Times New Roman"/>
              </a:rPr>
              <a:t> </a:t>
            </a:r>
            <a:r>
              <a:rPr dirty="0" sz="2000" spc="175">
                <a:latin typeface="Times New Roman"/>
                <a:cs typeface="Times New Roman"/>
              </a:rPr>
              <a:t>pertenecer</a:t>
            </a:r>
            <a:r>
              <a:rPr dirty="0" sz="2000" spc="365">
                <a:latin typeface="Times New Roman"/>
                <a:cs typeface="Times New Roman"/>
              </a:rPr>
              <a:t> </a:t>
            </a:r>
            <a:r>
              <a:rPr dirty="0" sz="2000" spc="75">
                <a:latin typeface="Times New Roman"/>
                <a:cs typeface="Times New Roman"/>
              </a:rPr>
              <a:t>en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 spc="175">
                <a:solidFill>
                  <a:srgbClr val="C00000"/>
                </a:solidFill>
                <a:latin typeface="Times New Roman"/>
                <a:cs typeface="Times New Roman"/>
              </a:rPr>
              <a:t>condominio</a:t>
            </a:r>
            <a:r>
              <a:rPr dirty="0" sz="2000" spc="38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4065" y="5628538"/>
            <a:ext cx="245237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25">
                <a:solidFill>
                  <a:srgbClr val="C00000"/>
                </a:solidFill>
                <a:latin typeface="Times New Roman"/>
                <a:cs typeface="Times New Roman"/>
              </a:rPr>
              <a:t>más</a:t>
            </a:r>
            <a:r>
              <a:rPr dirty="0" sz="2000" spc="38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00">
                <a:solidFill>
                  <a:srgbClr val="C00000"/>
                </a:solidFill>
                <a:latin typeface="Times New Roman"/>
                <a:cs typeface="Times New Roman"/>
              </a:rPr>
              <a:t>de</a:t>
            </a:r>
            <a:r>
              <a:rPr dirty="0" sz="2000" spc="38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35">
                <a:solidFill>
                  <a:srgbClr val="C00000"/>
                </a:solidFill>
                <a:latin typeface="Times New Roman"/>
                <a:cs typeface="Times New Roman"/>
              </a:rPr>
              <a:t>una</a:t>
            </a:r>
            <a:r>
              <a:rPr dirty="0" sz="2000" spc="37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 spc="160">
                <a:solidFill>
                  <a:srgbClr val="C00000"/>
                </a:solidFill>
                <a:latin typeface="Times New Roman"/>
                <a:cs typeface="Times New Roman"/>
              </a:rPr>
              <a:t>persona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3689" y="6448755"/>
            <a:ext cx="45085" cy="102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50">
                <a:solidFill>
                  <a:srgbClr val="626F52"/>
                </a:solidFill>
                <a:latin typeface="Calibri Light"/>
                <a:cs typeface="Calibri Light"/>
              </a:rPr>
              <a:t>-</a:t>
            </a:r>
            <a:endParaRPr sz="500">
              <a:latin typeface="Calibri Light"/>
              <a:cs typeface="Calibri Light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5167" y="928116"/>
            <a:ext cx="3432047" cy="2572512"/>
          </a:xfrm>
          <a:prstGeom prst="rect">
            <a:avLst/>
          </a:prstGeom>
        </p:spPr>
      </p:pic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090" y="762762"/>
            <a:ext cx="1710689" cy="928369"/>
          </a:xfrm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12700" marR="5080">
              <a:lnSpc>
                <a:spcPts val="3260"/>
              </a:lnSpc>
              <a:spcBef>
                <a:spcPts val="695"/>
              </a:spcBef>
            </a:pPr>
            <a:r>
              <a:rPr dirty="0" spc="-35">
                <a:latin typeface="Times New Roman"/>
                <a:cs typeface="Times New Roman"/>
              </a:rPr>
              <a:t>Nuevo</a:t>
            </a:r>
            <a:r>
              <a:rPr dirty="0" spc="-155">
                <a:latin typeface="Times New Roman"/>
                <a:cs typeface="Times New Roman"/>
              </a:rPr>
              <a:t> </a:t>
            </a:r>
            <a:r>
              <a:rPr dirty="0" spc="-35">
                <a:latin typeface="Times New Roman"/>
                <a:cs typeface="Times New Roman"/>
              </a:rPr>
              <a:t>CC </a:t>
            </a:r>
            <a:r>
              <a:rPr dirty="0" spc="-10">
                <a:latin typeface="Times New Roman"/>
                <a:cs typeface="Times New Roman"/>
              </a:rPr>
              <a:t>art.2037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0831" y="2340102"/>
            <a:ext cx="7353934" cy="302514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ctr" marL="12700" marR="5080" indent="-87630">
              <a:lnSpc>
                <a:spcPct val="90000"/>
              </a:lnSpc>
              <a:spcBef>
                <a:spcPts val="385"/>
              </a:spcBef>
            </a:pP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4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r>
              <a:rPr dirty="0" sz="24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derecho</a:t>
            </a:r>
            <a:r>
              <a:rPr dirty="0" sz="2400" spc="-1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real</a:t>
            </a:r>
            <a:r>
              <a:rPr dirty="0" sz="2400" spc="-3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ejerce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inmueble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propio</a:t>
            </a:r>
            <a:r>
              <a:rPr dirty="0" sz="24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4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otorga</a:t>
            </a:r>
            <a:r>
              <a:rPr dirty="0" sz="24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titular</a:t>
            </a:r>
            <a:r>
              <a:rPr dirty="0" sz="24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facultades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4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uso, goce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y disposición</a:t>
            </a:r>
            <a:r>
              <a:rPr dirty="0" sz="24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material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y jurídica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se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ejercen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sobre</a:t>
            </a:r>
            <a:r>
              <a:rPr dirty="0" sz="2400" spc="-5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partes</a:t>
            </a:r>
            <a:r>
              <a:rPr dirty="0" sz="2400" spc="-5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privativas</a:t>
            </a:r>
            <a:r>
              <a:rPr dirty="0" sz="2400" spc="-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dirty="0" sz="2400" spc="-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sobre</a:t>
            </a:r>
            <a:r>
              <a:rPr dirty="0" sz="2400" spc="-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partes</a:t>
            </a:r>
            <a:r>
              <a:rPr dirty="0" sz="2400" spc="-5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comunes</a:t>
            </a:r>
            <a:r>
              <a:rPr dirty="0" sz="2400" spc="-3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4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un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edificio,</a:t>
            </a:r>
            <a:r>
              <a:rPr dirty="0" sz="24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de conformidad con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lo que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establece</a:t>
            </a:r>
            <a:r>
              <a:rPr dirty="0" sz="24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la ley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el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respectivo</a:t>
            </a:r>
            <a:r>
              <a:rPr dirty="0" sz="24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reglamento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horizontal.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diversas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partes</a:t>
            </a:r>
            <a:r>
              <a:rPr dirty="0" sz="24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inmueble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así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como</a:t>
            </a:r>
            <a:r>
              <a:rPr dirty="0" sz="24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4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facultades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4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ellas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tienen</a:t>
            </a:r>
            <a:r>
              <a:rPr dirty="0" sz="24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son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interdependientes</a:t>
            </a:r>
            <a:r>
              <a:rPr dirty="0" sz="24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conforman</a:t>
            </a:r>
            <a:r>
              <a:rPr dirty="0" sz="24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24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25">
                <a:solidFill>
                  <a:srgbClr val="404040"/>
                </a:solidFill>
                <a:latin typeface="Times New Roman"/>
                <a:cs typeface="Times New Roman"/>
              </a:rPr>
              <a:t>no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escindible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86688" rIns="0" bIns="0" rtlCol="0" vert="horz">
            <a:spAutoFit/>
          </a:bodyPr>
          <a:lstStyle/>
          <a:p>
            <a:pPr marL="532765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Ley</a:t>
            </a:r>
            <a:r>
              <a:rPr dirty="0" sz="4800" spc="-204"/>
              <a:t> </a:t>
            </a:r>
            <a:r>
              <a:rPr dirty="0" sz="4800"/>
              <a:t>de</a:t>
            </a:r>
            <a:r>
              <a:rPr dirty="0" sz="4800" spc="-195"/>
              <a:t> </a:t>
            </a:r>
            <a:r>
              <a:rPr dirty="0" sz="4800" spc="-70"/>
              <a:t>Propiedad</a:t>
            </a:r>
            <a:r>
              <a:rPr dirty="0" sz="4800" spc="-190"/>
              <a:t> </a:t>
            </a:r>
            <a:r>
              <a:rPr dirty="0" sz="4800" spc="-45"/>
              <a:t>Horizontal</a:t>
            </a:r>
            <a:endParaRPr sz="4800"/>
          </a:p>
        </p:txBody>
      </p:sp>
      <p:sp>
        <p:nvSpPr>
          <p:cNvPr id="3" name="object 3" descr=""/>
          <p:cNvSpPr txBox="1"/>
          <p:nvPr/>
        </p:nvSpPr>
        <p:spPr>
          <a:xfrm>
            <a:off x="6792145" y="3992498"/>
            <a:ext cx="1509395" cy="254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905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común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01090" y="2230374"/>
            <a:ext cx="6771005" cy="2260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Cada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2997E2"/>
                </a:solidFill>
                <a:latin typeface="Calibri"/>
                <a:cs typeface="Calibri"/>
              </a:rPr>
              <a:t>propietario</a:t>
            </a:r>
            <a:r>
              <a:rPr dirty="0" sz="2000" spc="-3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será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dueño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exclusivo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piso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departamento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89"/>
              </a:spcBef>
            </a:pPr>
            <a:endParaRPr sz="2000">
              <a:latin typeface="Calibri"/>
              <a:cs typeface="Calibri"/>
            </a:endParaRPr>
          </a:p>
          <a:p>
            <a:pPr algn="ctr" marL="502920">
              <a:lnSpc>
                <a:spcPct val="100000"/>
              </a:lnSpc>
            </a:pP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60"/>
              </a:spcBef>
            </a:pPr>
            <a:endParaRPr sz="2000">
              <a:latin typeface="Calibri"/>
              <a:cs typeface="Calibri"/>
            </a:endParaRPr>
          </a:p>
          <a:p>
            <a:pPr marL="12700" marR="929640">
              <a:lnSpc>
                <a:spcPts val="1920"/>
              </a:lnSpc>
              <a:spcBef>
                <a:spcPts val="5"/>
              </a:spcBef>
            </a:pPr>
            <a:r>
              <a:rPr dirty="0" sz="2000" spc="-10">
                <a:solidFill>
                  <a:srgbClr val="2997E2"/>
                </a:solidFill>
                <a:latin typeface="Calibri"/>
                <a:cs typeface="Calibri"/>
              </a:rPr>
              <a:t>copropietario</a:t>
            </a:r>
            <a:r>
              <a:rPr dirty="0" sz="2000" spc="-5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terreno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todas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cosas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de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edificio,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indispensables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mantener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seguridad.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4743" y="2857500"/>
            <a:ext cx="1705355" cy="1499616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62316" y="428244"/>
            <a:ext cx="1281683" cy="15910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380491" y="127761"/>
            <a:ext cx="33909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solidFill>
                  <a:srgbClr val="404040"/>
                </a:solidFill>
                <a:latin typeface="Times New Roman"/>
                <a:cs typeface="Times New Roman"/>
              </a:rPr>
              <a:t>Ley</a:t>
            </a:r>
            <a:r>
              <a:rPr dirty="0" sz="2400" spc="-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400" spc="-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5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400" spc="-1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400" spc="-35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0491" y="382269"/>
            <a:ext cx="3367404" cy="6807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300" spc="-114">
                <a:solidFill>
                  <a:srgbClr val="C00000"/>
                </a:solidFill>
              </a:rPr>
              <a:t>Partes</a:t>
            </a:r>
            <a:r>
              <a:rPr dirty="0" sz="4300" spc="-130">
                <a:solidFill>
                  <a:srgbClr val="C00000"/>
                </a:solidFill>
              </a:rPr>
              <a:t> </a:t>
            </a:r>
            <a:r>
              <a:rPr dirty="0" sz="4300" spc="-65">
                <a:solidFill>
                  <a:srgbClr val="C00000"/>
                </a:solidFill>
              </a:rPr>
              <a:t>comunes</a:t>
            </a:r>
            <a:endParaRPr sz="4300"/>
          </a:p>
        </p:txBody>
      </p:sp>
      <p:sp>
        <p:nvSpPr>
          <p:cNvPr id="5" name="object 5" descr=""/>
          <p:cNvSpPr txBox="1"/>
          <p:nvPr/>
        </p:nvSpPr>
        <p:spPr>
          <a:xfrm>
            <a:off x="329590" y="2056257"/>
            <a:ext cx="8400415" cy="409829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12700" marR="236854" indent="304165">
              <a:lnSpc>
                <a:spcPct val="70000"/>
              </a:lnSpc>
              <a:spcBef>
                <a:spcPts val="960"/>
              </a:spcBef>
              <a:buAutoNum type="alphaLcParenR"/>
              <a:tabLst>
                <a:tab pos="316865" algn="l"/>
              </a:tabLst>
            </a:pP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cimientos,</a:t>
            </a:r>
            <a:r>
              <a:rPr dirty="0" sz="2400" spc="-8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muros</a:t>
            </a:r>
            <a:r>
              <a:rPr dirty="0" sz="24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maestros,</a:t>
            </a:r>
            <a:r>
              <a:rPr dirty="0" sz="24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techos,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patios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solares,</a:t>
            </a:r>
            <a:r>
              <a:rPr dirty="0" sz="24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pórticos,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galerías</a:t>
            </a:r>
            <a:r>
              <a:rPr dirty="0" sz="2400" spc="-8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4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vestíbulos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comunes,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escaleras,</a:t>
            </a:r>
            <a:r>
              <a:rPr dirty="0" sz="2400" spc="-8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puertas</a:t>
            </a:r>
            <a:r>
              <a:rPr dirty="0" sz="24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entradas, jardines</a:t>
            </a:r>
            <a:endParaRPr sz="2400">
              <a:latin typeface="Calibri"/>
              <a:cs typeface="Calibri"/>
            </a:endParaRPr>
          </a:p>
          <a:p>
            <a:pPr marL="12700" marR="1308735" indent="318135">
              <a:lnSpc>
                <a:spcPct val="70000"/>
              </a:lnSpc>
              <a:spcBef>
                <a:spcPts val="1410"/>
              </a:spcBef>
              <a:buAutoNum type="alphaLcParenR"/>
              <a:tabLst>
                <a:tab pos="330835" algn="l"/>
              </a:tabLst>
            </a:pP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locales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dirty="0" sz="24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instalaciones</a:t>
            </a:r>
            <a:r>
              <a:rPr dirty="0" sz="2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4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servicios</a:t>
            </a:r>
            <a:r>
              <a:rPr dirty="0" sz="2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centrales,</a:t>
            </a:r>
            <a:r>
              <a:rPr dirty="0" sz="2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20">
                <a:solidFill>
                  <a:srgbClr val="404040"/>
                </a:solidFill>
                <a:latin typeface="Calibri"/>
                <a:cs typeface="Calibri"/>
              </a:rPr>
              <a:t>como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calefacción,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agua</a:t>
            </a:r>
            <a:r>
              <a:rPr dirty="0" sz="2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caliente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fría,</a:t>
            </a:r>
            <a:r>
              <a:rPr dirty="0" sz="2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refrigeración,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etcétera</a:t>
            </a:r>
            <a:endParaRPr sz="2400">
              <a:latin typeface="Calibri"/>
              <a:cs typeface="Calibri"/>
            </a:endParaRPr>
          </a:p>
          <a:p>
            <a:pPr marL="300355" indent="-287655">
              <a:lnSpc>
                <a:spcPct val="100000"/>
              </a:lnSpc>
              <a:spcBef>
                <a:spcPts val="540"/>
              </a:spcBef>
              <a:buAutoNum type="alphaLcParenR"/>
              <a:tabLst>
                <a:tab pos="300355" algn="l"/>
              </a:tabLst>
            </a:pP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locales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para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alojamiento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portero</a:t>
            </a:r>
            <a:r>
              <a:rPr dirty="0" sz="24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4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portería:</a:t>
            </a:r>
            <a:endParaRPr sz="2400">
              <a:latin typeface="Calibri"/>
              <a:cs typeface="Calibri"/>
            </a:endParaRPr>
          </a:p>
          <a:p>
            <a:pPr marL="330835" indent="-318135">
              <a:lnSpc>
                <a:spcPct val="100000"/>
              </a:lnSpc>
              <a:spcBef>
                <a:spcPts val="525"/>
              </a:spcBef>
              <a:buAutoNum type="alphaLcParenR"/>
              <a:tabLst>
                <a:tab pos="330835" algn="l"/>
              </a:tabLst>
            </a:pP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tabiques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muros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divisorios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distintos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departamentos</a:t>
            </a:r>
            <a:endParaRPr sz="2400">
              <a:latin typeface="Calibri"/>
              <a:cs typeface="Calibri"/>
            </a:endParaRPr>
          </a:p>
          <a:p>
            <a:pPr marL="12700" marR="5080" indent="309880">
              <a:lnSpc>
                <a:spcPct val="70000"/>
              </a:lnSpc>
              <a:spcBef>
                <a:spcPts val="1410"/>
              </a:spcBef>
              <a:buAutoNum type="alphaLcParenR"/>
              <a:tabLst>
                <a:tab pos="322580" algn="l"/>
              </a:tabLst>
            </a:pP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ascensores,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20">
                <a:solidFill>
                  <a:srgbClr val="404040"/>
                </a:solidFill>
                <a:latin typeface="Calibri"/>
                <a:cs typeface="Calibri"/>
              </a:rPr>
              <a:t>montacargas,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incineradores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residuos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25">
                <a:solidFill>
                  <a:srgbClr val="404040"/>
                </a:solidFill>
                <a:latin typeface="Calibri"/>
                <a:cs typeface="Calibri"/>
              </a:rPr>
              <a:t>en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general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todos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artefactos</a:t>
            </a:r>
            <a:r>
              <a:rPr dirty="0" sz="24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instalaciones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20">
                <a:solidFill>
                  <a:srgbClr val="404040"/>
                </a:solidFill>
                <a:latin typeface="Calibri"/>
                <a:cs typeface="Calibri"/>
              </a:rPr>
              <a:t>existentes</a:t>
            </a:r>
            <a:r>
              <a:rPr dirty="0" sz="24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para</a:t>
            </a:r>
            <a:r>
              <a:rPr dirty="0" sz="2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servicios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04040"/>
                </a:solidFill>
                <a:latin typeface="Calibri"/>
                <a:cs typeface="Calibri"/>
              </a:rPr>
              <a:t>beneficio</a:t>
            </a:r>
            <a:r>
              <a:rPr dirty="0" sz="24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04040"/>
                </a:solidFill>
                <a:latin typeface="Calibri"/>
                <a:cs typeface="Calibri"/>
              </a:rPr>
              <a:t>común</a:t>
            </a:r>
            <a:endParaRPr sz="2400">
              <a:latin typeface="Calibri"/>
              <a:cs typeface="Calibri"/>
            </a:endParaRPr>
          </a:p>
          <a:p>
            <a:pPr marL="1390650" marR="226695" indent="-1122045">
              <a:lnSpc>
                <a:spcPct val="70000"/>
              </a:lnSpc>
              <a:spcBef>
                <a:spcPts val="1400"/>
              </a:spcBef>
              <a:tabLst>
                <a:tab pos="3449954" algn="l"/>
              </a:tabLst>
            </a:pP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Esta</a:t>
            </a:r>
            <a:r>
              <a:rPr dirty="0" sz="2400" spc="-5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enumeración</a:t>
            </a:r>
            <a:r>
              <a:rPr dirty="0" sz="2400" spc="-7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no</a:t>
            </a:r>
            <a:r>
              <a:rPr dirty="0" sz="24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es</a:t>
            </a:r>
            <a:r>
              <a:rPr dirty="0" sz="24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taxativo</a:t>
            </a:r>
            <a:r>
              <a:rPr dirty="0" sz="2400" spc="-6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dirty="0" sz="24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los</a:t>
            </a:r>
            <a:r>
              <a:rPr dirty="0" sz="24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sótanos</a:t>
            </a:r>
            <a:r>
              <a:rPr dirty="0" sz="24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dirty="0" sz="24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azoteas</a:t>
            </a:r>
            <a:r>
              <a:rPr dirty="0" sz="2400" spc="-5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tendrán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carácter</a:t>
            </a:r>
            <a:r>
              <a:rPr dirty="0" sz="2400" spc="-1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común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	salvo</a:t>
            </a:r>
            <a:r>
              <a:rPr dirty="0" sz="2400" spc="-5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convención</a:t>
            </a:r>
            <a:r>
              <a:rPr dirty="0" sz="24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C00000"/>
                </a:solidFill>
                <a:latin typeface="Calibri"/>
                <a:cs typeface="Calibri"/>
              </a:rPr>
              <a:t>en</a:t>
            </a:r>
            <a:r>
              <a:rPr dirty="0" sz="24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C00000"/>
                </a:solidFill>
                <a:latin typeface="Calibri"/>
                <a:cs typeface="Calibri"/>
              </a:rPr>
              <a:t>contrario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2400" y="0"/>
            <a:ext cx="1371600" cy="18379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0491" y="133858"/>
            <a:ext cx="50057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5"/>
              <a:t>Ley</a:t>
            </a:r>
            <a:r>
              <a:rPr dirty="0" sz="3600" spc="-150"/>
              <a:t> </a:t>
            </a:r>
            <a:r>
              <a:rPr dirty="0" sz="3600"/>
              <a:t>de</a:t>
            </a:r>
            <a:r>
              <a:rPr dirty="0" sz="3600" spc="-145"/>
              <a:t> </a:t>
            </a:r>
            <a:r>
              <a:rPr dirty="0" sz="3600" spc="-70"/>
              <a:t>Propiedad</a:t>
            </a:r>
            <a:r>
              <a:rPr dirty="0" sz="3600" spc="-120"/>
              <a:t> </a:t>
            </a:r>
            <a:r>
              <a:rPr dirty="0" sz="3600" spc="-50"/>
              <a:t>Horizontal</a:t>
            </a:r>
            <a:endParaRPr sz="3600"/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80491" y="1173861"/>
            <a:ext cx="428942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C00000"/>
                </a:solidFill>
                <a:latin typeface="Calibri"/>
                <a:cs typeface="Calibri"/>
              </a:rPr>
              <a:t>Derechos</a:t>
            </a:r>
            <a:r>
              <a:rPr dirty="0" sz="1600" spc="-2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C00000"/>
                </a:solidFill>
                <a:latin typeface="Calibri"/>
                <a:cs typeface="Calibri"/>
              </a:rPr>
              <a:t>del</a:t>
            </a:r>
            <a:r>
              <a:rPr dirty="0" sz="1600" spc="-3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C00000"/>
                </a:solidFill>
                <a:latin typeface="Calibri"/>
                <a:cs typeface="Calibri"/>
              </a:rPr>
              <a:t>propietario</a:t>
            </a:r>
            <a:r>
              <a:rPr dirty="0" sz="1600" spc="-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C00000"/>
                </a:solidFill>
                <a:latin typeface="Calibri"/>
                <a:cs typeface="Calibri"/>
              </a:rPr>
              <a:t>sobre</a:t>
            </a:r>
            <a:r>
              <a:rPr dirty="0" sz="1600" spc="-2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C00000"/>
                </a:solidFill>
                <a:latin typeface="Calibri"/>
                <a:cs typeface="Calibri"/>
              </a:rPr>
              <a:t>las</a:t>
            </a:r>
            <a:r>
              <a:rPr dirty="0" sz="1600" spc="-4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C00000"/>
                </a:solidFill>
                <a:latin typeface="Calibri"/>
                <a:cs typeface="Calibri"/>
              </a:rPr>
              <a:t>partes</a:t>
            </a:r>
            <a:r>
              <a:rPr dirty="0" sz="1600" spc="-10" b="1">
                <a:solidFill>
                  <a:srgbClr val="C00000"/>
                </a:solidFill>
                <a:latin typeface="Calibri"/>
                <a:cs typeface="Calibri"/>
              </a:rPr>
              <a:t> comunes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7310" rIns="0" bIns="0" rtlCol="0" vert="horz">
            <a:spAutoFit/>
          </a:bodyPr>
          <a:lstStyle/>
          <a:p>
            <a:pPr marL="12700" marR="139065" indent="45720">
              <a:lnSpc>
                <a:spcPct val="80000"/>
              </a:lnSpc>
              <a:spcBef>
                <a:spcPts val="530"/>
              </a:spcBef>
            </a:pPr>
            <a:r>
              <a:rPr dirty="0"/>
              <a:t>Cada</a:t>
            </a:r>
            <a:r>
              <a:rPr dirty="0" spc="-30"/>
              <a:t> </a:t>
            </a:r>
            <a:r>
              <a:rPr dirty="0" spc="-10"/>
              <a:t>propietario</a:t>
            </a:r>
            <a:r>
              <a:rPr dirty="0" spc="-15"/>
              <a:t> </a:t>
            </a:r>
            <a:r>
              <a:rPr dirty="0"/>
              <a:t>puede</a:t>
            </a:r>
            <a:r>
              <a:rPr dirty="0" spc="-40"/>
              <a:t> </a:t>
            </a:r>
            <a:r>
              <a:rPr dirty="0"/>
              <a:t>usar</a:t>
            </a:r>
            <a:r>
              <a:rPr dirty="0" spc="-35"/>
              <a:t> </a:t>
            </a:r>
            <a:r>
              <a:rPr dirty="0"/>
              <a:t>los</a:t>
            </a:r>
            <a:r>
              <a:rPr dirty="0" spc="-40"/>
              <a:t> </a:t>
            </a:r>
            <a:r>
              <a:rPr dirty="0"/>
              <a:t>bienes</a:t>
            </a:r>
            <a:r>
              <a:rPr dirty="0" spc="-20"/>
              <a:t> </a:t>
            </a:r>
            <a:r>
              <a:rPr dirty="0"/>
              <a:t>comunes</a:t>
            </a:r>
            <a:r>
              <a:rPr dirty="0" spc="-30"/>
              <a:t> </a:t>
            </a:r>
            <a:r>
              <a:rPr dirty="0"/>
              <a:t>según</a:t>
            </a:r>
            <a:r>
              <a:rPr dirty="0" spc="-40"/>
              <a:t> </a:t>
            </a:r>
            <a:r>
              <a:rPr dirty="0"/>
              <a:t>su</a:t>
            </a:r>
            <a:r>
              <a:rPr dirty="0" spc="-40"/>
              <a:t> </a:t>
            </a:r>
            <a:r>
              <a:rPr dirty="0"/>
              <a:t>destino</a:t>
            </a:r>
            <a:r>
              <a:rPr dirty="0" spc="-25"/>
              <a:t> </a:t>
            </a:r>
            <a:r>
              <a:rPr dirty="0"/>
              <a:t>y</a:t>
            </a:r>
            <a:r>
              <a:rPr dirty="0" spc="-35"/>
              <a:t> </a:t>
            </a:r>
            <a:r>
              <a:rPr dirty="0"/>
              <a:t>sin</a:t>
            </a:r>
            <a:r>
              <a:rPr dirty="0" spc="-40"/>
              <a:t> </a:t>
            </a:r>
            <a:r>
              <a:rPr dirty="0"/>
              <a:t>dañar</a:t>
            </a:r>
            <a:r>
              <a:rPr dirty="0" spc="-35"/>
              <a:t> </a:t>
            </a:r>
            <a:r>
              <a:rPr dirty="0"/>
              <a:t>o</a:t>
            </a:r>
            <a:r>
              <a:rPr dirty="0" spc="-40"/>
              <a:t> </a:t>
            </a:r>
            <a:r>
              <a:rPr dirty="0" spc="-10"/>
              <a:t>restringir </a:t>
            </a:r>
            <a:r>
              <a:rPr dirty="0"/>
              <a:t>el</a:t>
            </a:r>
            <a:r>
              <a:rPr dirty="0" spc="-40"/>
              <a:t> </a:t>
            </a:r>
            <a:r>
              <a:rPr dirty="0"/>
              <a:t>legítimo</a:t>
            </a:r>
            <a:r>
              <a:rPr dirty="0" spc="-35"/>
              <a:t> </a:t>
            </a:r>
            <a:r>
              <a:rPr dirty="0"/>
              <a:t>derecho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35"/>
              <a:t> </a:t>
            </a:r>
            <a:r>
              <a:rPr dirty="0"/>
              <a:t>los</a:t>
            </a:r>
            <a:r>
              <a:rPr dirty="0" spc="-45"/>
              <a:t> </a:t>
            </a:r>
            <a:r>
              <a:rPr dirty="0" spc="-10"/>
              <a:t>demás.</a:t>
            </a:r>
          </a:p>
          <a:p>
            <a:pPr>
              <a:lnSpc>
                <a:spcPct val="100000"/>
              </a:lnSpc>
              <a:spcBef>
                <a:spcPts val="1895"/>
              </a:spcBef>
            </a:pPr>
          </a:p>
          <a:p>
            <a:pPr marL="12700">
              <a:lnSpc>
                <a:spcPts val="1945"/>
              </a:lnSpc>
            </a:pPr>
            <a:r>
              <a:rPr dirty="0"/>
              <a:t>El</a:t>
            </a:r>
            <a:r>
              <a:rPr dirty="0" spc="-35"/>
              <a:t> </a:t>
            </a:r>
            <a:r>
              <a:rPr dirty="0"/>
              <a:t>derecho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cada</a:t>
            </a:r>
            <a:r>
              <a:rPr dirty="0" spc="-35"/>
              <a:t> </a:t>
            </a:r>
            <a:r>
              <a:rPr dirty="0" spc="-10"/>
              <a:t>propietario</a:t>
            </a:r>
            <a:r>
              <a:rPr dirty="0" spc="-15"/>
              <a:t> </a:t>
            </a:r>
            <a:r>
              <a:rPr dirty="0"/>
              <a:t>sobre</a:t>
            </a:r>
            <a:r>
              <a:rPr dirty="0" spc="-30"/>
              <a:t> </a:t>
            </a:r>
            <a:r>
              <a:rPr dirty="0"/>
              <a:t>los</a:t>
            </a:r>
            <a:r>
              <a:rPr dirty="0" spc="-30"/>
              <a:t> </a:t>
            </a:r>
            <a:r>
              <a:rPr dirty="0"/>
              <a:t>bienes</a:t>
            </a:r>
            <a:r>
              <a:rPr dirty="0" spc="-30"/>
              <a:t> </a:t>
            </a:r>
            <a:r>
              <a:rPr dirty="0" spc="-10"/>
              <a:t>comunes</a:t>
            </a:r>
            <a:r>
              <a:rPr dirty="0" spc="-30"/>
              <a:t> </a:t>
            </a:r>
            <a:r>
              <a:rPr dirty="0"/>
              <a:t>será</a:t>
            </a:r>
            <a:r>
              <a:rPr dirty="0" spc="-30"/>
              <a:t> </a:t>
            </a:r>
            <a:r>
              <a:rPr dirty="0" spc="-10"/>
              <a:t>proporcionado</a:t>
            </a:r>
            <a:r>
              <a:rPr dirty="0" spc="-15"/>
              <a:t> </a:t>
            </a:r>
            <a:r>
              <a:rPr dirty="0"/>
              <a:t>al</a:t>
            </a:r>
            <a:r>
              <a:rPr dirty="0" spc="-30"/>
              <a:t> </a:t>
            </a:r>
            <a:r>
              <a:rPr dirty="0"/>
              <a:t>valor</a:t>
            </a:r>
            <a:r>
              <a:rPr dirty="0" spc="-40"/>
              <a:t> </a:t>
            </a:r>
            <a:r>
              <a:rPr dirty="0"/>
              <a:t>de</a:t>
            </a:r>
            <a:r>
              <a:rPr dirty="0" spc="-35"/>
              <a:t> </a:t>
            </a:r>
            <a:r>
              <a:rPr dirty="0" spc="-25"/>
              <a:t>su</a:t>
            </a:r>
          </a:p>
          <a:p>
            <a:pPr marL="12700">
              <a:lnSpc>
                <a:spcPts val="1945"/>
              </a:lnSpc>
            </a:pPr>
            <a:r>
              <a:rPr dirty="0" spc="-10"/>
              <a:t>departamento</a:t>
            </a:r>
          </a:p>
          <a:p>
            <a:pPr marL="12700" marR="8255">
              <a:lnSpc>
                <a:spcPct val="80000"/>
              </a:lnSpc>
              <a:spcBef>
                <a:spcPts val="1405"/>
              </a:spcBef>
            </a:pPr>
            <a:r>
              <a:rPr dirty="0"/>
              <a:t>Los</a:t>
            </a:r>
            <a:r>
              <a:rPr dirty="0" spc="-50"/>
              <a:t> </a:t>
            </a:r>
            <a:r>
              <a:rPr dirty="0"/>
              <a:t>derechos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35"/>
              <a:t> </a:t>
            </a:r>
            <a:r>
              <a:rPr dirty="0"/>
              <a:t>cada</a:t>
            </a:r>
            <a:r>
              <a:rPr dirty="0" spc="-40"/>
              <a:t> </a:t>
            </a:r>
            <a:r>
              <a:rPr dirty="0" spc="-10"/>
              <a:t>propietario</a:t>
            </a:r>
            <a:r>
              <a:rPr dirty="0" spc="-25"/>
              <a:t> </a:t>
            </a:r>
            <a:r>
              <a:rPr dirty="0"/>
              <a:t>en</a:t>
            </a:r>
            <a:r>
              <a:rPr dirty="0" spc="-30"/>
              <a:t> </a:t>
            </a:r>
            <a:r>
              <a:rPr dirty="0"/>
              <a:t>los</a:t>
            </a:r>
            <a:r>
              <a:rPr dirty="0" spc="-50"/>
              <a:t> </a:t>
            </a:r>
            <a:r>
              <a:rPr dirty="0"/>
              <a:t>bienes</a:t>
            </a:r>
            <a:r>
              <a:rPr dirty="0" spc="-40"/>
              <a:t> </a:t>
            </a:r>
            <a:r>
              <a:rPr dirty="0"/>
              <a:t>comunes</a:t>
            </a:r>
            <a:r>
              <a:rPr dirty="0" spc="-30"/>
              <a:t> </a:t>
            </a:r>
            <a:r>
              <a:rPr dirty="0"/>
              <a:t>son</a:t>
            </a:r>
            <a:r>
              <a:rPr dirty="0" spc="-45"/>
              <a:t> </a:t>
            </a:r>
            <a:r>
              <a:rPr dirty="0" spc="-10"/>
              <a:t>inseparables</a:t>
            </a:r>
            <a:r>
              <a:rPr dirty="0" spc="-40"/>
              <a:t> </a:t>
            </a:r>
            <a:r>
              <a:rPr dirty="0"/>
              <a:t>del</a:t>
            </a:r>
            <a:r>
              <a:rPr dirty="0" spc="-40"/>
              <a:t> </a:t>
            </a:r>
            <a:r>
              <a:rPr dirty="0" spc="-10"/>
              <a:t>dominio,</a:t>
            </a:r>
            <a:r>
              <a:rPr dirty="0" spc="-30"/>
              <a:t> </a:t>
            </a:r>
            <a:r>
              <a:rPr dirty="0" spc="-25"/>
              <a:t>uso </a:t>
            </a:r>
            <a:r>
              <a:rPr dirty="0"/>
              <a:t>y</a:t>
            </a:r>
            <a:r>
              <a:rPr dirty="0" spc="-30"/>
              <a:t> </a:t>
            </a:r>
            <a:r>
              <a:rPr dirty="0"/>
              <a:t>goce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su</a:t>
            </a:r>
            <a:r>
              <a:rPr dirty="0" spc="-35"/>
              <a:t> </a:t>
            </a:r>
            <a:r>
              <a:rPr dirty="0"/>
              <a:t>respectivo</a:t>
            </a:r>
            <a:r>
              <a:rPr dirty="0" spc="-15"/>
              <a:t> </a:t>
            </a:r>
            <a:r>
              <a:rPr dirty="0" spc="-10"/>
              <a:t>departamento</a:t>
            </a:r>
            <a:r>
              <a:rPr dirty="0" spc="-30"/>
              <a:t> </a:t>
            </a:r>
            <a:r>
              <a:rPr dirty="0"/>
              <a:t>o</a:t>
            </a:r>
            <a:r>
              <a:rPr dirty="0" spc="-30"/>
              <a:t> </a:t>
            </a:r>
            <a:r>
              <a:rPr dirty="0" spc="-10"/>
              <a:t>piso.</a:t>
            </a:r>
          </a:p>
          <a:p>
            <a:pPr>
              <a:lnSpc>
                <a:spcPct val="100000"/>
              </a:lnSpc>
              <a:spcBef>
                <a:spcPts val="1895"/>
              </a:spcBef>
            </a:pPr>
          </a:p>
          <a:p>
            <a:pPr marL="12700">
              <a:lnSpc>
                <a:spcPts val="1945"/>
              </a:lnSpc>
            </a:pPr>
            <a:r>
              <a:rPr dirty="0"/>
              <a:t>En</a:t>
            </a:r>
            <a:r>
              <a:rPr dirty="0" spc="-40"/>
              <a:t> </a:t>
            </a:r>
            <a:r>
              <a:rPr dirty="0"/>
              <a:t>la</a:t>
            </a:r>
            <a:r>
              <a:rPr dirty="0" spc="-20"/>
              <a:t> </a:t>
            </a:r>
            <a:r>
              <a:rPr dirty="0" spc="-10"/>
              <a:t>transferencia,</a:t>
            </a:r>
            <a:r>
              <a:rPr dirty="0" spc="-30"/>
              <a:t> </a:t>
            </a:r>
            <a:r>
              <a:rPr dirty="0" spc="-10"/>
              <a:t>gravamen,</a:t>
            </a:r>
            <a:r>
              <a:rPr dirty="0" spc="-30"/>
              <a:t> </a:t>
            </a:r>
            <a:r>
              <a:rPr dirty="0"/>
              <a:t>embargo</a:t>
            </a:r>
            <a:r>
              <a:rPr dirty="0" spc="-40"/>
              <a:t> </a:t>
            </a:r>
            <a:r>
              <a:rPr dirty="0"/>
              <a:t>o</a:t>
            </a:r>
            <a:r>
              <a:rPr dirty="0" spc="-35"/>
              <a:t> </a:t>
            </a:r>
            <a:r>
              <a:rPr dirty="0"/>
              <a:t>cualquier</a:t>
            </a:r>
            <a:r>
              <a:rPr dirty="0" spc="-15"/>
              <a:t> </a:t>
            </a:r>
            <a:r>
              <a:rPr dirty="0"/>
              <a:t>acto</a:t>
            </a:r>
            <a:r>
              <a:rPr dirty="0" spc="-25"/>
              <a:t> </a:t>
            </a:r>
            <a:r>
              <a:rPr dirty="0"/>
              <a:t>jurídico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/>
              <a:t>un</a:t>
            </a:r>
            <a:r>
              <a:rPr dirty="0" spc="-20"/>
              <a:t> </a:t>
            </a:r>
            <a:r>
              <a:rPr dirty="0" spc="-10"/>
              <a:t>departamento</a:t>
            </a:r>
            <a:r>
              <a:rPr dirty="0" spc="-40"/>
              <a:t> </a:t>
            </a:r>
            <a:r>
              <a:rPr dirty="0" spc="-25"/>
              <a:t>se</a:t>
            </a:r>
          </a:p>
          <a:p>
            <a:pPr marL="12700">
              <a:lnSpc>
                <a:spcPts val="1945"/>
              </a:lnSpc>
            </a:pPr>
            <a:r>
              <a:rPr dirty="0" spc="-10"/>
              <a:t>entenderá</a:t>
            </a:r>
            <a:r>
              <a:rPr dirty="0" spc="-35"/>
              <a:t> </a:t>
            </a:r>
            <a:r>
              <a:rPr dirty="0"/>
              <a:t>que</a:t>
            </a:r>
            <a:r>
              <a:rPr dirty="0" spc="-45"/>
              <a:t> </a:t>
            </a:r>
            <a:r>
              <a:rPr dirty="0"/>
              <a:t>incluye</a:t>
            </a:r>
            <a:r>
              <a:rPr dirty="0" spc="-20"/>
              <a:t> </a:t>
            </a:r>
            <a:r>
              <a:rPr dirty="0"/>
              <a:t>los</a:t>
            </a:r>
            <a:r>
              <a:rPr dirty="0" spc="-35"/>
              <a:t> </a:t>
            </a:r>
            <a:r>
              <a:rPr dirty="0"/>
              <a:t>bienes</a:t>
            </a:r>
            <a:r>
              <a:rPr dirty="0" spc="-45"/>
              <a:t> </a:t>
            </a:r>
            <a:r>
              <a:rPr dirty="0" spc="-10"/>
              <a:t>comunes</a:t>
            </a:r>
          </a:p>
          <a:p>
            <a:pPr marL="12700" marR="735330" indent="51435">
              <a:lnSpc>
                <a:spcPts val="1730"/>
              </a:lnSpc>
              <a:spcBef>
                <a:spcPts val="1385"/>
              </a:spcBef>
            </a:pPr>
            <a:r>
              <a:rPr dirty="0"/>
              <a:t>Cada</a:t>
            </a:r>
            <a:r>
              <a:rPr dirty="0" spc="-30"/>
              <a:t> </a:t>
            </a:r>
            <a:r>
              <a:rPr dirty="0" spc="-10"/>
              <a:t>propietario</a:t>
            </a:r>
            <a:r>
              <a:rPr dirty="0" spc="-20"/>
              <a:t> </a:t>
            </a:r>
            <a:r>
              <a:rPr dirty="0"/>
              <a:t>puede,</a:t>
            </a:r>
            <a:r>
              <a:rPr dirty="0" spc="-35"/>
              <a:t> </a:t>
            </a:r>
            <a:r>
              <a:rPr dirty="0"/>
              <a:t>sin</a:t>
            </a:r>
            <a:r>
              <a:rPr dirty="0" spc="-40"/>
              <a:t> </a:t>
            </a:r>
            <a:r>
              <a:rPr dirty="0"/>
              <a:t>necesidad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10"/>
              <a:t>consentimiento</a:t>
            </a:r>
            <a:r>
              <a:rPr dirty="0" spc="-40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los</a:t>
            </a:r>
            <a:r>
              <a:rPr dirty="0" spc="-40"/>
              <a:t> </a:t>
            </a:r>
            <a:r>
              <a:rPr dirty="0"/>
              <a:t>demás,</a:t>
            </a:r>
            <a:r>
              <a:rPr dirty="0" spc="-40"/>
              <a:t> </a:t>
            </a:r>
            <a:r>
              <a:rPr dirty="0"/>
              <a:t>enajenar</a:t>
            </a:r>
            <a:r>
              <a:rPr dirty="0" spc="-35"/>
              <a:t> </a:t>
            </a:r>
            <a:r>
              <a:rPr dirty="0" spc="-50"/>
              <a:t>, </a:t>
            </a:r>
            <a:r>
              <a:rPr dirty="0"/>
              <a:t>constituir</a:t>
            </a:r>
            <a:r>
              <a:rPr dirty="0" spc="-45"/>
              <a:t> </a:t>
            </a:r>
            <a:r>
              <a:rPr dirty="0"/>
              <a:t>derechos</a:t>
            </a:r>
            <a:r>
              <a:rPr dirty="0" spc="-50"/>
              <a:t> </a:t>
            </a:r>
            <a:r>
              <a:rPr dirty="0"/>
              <a:t>reales</a:t>
            </a:r>
            <a:r>
              <a:rPr dirty="0" spc="-55"/>
              <a:t> </a:t>
            </a:r>
            <a:r>
              <a:rPr dirty="0"/>
              <a:t>o</a:t>
            </a:r>
            <a:r>
              <a:rPr dirty="0" spc="-65"/>
              <a:t> </a:t>
            </a:r>
            <a:r>
              <a:rPr dirty="0" spc="-10"/>
              <a:t>personales</a:t>
            </a:r>
            <a:r>
              <a:rPr dirty="0" spc="-70"/>
              <a:t> </a:t>
            </a:r>
            <a:r>
              <a:rPr dirty="0"/>
              <a:t>sobre</a:t>
            </a:r>
            <a:r>
              <a:rPr dirty="0" spc="-45"/>
              <a:t> </a:t>
            </a:r>
            <a:r>
              <a:rPr dirty="0"/>
              <a:t>su</a:t>
            </a:r>
            <a:r>
              <a:rPr dirty="0" spc="-60"/>
              <a:t> </a:t>
            </a:r>
            <a:r>
              <a:rPr dirty="0" spc="-10"/>
              <a:t>departamento.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0" y="6400799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9144000" h="457200">
                  <a:moveTo>
                    <a:pt x="91440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4000" y="45719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4000" cy="67310"/>
            </a:xfrm>
            <a:custGeom>
              <a:avLst/>
              <a:gdLst/>
              <a:ahLst/>
              <a:cxnLst/>
              <a:rect l="l" t="t" r="r" b="b"/>
              <a:pathLst>
                <a:path w="9144000" h="67310">
                  <a:moveTo>
                    <a:pt x="9144000" y="0"/>
                  </a:moveTo>
                  <a:lnTo>
                    <a:pt x="0" y="0"/>
                  </a:lnTo>
                  <a:lnTo>
                    <a:pt x="0" y="67055"/>
                  </a:lnTo>
                  <a:lnTo>
                    <a:pt x="9144000" y="670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0491" y="212547"/>
            <a:ext cx="7846059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Times New Roman"/>
                <a:cs typeface="Times New Roman"/>
              </a:rPr>
              <a:t>Ley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de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-50">
                <a:latin typeface="Times New Roman"/>
                <a:cs typeface="Times New Roman"/>
              </a:rPr>
              <a:t>Propiedad</a:t>
            </a:r>
            <a:r>
              <a:rPr dirty="0" sz="2400" spc="-120">
                <a:latin typeface="Times New Roman"/>
                <a:cs typeface="Times New Roman"/>
              </a:rPr>
              <a:t> </a:t>
            </a:r>
            <a:r>
              <a:rPr dirty="0" sz="2400" spc="-55">
                <a:latin typeface="Times New Roman"/>
                <a:cs typeface="Times New Roman"/>
              </a:rPr>
              <a:t>Horizontal</a:t>
            </a:r>
            <a:r>
              <a:rPr dirty="0" sz="2400" spc="-1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-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C00000"/>
                </a:solidFill>
                <a:latin typeface="Times New Roman"/>
                <a:cs typeface="Times New Roman"/>
              </a:rPr>
              <a:t>¿</a:t>
            </a:r>
            <a:r>
              <a:rPr dirty="0" sz="2400" spc="-8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spc="-50" b="1">
                <a:solidFill>
                  <a:srgbClr val="C00000"/>
                </a:solidFill>
                <a:latin typeface="Times New Roman"/>
                <a:cs typeface="Times New Roman"/>
              </a:rPr>
              <a:t>Cómo</a:t>
            </a:r>
            <a:r>
              <a:rPr dirty="0" sz="2400" spc="-8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spc="-20" b="1">
                <a:solidFill>
                  <a:srgbClr val="C00000"/>
                </a:solidFill>
                <a:latin typeface="Times New Roman"/>
                <a:cs typeface="Times New Roman"/>
              </a:rPr>
              <a:t>se</a:t>
            </a:r>
            <a:r>
              <a:rPr dirty="0" sz="2400" spc="-9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spc="-55" b="1">
                <a:solidFill>
                  <a:srgbClr val="C00000"/>
                </a:solidFill>
                <a:latin typeface="Times New Roman"/>
                <a:cs typeface="Times New Roman"/>
              </a:rPr>
              <a:t>administra</a:t>
            </a:r>
            <a:r>
              <a:rPr dirty="0" sz="2400" spc="-13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spc="-30" b="1">
                <a:solidFill>
                  <a:srgbClr val="C00000"/>
                </a:solidFill>
                <a:latin typeface="Times New Roman"/>
                <a:cs typeface="Times New Roman"/>
              </a:rPr>
              <a:t>un</a:t>
            </a:r>
            <a:r>
              <a:rPr dirty="0" sz="2400" spc="-7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400" spc="-10" b="1">
                <a:solidFill>
                  <a:srgbClr val="C00000"/>
                </a:solidFill>
                <a:latin typeface="Times New Roman"/>
                <a:cs typeface="Times New Roman"/>
              </a:rPr>
              <a:t>edificio?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0491" y="1089405"/>
            <a:ext cx="8740140" cy="168528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7625">
              <a:lnSpc>
                <a:spcPts val="1939"/>
              </a:lnSpc>
              <a:spcBef>
                <a:spcPts val="95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ley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DEBE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constituirse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C00000"/>
                </a:solidFill>
                <a:latin typeface="Calibri"/>
                <a:cs typeface="Calibri"/>
              </a:rPr>
              <a:t>el</a:t>
            </a:r>
            <a:r>
              <a:rPr dirty="0" sz="1900" spc="-5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C00000"/>
                </a:solidFill>
                <a:latin typeface="Calibri"/>
                <a:cs typeface="Calibri"/>
              </a:rPr>
              <a:t>Consorcio</a:t>
            </a:r>
            <a:r>
              <a:rPr dirty="0" sz="1900" spc="-3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1900" spc="-5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C00000"/>
                </a:solidFill>
                <a:latin typeface="Calibri"/>
                <a:cs typeface="Calibri"/>
              </a:rPr>
              <a:t>Propietarios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deberá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2997E2"/>
                </a:solidFill>
                <a:latin typeface="Calibri"/>
                <a:cs typeface="Calibri"/>
              </a:rPr>
              <a:t>acordar</a:t>
            </a:r>
            <a:r>
              <a:rPr dirty="0" sz="1900" spc="-4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2997E2"/>
                </a:solidFill>
                <a:latin typeface="Calibri"/>
                <a:cs typeface="Calibri"/>
              </a:rPr>
              <a:t>y</a:t>
            </a:r>
            <a:r>
              <a:rPr dirty="0" sz="1900" spc="-4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2997E2"/>
                </a:solidFill>
                <a:latin typeface="Calibri"/>
                <a:cs typeface="Calibri"/>
              </a:rPr>
              <a:t>redactar</a:t>
            </a:r>
            <a:r>
              <a:rPr dirty="0" sz="1900" spc="-50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2997E2"/>
                </a:solidFill>
                <a:latin typeface="Calibri"/>
                <a:cs typeface="Calibri"/>
              </a:rPr>
              <a:t>un</a:t>
            </a:r>
            <a:endParaRPr sz="1900">
              <a:latin typeface="Calibri"/>
              <a:cs typeface="Calibri"/>
            </a:endParaRPr>
          </a:p>
          <a:p>
            <a:pPr marL="100965">
              <a:lnSpc>
                <a:spcPts val="1600"/>
              </a:lnSpc>
            </a:pPr>
            <a:r>
              <a:rPr dirty="0" sz="1900" spc="-10">
                <a:solidFill>
                  <a:srgbClr val="2997E2"/>
                </a:solidFill>
                <a:latin typeface="Calibri"/>
                <a:cs typeface="Calibri"/>
              </a:rPr>
              <a:t>REGLAMENTO</a:t>
            </a:r>
            <a:r>
              <a:rPr dirty="0" sz="1900" spc="-20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2997E2"/>
                </a:solidFill>
                <a:latin typeface="Calibri"/>
                <a:cs typeface="Calibri"/>
              </a:rPr>
              <a:t>de</a:t>
            </a:r>
            <a:r>
              <a:rPr dirty="0" sz="1900" spc="-40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2997E2"/>
                </a:solidFill>
                <a:latin typeface="Calibri"/>
                <a:cs typeface="Calibri"/>
              </a:rPr>
              <a:t>COPROPIEDAD </a:t>
            </a:r>
            <a:r>
              <a:rPr dirty="0" sz="1900">
                <a:solidFill>
                  <a:srgbClr val="2997E2"/>
                </a:solidFill>
                <a:latin typeface="Calibri"/>
                <a:cs typeface="Calibri"/>
              </a:rPr>
              <a:t>Y</a:t>
            </a:r>
            <a:r>
              <a:rPr dirty="0" sz="1900" spc="-5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2997E2"/>
                </a:solidFill>
                <a:latin typeface="Calibri"/>
                <a:cs typeface="Calibri"/>
              </a:rPr>
              <a:t>ADMINISTRACIÓN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inscribirá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0066"/>
                </a:solidFill>
                <a:latin typeface="Calibri"/>
                <a:cs typeface="Calibri"/>
              </a:rPr>
              <a:t>Registro</a:t>
            </a:r>
            <a:r>
              <a:rPr dirty="0" sz="1900" spc="-25">
                <a:solidFill>
                  <a:srgbClr val="FF0066"/>
                </a:solidFill>
                <a:latin typeface="Calibri"/>
                <a:cs typeface="Calibri"/>
              </a:rPr>
              <a:t> de</a:t>
            </a:r>
            <a:endParaRPr sz="1900">
              <a:latin typeface="Calibri"/>
              <a:cs typeface="Calibri"/>
            </a:endParaRPr>
          </a:p>
          <a:p>
            <a:pPr marL="515620">
              <a:lnSpc>
                <a:spcPts val="1939"/>
              </a:lnSpc>
              <a:tabLst>
                <a:tab pos="3743960" algn="l"/>
                <a:tab pos="7990840" algn="l"/>
              </a:tabLst>
            </a:pPr>
            <a:r>
              <a:rPr dirty="0" u="sng" sz="1900">
                <a:solidFill>
                  <a:srgbClr val="FF0066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	la</a:t>
            </a:r>
            <a:r>
              <a:rPr dirty="0" u="sng" sz="1900" spc="-20">
                <a:solidFill>
                  <a:srgbClr val="FF0066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FF0066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Propiedad.</a:t>
            </a:r>
            <a:r>
              <a:rPr dirty="0" u="sng" sz="1900">
                <a:solidFill>
                  <a:srgbClr val="FF0066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	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85"/>
              </a:spcBef>
            </a:pPr>
            <a:endParaRPr sz="1900">
              <a:latin typeface="Calibri"/>
              <a:cs typeface="Calibri"/>
            </a:endParaRPr>
          </a:p>
          <a:p>
            <a:pPr marL="12700" marR="501650">
              <a:lnSpc>
                <a:spcPct val="70000"/>
              </a:lnSpc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reglamento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podrá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modificarse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propietarios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X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mayoría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3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2/3,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deberá plasmarse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Escritura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pública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inscribirse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esa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modificación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Registro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0491" y="2662554"/>
            <a:ext cx="378206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Propiedad</a:t>
            </a:r>
            <a:r>
              <a:rPr dirty="0" sz="19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19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Obligatoriamente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9052" y="3804284"/>
            <a:ext cx="458279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9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CONSORCIO:</a:t>
            </a:r>
            <a:r>
              <a:rPr dirty="0" u="sng" sz="1900" spc="-5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Tien</a:t>
            </a:r>
            <a:r>
              <a:rPr dirty="0" u="sng" sz="1900" spc="-5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carácter</a:t>
            </a:r>
            <a:r>
              <a:rPr dirty="0" u="sng" sz="1900" spc="-6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900" spc="-6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Persona</a:t>
            </a:r>
            <a:r>
              <a:rPr dirty="0" u="sng" sz="1900" spc="-30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Jurídica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64282" y="5233619"/>
            <a:ext cx="3916045" cy="1169035"/>
          </a:xfrm>
          <a:prstGeom prst="rect">
            <a:avLst/>
          </a:prstGeom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ASAMBLEA</a:t>
            </a:r>
            <a:r>
              <a:rPr dirty="0" sz="1900" spc="3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(de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todos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propietarios)</a:t>
            </a:r>
            <a:endParaRPr sz="19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CONSEJO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PROPITARIOS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endParaRPr sz="1900">
              <a:latin typeface="Calibri"/>
              <a:cs typeface="Calibri"/>
            </a:endParaRPr>
          </a:p>
          <a:p>
            <a:pPr algn="ctr" marL="1270">
              <a:lnSpc>
                <a:spcPct val="100000"/>
              </a:lnSpc>
              <a:spcBef>
                <a:spcPts val="72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ADMINISTRADOR.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4780788" y="4500371"/>
            <a:ext cx="498475" cy="521334"/>
            <a:chOff x="4780788" y="4500371"/>
            <a:chExt cx="498475" cy="521334"/>
          </a:xfrm>
        </p:grpSpPr>
        <p:sp>
          <p:nvSpPr>
            <p:cNvPr id="11" name="object 11" descr=""/>
            <p:cNvSpPr/>
            <p:nvPr/>
          </p:nvSpPr>
          <p:spPr>
            <a:xfrm>
              <a:off x="4788408" y="4507991"/>
              <a:ext cx="483234" cy="506095"/>
            </a:xfrm>
            <a:custGeom>
              <a:avLst/>
              <a:gdLst/>
              <a:ahLst/>
              <a:cxnLst/>
              <a:rect l="l" t="t" r="r" b="b"/>
              <a:pathLst>
                <a:path w="483235" h="506095">
                  <a:moveTo>
                    <a:pt x="362330" y="0"/>
                  </a:moveTo>
                  <a:lnTo>
                    <a:pt x="120776" y="0"/>
                  </a:lnTo>
                  <a:lnTo>
                    <a:pt x="120776" y="264413"/>
                  </a:lnTo>
                  <a:lnTo>
                    <a:pt x="0" y="264413"/>
                  </a:lnTo>
                  <a:lnTo>
                    <a:pt x="241553" y="505967"/>
                  </a:lnTo>
                  <a:lnTo>
                    <a:pt x="483107" y="264413"/>
                  </a:lnTo>
                  <a:lnTo>
                    <a:pt x="362330" y="264413"/>
                  </a:lnTo>
                  <a:lnTo>
                    <a:pt x="36233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788408" y="4507991"/>
              <a:ext cx="483234" cy="506095"/>
            </a:xfrm>
            <a:custGeom>
              <a:avLst/>
              <a:gdLst/>
              <a:ahLst/>
              <a:cxnLst/>
              <a:rect l="l" t="t" r="r" b="b"/>
              <a:pathLst>
                <a:path w="483235" h="506095">
                  <a:moveTo>
                    <a:pt x="0" y="264413"/>
                  </a:moveTo>
                  <a:lnTo>
                    <a:pt x="120776" y="264413"/>
                  </a:lnTo>
                  <a:lnTo>
                    <a:pt x="120776" y="0"/>
                  </a:lnTo>
                  <a:lnTo>
                    <a:pt x="362330" y="0"/>
                  </a:lnTo>
                  <a:lnTo>
                    <a:pt x="362330" y="264413"/>
                  </a:lnTo>
                  <a:lnTo>
                    <a:pt x="483107" y="264413"/>
                  </a:lnTo>
                  <a:lnTo>
                    <a:pt x="241553" y="505967"/>
                  </a:lnTo>
                  <a:lnTo>
                    <a:pt x="0" y="264413"/>
                  </a:lnTo>
                  <a:close/>
                </a:path>
              </a:pathLst>
            </a:custGeom>
            <a:ln w="15240">
              <a:solidFill>
                <a:srgbClr val="A75F0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143255" y="2846451"/>
            <a:ext cx="9007475" cy="4011929"/>
            <a:chOff x="143255" y="2846451"/>
            <a:chExt cx="9007475" cy="4011929"/>
          </a:xfrm>
        </p:grpSpPr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255" y="5215127"/>
              <a:ext cx="2385060" cy="1642872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6848474" y="2852737"/>
              <a:ext cx="2295525" cy="3575685"/>
            </a:xfrm>
            <a:custGeom>
              <a:avLst/>
              <a:gdLst/>
              <a:ahLst/>
              <a:cxnLst/>
              <a:rect l="l" t="t" r="r" b="b"/>
              <a:pathLst>
                <a:path w="2295525" h="3575685">
                  <a:moveTo>
                    <a:pt x="2295525" y="0"/>
                  </a:moveTo>
                  <a:lnTo>
                    <a:pt x="0" y="0"/>
                  </a:lnTo>
                  <a:lnTo>
                    <a:pt x="0" y="3575304"/>
                  </a:lnTo>
                  <a:lnTo>
                    <a:pt x="2295525" y="3575304"/>
                  </a:lnTo>
                  <a:lnTo>
                    <a:pt x="2295525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848474" y="2846451"/>
              <a:ext cx="2295525" cy="3601085"/>
            </a:xfrm>
            <a:custGeom>
              <a:avLst/>
              <a:gdLst/>
              <a:ahLst/>
              <a:cxnLst/>
              <a:rect l="l" t="t" r="r" b="b"/>
              <a:pathLst>
                <a:path w="2295525" h="3601085">
                  <a:moveTo>
                    <a:pt x="0" y="0"/>
                  </a:moveTo>
                  <a:lnTo>
                    <a:pt x="0" y="3600640"/>
                  </a:lnTo>
                </a:path>
                <a:path w="2295525" h="3601085">
                  <a:moveTo>
                    <a:pt x="2295525" y="0"/>
                  </a:moveTo>
                  <a:lnTo>
                    <a:pt x="2295525" y="360064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842125" y="2846450"/>
              <a:ext cx="2301875" cy="3601085"/>
            </a:xfrm>
            <a:custGeom>
              <a:avLst/>
              <a:gdLst/>
              <a:ahLst/>
              <a:cxnLst/>
              <a:rect l="l" t="t" r="r" b="b"/>
              <a:pathLst>
                <a:path w="2301875" h="3601085">
                  <a:moveTo>
                    <a:pt x="2301875" y="3562540"/>
                  </a:moveTo>
                  <a:lnTo>
                    <a:pt x="0" y="3562540"/>
                  </a:lnTo>
                  <a:lnTo>
                    <a:pt x="0" y="3600653"/>
                  </a:lnTo>
                  <a:lnTo>
                    <a:pt x="2301875" y="3600653"/>
                  </a:lnTo>
                  <a:lnTo>
                    <a:pt x="2301875" y="3562540"/>
                  </a:lnTo>
                  <a:close/>
                </a:path>
                <a:path w="2301875" h="3601085">
                  <a:moveTo>
                    <a:pt x="2301875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301875" y="12700"/>
                  </a:lnTo>
                  <a:lnTo>
                    <a:pt x="23018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6854825" y="2859151"/>
            <a:ext cx="2282825" cy="3474720"/>
          </a:xfrm>
          <a:prstGeom prst="rect">
            <a:avLst/>
          </a:prstGeom>
          <a:solidFill>
            <a:srgbClr val="E38312"/>
          </a:solidFill>
        </p:spPr>
        <p:txBody>
          <a:bodyPr wrap="square" lIns="0" tIns="31750" rIns="0" bIns="0" rtlCol="0" vert="horz">
            <a:spAutoFit/>
          </a:bodyPr>
          <a:lstStyle/>
          <a:p>
            <a:pPr marL="85725" marR="99695">
              <a:lnSpc>
                <a:spcPct val="90000"/>
              </a:lnSpc>
              <a:spcBef>
                <a:spcPts val="250"/>
              </a:spcBef>
            </a:pPr>
            <a:r>
              <a:rPr dirty="0" u="sng" sz="18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Obligatoriamente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el </a:t>
            </a:r>
            <a:r>
              <a:rPr dirty="0" sz="1800" b="1">
                <a:latin typeface="Times New Roman"/>
                <a:cs typeface="Times New Roman"/>
              </a:rPr>
              <a:t>Reglamento</a:t>
            </a:r>
            <a:r>
              <a:rPr dirty="0" sz="1800" spc="-105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de </a:t>
            </a:r>
            <a:r>
              <a:rPr dirty="0" sz="1800" b="1">
                <a:latin typeface="Times New Roman"/>
                <a:cs typeface="Times New Roman"/>
              </a:rPr>
              <a:t>Consorcio</a:t>
            </a:r>
            <a:r>
              <a:rPr dirty="0" sz="1800" spc="-8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deberá prever: 1)Remuneración</a:t>
            </a:r>
            <a:r>
              <a:rPr dirty="0" sz="1800" spc="15" b="1">
                <a:latin typeface="Times New Roman"/>
                <a:cs typeface="Times New Roman"/>
              </a:rPr>
              <a:t> </a:t>
            </a:r>
            <a:r>
              <a:rPr dirty="0" sz="1800" spc="-50" b="1">
                <a:latin typeface="Times New Roman"/>
                <a:cs typeface="Times New Roman"/>
              </a:rPr>
              <a:t>y </a:t>
            </a:r>
            <a:r>
              <a:rPr dirty="0" sz="1800" b="1">
                <a:latin typeface="Times New Roman"/>
                <a:cs typeface="Times New Roman"/>
              </a:rPr>
              <a:t>forma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de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remoción </a:t>
            </a:r>
            <a:r>
              <a:rPr dirty="0" sz="1800" b="1">
                <a:latin typeface="Times New Roman"/>
                <a:cs typeface="Times New Roman"/>
              </a:rPr>
              <a:t>del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representante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2) </a:t>
            </a:r>
            <a:r>
              <a:rPr dirty="0" sz="1800" b="1">
                <a:latin typeface="Times New Roman"/>
                <a:cs typeface="Times New Roman"/>
              </a:rPr>
              <a:t>forma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de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fijación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de </a:t>
            </a:r>
            <a:r>
              <a:rPr dirty="0" sz="1800" b="1">
                <a:latin typeface="Times New Roman"/>
                <a:cs typeface="Times New Roman"/>
              </a:rPr>
              <a:t>las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expensas 3)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forma </a:t>
            </a:r>
            <a:r>
              <a:rPr dirty="0" sz="1800" b="1">
                <a:latin typeface="Times New Roman"/>
                <a:cs typeface="Times New Roman"/>
              </a:rPr>
              <a:t>de</a:t>
            </a:r>
            <a:r>
              <a:rPr dirty="0" sz="1800" spc="-6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convocar</a:t>
            </a:r>
            <a:r>
              <a:rPr dirty="0" sz="1800" spc="-55" b="1">
                <a:latin typeface="Times New Roman"/>
                <a:cs typeface="Times New Roman"/>
              </a:rPr>
              <a:t> </a:t>
            </a:r>
            <a:r>
              <a:rPr dirty="0" sz="1800" spc="-50" b="1">
                <a:latin typeface="Times New Roman"/>
                <a:cs typeface="Times New Roman"/>
              </a:rPr>
              <a:t>y </a:t>
            </a:r>
            <a:r>
              <a:rPr dirty="0" sz="1800" spc="-10" b="1">
                <a:latin typeface="Times New Roman"/>
                <a:cs typeface="Times New Roman"/>
              </a:rPr>
              <a:t>desarrollar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las </a:t>
            </a:r>
            <a:r>
              <a:rPr dirty="0" sz="1800" b="1">
                <a:latin typeface="Times New Roman"/>
                <a:cs typeface="Times New Roman"/>
              </a:rPr>
              <a:t>reuniones</a:t>
            </a:r>
            <a:r>
              <a:rPr dirty="0" sz="1800" spc="-65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de </a:t>
            </a:r>
            <a:r>
              <a:rPr dirty="0" sz="1800" spc="-10" b="1">
                <a:latin typeface="Times New Roman"/>
                <a:cs typeface="Times New Roman"/>
              </a:rPr>
              <a:t>propietarios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58108" y="202819"/>
            <a:ext cx="280416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Ley</a:t>
            </a:r>
            <a:r>
              <a:rPr dirty="0" sz="2000" spc="-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000" spc="-10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27985" y="437515"/>
            <a:ext cx="3264535" cy="497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100" spc="-60" b="1">
                <a:solidFill>
                  <a:srgbClr val="C00000"/>
                </a:solidFill>
                <a:latin typeface="Times New Roman"/>
                <a:cs typeface="Times New Roman"/>
              </a:rPr>
              <a:t>¿Cómo</a:t>
            </a:r>
            <a:r>
              <a:rPr dirty="0" sz="3100" spc="-13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100" b="1">
                <a:solidFill>
                  <a:srgbClr val="C00000"/>
                </a:solidFill>
                <a:latin typeface="Times New Roman"/>
                <a:cs typeface="Times New Roman"/>
              </a:rPr>
              <a:t>se</a:t>
            </a:r>
            <a:r>
              <a:rPr dirty="0" sz="3100" spc="-13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100" spc="-35" b="1">
                <a:solidFill>
                  <a:srgbClr val="C00000"/>
                </a:solidFill>
                <a:latin typeface="Times New Roman"/>
                <a:cs typeface="Times New Roman"/>
              </a:rPr>
              <a:t>extingue?</a:t>
            </a:r>
            <a:endParaRPr sz="3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89052" y="2148332"/>
            <a:ext cx="14687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VETUSZTEZ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811615" y="2148332"/>
            <a:ext cx="122301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Demolición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16195" y="2148332"/>
            <a:ext cx="231584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+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mitad 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valor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32505" y="3051759"/>
            <a:ext cx="305117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Venta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terreno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materiales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75345" y="3051759"/>
            <a:ext cx="54991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Idem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0491" y="3956050"/>
            <a:ext cx="7736205" cy="2297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15975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Reconstrucción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2000">
              <a:latin typeface="Times New Roman"/>
              <a:cs typeface="Times New Roman"/>
            </a:endParaRPr>
          </a:p>
          <a:p>
            <a:pPr marL="3642995" marR="1772920" indent="-979169">
              <a:lnSpc>
                <a:spcPct val="100000"/>
              </a:lnSpc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minoría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podrá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ser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obligada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contribuir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ella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1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mayoría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podrá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adquirir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los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ellos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según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valuación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judicial.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958339" y="2194560"/>
            <a:ext cx="800100" cy="297180"/>
            <a:chOff x="1958339" y="2194560"/>
            <a:chExt cx="800100" cy="297180"/>
          </a:xfrm>
        </p:grpSpPr>
        <p:sp>
          <p:nvSpPr>
            <p:cNvPr id="11" name="object 11" descr=""/>
            <p:cNvSpPr/>
            <p:nvPr/>
          </p:nvSpPr>
          <p:spPr>
            <a:xfrm>
              <a:off x="1962911" y="2199132"/>
              <a:ext cx="791210" cy="288290"/>
            </a:xfrm>
            <a:custGeom>
              <a:avLst/>
              <a:gdLst/>
              <a:ahLst/>
              <a:cxnLst/>
              <a:rect l="l" t="t" r="r" b="b"/>
              <a:pathLst>
                <a:path w="791210" h="288289">
                  <a:moveTo>
                    <a:pt x="593470" y="0"/>
                  </a:moveTo>
                  <a:lnTo>
                    <a:pt x="593470" y="72008"/>
                  </a:lnTo>
                  <a:lnTo>
                    <a:pt x="0" y="72008"/>
                  </a:lnTo>
                  <a:lnTo>
                    <a:pt x="0" y="216026"/>
                  </a:lnTo>
                  <a:lnTo>
                    <a:pt x="593470" y="216026"/>
                  </a:lnTo>
                  <a:lnTo>
                    <a:pt x="593470" y="288035"/>
                  </a:lnTo>
                  <a:lnTo>
                    <a:pt x="790956" y="144017"/>
                  </a:lnTo>
                  <a:lnTo>
                    <a:pt x="59347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962911" y="2199132"/>
              <a:ext cx="791210" cy="288290"/>
            </a:xfrm>
            <a:custGeom>
              <a:avLst/>
              <a:gdLst/>
              <a:ahLst/>
              <a:cxnLst/>
              <a:rect l="l" t="t" r="r" b="b"/>
              <a:pathLst>
                <a:path w="791210" h="288289">
                  <a:moveTo>
                    <a:pt x="0" y="72008"/>
                  </a:moveTo>
                  <a:lnTo>
                    <a:pt x="593470" y="72008"/>
                  </a:lnTo>
                  <a:lnTo>
                    <a:pt x="593470" y="0"/>
                  </a:lnTo>
                  <a:lnTo>
                    <a:pt x="790956" y="144017"/>
                  </a:lnTo>
                  <a:lnTo>
                    <a:pt x="593470" y="288035"/>
                  </a:lnTo>
                  <a:lnTo>
                    <a:pt x="593470" y="216026"/>
                  </a:lnTo>
                  <a:lnTo>
                    <a:pt x="0" y="216026"/>
                  </a:lnTo>
                  <a:lnTo>
                    <a:pt x="0" y="7200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536947" y="2194560"/>
            <a:ext cx="368935" cy="224154"/>
            <a:chOff x="4536947" y="2194560"/>
            <a:chExt cx="368935" cy="224154"/>
          </a:xfrm>
        </p:grpSpPr>
        <p:sp>
          <p:nvSpPr>
            <p:cNvPr id="14" name="object 14" descr=""/>
            <p:cNvSpPr/>
            <p:nvPr/>
          </p:nvSpPr>
          <p:spPr>
            <a:xfrm>
              <a:off x="4541519" y="2199132"/>
              <a:ext cx="360045" cy="215265"/>
            </a:xfrm>
            <a:custGeom>
              <a:avLst/>
              <a:gdLst/>
              <a:ahLst/>
              <a:cxnLst/>
              <a:rect l="l" t="t" r="r" b="b"/>
              <a:pathLst>
                <a:path w="360045" h="215264">
                  <a:moveTo>
                    <a:pt x="270382" y="0"/>
                  </a:moveTo>
                  <a:lnTo>
                    <a:pt x="270382" y="53720"/>
                  </a:lnTo>
                  <a:lnTo>
                    <a:pt x="0" y="53720"/>
                  </a:lnTo>
                  <a:lnTo>
                    <a:pt x="0" y="161162"/>
                  </a:lnTo>
                  <a:lnTo>
                    <a:pt x="270382" y="161162"/>
                  </a:lnTo>
                  <a:lnTo>
                    <a:pt x="270382" y="214883"/>
                  </a:lnTo>
                  <a:lnTo>
                    <a:pt x="359663" y="107441"/>
                  </a:lnTo>
                  <a:lnTo>
                    <a:pt x="270382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541519" y="2199132"/>
              <a:ext cx="360045" cy="215265"/>
            </a:xfrm>
            <a:custGeom>
              <a:avLst/>
              <a:gdLst/>
              <a:ahLst/>
              <a:cxnLst/>
              <a:rect l="l" t="t" r="r" b="b"/>
              <a:pathLst>
                <a:path w="360045" h="215264">
                  <a:moveTo>
                    <a:pt x="0" y="53720"/>
                  </a:moveTo>
                  <a:lnTo>
                    <a:pt x="270382" y="53720"/>
                  </a:lnTo>
                  <a:lnTo>
                    <a:pt x="270382" y="0"/>
                  </a:lnTo>
                  <a:lnTo>
                    <a:pt x="359663" y="107441"/>
                  </a:lnTo>
                  <a:lnTo>
                    <a:pt x="270382" y="214883"/>
                  </a:lnTo>
                  <a:lnTo>
                    <a:pt x="270382" y="161162"/>
                  </a:lnTo>
                  <a:lnTo>
                    <a:pt x="0" y="161162"/>
                  </a:lnTo>
                  <a:lnTo>
                    <a:pt x="0" y="5372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1991867" y="2977895"/>
            <a:ext cx="803275" cy="297180"/>
            <a:chOff x="1991867" y="2977895"/>
            <a:chExt cx="803275" cy="297180"/>
          </a:xfrm>
        </p:grpSpPr>
        <p:sp>
          <p:nvSpPr>
            <p:cNvPr id="17" name="object 17" descr=""/>
            <p:cNvSpPr/>
            <p:nvPr/>
          </p:nvSpPr>
          <p:spPr>
            <a:xfrm>
              <a:off x="1996439" y="2982467"/>
              <a:ext cx="794385" cy="288290"/>
            </a:xfrm>
            <a:custGeom>
              <a:avLst/>
              <a:gdLst/>
              <a:ahLst/>
              <a:cxnLst/>
              <a:rect l="l" t="t" r="r" b="b"/>
              <a:pathLst>
                <a:path w="794385" h="288289">
                  <a:moveTo>
                    <a:pt x="595122" y="0"/>
                  </a:moveTo>
                  <a:lnTo>
                    <a:pt x="595122" y="72009"/>
                  </a:lnTo>
                  <a:lnTo>
                    <a:pt x="0" y="72009"/>
                  </a:lnTo>
                  <a:lnTo>
                    <a:pt x="0" y="216027"/>
                  </a:lnTo>
                  <a:lnTo>
                    <a:pt x="595122" y="216027"/>
                  </a:lnTo>
                  <a:lnTo>
                    <a:pt x="595122" y="288036"/>
                  </a:lnTo>
                  <a:lnTo>
                    <a:pt x="794004" y="144018"/>
                  </a:lnTo>
                  <a:lnTo>
                    <a:pt x="595122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996439" y="2982467"/>
              <a:ext cx="794385" cy="288290"/>
            </a:xfrm>
            <a:custGeom>
              <a:avLst/>
              <a:gdLst/>
              <a:ahLst/>
              <a:cxnLst/>
              <a:rect l="l" t="t" r="r" b="b"/>
              <a:pathLst>
                <a:path w="794385" h="288289">
                  <a:moveTo>
                    <a:pt x="0" y="72009"/>
                  </a:moveTo>
                  <a:lnTo>
                    <a:pt x="595122" y="72009"/>
                  </a:lnTo>
                  <a:lnTo>
                    <a:pt x="595122" y="0"/>
                  </a:lnTo>
                  <a:lnTo>
                    <a:pt x="794004" y="144018"/>
                  </a:lnTo>
                  <a:lnTo>
                    <a:pt x="595122" y="288036"/>
                  </a:lnTo>
                  <a:lnTo>
                    <a:pt x="595122" y="216027"/>
                  </a:lnTo>
                  <a:lnTo>
                    <a:pt x="0" y="216027"/>
                  </a:lnTo>
                  <a:lnTo>
                    <a:pt x="0" y="7200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9" name="object 1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2388" y="3229355"/>
            <a:ext cx="152400" cy="80772"/>
          </a:xfrm>
          <a:prstGeom prst="rect">
            <a:avLst/>
          </a:prstGeom>
        </p:spPr>
      </p:pic>
      <p:grpSp>
        <p:nvGrpSpPr>
          <p:cNvPr id="20" name="object 20" descr=""/>
          <p:cNvGrpSpPr/>
          <p:nvPr/>
        </p:nvGrpSpPr>
        <p:grpSpPr>
          <a:xfrm>
            <a:off x="2028444" y="3986784"/>
            <a:ext cx="730250" cy="224154"/>
            <a:chOff x="2028444" y="3986784"/>
            <a:chExt cx="730250" cy="224154"/>
          </a:xfrm>
        </p:grpSpPr>
        <p:sp>
          <p:nvSpPr>
            <p:cNvPr id="21" name="object 21" descr=""/>
            <p:cNvSpPr/>
            <p:nvPr/>
          </p:nvSpPr>
          <p:spPr>
            <a:xfrm>
              <a:off x="2033016" y="3991356"/>
              <a:ext cx="721360" cy="215265"/>
            </a:xfrm>
            <a:custGeom>
              <a:avLst/>
              <a:gdLst/>
              <a:ahLst/>
              <a:cxnLst/>
              <a:rect l="l" t="t" r="r" b="b"/>
              <a:pathLst>
                <a:path w="721360" h="215264">
                  <a:moveTo>
                    <a:pt x="541527" y="0"/>
                  </a:moveTo>
                  <a:lnTo>
                    <a:pt x="541527" y="53721"/>
                  </a:lnTo>
                  <a:lnTo>
                    <a:pt x="0" y="53721"/>
                  </a:lnTo>
                  <a:lnTo>
                    <a:pt x="0" y="161163"/>
                  </a:lnTo>
                  <a:lnTo>
                    <a:pt x="541527" y="161163"/>
                  </a:lnTo>
                  <a:lnTo>
                    <a:pt x="541527" y="214884"/>
                  </a:lnTo>
                  <a:lnTo>
                    <a:pt x="720851" y="107442"/>
                  </a:lnTo>
                  <a:lnTo>
                    <a:pt x="541527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033016" y="3991356"/>
              <a:ext cx="721360" cy="215265"/>
            </a:xfrm>
            <a:custGeom>
              <a:avLst/>
              <a:gdLst/>
              <a:ahLst/>
              <a:cxnLst/>
              <a:rect l="l" t="t" r="r" b="b"/>
              <a:pathLst>
                <a:path w="721360" h="215264">
                  <a:moveTo>
                    <a:pt x="0" y="53721"/>
                  </a:moveTo>
                  <a:lnTo>
                    <a:pt x="541527" y="53721"/>
                  </a:lnTo>
                  <a:lnTo>
                    <a:pt x="541527" y="0"/>
                  </a:lnTo>
                  <a:lnTo>
                    <a:pt x="720851" y="107442"/>
                  </a:lnTo>
                  <a:lnTo>
                    <a:pt x="541527" y="214884"/>
                  </a:lnTo>
                  <a:lnTo>
                    <a:pt x="541527" y="161163"/>
                  </a:lnTo>
                  <a:lnTo>
                    <a:pt x="0" y="161163"/>
                  </a:lnTo>
                  <a:lnTo>
                    <a:pt x="0" y="5372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3" name="object 23" descr=""/>
          <p:cNvGrpSpPr/>
          <p:nvPr/>
        </p:nvGrpSpPr>
        <p:grpSpPr>
          <a:xfrm>
            <a:off x="1958339" y="4847844"/>
            <a:ext cx="984885" cy="299085"/>
            <a:chOff x="1958339" y="4847844"/>
            <a:chExt cx="984885" cy="299085"/>
          </a:xfrm>
        </p:grpSpPr>
        <p:sp>
          <p:nvSpPr>
            <p:cNvPr id="24" name="object 24" descr=""/>
            <p:cNvSpPr/>
            <p:nvPr/>
          </p:nvSpPr>
          <p:spPr>
            <a:xfrm>
              <a:off x="1962911" y="4852416"/>
              <a:ext cx="975360" cy="289560"/>
            </a:xfrm>
            <a:custGeom>
              <a:avLst/>
              <a:gdLst/>
              <a:ahLst/>
              <a:cxnLst/>
              <a:rect l="l" t="t" r="r" b="b"/>
              <a:pathLst>
                <a:path w="975360" h="289560">
                  <a:moveTo>
                    <a:pt x="730757" y="0"/>
                  </a:moveTo>
                  <a:lnTo>
                    <a:pt x="730757" y="72389"/>
                  </a:lnTo>
                  <a:lnTo>
                    <a:pt x="0" y="72389"/>
                  </a:lnTo>
                  <a:lnTo>
                    <a:pt x="0" y="217169"/>
                  </a:lnTo>
                  <a:lnTo>
                    <a:pt x="730757" y="217169"/>
                  </a:lnTo>
                  <a:lnTo>
                    <a:pt x="730757" y="289559"/>
                  </a:lnTo>
                  <a:lnTo>
                    <a:pt x="975360" y="144779"/>
                  </a:lnTo>
                  <a:lnTo>
                    <a:pt x="730757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962911" y="4852416"/>
              <a:ext cx="975360" cy="289560"/>
            </a:xfrm>
            <a:custGeom>
              <a:avLst/>
              <a:gdLst/>
              <a:ahLst/>
              <a:cxnLst/>
              <a:rect l="l" t="t" r="r" b="b"/>
              <a:pathLst>
                <a:path w="975360" h="289560">
                  <a:moveTo>
                    <a:pt x="0" y="72389"/>
                  </a:moveTo>
                  <a:lnTo>
                    <a:pt x="730757" y="72389"/>
                  </a:lnTo>
                  <a:lnTo>
                    <a:pt x="730757" y="0"/>
                  </a:lnTo>
                  <a:lnTo>
                    <a:pt x="975360" y="144779"/>
                  </a:lnTo>
                  <a:lnTo>
                    <a:pt x="730757" y="289559"/>
                  </a:lnTo>
                  <a:lnTo>
                    <a:pt x="730757" y="217169"/>
                  </a:lnTo>
                  <a:lnTo>
                    <a:pt x="0" y="217169"/>
                  </a:lnTo>
                  <a:lnTo>
                    <a:pt x="0" y="7238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6" name="object 26" descr=""/>
          <p:cNvGrpSpPr/>
          <p:nvPr/>
        </p:nvGrpSpPr>
        <p:grpSpPr>
          <a:xfrm>
            <a:off x="5027676" y="5440679"/>
            <a:ext cx="440690" cy="440690"/>
            <a:chOff x="5027676" y="5440679"/>
            <a:chExt cx="440690" cy="440690"/>
          </a:xfrm>
        </p:grpSpPr>
        <p:sp>
          <p:nvSpPr>
            <p:cNvPr id="27" name="object 27" descr=""/>
            <p:cNvSpPr/>
            <p:nvPr/>
          </p:nvSpPr>
          <p:spPr>
            <a:xfrm>
              <a:off x="5032248" y="5445251"/>
              <a:ext cx="431800" cy="431800"/>
            </a:xfrm>
            <a:custGeom>
              <a:avLst/>
              <a:gdLst/>
              <a:ahLst/>
              <a:cxnLst/>
              <a:rect l="l" t="t" r="r" b="b"/>
              <a:pathLst>
                <a:path w="431800" h="431800">
                  <a:moveTo>
                    <a:pt x="323468" y="0"/>
                  </a:moveTo>
                  <a:lnTo>
                    <a:pt x="107823" y="0"/>
                  </a:lnTo>
                  <a:lnTo>
                    <a:pt x="107823" y="323469"/>
                  </a:lnTo>
                  <a:lnTo>
                    <a:pt x="0" y="323469"/>
                  </a:lnTo>
                  <a:lnTo>
                    <a:pt x="215646" y="431292"/>
                  </a:lnTo>
                  <a:lnTo>
                    <a:pt x="431291" y="323469"/>
                  </a:lnTo>
                  <a:lnTo>
                    <a:pt x="323468" y="323469"/>
                  </a:lnTo>
                  <a:lnTo>
                    <a:pt x="323468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032248" y="5445251"/>
              <a:ext cx="431800" cy="431800"/>
            </a:xfrm>
            <a:custGeom>
              <a:avLst/>
              <a:gdLst/>
              <a:ahLst/>
              <a:cxnLst/>
              <a:rect l="l" t="t" r="r" b="b"/>
              <a:pathLst>
                <a:path w="431800" h="431800">
                  <a:moveTo>
                    <a:pt x="0" y="323469"/>
                  </a:moveTo>
                  <a:lnTo>
                    <a:pt x="107823" y="323469"/>
                  </a:lnTo>
                  <a:lnTo>
                    <a:pt x="107823" y="0"/>
                  </a:lnTo>
                  <a:lnTo>
                    <a:pt x="323468" y="0"/>
                  </a:lnTo>
                  <a:lnTo>
                    <a:pt x="323468" y="323469"/>
                  </a:lnTo>
                  <a:lnTo>
                    <a:pt x="431291" y="323469"/>
                  </a:lnTo>
                  <a:lnTo>
                    <a:pt x="215646" y="431292"/>
                  </a:lnTo>
                  <a:lnTo>
                    <a:pt x="0" y="32346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9" name="object 2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7516" y="2700527"/>
            <a:ext cx="1586483" cy="3176016"/>
          </a:xfrm>
          <a:prstGeom prst="rect">
            <a:avLst/>
          </a:prstGeom>
        </p:spPr>
      </p:pic>
      <p:sp>
        <p:nvSpPr>
          <p:cNvPr id="30" name="object 3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44423"/>
            <a:ext cx="21951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>
                <a:latin typeface="Times New Roman"/>
                <a:cs typeface="Times New Roman"/>
              </a:rPr>
              <a:t>Derechos</a:t>
            </a:r>
            <a:r>
              <a:rPr dirty="0" sz="2800" spc="-12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reales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01090" y="2285238"/>
            <a:ext cx="4674235" cy="21386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cosas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propias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ajenas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29650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principales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accesorios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registrables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registrables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487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Ley</a:t>
            </a:r>
            <a:r>
              <a:rPr dirty="0" sz="4800" spc="-240"/>
              <a:t> </a:t>
            </a:r>
            <a:r>
              <a:rPr dirty="0" sz="4800"/>
              <a:t>de</a:t>
            </a:r>
            <a:r>
              <a:rPr dirty="0" sz="4800" spc="-220"/>
              <a:t> </a:t>
            </a:r>
            <a:r>
              <a:rPr dirty="0" sz="4800" spc="-65"/>
              <a:t>Propiedad</a:t>
            </a:r>
            <a:r>
              <a:rPr dirty="0" sz="4800" spc="-204"/>
              <a:t> </a:t>
            </a:r>
            <a:r>
              <a:rPr dirty="0" sz="4800" spc="-45"/>
              <a:t>Horizontal</a:t>
            </a:r>
            <a:endParaRPr sz="4800"/>
          </a:p>
        </p:txBody>
      </p:sp>
      <p:sp>
        <p:nvSpPr>
          <p:cNvPr id="3" name="object 3" descr=""/>
          <p:cNvSpPr txBox="1"/>
          <p:nvPr/>
        </p:nvSpPr>
        <p:spPr>
          <a:xfrm>
            <a:off x="380491" y="1779854"/>
            <a:ext cx="8343265" cy="178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Obligación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propietarios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contribuir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pago</a:t>
            </a:r>
            <a:r>
              <a:rPr dirty="0" sz="2000" spc="-65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las</a:t>
            </a:r>
            <a:r>
              <a:rPr dirty="0" sz="2000" spc="-3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expensas</a:t>
            </a:r>
            <a:r>
              <a:rPr dirty="0" sz="2000" spc="-15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primas</a:t>
            </a:r>
            <a:r>
              <a:rPr dirty="0" sz="2000" spc="-25">
                <a:solidFill>
                  <a:srgbClr val="FF0066"/>
                </a:solidFill>
                <a:latin typeface="Calibri"/>
                <a:cs typeface="Calibri"/>
              </a:rPr>
              <a:t> de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seguro</a:t>
            </a:r>
            <a:r>
              <a:rPr dirty="0" sz="2000" spc="-55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total</a:t>
            </a:r>
            <a:r>
              <a:rPr dirty="0" sz="2000" spc="-45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66"/>
                </a:solidFill>
                <a:latin typeface="Calibri"/>
                <a:cs typeface="Calibri"/>
              </a:rPr>
              <a:t>del</a:t>
            </a:r>
            <a:r>
              <a:rPr dirty="0" sz="2000" spc="-45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66"/>
                </a:solidFill>
                <a:latin typeface="Calibri"/>
                <a:cs typeface="Calibri"/>
              </a:rPr>
              <a:t>edificio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Calibri"/>
              <a:cs typeface="Calibri"/>
            </a:endParaRPr>
          </a:p>
          <a:p>
            <a:pPr marL="12700" marR="5080" indent="937260">
              <a:lnSpc>
                <a:spcPts val="216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sigue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siempre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dominio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respectivos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pisos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departamentos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aun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respecto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devengadas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antes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adquisición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032505" y="4589526"/>
            <a:ext cx="201676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997E2"/>
                </a:solidFill>
                <a:latin typeface="Calibri"/>
                <a:cs typeface="Calibri"/>
              </a:rPr>
              <a:t>crédito</a:t>
            </a:r>
            <a:r>
              <a:rPr dirty="0" sz="2000" spc="-105">
                <a:solidFill>
                  <a:srgbClr val="2997E2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2997E2"/>
                </a:solidFill>
                <a:latin typeface="Calibri"/>
                <a:cs typeface="Calibri"/>
              </a:rPr>
              <a:t>privilegiado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4119371" y="2272283"/>
            <a:ext cx="443865" cy="585470"/>
            <a:chOff x="4119371" y="2272283"/>
            <a:chExt cx="443865" cy="585470"/>
          </a:xfrm>
        </p:grpSpPr>
        <p:sp>
          <p:nvSpPr>
            <p:cNvPr id="6" name="object 6" descr=""/>
            <p:cNvSpPr/>
            <p:nvPr/>
          </p:nvSpPr>
          <p:spPr>
            <a:xfrm>
              <a:off x="4123943" y="2276855"/>
              <a:ext cx="434340" cy="576580"/>
            </a:xfrm>
            <a:custGeom>
              <a:avLst/>
              <a:gdLst/>
              <a:ahLst/>
              <a:cxnLst/>
              <a:rect l="l" t="t" r="r" b="b"/>
              <a:pathLst>
                <a:path w="434339" h="576580">
                  <a:moveTo>
                    <a:pt x="325754" y="0"/>
                  </a:moveTo>
                  <a:lnTo>
                    <a:pt x="108584" y="0"/>
                  </a:lnTo>
                  <a:lnTo>
                    <a:pt x="108584" y="431673"/>
                  </a:lnTo>
                  <a:lnTo>
                    <a:pt x="0" y="431673"/>
                  </a:lnTo>
                  <a:lnTo>
                    <a:pt x="217169" y="576072"/>
                  </a:lnTo>
                  <a:lnTo>
                    <a:pt x="434339" y="431673"/>
                  </a:lnTo>
                  <a:lnTo>
                    <a:pt x="325754" y="431673"/>
                  </a:lnTo>
                  <a:lnTo>
                    <a:pt x="325754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123943" y="2276855"/>
              <a:ext cx="434340" cy="576580"/>
            </a:xfrm>
            <a:custGeom>
              <a:avLst/>
              <a:gdLst/>
              <a:ahLst/>
              <a:cxnLst/>
              <a:rect l="l" t="t" r="r" b="b"/>
              <a:pathLst>
                <a:path w="434339" h="576580">
                  <a:moveTo>
                    <a:pt x="0" y="431673"/>
                  </a:moveTo>
                  <a:lnTo>
                    <a:pt x="108584" y="431673"/>
                  </a:lnTo>
                  <a:lnTo>
                    <a:pt x="108584" y="0"/>
                  </a:lnTo>
                  <a:lnTo>
                    <a:pt x="325754" y="0"/>
                  </a:lnTo>
                  <a:lnTo>
                    <a:pt x="325754" y="431673"/>
                  </a:lnTo>
                  <a:lnTo>
                    <a:pt x="434339" y="431673"/>
                  </a:lnTo>
                  <a:lnTo>
                    <a:pt x="217169" y="576072"/>
                  </a:lnTo>
                  <a:lnTo>
                    <a:pt x="0" y="43167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4117847" y="3782567"/>
            <a:ext cx="443865" cy="441959"/>
            <a:chOff x="4117847" y="3782567"/>
            <a:chExt cx="443865" cy="441959"/>
          </a:xfrm>
        </p:grpSpPr>
        <p:sp>
          <p:nvSpPr>
            <p:cNvPr id="9" name="object 9" descr=""/>
            <p:cNvSpPr/>
            <p:nvPr/>
          </p:nvSpPr>
          <p:spPr>
            <a:xfrm>
              <a:off x="4122419" y="3787139"/>
              <a:ext cx="434340" cy="433070"/>
            </a:xfrm>
            <a:custGeom>
              <a:avLst/>
              <a:gdLst/>
              <a:ahLst/>
              <a:cxnLst/>
              <a:rect l="l" t="t" r="r" b="b"/>
              <a:pathLst>
                <a:path w="434339" h="433070">
                  <a:moveTo>
                    <a:pt x="325754" y="0"/>
                  </a:moveTo>
                  <a:lnTo>
                    <a:pt x="108584" y="0"/>
                  </a:lnTo>
                  <a:lnTo>
                    <a:pt x="108584" y="324612"/>
                  </a:lnTo>
                  <a:lnTo>
                    <a:pt x="0" y="324612"/>
                  </a:lnTo>
                  <a:lnTo>
                    <a:pt x="217169" y="432816"/>
                  </a:lnTo>
                  <a:lnTo>
                    <a:pt x="434339" y="324612"/>
                  </a:lnTo>
                  <a:lnTo>
                    <a:pt x="325754" y="324612"/>
                  </a:lnTo>
                  <a:lnTo>
                    <a:pt x="325754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122419" y="3787139"/>
              <a:ext cx="434340" cy="433070"/>
            </a:xfrm>
            <a:custGeom>
              <a:avLst/>
              <a:gdLst/>
              <a:ahLst/>
              <a:cxnLst/>
              <a:rect l="l" t="t" r="r" b="b"/>
              <a:pathLst>
                <a:path w="434339" h="433070">
                  <a:moveTo>
                    <a:pt x="0" y="324612"/>
                  </a:moveTo>
                  <a:lnTo>
                    <a:pt x="108584" y="324612"/>
                  </a:lnTo>
                  <a:lnTo>
                    <a:pt x="108584" y="0"/>
                  </a:lnTo>
                  <a:lnTo>
                    <a:pt x="325754" y="0"/>
                  </a:lnTo>
                  <a:lnTo>
                    <a:pt x="325754" y="324612"/>
                  </a:lnTo>
                  <a:lnTo>
                    <a:pt x="434339" y="324612"/>
                  </a:lnTo>
                  <a:lnTo>
                    <a:pt x="217169" y="432816"/>
                  </a:lnTo>
                  <a:lnTo>
                    <a:pt x="0" y="32461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3011" y="4715255"/>
            <a:ext cx="2570988" cy="2142744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21512" rIns="0" bIns="0" rtlCol="0" vert="horz">
            <a:spAutoFit/>
          </a:bodyPr>
          <a:lstStyle/>
          <a:p>
            <a:pPr marL="532765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solidFill>
                  <a:srgbClr val="000000"/>
                </a:solidFill>
                <a:latin typeface="Times New Roman"/>
                <a:cs typeface="Times New Roman"/>
              </a:rPr>
              <a:t>3.1</a:t>
            </a:r>
            <a:r>
              <a:rPr dirty="0" sz="3600" spc="-22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600" spc="-55" b="1">
                <a:solidFill>
                  <a:srgbClr val="000000"/>
                </a:solidFill>
                <a:latin typeface="Times New Roman"/>
                <a:cs typeface="Times New Roman"/>
              </a:rPr>
              <a:t>Prehorizontalidad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04138" y="1754885"/>
            <a:ext cx="7378700" cy="276923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algn="ctr" marL="12700" marR="5080">
              <a:lnSpc>
                <a:spcPct val="80000"/>
              </a:lnSpc>
              <a:spcBef>
                <a:spcPts val="960"/>
              </a:spcBef>
            </a:pP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Contratos</a:t>
            </a:r>
            <a:r>
              <a:rPr dirty="0" sz="3600" spc="-10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anteriores</a:t>
            </a:r>
            <a:r>
              <a:rPr dirty="0" sz="3600" spc="-9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dirty="0" sz="3600" spc="-1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dirty="0" sz="3600" spc="-9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constitución</a:t>
            </a:r>
            <a:r>
              <a:rPr dirty="0" sz="3600" spc="-7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 spc="-25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dirty="0" sz="3600" spc="-8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0000"/>
                </a:solidFill>
                <a:latin typeface="Times New Roman"/>
                <a:cs typeface="Times New Roman"/>
              </a:rPr>
              <a:t>propiedad</a:t>
            </a:r>
            <a:r>
              <a:rPr dirty="0" sz="3600" spc="-8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FF0000"/>
                </a:solidFill>
                <a:latin typeface="Times New Roman"/>
                <a:cs typeface="Times New Roman"/>
              </a:rPr>
              <a:t>horizontal.</a:t>
            </a:r>
            <a:endParaRPr sz="3600">
              <a:latin typeface="Times New Roman"/>
              <a:cs typeface="Times New Roman"/>
            </a:endParaRPr>
          </a:p>
          <a:p>
            <a:pPr algn="ctr" marL="109855" marR="5080" indent="-2540">
              <a:lnSpc>
                <a:spcPct val="80000"/>
              </a:lnSpc>
              <a:spcBef>
                <a:spcPts val="3460"/>
              </a:spcBef>
            </a:pPr>
            <a:r>
              <a:rPr dirty="0" sz="3600">
                <a:solidFill>
                  <a:srgbClr val="FFC000"/>
                </a:solidFill>
                <a:latin typeface="Times New Roman"/>
                <a:cs typeface="Times New Roman"/>
              </a:rPr>
              <a:t>Seguro</a:t>
            </a:r>
            <a:r>
              <a:rPr dirty="0" sz="3600" spc="-8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FFC000"/>
                </a:solidFill>
                <a:latin typeface="Times New Roman"/>
                <a:cs typeface="Times New Roman"/>
              </a:rPr>
              <a:t>obligatorio</a:t>
            </a:r>
            <a:r>
              <a:rPr dirty="0" sz="3600" spc="-65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3600" spc="-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favor</a:t>
            </a:r>
            <a:r>
              <a:rPr dirty="0" sz="3600" spc="-7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3600" spc="-7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 spc="-25">
                <a:solidFill>
                  <a:srgbClr val="404040"/>
                </a:solidFill>
                <a:latin typeface="Times New Roman"/>
                <a:cs typeface="Times New Roman"/>
              </a:rPr>
              <a:t>los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adquirentes</a:t>
            </a:r>
            <a:r>
              <a:rPr dirty="0" sz="3600" spc="-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frente</a:t>
            </a:r>
            <a:r>
              <a:rPr dirty="0" sz="3600" spc="-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3600" spc="-7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3600" spc="-7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imposibilidad</a:t>
            </a:r>
            <a:r>
              <a:rPr dirty="0" sz="36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 spc="-25">
                <a:solidFill>
                  <a:srgbClr val="404040"/>
                </a:solidFill>
                <a:latin typeface="Times New Roman"/>
                <a:cs typeface="Times New Roman"/>
              </a:rPr>
              <a:t>no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fracaso</a:t>
            </a:r>
            <a:r>
              <a:rPr dirty="0" sz="36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36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36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3600" spc="-10">
                <a:solidFill>
                  <a:srgbClr val="404040"/>
                </a:solidFill>
                <a:latin typeface="Times New Roman"/>
                <a:cs typeface="Times New Roman"/>
              </a:rPr>
              <a:t>obra-</a:t>
            </a:r>
            <a:endParaRPr sz="36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8315" y="5228844"/>
            <a:ext cx="2805684" cy="1463040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491" y="647826"/>
            <a:ext cx="50736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b="1">
                <a:solidFill>
                  <a:srgbClr val="C00000"/>
                </a:solidFill>
                <a:latin typeface="Times New Roman"/>
                <a:cs typeface="Times New Roman"/>
              </a:rPr>
              <a:t>4)</a:t>
            </a:r>
            <a:r>
              <a:rPr dirty="0" spc="-20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0" b="1">
                <a:solidFill>
                  <a:srgbClr val="C00000"/>
                </a:solidFill>
                <a:latin typeface="Times New Roman"/>
                <a:cs typeface="Times New Roman"/>
              </a:rPr>
              <a:t>Conjuntos</a:t>
            </a:r>
            <a:r>
              <a:rPr dirty="0" spc="-15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35" b="1">
                <a:solidFill>
                  <a:srgbClr val="C00000"/>
                </a:solidFill>
                <a:latin typeface="Times New Roman"/>
                <a:cs typeface="Times New Roman"/>
              </a:rPr>
              <a:t>inmobiliarios</a:t>
            </a:r>
            <a:r>
              <a:rPr dirty="0" spc="1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spc="-10"/>
              <a:t>(2073)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9052" y="1833499"/>
            <a:ext cx="8562975" cy="389191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04139" marR="5080" indent="-91440">
              <a:lnSpc>
                <a:spcPct val="90000"/>
              </a:lnSpc>
              <a:spcBef>
                <a:spcPts val="340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clubes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campo,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barrios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cerrados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privados,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parques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industriales,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empresariales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náuticos,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cualquier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otro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emprendimiento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urbanístico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independientemente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del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destino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vivienda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permanente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temporaria,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laboral,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comercial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empresarial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que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tenga,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comprendidos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asimismo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aquellos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contemplan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usos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mixtos,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arreglo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dispuesto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normas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administrativas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locales.</a:t>
            </a:r>
            <a:endParaRPr sz="2000">
              <a:latin typeface="Times New Roman"/>
              <a:cs typeface="Times New Roman"/>
            </a:endParaRPr>
          </a:p>
          <a:p>
            <a:pPr marL="104139">
              <a:lnSpc>
                <a:spcPts val="2014"/>
              </a:lnSpc>
              <a:spcBef>
                <a:spcPts val="5"/>
              </a:spcBef>
            </a:pP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Características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dirty="0" sz="20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Son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elementos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característicos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urbanizaciones,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endParaRPr sz="2000">
              <a:latin typeface="Times New Roman"/>
              <a:cs typeface="Times New Roman"/>
            </a:endParaRPr>
          </a:p>
          <a:p>
            <a:pPr marL="104139" marR="41910">
              <a:lnSpc>
                <a:spcPct val="89700"/>
              </a:lnSpc>
              <a:spcBef>
                <a:spcPts val="150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siguientes: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cerramiento,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comunes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privativas,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estado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indivisión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forzosa</a:t>
            </a:r>
            <a:r>
              <a:rPr dirty="0" sz="2000" spc="5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perpetua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partes,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lugares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bienes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comunes,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reglamento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se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establecen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órganos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funcionamiento,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limitaciones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restricciones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derechos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particulares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régimen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disciplinario,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obligación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contribuir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gastos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y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cargas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comunes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entidad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personería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jurídica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agrupe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propietarios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de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unidades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privativas.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diversas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partes,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cosas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sectores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comunes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privativos,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así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facultades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ellas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tienen,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interdependientes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conforman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escindible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5562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0">
                <a:latin typeface="Times New Roman"/>
                <a:cs typeface="Times New Roman"/>
              </a:rPr>
              <a:t>Conjuntos</a:t>
            </a:r>
            <a:r>
              <a:rPr dirty="0" spc="-114">
                <a:latin typeface="Times New Roman"/>
                <a:cs typeface="Times New Roman"/>
              </a:rPr>
              <a:t> </a:t>
            </a:r>
            <a:r>
              <a:rPr dirty="0" spc="-40">
                <a:latin typeface="Times New Roman"/>
                <a:cs typeface="Times New Roman"/>
              </a:rPr>
              <a:t>inmobiliarios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9052" y="1764918"/>
            <a:ext cx="8552815" cy="379031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04139" marR="749935" indent="-91440">
              <a:lnSpc>
                <a:spcPts val="1820"/>
              </a:lnSpc>
              <a:spcBef>
                <a:spcPts val="540"/>
              </a:spcBef>
            </a:pP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Marco</a:t>
            </a:r>
            <a:r>
              <a:rPr dirty="0" sz="1900" spc="-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legal.</a:t>
            </a:r>
            <a:r>
              <a:rPr dirty="0" sz="1900" spc="-4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conjuntos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inmobiliarios,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rigen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normas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administrativas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aplicables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cada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jurisdicción.</a:t>
            </a:r>
            <a:endParaRPr sz="1900">
              <a:latin typeface="Times New Roman"/>
              <a:cs typeface="Times New Roman"/>
            </a:endParaRPr>
          </a:p>
          <a:p>
            <a:pPr marL="104139" marR="115570">
              <a:lnSpc>
                <a:spcPts val="1820"/>
              </a:lnSpc>
              <a:spcBef>
                <a:spcPts val="1830"/>
              </a:spcBef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Deben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someterse 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normativa</a:t>
            </a:r>
            <a:r>
              <a:rPr dirty="0" sz="19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establecida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50">
                <a:solidFill>
                  <a:srgbClr val="404040"/>
                </a:solidFill>
                <a:latin typeface="Times New Roman"/>
                <a:cs typeface="Times New Roman"/>
              </a:rPr>
              <a:t>a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fines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conformar</a:t>
            </a:r>
            <a:r>
              <a:rPr dirty="0" sz="19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especial.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Los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cerramientos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limites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perimetrales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rigen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nomas provinciales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municipales</a:t>
            </a:r>
            <a:endParaRPr sz="1900">
              <a:latin typeface="Times New Roman"/>
              <a:cs typeface="Times New Roman"/>
            </a:endParaRPr>
          </a:p>
          <a:p>
            <a:pPr marL="104139" marR="5080">
              <a:lnSpc>
                <a:spcPct val="80000"/>
              </a:lnSpc>
              <a:spcBef>
                <a:spcPts val="1850"/>
              </a:spcBef>
            </a:pP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Cosas</a:t>
            </a:r>
            <a:r>
              <a:rPr dirty="0" sz="1900" spc="-2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dirty="0" sz="1900" spc="-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partes</a:t>
            </a:r>
            <a:r>
              <a:rPr dirty="0" sz="1900" spc="-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necesariamente</a:t>
            </a:r>
            <a:r>
              <a:rPr dirty="0" sz="1900" spc="-1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comunes.</a:t>
            </a:r>
            <a:r>
              <a:rPr dirty="0" sz="1900" spc="1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Son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necesariamente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comunes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uso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común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partes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lugares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terreno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destinadas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vías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circulación,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acceso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comunicación,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áreas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específicas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destinadas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desarrollo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actividades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deportivas,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recreativas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5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sociales,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instalaciones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servicios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comunes,</a:t>
            </a:r>
            <a:r>
              <a:rPr dirty="0" sz="1900" spc="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otro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bien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afectado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uso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comunitario,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determinados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43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reglamento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horizontal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regula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el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emprendimiento.</a:t>
            </a:r>
            <a:endParaRPr sz="1900">
              <a:latin typeface="Times New Roman"/>
              <a:cs typeface="Times New Roman"/>
            </a:endParaRPr>
          </a:p>
          <a:p>
            <a:pPr marL="104139" marR="189865">
              <a:lnSpc>
                <a:spcPts val="1820"/>
              </a:lnSpc>
              <a:spcBef>
                <a:spcPts val="1815"/>
              </a:spcBef>
            </a:pP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Cosas</a:t>
            </a:r>
            <a:r>
              <a:rPr dirty="0" sz="1900" spc="-1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y</a:t>
            </a:r>
            <a:r>
              <a:rPr dirty="0" sz="1900" spc="-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partes</a:t>
            </a:r>
            <a:r>
              <a:rPr dirty="0" sz="1900" spc="-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C00000"/>
                </a:solidFill>
                <a:latin typeface="Times New Roman"/>
                <a:cs typeface="Times New Roman"/>
              </a:rPr>
              <a:t>privativas.</a:t>
            </a:r>
            <a:r>
              <a:rPr dirty="0" sz="1900" spc="-1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1900" spc="434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posean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independencia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funcional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según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destino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5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salida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vía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pública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 vía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directa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indirecta.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247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30" b="1">
                <a:solidFill>
                  <a:srgbClr val="C00000"/>
                </a:solidFill>
                <a:latin typeface="Times New Roman"/>
                <a:cs typeface="Times New Roman"/>
              </a:rPr>
              <a:t>5)</a:t>
            </a:r>
            <a:r>
              <a:rPr dirty="0" spc="-18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5" b="1">
                <a:solidFill>
                  <a:srgbClr val="C00000"/>
                </a:solidFill>
                <a:latin typeface="Times New Roman"/>
                <a:cs typeface="Times New Roman"/>
              </a:rPr>
              <a:t>Tiempo</a:t>
            </a:r>
            <a:r>
              <a:rPr dirty="0" spc="-13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35" b="1">
                <a:solidFill>
                  <a:srgbClr val="C00000"/>
                </a:solidFill>
                <a:latin typeface="Times New Roman"/>
                <a:cs typeface="Times New Roman"/>
              </a:rPr>
              <a:t>Compartido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6827" y="1859407"/>
            <a:ext cx="8729345" cy="423799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04139" marR="10160" indent="-91440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Bienes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afectados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uso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periódico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y por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turnos,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para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alojamiento,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hospedaje,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comercio,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turismo,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industria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otros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fines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para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brindar</a:t>
            </a:r>
            <a:r>
              <a:rPr dirty="0" sz="2000" spc="-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las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prestaciones</a:t>
            </a:r>
            <a:r>
              <a:rPr dirty="0" sz="2000" spc="-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compatibles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su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destino.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Bienes</a:t>
            </a:r>
            <a:r>
              <a:rPr dirty="0" sz="2000" spc="-1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lo</a:t>
            </a:r>
            <a:r>
              <a:rPr dirty="0" sz="2000" spc="-1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integran:</a:t>
            </a:r>
            <a:r>
              <a:rPr dirty="0" sz="2000" spc="-4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muebles</a:t>
            </a:r>
            <a:endParaRPr sz="2000">
              <a:latin typeface="Times New Roman"/>
              <a:cs typeface="Times New Roman"/>
            </a:endParaRPr>
          </a:p>
          <a:p>
            <a:pPr marL="12700" marR="737870">
              <a:lnSpc>
                <a:spcPct val="148500"/>
              </a:lnSpc>
            </a:pP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Afectación:</a:t>
            </a:r>
            <a:r>
              <a:rPr dirty="0" sz="2000" spc="47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escritura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pública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debe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ser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otorgado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titular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dominio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Requisitos:</a:t>
            </a:r>
            <a:r>
              <a:rPr dirty="0" sz="2000" spc="-4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bienes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deben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estar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libres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gravámenes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restricciones.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2000">
              <a:latin typeface="Times New Roman"/>
              <a:cs typeface="Times New Roman"/>
            </a:endParaRPr>
          </a:p>
          <a:p>
            <a:pPr marL="104139" marR="5080" indent="-91440">
              <a:lnSpc>
                <a:spcPts val="2160"/>
              </a:lnSpc>
              <a:spcBef>
                <a:spcPts val="5"/>
              </a:spcBef>
              <a:tabLst>
                <a:tab pos="3717290" algn="l"/>
              </a:tabLst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Instrumento de </a:t>
            </a:r>
            <a:r>
              <a:rPr dirty="0" u="sng" sz="2000" b="1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afectación </a:t>
            </a:r>
            <a:r>
              <a:rPr dirty="0" sz="2000" b="1">
                <a:solidFill>
                  <a:srgbClr val="C00000"/>
                </a:solidFill>
                <a:latin typeface="Times New Roman"/>
                <a:cs typeface="Times New Roman"/>
              </a:rPr>
              <a:t>	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Registro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la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Registro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de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Prestadores</a:t>
            </a:r>
            <a:r>
              <a:rPr dirty="0" sz="2000" spc="-8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Establecimientos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afectados</a:t>
            </a:r>
            <a:r>
              <a:rPr dirty="0" sz="2000" spc="-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Sistemas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6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Tiempo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Compartido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previsto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ley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especial,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previo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anuncio,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ofrecimiento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promoción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comercial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e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implica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modificación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destino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3124200" y="5006340"/>
            <a:ext cx="562610" cy="302260"/>
            <a:chOff x="3124200" y="5006340"/>
            <a:chExt cx="562610" cy="302260"/>
          </a:xfrm>
        </p:grpSpPr>
        <p:sp>
          <p:nvSpPr>
            <p:cNvPr id="5" name="object 5" descr=""/>
            <p:cNvSpPr/>
            <p:nvPr/>
          </p:nvSpPr>
          <p:spPr>
            <a:xfrm>
              <a:off x="3131820" y="5013960"/>
              <a:ext cx="547370" cy="287020"/>
            </a:xfrm>
            <a:custGeom>
              <a:avLst/>
              <a:gdLst/>
              <a:ahLst/>
              <a:cxnLst/>
              <a:rect l="l" t="t" r="r" b="b"/>
              <a:pathLst>
                <a:path w="547370" h="287020">
                  <a:moveTo>
                    <a:pt x="403859" y="0"/>
                  </a:moveTo>
                  <a:lnTo>
                    <a:pt x="403859" y="71627"/>
                  </a:lnTo>
                  <a:lnTo>
                    <a:pt x="0" y="71627"/>
                  </a:lnTo>
                  <a:lnTo>
                    <a:pt x="0" y="214883"/>
                  </a:lnTo>
                  <a:lnTo>
                    <a:pt x="403859" y="214883"/>
                  </a:lnTo>
                  <a:lnTo>
                    <a:pt x="403859" y="286511"/>
                  </a:lnTo>
                  <a:lnTo>
                    <a:pt x="547116" y="143256"/>
                  </a:lnTo>
                  <a:lnTo>
                    <a:pt x="403859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131820" y="5013960"/>
              <a:ext cx="547370" cy="287020"/>
            </a:xfrm>
            <a:custGeom>
              <a:avLst/>
              <a:gdLst/>
              <a:ahLst/>
              <a:cxnLst/>
              <a:rect l="l" t="t" r="r" b="b"/>
              <a:pathLst>
                <a:path w="547370" h="287020">
                  <a:moveTo>
                    <a:pt x="0" y="71627"/>
                  </a:moveTo>
                  <a:lnTo>
                    <a:pt x="403859" y="71627"/>
                  </a:lnTo>
                  <a:lnTo>
                    <a:pt x="403859" y="0"/>
                  </a:lnTo>
                  <a:lnTo>
                    <a:pt x="547116" y="143256"/>
                  </a:lnTo>
                  <a:lnTo>
                    <a:pt x="403859" y="286511"/>
                  </a:lnTo>
                  <a:lnTo>
                    <a:pt x="403859" y="214883"/>
                  </a:lnTo>
                  <a:lnTo>
                    <a:pt x="0" y="214883"/>
                  </a:lnTo>
                  <a:lnTo>
                    <a:pt x="0" y="71627"/>
                  </a:lnTo>
                  <a:close/>
                </a:path>
              </a:pathLst>
            </a:custGeom>
            <a:ln w="15240">
              <a:solidFill>
                <a:srgbClr val="A75F0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5562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70">
                <a:latin typeface="Times New Roman"/>
                <a:cs typeface="Times New Roman"/>
              </a:rPr>
              <a:t>Tiempo</a:t>
            </a:r>
            <a:r>
              <a:rPr dirty="0" spc="-95">
                <a:latin typeface="Times New Roman"/>
                <a:cs typeface="Times New Roman"/>
              </a:rPr>
              <a:t> </a:t>
            </a:r>
            <a:r>
              <a:rPr dirty="0" spc="-40">
                <a:latin typeface="Times New Roman"/>
                <a:cs typeface="Times New Roman"/>
              </a:rPr>
              <a:t>Compartido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1696059"/>
            <a:ext cx="7218680" cy="3842385"/>
          </a:xfrm>
          <a:prstGeom prst="rect">
            <a:avLst/>
          </a:prstGeom>
        </p:spPr>
        <p:txBody>
          <a:bodyPr wrap="square" lIns="0" tIns="11620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915"/>
              </a:spcBef>
            </a:pPr>
            <a:r>
              <a:rPr dirty="0" sz="1700">
                <a:solidFill>
                  <a:srgbClr val="C00000"/>
                </a:solidFill>
                <a:latin typeface="Calibri"/>
                <a:cs typeface="Calibri"/>
              </a:rPr>
              <a:t>Deberes</a:t>
            </a:r>
            <a:r>
              <a:rPr dirty="0" sz="17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C00000"/>
                </a:solidFill>
                <a:latin typeface="Calibri"/>
                <a:cs typeface="Calibri"/>
              </a:rPr>
              <a:t>del</a:t>
            </a:r>
            <a:r>
              <a:rPr dirty="0" sz="17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C00000"/>
                </a:solidFill>
                <a:latin typeface="Calibri"/>
                <a:cs typeface="Calibri"/>
              </a:rPr>
              <a:t>emprendedor.</a:t>
            </a:r>
            <a:endParaRPr sz="17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815"/>
              </a:spcBef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a)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establecer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régimen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7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control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7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utilización</a:t>
            </a:r>
            <a:r>
              <a:rPr dirty="0" sz="17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 administración</a:t>
            </a:r>
            <a:endParaRPr sz="1700">
              <a:latin typeface="Calibri"/>
              <a:cs typeface="Calibri"/>
            </a:endParaRPr>
          </a:p>
          <a:p>
            <a:pPr marL="309245" indent="-205104">
              <a:lnSpc>
                <a:spcPct val="100000"/>
              </a:lnSpc>
              <a:spcBef>
                <a:spcPts val="2014"/>
              </a:spcBef>
              <a:buAutoNum type="alphaLcParenR" startAt="3"/>
              <a:tabLst>
                <a:tab pos="309245" algn="l"/>
              </a:tabLst>
            </a:pP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garantizar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ejercicio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17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usuarios</a:t>
            </a:r>
            <a:endParaRPr sz="1700">
              <a:latin typeface="Calibri"/>
              <a:cs typeface="Calibri"/>
            </a:endParaRPr>
          </a:p>
          <a:p>
            <a:pPr marL="330835" indent="-226695">
              <a:lnSpc>
                <a:spcPct val="100000"/>
              </a:lnSpc>
              <a:spcBef>
                <a:spcPts val="815"/>
              </a:spcBef>
              <a:buAutoNum type="alphaLcParenR" startAt="3"/>
              <a:tabLst>
                <a:tab pos="330835" algn="l"/>
              </a:tabLst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pagar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gastos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unidades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enajenadas.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dirty="0" sz="1700">
                <a:solidFill>
                  <a:srgbClr val="C00000"/>
                </a:solidFill>
                <a:latin typeface="Calibri"/>
                <a:cs typeface="Calibri"/>
              </a:rPr>
              <a:t>Deberes</a:t>
            </a:r>
            <a:r>
              <a:rPr dirty="0" sz="17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17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C00000"/>
                </a:solidFill>
                <a:latin typeface="Calibri"/>
                <a:cs typeface="Calibri"/>
              </a:rPr>
              <a:t>los</a:t>
            </a:r>
            <a:r>
              <a:rPr dirty="0" sz="17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C00000"/>
                </a:solidFill>
                <a:latin typeface="Calibri"/>
                <a:cs typeface="Calibri"/>
              </a:rPr>
              <a:t>usuarios:</a:t>
            </a:r>
            <a:endParaRPr sz="17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Clr>
                <a:srgbClr val="E38312"/>
              </a:buClr>
              <a:buAutoNum type="alphaLcParenR"/>
              <a:tabLst>
                <a:tab pos="469900" algn="l"/>
              </a:tabLst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ejercer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17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conforme</a:t>
            </a:r>
            <a:r>
              <a:rPr dirty="0" sz="17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naturaleza</a:t>
            </a:r>
            <a:r>
              <a:rPr dirty="0" sz="17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 destino</a:t>
            </a:r>
            <a:endParaRPr sz="1700">
              <a:latin typeface="Calibri"/>
              <a:cs typeface="Calibri"/>
            </a:endParaRPr>
          </a:p>
          <a:p>
            <a:pPr marL="469900" marR="5080" indent="-457834">
              <a:lnSpc>
                <a:spcPct val="70000"/>
              </a:lnSpc>
              <a:spcBef>
                <a:spcPts val="1200"/>
              </a:spcBef>
              <a:buClr>
                <a:srgbClr val="E38312"/>
              </a:buClr>
              <a:buAutoNum type="alphaLcParenR"/>
              <a:tabLst>
                <a:tab pos="469900" algn="l"/>
              </a:tabLst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responder</a:t>
            </a:r>
            <a:r>
              <a:rPr dirty="0" sz="17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daños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ocasione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unidad,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establecimiento,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7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sus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áreas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comunes</a:t>
            </a:r>
            <a:endParaRPr sz="1700">
              <a:latin typeface="Calibri"/>
              <a:cs typeface="Calibri"/>
            </a:endParaRPr>
          </a:p>
          <a:p>
            <a:pPr marL="469900" marR="708660" indent="-457834">
              <a:lnSpc>
                <a:spcPct val="70000"/>
              </a:lnSpc>
              <a:spcBef>
                <a:spcPts val="1200"/>
              </a:spcBef>
              <a:buAutoNum type="alphaLcParenR"/>
              <a:tabLst>
                <a:tab pos="469900" algn="l"/>
                <a:tab pos="518795" algn="l"/>
              </a:tabLst>
            </a:pPr>
            <a:r>
              <a:rPr dirty="0" sz="1700">
                <a:solidFill>
                  <a:srgbClr val="E38312"/>
                </a:solidFill>
                <a:latin typeface="Calibri"/>
                <a:cs typeface="Calibri"/>
              </a:rPr>
              <a:t>	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comunicar</a:t>
            </a:r>
            <a:r>
              <a:rPr dirty="0" sz="1700" spc="3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cesión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temporal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definitiva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sus</a:t>
            </a:r>
            <a:r>
              <a:rPr dirty="0" sz="17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derechos,</a:t>
            </a:r>
            <a:r>
              <a:rPr dirty="0" sz="17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según</a:t>
            </a:r>
            <a:r>
              <a:rPr dirty="0" sz="17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os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procedimientos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establecidos</a:t>
            </a:r>
            <a:endParaRPr sz="17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90"/>
              </a:spcBef>
              <a:buClr>
                <a:srgbClr val="E38312"/>
              </a:buClr>
              <a:buAutoNum type="alphaLcParenR"/>
              <a:tabLst>
                <a:tab pos="469900" algn="l"/>
              </a:tabLst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abonar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7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tiempo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forma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cuotas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gastos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7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sistema</a:t>
            </a:r>
            <a:endParaRPr sz="17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7916" y="620268"/>
            <a:ext cx="2019300" cy="1210055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5562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b="1">
                <a:solidFill>
                  <a:srgbClr val="C00000"/>
                </a:solidFill>
                <a:latin typeface="Times New Roman"/>
                <a:cs typeface="Times New Roman"/>
              </a:rPr>
              <a:t>6)</a:t>
            </a:r>
            <a:r>
              <a:rPr dirty="0" spc="-13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5" b="1">
                <a:solidFill>
                  <a:srgbClr val="C00000"/>
                </a:solidFill>
                <a:latin typeface="Times New Roman"/>
                <a:cs typeface="Times New Roman"/>
              </a:rPr>
              <a:t>Cementerios</a:t>
            </a:r>
            <a:r>
              <a:rPr dirty="0" spc="-1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45" b="1">
                <a:solidFill>
                  <a:srgbClr val="C00000"/>
                </a:solidFill>
                <a:latin typeface="Times New Roman"/>
                <a:cs typeface="Times New Roman"/>
              </a:rPr>
              <a:t>privados</a:t>
            </a:r>
            <a:r>
              <a:rPr dirty="0" spc="-14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(2103)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93470" y="1808226"/>
            <a:ext cx="7454900" cy="3969385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algn="ctr" marL="12065" marR="5080">
              <a:lnSpc>
                <a:spcPct val="80000"/>
              </a:lnSpc>
              <a:spcBef>
                <a:spcPts val="585"/>
              </a:spcBef>
            </a:pP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los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inmuebles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propiedad</a:t>
            </a:r>
            <a:r>
              <a:rPr dirty="0" sz="2000" spc="-5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privada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afectados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la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inhumación</a:t>
            </a:r>
            <a:r>
              <a:rPr dirty="0" sz="2000" spc="-6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restos humanos</a:t>
            </a:r>
            <a:endParaRPr sz="2000">
              <a:latin typeface="Calibri"/>
              <a:cs typeface="Calibri"/>
            </a:endParaRPr>
          </a:p>
          <a:p>
            <a:pPr algn="ctr" marL="67310" marR="22860" indent="-90170">
              <a:lnSpc>
                <a:spcPct val="80000"/>
              </a:lnSpc>
              <a:spcBef>
                <a:spcPts val="1400"/>
              </a:spcBef>
            </a:pP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Afectación: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titular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dominio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debe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escritura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afectar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tal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fin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e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inscribir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Registro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Propiedad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juntamente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el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reglamento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administración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cementerio.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partir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su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habilitación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parte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municipalidad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local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cementerio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puede alterar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destino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ni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ser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gravado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garantía.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95"/>
              </a:spcBef>
            </a:pPr>
            <a:endParaRPr sz="2000">
              <a:latin typeface="Calibri"/>
              <a:cs typeface="Calibri"/>
            </a:endParaRPr>
          </a:p>
          <a:p>
            <a:pPr algn="ctr" marR="46355">
              <a:lnSpc>
                <a:spcPct val="100000"/>
              </a:lnSpc>
            </a:pP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Reglamento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administración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uso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2000">
              <a:latin typeface="Calibri"/>
              <a:cs typeface="Calibri"/>
            </a:endParaRPr>
          </a:p>
          <a:p>
            <a:pPr algn="ctr" marL="71755" marR="26670">
              <a:lnSpc>
                <a:spcPts val="192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administrador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debe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llevar</a:t>
            </a:r>
            <a:r>
              <a:rPr dirty="0" sz="2000" spc="409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registro</a:t>
            </a:r>
            <a:r>
              <a:rPr dirty="0" sz="2000" spc="-1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inhumaciones</a:t>
            </a:r>
            <a:r>
              <a:rPr dirty="0" sz="20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datos identificatorios</a:t>
            </a:r>
            <a:r>
              <a:rPr dirty="0" sz="2000" spc="-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inhumada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registro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titulares</a:t>
            </a:r>
            <a:r>
              <a:rPr dirty="0" sz="2000" spc="-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los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 sepultura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090" y="762762"/>
            <a:ext cx="53314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b="1">
                <a:solidFill>
                  <a:srgbClr val="C00000"/>
                </a:solidFill>
                <a:latin typeface="Times New Roman"/>
                <a:cs typeface="Times New Roman"/>
              </a:rPr>
              <a:t>7)</a:t>
            </a:r>
            <a:r>
              <a:rPr dirty="0" spc="-19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5" b="1">
                <a:solidFill>
                  <a:srgbClr val="C00000"/>
                </a:solidFill>
                <a:latin typeface="Times New Roman"/>
                <a:cs typeface="Times New Roman"/>
              </a:rPr>
              <a:t>Derecho</a:t>
            </a:r>
            <a:r>
              <a:rPr dirty="0" spc="-1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5" b="1">
                <a:solidFill>
                  <a:srgbClr val="C00000"/>
                </a:solidFill>
                <a:latin typeface="Times New Roman"/>
                <a:cs typeface="Times New Roman"/>
              </a:rPr>
              <a:t>real</a:t>
            </a:r>
            <a:r>
              <a:rPr dirty="0" spc="-14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b="1">
                <a:solidFill>
                  <a:srgbClr val="C00000"/>
                </a:solidFill>
                <a:latin typeface="Times New Roman"/>
                <a:cs typeface="Times New Roman"/>
              </a:rPr>
              <a:t>de</a:t>
            </a:r>
            <a:r>
              <a:rPr dirty="0" spc="-13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pc="-50" b="1">
                <a:solidFill>
                  <a:srgbClr val="C00000"/>
                </a:solidFill>
                <a:latin typeface="Times New Roman"/>
                <a:cs typeface="Times New Roman"/>
              </a:rPr>
              <a:t>superficie</a:t>
            </a:r>
            <a:r>
              <a:rPr dirty="0" spc="-15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(2114)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9052" y="1670050"/>
            <a:ext cx="8538845" cy="380682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algn="ctr" marL="125095" marR="5080" indent="-91440">
              <a:lnSpc>
                <a:spcPct val="90100"/>
              </a:lnSpc>
              <a:spcBef>
                <a:spcPts val="340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un derecho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real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temporario,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sobre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inmueble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ajeno,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facultades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dirty="0" sz="2000" spc="-20">
                <a:solidFill>
                  <a:srgbClr val="FF0000"/>
                </a:solidFill>
                <a:latin typeface="Times New Roman"/>
                <a:cs typeface="Times New Roman"/>
              </a:rPr>
              <a:t>uso,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goce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disposición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material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jurídica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del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plantar,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forestar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construir,</a:t>
            </a:r>
            <a:r>
              <a:rPr dirty="0" sz="2000" spc="-50">
                <a:solidFill>
                  <a:srgbClr val="FF0000"/>
                </a:solidFill>
                <a:latin typeface="Times New Roman"/>
                <a:cs typeface="Times New Roman"/>
              </a:rPr>
              <a:t> o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lo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plantado,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forestado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 construido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en el terreno,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suelo</a:t>
            </a:r>
            <a:r>
              <a:rPr dirty="0" sz="20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o el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 subsuelo</a:t>
            </a:r>
            <a:endParaRPr sz="2000">
              <a:latin typeface="Times New Roman"/>
              <a:cs typeface="Times New Roman"/>
            </a:endParaRPr>
          </a:p>
          <a:p>
            <a:pPr marL="104139" marR="581660" indent="-91440">
              <a:lnSpc>
                <a:spcPts val="2160"/>
              </a:lnSpc>
              <a:spcBef>
                <a:spcPts val="1230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Modalidades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.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superficiario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puede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realizar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construcciones,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plantaciones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forestaciones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rasante,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vuelo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subsuelo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ajeno,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haciendo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 plantado,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forestado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construido.</a:t>
            </a:r>
            <a:endParaRPr sz="2000">
              <a:latin typeface="Times New Roman"/>
              <a:cs typeface="Times New Roman"/>
            </a:endParaRPr>
          </a:p>
          <a:p>
            <a:pPr marL="104139" marR="518795">
              <a:lnSpc>
                <a:spcPts val="2160"/>
              </a:lnSpc>
              <a:spcBef>
                <a:spcPts val="216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todo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inmueble,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suelo,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subsuelo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 construcciones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ya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existentes.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70</a:t>
            </a:r>
            <a:r>
              <a:rPr dirty="0" u="sng" sz="20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años</a:t>
            </a:r>
            <a:r>
              <a:rPr dirty="0" u="sng" sz="2000" spc="-2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para</a:t>
            </a:r>
            <a:r>
              <a:rPr dirty="0" u="sng" sz="2000" spc="-2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construcciones</a:t>
            </a:r>
            <a:r>
              <a:rPr dirty="0" u="sng" sz="2000" spc="-5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y 50</a:t>
            </a:r>
            <a:r>
              <a:rPr dirty="0" u="sng" sz="2000" spc="-15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para</a:t>
            </a:r>
            <a:r>
              <a:rPr dirty="0" u="sng" sz="2000" spc="-1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plantaciones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60"/>
              </a:spcBef>
            </a:pPr>
            <a:endParaRPr sz="2000">
              <a:latin typeface="Times New Roman"/>
              <a:cs typeface="Times New Roman"/>
            </a:endParaRPr>
          </a:p>
          <a:p>
            <a:pPr marL="104139" marR="572770" indent="-91440">
              <a:lnSpc>
                <a:spcPts val="2160"/>
              </a:lnSpc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propietario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conserva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disposición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material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jurídica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corresponde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su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derecho,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siempre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ejerza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sin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turbar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superficiario.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0" y="6400799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9144000" h="457200">
                  <a:moveTo>
                    <a:pt x="91440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4000" y="45719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4000" cy="67310"/>
            </a:xfrm>
            <a:custGeom>
              <a:avLst/>
              <a:gdLst/>
              <a:ahLst/>
              <a:cxnLst/>
              <a:rect l="l" t="t" r="r" b="b"/>
              <a:pathLst>
                <a:path w="9144000" h="67310">
                  <a:moveTo>
                    <a:pt x="9144000" y="0"/>
                  </a:moveTo>
                  <a:lnTo>
                    <a:pt x="0" y="0"/>
                  </a:lnTo>
                  <a:lnTo>
                    <a:pt x="0" y="67055"/>
                  </a:lnTo>
                  <a:lnTo>
                    <a:pt x="9144000" y="670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27272" y="429513"/>
            <a:ext cx="24676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5">
                <a:solidFill>
                  <a:srgbClr val="C00000"/>
                </a:solidFill>
              </a:rPr>
              <a:t>8)</a:t>
            </a:r>
            <a:r>
              <a:rPr dirty="0" spc="-120">
                <a:solidFill>
                  <a:srgbClr val="C00000"/>
                </a:solidFill>
              </a:rPr>
              <a:t> </a:t>
            </a:r>
            <a:r>
              <a:rPr dirty="0" spc="-80">
                <a:solidFill>
                  <a:srgbClr val="C00000"/>
                </a:solidFill>
              </a:rPr>
              <a:t>Usufructo</a:t>
            </a:r>
            <a:r>
              <a:rPr dirty="0" spc="-130">
                <a:solidFill>
                  <a:srgbClr val="C00000"/>
                </a:solidFill>
              </a:rPr>
              <a:t> </a:t>
            </a:r>
            <a:r>
              <a:rPr dirty="0" sz="1400" spc="-25"/>
              <a:t>(2129)</a:t>
            </a:r>
            <a:endParaRPr sz="1400"/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289052" y="1450593"/>
            <a:ext cx="8455025" cy="394271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04139" marR="36195" indent="-91440">
              <a:lnSpc>
                <a:spcPts val="1820"/>
              </a:lnSpc>
              <a:spcBef>
                <a:spcPts val="540"/>
              </a:spcBef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r>
              <a:rPr dirty="0" sz="19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erecho</a:t>
            </a:r>
            <a:r>
              <a:rPr dirty="0" u="sng" sz="1900" spc="-4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real</a:t>
            </a:r>
            <a:r>
              <a:rPr dirty="0" u="sng" sz="1900" spc="-5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900" spc="-3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3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usar,</a:t>
            </a:r>
            <a:r>
              <a:rPr dirty="0" u="sng" sz="1900" spc="-5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gozar</a:t>
            </a:r>
            <a:r>
              <a:rPr dirty="0" u="sng" sz="1900" spc="-2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y</a:t>
            </a:r>
            <a:r>
              <a:rPr dirty="0" u="sng" sz="1900" spc="-4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disponer</a:t>
            </a:r>
            <a:r>
              <a:rPr dirty="0" u="sng" sz="1900" spc="-3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jurídicamente</a:t>
            </a:r>
            <a:r>
              <a:rPr dirty="0" u="sng" sz="1900" spc="-3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900" spc="-4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un</a:t>
            </a:r>
            <a:r>
              <a:rPr dirty="0" u="sng" sz="1900" spc="-4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bien</a:t>
            </a:r>
            <a:r>
              <a:rPr dirty="0" u="sng" sz="1900" spc="-3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ajeno,</a:t>
            </a:r>
            <a:r>
              <a:rPr dirty="0" u="sng" sz="1900" spc="-5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sin</a:t>
            </a:r>
            <a:r>
              <a:rPr dirty="0" u="sng" sz="1900" spc="-45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alte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rar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su</a:t>
            </a:r>
            <a:r>
              <a:rPr dirty="0" sz="19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sustancia.</a:t>
            </a:r>
            <a:endParaRPr sz="1900">
              <a:latin typeface="Calibri"/>
              <a:cs typeface="Calibri"/>
            </a:endParaRPr>
          </a:p>
          <a:p>
            <a:pPr marL="104139" marR="5080">
              <a:lnSpc>
                <a:spcPts val="1830"/>
              </a:lnSpc>
              <a:spcBef>
                <a:spcPts val="1825"/>
              </a:spcBef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¿qué</a:t>
            </a:r>
            <a:r>
              <a:rPr dirty="0" sz="19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Alteración</a:t>
            </a:r>
            <a:r>
              <a:rPr dirty="0" sz="19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dirty="0" sz="19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dirty="0" sz="19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sustancia?:</a:t>
            </a:r>
            <a:r>
              <a:rPr dirty="0" sz="19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modifica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materia,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forma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destino,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trata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derecho,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cuando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menoscaba.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Objeto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del</a:t>
            </a:r>
            <a:r>
              <a:rPr dirty="0" sz="1900" spc="-5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usufructo:</a:t>
            </a:r>
            <a:r>
              <a:rPr dirty="0" sz="19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todo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parte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material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indiviso:</a:t>
            </a:r>
            <a:endParaRPr sz="1900">
              <a:latin typeface="Calibri"/>
              <a:cs typeface="Calibri"/>
            </a:endParaRPr>
          </a:p>
          <a:p>
            <a:pPr marL="344805" indent="-240665">
              <a:lnSpc>
                <a:spcPct val="100000"/>
              </a:lnSpc>
              <a:spcBef>
                <a:spcPts val="1370"/>
              </a:spcBef>
              <a:buAutoNum type="alphaLcParenR"/>
              <a:tabLst>
                <a:tab pos="344805" algn="l"/>
              </a:tabLst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cosa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fungible;</a:t>
            </a:r>
            <a:endParaRPr sz="1900">
              <a:latin typeface="Calibri"/>
              <a:cs typeface="Calibri"/>
            </a:endParaRPr>
          </a:p>
          <a:p>
            <a:pPr marL="356235" indent="-252095">
              <a:lnSpc>
                <a:spcPct val="100000"/>
              </a:lnSpc>
              <a:spcBef>
                <a:spcPts val="1370"/>
              </a:spcBef>
              <a:buAutoNum type="alphaLcParenR"/>
              <a:tabLst>
                <a:tab pos="356235" algn="l"/>
              </a:tabLst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derecho,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sólo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casos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ley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prevé;</a:t>
            </a:r>
            <a:endParaRPr sz="1900">
              <a:latin typeface="Calibri"/>
              <a:cs typeface="Calibri"/>
            </a:endParaRPr>
          </a:p>
          <a:p>
            <a:pPr marL="331470" indent="-227329">
              <a:lnSpc>
                <a:spcPct val="100000"/>
              </a:lnSpc>
              <a:spcBef>
                <a:spcPts val="1370"/>
              </a:spcBef>
              <a:buAutoNum type="alphaLcParenR"/>
              <a:tabLst>
                <a:tab pos="331470" algn="l"/>
              </a:tabLst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cosa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fungible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cuando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recae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conjunto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animales;</a:t>
            </a:r>
            <a:endParaRPr sz="1900">
              <a:latin typeface="Calibri"/>
              <a:cs typeface="Calibri"/>
            </a:endParaRPr>
          </a:p>
          <a:p>
            <a:pPr marL="104139" marR="544195" indent="252095">
              <a:lnSpc>
                <a:spcPts val="1820"/>
              </a:lnSpc>
              <a:spcBef>
                <a:spcPts val="1810"/>
              </a:spcBef>
              <a:buAutoNum type="alphaLcParenR"/>
              <a:tabLst>
                <a:tab pos="356235" algn="l"/>
              </a:tabLst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todo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parte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indivisa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herencia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cuando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usufructo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origen testamentario.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491" y="373760"/>
            <a:ext cx="118745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5"/>
              <a:t>Usufructo</a:t>
            </a:r>
            <a:endParaRPr sz="24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9052" y="1254074"/>
            <a:ext cx="8150859" cy="372617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Legitimación:</a:t>
            </a:r>
            <a:r>
              <a:rPr dirty="0" sz="20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dueño,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titular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propiedad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horizontal,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endParaRPr sz="2000">
              <a:latin typeface="Calibri"/>
              <a:cs typeface="Calibri"/>
            </a:endParaRPr>
          </a:p>
          <a:p>
            <a:pPr marL="104139">
              <a:lnSpc>
                <a:spcPts val="2280"/>
              </a:lnSpc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superficiario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comuneros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objeto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recaer.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2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establecerse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conjunta</a:t>
            </a:r>
            <a:r>
              <a:rPr dirty="0" sz="20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simultáneamente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favor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varias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personas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10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ningún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caso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juez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constituir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usufructo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imponer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constitución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2330"/>
              </a:spcBef>
            </a:pP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Modos</a:t>
            </a:r>
            <a:r>
              <a:rPr dirty="0" sz="2000" spc="-3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dirty="0" sz="20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FF0000"/>
                </a:solidFill>
                <a:latin typeface="Calibri"/>
                <a:cs typeface="Calibri"/>
              </a:rPr>
              <a:t>constitución.</a:t>
            </a:r>
            <a:endParaRPr sz="2000">
              <a:latin typeface="Calibri"/>
              <a:cs typeface="Calibri"/>
            </a:endParaRPr>
          </a:p>
          <a:p>
            <a:pPr marL="360045" indent="-255904">
              <a:lnSpc>
                <a:spcPts val="2280"/>
              </a:lnSpc>
              <a:buAutoNum type="alphaLcParenR"/>
              <a:tabLst>
                <a:tab pos="360045" algn="l"/>
              </a:tabLst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transmisión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goce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reserva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nuda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propiedad;</a:t>
            </a:r>
            <a:endParaRPr sz="2000">
              <a:latin typeface="Calibri"/>
              <a:cs typeface="Calibri"/>
            </a:endParaRPr>
          </a:p>
          <a:p>
            <a:pPr marL="370840" indent="-266700">
              <a:lnSpc>
                <a:spcPct val="100000"/>
              </a:lnSpc>
              <a:spcBef>
                <a:spcPts val="1920"/>
              </a:spcBef>
              <a:buAutoNum type="alphaLcParenR"/>
              <a:tabLst>
                <a:tab pos="370840" algn="l"/>
              </a:tabLst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transmisión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nuda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propiedad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reserva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goce;</a:t>
            </a:r>
            <a:endParaRPr sz="2000">
              <a:latin typeface="Calibri"/>
              <a:cs typeface="Calibri"/>
            </a:endParaRPr>
          </a:p>
          <a:p>
            <a:pPr marL="345440" indent="-241300">
              <a:lnSpc>
                <a:spcPct val="100000"/>
              </a:lnSpc>
              <a:spcBef>
                <a:spcPts val="1925"/>
              </a:spcBef>
              <a:buAutoNum type="alphaLcParenR"/>
              <a:tabLst>
                <a:tab pos="345440" algn="l"/>
              </a:tabLst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transmisión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 de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nuda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propiedad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goce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otra.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88085" rIns="0" bIns="0" rtlCol="0" vert="horz">
            <a:spAutoFit/>
          </a:bodyPr>
          <a:lstStyle/>
          <a:p>
            <a:pPr marL="167640">
              <a:lnSpc>
                <a:spcPct val="100000"/>
              </a:lnSpc>
              <a:spcBef>
                <a:spcPts val="95"/>
              </a:spcBef>
            </a:pP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Requisitos</a:t>
            </a:r>
            <a:r>
              <a:rPr dirty="0" sz="2800" spc="-13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45">
                <a:solidFill>
                  <a:srgbClr val="C00000"/>
                </a:solidFill>
                <a:latin typeface="Times New Roman"/>
                <a:cs typeface="Times New Roman"/>
              </a:rPr>
              <a:t>para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adquirir</a:t>
            </a:r>
            <a:r>
              <a:rPr dirty="0" sz="2800" spc="-12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C00000"/>
                </a:solidFill>
                <a:latin typeface="Times New Roman"/>
                <a:cs typeface="Times New Roman"/>
              </a:rPr>
              <a:t>un</a:t>
            </a:r>
            <a:r>
              <a:rPr dirty="0" sz="2800" spc="-11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derecho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20">
                <a:solidFill>
                  <a:srgbClr val="C00000"/>
                </a:solidFill>
                <a:latin typeface="Times New Roman"/>
                <a:cs typeface="Times New Roman"/>
              </a:rPr>
              <a:t>real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9650" y="1791461"/>
            <a:ext cx="7534909" cy="3433445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algn="ctr" marL="139065" marR="100965">
              <a:lnSpc>
                <a:spcPct val="70000"/>
              </a:lnSpc>
              <a:spcBef>
                <a:spcPts val="780"/>
              </a:spcBef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adquisición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derivada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actos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entre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vivos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requiere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la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concurrencia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FF0000"/>
                </a:solidFill>
                <a:latin typeface="Times New Roman"/>
                <a:cs typeface="Times New Roman"/>
              </a:rPr>
              <a:t>título</a:t>
            </a:r>
            <a:r>
              <a:rPr dirty="0" sz="19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dirty="0" sz="19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FF0000"/>
                </a:solidFill>
                <a:latin typeface="Times New Roman"/>
                <a:cs typeface="Times New Roman"/>
              </a:rPr>
              <a:t>modo</a:t>
            </a:r>
            <a:r>
              <a:rPr dirty="0" sz="1900" spc="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FF0000"/>
                </a:solidFill>
                <a:latin typeface="Times New Roman"/>
                <a:cs typeface="Times New Roman"/>
              </a:rPr>
              <a:t>suficientes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.(art.1892).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0"/>
              </a:spcBef>
            </a:pPr>
            <a:endParaRPr sz="1900">
              <a:latin typeface="Times New Roman"/>
              <a:cs typeface="Times New Roman"/>
            </a:endParaRPr>
          </a:p>
          <a:p>
            <a:pPr algn="ctr" marL="31115">
              <a:lnSpc>
                <a:spcPts val="1939"/>
              </a:lnSpc>
            </a:pPr>
            <a:r>
              <a:rPr dirty="0" sz="1900">
                <a:solidFill>
                  <a:srgbClr val="0000FF"/>
                </a:solidFill>
                <a:latin typeface="Times New Roman"/>
                <a:cs typeface="Times New Roman"/>
              </a:rPr>
              <a:t>Título</a:t>
            </a:r>
            <a:r>
              <a:rPr dirty="0" sz="1900" spc="-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0000FF"/>
                </a:solidFill>
                <a:latin typeface="Times New Roman"/>
                <a:cs typeface="Times New Roman"/>
              </a:rPr>
              <a:t>suficiente</a:t>
            </a:r>
            <a:r>
              <a:rPr dirty="0" sz="1900" spc="-1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acto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jurídico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revestido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formas establecidas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endParaRPr sz="1900">
              <a:latin typeface="Times New Roman"/>
              <a:cs typeface="Times New Roman"/>
            </a:endParaRPr>
          </a:p>
          <a:p>
            <a:pPr marL="701675">
              <a:lnSpc>
                <a:spcPts val="1939"/>
              </a:lnSpc>
            </a:pP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ley,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tiene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finalidad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transmitir 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constituir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real.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104139" marR="568960" indent="-91440">
              <a:lnSpc>
                <a:spcPct val="70000"/>
              </a:lnSpc>
            </a:pPr>
            <a:r>
              <a:rPr dirty="0" sz="1900">
                <a:solidFill>
                  <a:srgbClr val="0000FF"/>
                </a:solidFill>
                <a:latin typeface="Times New Roman"/>
                <a:cs typeface="Times New Roman"/>
              </a:rPr>
              <a:t>Modo</a:t>
            </a:r>
            <a:r>
              <a:rPr dirty="0" sz="1900" spc="-1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0000FF"/>
                </a:solidFill>
                <a:latin typeface="Times New Roman"/>
                <a:cs typeface="Times New Roman"/>
              </a:rPr>
              <a:t>suficiente</a:t>
            </a:r>
            <a:r>
              <a:rPr dirty="0" sz="1900" spc="-3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transmitir</a:t>
            </a:r>
            <a:r>
              <a:rPr dirty="0" sz="19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constituir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reales: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tradición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posesoria;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19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inscripción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registral</a:t>
            </a:r>
            <a:r>
              <a:rPr dirty="0" sz="1900" spc="4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cosas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registrables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900">
              <a:latin typeface="Times New Roman"/>
              <a:cs typeface="Times New Roman"/>
            </a:endParaRPr>
          </a:p>
          <a:p>
            <a:pPr marL="104139" marR="5080" indent="-91440">
              <a:lnSpc>
                <a:spcPct val="70000"/>
              </a:lnSpc>
            </a:pP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FF0000"/>
                </a:solidFill>
                <a:latin typeface="Times New Roman"/>
                <a:cs typeface="Times New Roman"/>
              </a:rPr>
              <a:t>título</a:t>
            </a:r>
            <a:r>
              <a:rPr dirty="0" sz="19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FF0000"/>
                </a:solidFill>
                <a:latin typeface="Times New Roman"/>
                <a:cs typeface="Times New Roman"/>
              </a:rPr>
              <a:t>modo</a:t>
            </a:r>
            <a:r>
              <a:rPr dirty="0" sz="1900" spc="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sean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suficientes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adquirir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un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real,</a:t>
            </a:r>
            <a:r>
              <a:rPr dirty="0" sz="19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sus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otorgantes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deben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ser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capaces</a:t>
            </a:r>
            <a:r>
              <a:rPr dirty="0" sz="19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estar</a:t>
            </a:r>
            <a:r>
              <a:rPr dirty="0" sz="19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legitimados</a:t>
            </a:r>
            <a:r>
              <a:rPr dirty="0" sz="19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19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Times New Roman"/>
                <a:cs typeface="Times New Roman"/>
              </a:rPr>
              <a:t>efecto.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7017" rIns="0" bIns="0" rtlCol="0" vert="horz">
            <a:spAutoFit/>
          </a:bodyPr>
          <a:lstStyle/>
          <a:p>
            <a:pPr marL="2491105">
              <a:lnSpc>
                <a:spcPct val="100000"/>
              </a:lnSpc>
              <a:spcBef>
                <a:spcPts val="100"/>
              </a:spcBef>
            </a:pPr>
            <a:r>
              <a:rPr dirty="0" sz="3600" spc="-45">
                <a:solidFill>
                  <a:srgbClr val="C00000"/>
                </a:solidFill>
              </a:rPr>
              <a:t>9)</a:t>
            </a:r>
            <a:r>
              <a:rPr dirty="0" sz="3600" spc="-160">
                <a:solidFill>
                  <a:srgbClr val="C00000"/>
                </a:solidFill>
              </a:rPr>
              <a:t> </a:t>
            </a:r>
            <a:r>
              <a:rPr dirty="0" sz="3600" spc="-50">
                <a:solidFill>
                  <a:srgbClr val="C00000"/>
                </a:solidFill>
              </a:rPr>
              <a:t>Uso</a:t>
            </a:r>
            <a:r>
              <a:rPr dirty="0" sz="3600" spc="-185">
                <a:solidFill>
                  <a:srgbClr val="C00000"/>
                </a:solidFill>
              </a:rPr>
              <a:t> </a:t>
            </a:r>
            <a:r>
              <a:rPr dirty="0" sz="3600">
                <a:solidFill>
                  <a:srgbClr val="C00000"/>
                </a:solidFill>
              </a:rPr>
              <a:t>y</a:t>
            </a:r>
            <a:r>
              <a:rPr dirty="0" sz="3600" spc="-150">
                <a:solidFill>
                  <a:srgbClr val="C00000"/>
                </a:solidFill>
              </a:rPr>
              <a:t> </a:t>
            </a:r>
            <a:r>
              <a:rPr dirty="0" sz="3600" spc="-70">
                <a:solidFill>
                  <a:srgbClr val="C00000"/>
                </a:solidFill>
              </a:rPr>
              <a:t>Habitación</a:t>
            </a:r>
            <a:endParaRPr sz="36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9648" y="2115438"/>
            <a:ext cx="8301355" cy="34302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04139" marR="5080" indent="-91440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Uso</a:t>
            </a:r>
            <a:r>
              <a:rPr dirty="0" sz="20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consiste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usar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dirty="0" sz="20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alibri"/>
                <a:cs typeface="Calibri"/>
              </a:rPr>
              <a:t>gozar</a:t>
            </a:r>
            <a:r>
              <a:rPr dirty="0" sz="2000" spc="-5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una</a:t>
            </a:r>
            <a:r>
              <a:rPr dirty="0" sz="20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cosa</a:t>
            </a:r>
            <a:r>
              <a:rPr dirty="0" sz="20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C00000"/>
                </a:solidFill>
                <a:latin typeface="Calibri"/>
                <a:cs typeface="Calibri"/>
              </a:rPr>
              <a:t>ajena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parte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material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indivisa,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extensión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con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límites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establecidos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título,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sin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alterar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sustancia.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título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establece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extensión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goce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se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entiende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constituye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usufructo.</a:t>
            </a:r>
            <a:endParaRPr sz="20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1890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uso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sólo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constituirse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favor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humana.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>
              <a:latin typeface="Calibri"/>
              <a:cs typeface="Calibri"/>
            </a:endParaRPr>
          </a:p>
          <a:p>
            <a:pPr marL="104139" marR="628650" indent="-91440">
              <a:lnSpc>
                <a:spcPts val="2160"/>
              </a:lnSpc>
            </a:pPr>
            <a:r>
              <a:rPr dirty="0" sz="2000">
                <a:solidFill>
                  <a:srgbClr val="FF0000"/>
                </a:solidFill>
                <a:latin typeface="Calibri"/>
                <a:cs typeface="Calibri"/>
              </a:rPr>
              <a:t>Habitación</a:t>
            </a:r>
            <a:r>
              <a:rPr dirty="0" sz="2000" spc="-3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consiste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morar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ajeno construido,</a:t>
            </a:r>
            <a:r>
              <a:rPr dirty="0" sz="20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parte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material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él,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sin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alterar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sustancia.</a:t>
            </a:r>
            <a:endParaRPr sz="20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1889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Ambos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derechos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reales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sólo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constituirse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favor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humana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0" y="6400799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9144000" h="457200">
                  <a:moveTo>
                    <a:pt x="91440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4000" y="45719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4000" cy="67310"/>
            </a:xfrm>
            <a:custGeom>
              <a:avLst/>
              <a:gdLst/>
              <a:ahLst/>
              <a:cxnLst/>
              <a:rect l="l" t="t" r="r" b="b"/>
              <a:pathLst>
                <a:path w="9144000" h="67310">
                  <a:moveTo>
                    <a:pt x="9144000" y="0"/>
                  </a:moveTo>
                  <a:lnTo>
                    <a:pt x="0" y="0"/>
                  </a:lnTo>
                  <a:lnTo>
                    <a:pt x="0" y="67055"/>
                  </a:lnTo>
                  <a:lnTo>
                    <a:pt x="9144000" y="670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57169" y="285114"/>
            <a:ext cx="26111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5">
                <a:solidFill>
                  <a:srgbClr val="C00000"/>
                </a:solidFill>
              </a:rPr>
              <a:t>10)</a:t>
            </a:r>
            <a:r>
              <a:rPr dirty="0" spc="-165">
                <a:solidFill>
                  <a:srgbClr val="C00000"/>
                </a:solidFill>
              </a:rPr>
              <a:t> </a:t>
            </a:r>
            <a:r>
              <a:rPr dirty="0" spc="-65">
                <a:solidFill>
                  <a:srgbClr val="C00000"/>
                </a:solidFill>
              </a:rPr>
              <a:t>Servidumbre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289052" y="1450593"/>
            <a:ext cx="8454390" cy="485711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04139" marR="41275" indent="-91440">
              <a:lnSpc>
                <a:spcPts val="1820"/>
              </a:lnSpc>
              <a:spcBef>
                <a:spcPts val="540"/>
              </a:spcBef>
              <a:tabLst>
                <a:tab pos="8082280" algn="l"/>
              </a:tabLst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ue</a:t>
            </a:r>
            <a:r>
              <a:rPr dirty="0" u="sng" sz="1900" spc="-3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se</a:t>
            </a:r>
            <a:r>
              <a:rPr dirty="0" u="sng" sz="1900" spc="-4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establece</a:t>
            </a:r>
            <a:r>
              <a:rPr dirty="0" u="sng" sz="1900" spc="-25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entre</a:t>
            </a:r>
            <a:r>
              <a:rPr dirty="0" u="sng" sz="1900" spc="-3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dos</a:t>
            </a:r>
            <a:r>
              <a:rPr dirty="0" u="sng" sz="1900" spc="-4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inmuebles</a:t>
            </a:r>
            <a:r>
              <a:rPr dirty="0" u="sng" sz="1900" spc="-20">
                <a:solidFill>
                  <a:srgbClr val="FF000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y</a:t>
            </a:r>
            <a:r>
              <a:rPr dirty="0" u="sng" sz="1900" spc="-4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que</a:t>
            </a:r>
            <a:r>
              <a:rPr dirty="0" u="sng" sz="1900" spc="-25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concede</a:t>
            </a:r>
            <a:r>
              <a:rPr dirty="0" u="sng" sz="1900" spc="-4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al</a:t>
            </a:r>
            <a:r>
              <a:rPr dirty="0" u="sng" sz="1900" spc="-4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titular</a:t>
            </a:r>
            <a:r>
              <a:rPr dirty="0" u="sng" sz="1900" spc="-2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del</a:t>
            </a:r>
            <a:r>
              <a:rPr dirty="0" u="sng" sz="1900" spc="-4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900" spc="-1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inmueble</a:t>
            </a:r>
            <a:r>
              <a:rPr dirty="0" u="sng" sz="190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Calibri"/>
                <a:cs typeface="Calibri"/>
              </a:rPr>
              <a:t>	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dominante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determinada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utilidad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sobre</a:t>
            </a:r>
            <a:r>
              <a:rPr dirty="0" sz="19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sirviente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ajeno.</a:t>
            </a:r>
            <a:r>
              <a:rPr dirty="0" sz="19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utilidad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puede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ser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mero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recreo.</a:t>
            </a:r>
            <a:endParaRPr sz="1900">
              <a:latin typeface="Calibri"/>
              <a:cs typeface="Calibri"/>
            </a:endParaRPr>
          </a:p>
          <a:p>
            <a:pPr algn="just" marL="104139" marR="5080" indent="-91440">
              <a:lnSpc>
                <a:spcPct val="80100"/>
              </a:lnSpc>
              <a:spcBef>
                <a:spcPts val="1220"/>
              </a:spcBef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Servidumbre</a:t>
            </a:r>
            <a:r>
              <a:rPr dirty="0" sz="19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positiva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z="19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negativa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servidumbre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positiva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carga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consiste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en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soportar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ejercicio;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negativa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carga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real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limita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abstención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determinada impuesta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título.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5"/>
              </a:spcBef>
            </a:pPr>
            <a:endParaRPr sz="1900">
              <a:latin typeface="Calibri"/>
              <a:cs typeface="Calibri"/>
            </a:endParaRPr>
          </a:p>
          <a:p>
            <a:pPr marL="104139" marR="149860" indent="-91440">
              <a:lnSpc>
                <a:spcPct val="80000"/>
              </a:lnSpc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Servidumbre</a:t>
            </a:r>
            <a:r>
              <a:rPr dirty="0" sz="19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real</a:t>
            </a:r>
            <a:r>
              <a:rPr dirty="0" sz="1900" spc="-7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dirty="0" sz="1900" spc="-7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personal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Servidumbre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personal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constituida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favor</a:t>
            </a:r>
            <a:r>
              <a:rPr dirty="0" sz="19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de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determinada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inherencia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dominante.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constituye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favor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persona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humana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presume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vitalicia,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título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resulta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duración menor.</a:t>
            </a:r>
            <a:endParaRPr sz="1900">
              <a:latin typeface="Calibri"/>
              <a:cs typeface="Calibri"/>
            </a:endParaRPr>
          </a:p>
          <a:p>
            <a:pPr marL="104139" marR="703580" indent="-91440">
              <a:lnSpc>
                <a:spcPts val="1820"/>
              </a:lnSpc>
              <a:spcBef>
                <a:spcPts val="1190"/>
              </a:spcBef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Servidumbre</a:t>
            </a:r>
            <a:r>
              <a:rPr dirty="0" sz="19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real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inherente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al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inmueble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dominante.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presume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perpetua excepto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pacto</a:t>
            </a:r>
            <a:r>
              <a:rPr dirty="0" sz="19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contrario.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0"/>
              </a:spcBef>
            </a:pPr>
            <a:endParaRPr sz="1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900">
                <a:solidFill>
                  <a:srgbClr val="FF0000"/>
                </a:solidFill>
                <a:latin typeface="Calibri"/>
                <a:cs typeface="Calibri"/>
              </a:rPr>
              <a:t>Servidumbre</a:t>
            </a:r>
            <a:r>
              <a:rPr dirty="0" sz="1900" spc="-10">
                <a:solidFill>
                  <a:srgbClr val="FF0000"/>
                </a:solidFill>
                <a:latin typeface="Calibri"/>
                <a:cs typeface="Calibri"/>
              </a:rPr>
              <a:t> forzosa.</a:t>
            </a:r>
            <a:r>
              <a:rPr dirty="0" sz="19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establecida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ley</a:t>
            </a:r>
            <a:endParaRPr sz="19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745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juez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no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constituir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una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servidumbre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imponer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constitución.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491" y="429513"/>
            <a:ext cx="67481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65">
                <a:solidFill>
                  <a:srgbClr val="C00000"/>
                </a:solidFill>
              </a:rPr>
              <a:t>11)</a:t>
            </a:r>
            <a:r>
              <a:rPr dirty="0" spc="-145">
                <a:solidFill>
                  <a:srgbClr val="C00000"/>
                </a:solidFill>
              </a:rPr>
              <a:t> </a:t>
            </a:r>
            <a:r>
              <a:rPr dirty="0" spc="-85">
                <a:solidFill>
                  <a:srgbClr val="C00000"/>
                </a:solidFill>
              </a:rPr>
              <a:t>Derechos</a:t>
            </a:r>
            <a:r>
              <a:rPr dirty="0" spc="-145">
                <a:solidFill>
                  <a:srgbClr val="C00000"/>
                </a:solidFill>
              </a:rPr>
              <a:t> </a:t>
            </a:r>
            <a:r>
              <a:rPr dirty="0" spc="-80">
                <a:solidFill>
                  <a:srgbClr val="C00000"/>
                </a:solidFill>
              </a:rPr>
              <a:t>reales</a:t>
            </a:r>
            <a:r>
              <a:rPr dirty="0" spc="-150">
                <a:solidFill>
                  <a:srgbClr val="C00000"/>
                </a:solidFill>
              </a:rPr>
              <a:t> </a:t>
            </a:r>
            <a:r>
              <a:rPr dirty="0" spc="-50">
                <a:solidFill>
                  <a:srgbClr val="C00000"/>
                </a:solidFill>
              </a:rPr>
              <a:t>de</a:t>
            </a:r>
            <a:r>
              <a:rPr dirty="0" spc="-130">
                <a:solidFill>
                  <a:srgbClr val="C00000"/>
                </a:solidFill>
              </a:rPr>
              <a:t> </a:t>
            </a:r>
            <a:r>
              <a:rPr dirty="0" spc="-95">
                <a:solidFill>
                  <a:srgbClr val="C00000"/>
                </a:solidFill>
              </a:rPr>
              <a:t>garantía</a:t>
            </a:r>
            <a:r>
              <a:rPr dirty="0" spc="-135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-</a:t>
            </a:r>
            <a:r>
              <a:rPr dirty="0" spc="-105">
                <a:solidFill>
                  <a:srgbClr val="C00000"/>
                </a:solidFill>
              </a:rPr>
              <a:t> </a:t>
            </a:r>
            <a:r>
              <a:rPr dirty="0" spc="-50">
                <a:solidFill>
                  <a:srgbClr val="C00000"/>
                </a:solidFill>
              </a:rPr>
              <a:t>HIPOTECA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89052" y="1840230"/>
            <a:ext cx="8515985" cy="423291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04139" marR="31750" indent="-91440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Hipoteca: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recae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más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individualizados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continúan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en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poder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constituyente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otorga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acreedor,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ante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incumplimiento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del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deudor,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facultades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persecución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y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preferencia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cobrar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producido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crédito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garantizad</a:t>
            </a:r>
            <a:endParaRPr sz="2000">
              <a:latin typeface="Times New Roman"/>
              <a:cs typeface="Times New Roman"/>
            </a:endParaRPr>
          </a:p>
          <a:p>
            <a:pPr marL="104139" marR="318135" indent="-91440">
              <a:lnSpc>
                <a:spcPct val="90000"/>
              </a:lnSpc>
              <a:spcBef>
                <a:spcPts val="116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Pueden</a:t>
            </a:r>
            <a:r>
              <a:rPr dirty="0" sz="20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constituir</a:t>
            </a:r>
            <a:r>
              <a:rPr dirty="0" sz="2000" spc="-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hipoteca,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u="sng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por</a:t>
            </a:r>
            <a:r>
              <a:rPr dirty="0" u="sng" sz="2000" spc="-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escritura</a:t>
            </a:r>
            <a:r>
              <a:rPr dirty="0" u="sng" sz="2000" spc="-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pública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titulares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derechos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reales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dominio,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condominio,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propiedad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horizontal,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conjuntos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inmobiliarios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y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superfici</a:t>
            </a:r>
            <a:r>
              <a:rPr dirty="0" sz="2000" spc="-1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04139" marR="66675" indent="-91440">
              <a:lnSpc>
                <a:spcPts val="2160"/>
              </a:lnSpc>
              <a:spcBef>
                <a:spcPts val="1235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Duración</a:t>
            </a:r>
            <a:r>
              <a:rPr dirty="0" sz="20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dirty="0" sz="20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inscripción:</a:t>
            </a:r>
            <a:r>
              <a:rPr dirty="0" sz="20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efectos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registro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hipoteca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 conservan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por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término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r>
              <a:rPr dirty="0" sz="20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años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,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si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antes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no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renueva</a:t>
            </a:r>
            <a:endParaRPr sz="2000">
              <a:latin typeface="Times New Roman"/>
              <a:cs typeface="Times New Roman"/>
            </a:endParaRPr>
          </a:p>
          <a:p>
            <a:pPr marL="104139" marR="5080" indent="-91440">
              <a:lnSpc>
                <a:spcPts val="2160"/>
              </a:lnSpc>
              <a:spcBef>
                <a:spcPts val="1200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Anticresis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C000"/>
                </a:solidFill>
                <a:latin typeface="Times New Roman"/>
                <a:cs typeface="Times New Roman"/>
              </a:rPr>
              <a:t>:</a:t>
            </a:r>
            <a:r>
              <a:rPr dirty="0" sz="2000" spc="49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garantía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recae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cosas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registrables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individualizadas,</a:t>
            </a:r>
            <a:r>
              <a:rPr dirty="0" sz="2000" spc="-6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cuya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posesión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entrega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al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acreedor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 a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 tercero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designado</a:t>
            </a:r>
            <a:r>
              <a:rPr dirty="0" sz="2000" spc="50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por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partes,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quien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autoriza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percibir</a:t>
            </a:r>
            <a:r>
              <a:rPr dirty="0" sz="2000" spc="-4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los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frutos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imputarlos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 una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deuda.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Plazo</a:t>
            </a:r>
            <a:r>
              <a:rPr dirty="0" sz="20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FF0000"/>
                </a:solidFill>
                <a:latin typeface="Times New Roman"/>
                <a:cs typeface="Times New Roman"/>
              </a:rPr>
              <a:t>máximo.</a:t>
            </a:r>
            <a:r>
              <a:rPr dirty="0" sz="2000" spc="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10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años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inmuebles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-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5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años</a:t>
            </a:r>
            <a:r>
              <a:rPr dirty="0" sz="2000" spc="459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muebles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registrables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7485" y="118617"/>
            <a:ext cx="21075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solidFill>
                  <a:srgbClr val="C00000"/>
                </a:solidFill>
                <a:latin typeface="Times New Roman"/>
                <a:cs typeface="Times New Roman"/>
              </a:rPr>
              <a:t>12)</a:t>
            </a:r>
            <a:r>
              <a:rPr dirty="0" sz="3600" spc="-22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600" spc="-45" b="1">
                <a:solidFill>
                  <a:srgbClr val="C00000"/>
                </a:solidFill>
                <a:latin typeface="Times New Roman"/>
                <a:cs typeface="Times New Roman"/>
              </a:rPr>
              <a:t>Prenda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18538" y="1840230"/>
            <a:ext cx="515048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Es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derecho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real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garantía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sobre</a:t>
            </a:r>
            <a:r>
              <a:rPr dirty="0" sz="2000" spc="-3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cosas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muebles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27887" y="3120644"/>
            <a:ext cx="7132955" cy="87947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L="12700" marR="5080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Prenda</a:t>
            </a:r>
            <a:r>
              <a:rPr dirty="0" sz="2000" spc="-3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con</a:t>
            </a:r>
            <a:r>
              <a:rPr dirty="0" sz="2000" spc="-1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C00000"/>
                </a:solidFill>
                <a:latin typeface="Times New Roman"/>
                <a:cs typeface="Times New Roman"/>
              </a:rPr>
              <a:t>registro.</a:t>
            </a:r>
            <a:r>
              <a:rPr dirty="0" sz="2000" spc="-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para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asegurar</a:t>
            </a:r>
            <a:r>
              <a:rPr dirty="0" sz="2000" spc="-4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el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pago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una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suma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 dinero,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</a:t>
            </a:r>
            <a:r>
              <a:rPr dirty="0" sz="2000" spc="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el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cumplimiento</a:t>
            </a:r>
            <a:r>
              <a:rPr dirty="0" sz="2000" spc="-1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cualquier</a:t>
            </a:r>
            <a:r>
              <a:rPr dirty="0" sz="2000" spc="-5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clase</a:t>
            </a:r>
            <a:r>
              <a:rPr dirty="0" sz="2000" spc="-2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de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obligaciones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las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que</a:t>
            </a:r>
            <a:r>
              <a:rPr dirty="0" sz="2000" spc="-3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Times New Roman"/>
                <a:cs typeface="Times New Roman"/>
              </a:rPr>
              <a:t>los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contrayentes</a:t>
            </a:r>
            <a:r>
              <a:rPr dirty="0" sz="2000" spc="-5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404040"/>
                </a:solidFill>
                <a:latin typeface="Times New Roman"/>
                <a:cs typeface="Times New Roman"/>
              </a:rPr>
              <a:t>le</a:t>
            </a:r>
            <a:r>
              <a:rPr dirty="0" sz="2000" spc="-5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atribuyen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1742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60"/>
              <a:t>Prenda</a:t>
            </a:r>
            <a:r>
              <a:rPr dirty="0" spc="-125"/>
              <a:t> </a:t>
            </a:r>
            <a:r>
              <a:rPr dirty="0"/>
              <a:t>de</a:t>
            </a:r>
            <a:r>
              <a:rPr dirty="0" spc="-165"/>
              <a:t> </a:t>
            </a:r>
            <a:r>
              <a:rPr dirty="0" spc="-45"/>
              <a:t>créditos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2625" y="1812798"/>
            <a:ext cx="8354695" cy="316801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04139" marR="781685" indent="-38100">
              <a:lnSpc>
                <a:spcPct val="80000"/>
              </a:lnSpc>
              <a:spcBef>
                <a:spcPts val="550"/>
              </a:spcBef>
            </a:pPr>
            <a:r>
              <a:rPr dirty="0" sz="1900">
                <a:solidFill>
                  <a:srgbClr val="C00000"/>
                </a:solidFill>
                <a:latin typeface="Calibri"/>
                <a:cs typeface="Calibri"/>
              </a:rPr>
              <a:t>Créditos</a:t>
            </a:r>
            <a:r>
              <a:rPr dirty="0" sz="19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C00000"/>
                </a:solidFill>
                <a:latin typeface="Calibri"/>
                <a:cs typeface="Calibri"/>
              </a:rPr>
              <a:t>instrumentados.</a:t>
            </a:r>
            <a:r>
              <a:rPr dirty="0" sz="1900" spc="-3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prenda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créditos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es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constituye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sobre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cualquier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crédito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instrumentado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que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puede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ser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cedido.</a:t>
            </a:r>
            <a:endParaRPr sz="1900">
              <a:latin typeface="Calibri"/>
              <a:cs typeface="Calibri"/>
            </a:endParaRPr>
          </a:p>
          <a:p>
            <a:pPr marL="104139" marR="189865" indent="53340">
              <a:lnSpc>
                <a:spcPct val="80000"/>
              </a:lnSpc>
              <a:spcBef>
                <a:spcPts val="1825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prenda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créditos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constituye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cuando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notifica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existencia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contrato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al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deudor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crédito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prendado.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5"/>
              </a:spcBef>
            </a:pPr>
            <a:endParaRPr sz="1900">
              <a:latin typeface="Calibri"/>
              <a:cs typeface="Calibri"/>
            </a:endParaRPr>
          </a:p>
          <a:p>
            <a:pPr marL="104139" marR="483870" indent="-91440">
              <a:lnSpc>
                <a:spcPct val="80000"/>
              </a:lnSpc>
            </a:pPr>
            <a:r>
              <a:rPr dirty="0" sz="1900" spc="-10">
                <a:solidFill>
                  <a:srgbClr val="C00000"/>
                </a:solidFill>
                <a:latin typeface="Calibri"/>
                <a:cs typeface="Calibri"/>
              </a:rPr>
              <a:t>Conservación</a:t>
            </a:r>
            <a:r>
              <a:rPr dirty="0" sz="19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dirty="0" sz="1900" spc="-6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C00000"/>
                </a:solidFill>
                <a:latin typeface="Calibri"/>
                <a:cs typeface="Calibri"/>
              </a:rPr>
              <a:t>cobranza.</a:t>
            </a:r>
            <a:r>
              <a:rPr dirty="0" sz="1900" spc="-3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acreedor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prendario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debe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conservar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cobrar,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incluso judicialmente,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crédito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prendado.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aplican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las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reglas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del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mandato.</a:t>
            </a:r>
            <a:endParaRPr sz="1900">
              <a:latin typeface="Calibri"/>
              <a:cs typeface="Calibri"/>
            </a:endParaRPr>
          </a:p>
          <a:p>
            <a:pPr marL="104139" marR="5080">
              <a:lnSpc>
                <a:spcPct val="80000"/>
              </a:lnSpc>
              <a:spcBef>
                <a:spcPts val="1825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Si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prestación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percibida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por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acreedor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prendario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consiste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dinero,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debe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aplicar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recibido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hasta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cubrir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íntegramente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su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derecho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contra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el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deudor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y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los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límites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de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la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prenda.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1278" y="438404"/>
            <a:ext cx="7391400" cy="87249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3240"/>
              </a:lnSpc>
              <a:spcBef>
                <a:spcPts val="95"/>
              </a:spcBef>
            </a:pP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Como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C00000"/>
                </a:solidFill>
                <a:latin typeface="Times New Roman"/>
                <a:cs typeface="Times New Roman"/>
              </a:rPr>
              <a:t>se</a:t>
            </a:r>
            <a:r>
              <a:rPr dirty="0" sz="2800" spc="-14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adquiere</a:t>
            </a:r>
            <a:r>
              <a:rPr dirty="0" sz="2800" spc="-1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transmite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>
                <a:solidFill>
                  <a:srgbClr val="C00000"/>
                </a:solidFill>
                <a:latin typeface="Times New Roman"/>
                <a:cs typeface="Times New Roman"/>
              </a:rPr>
              <a:t>un</a:t>
            </a:r>
            <a:r>
              <a:rPr dirty="0" sz="2800" spc="-12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50">
                <a:solidFill>
                  <a:srgbClr val="C00000"/>
                </a:solidFill>
                <a:latin typeface="Times New Roman"/>
                <a:cs typeface="Times New Roman"/>
              </a:rPr>
              <a:t>derecho</a:t>
            </a:r>
            <a:r>
              <a:rPr dirty="0" sz="28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20">
                <a:solidFill>
                  <a:srgbClr val="C00000"/>
                </a:solidFill>
                <a:latin typeface="Times New Roman"/>
                <a:cs typeface="Times New Roman"/>
              </a:rPr>
              <a:t>real</a:t>
            </a:r>
            <a:endParaRPr sz="2800">
              <a:latin typeface="Times New Roman"/>
              <a:cs typeface="Times New Roman"/>
            </a:endParaRPr>
          </a:p>
          <a:p>
            <a:pPr algn="ctr" marL="12065" marR="5080">
              <a:lnSpc>
                <a:spcPts val="1630"/>
              </a:lnSpc>
              <a:spcBef>
                <a:spcPts val="175"/>
              </a:spcBef>
            </a:pPr>
            <a:r>
              <a:rPr dirty="0" sz="1600" spc="-45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600" spc="-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adquisición</a:t>
            </a:r>
            <a:r>
              <a:rPr dirty="0" sz="1600" spc="-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000000"/>
                </a:solidFill>
                <a:latin typeface="Times New Roman"/>
                <a:cs typeface="Times New Roman"/>
              </a:rPr>
              <a:t>o</a:t>
            </a:r>
            <a:r>
              <a:rPr dirty="0" sz="1600" spc="-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transmisión</a:t>
            </a:r>
            <a:r>
              <a:rPr dirty="0" sz="1600" spc="-40">
                <a:solidFill>
                  <a:srgbClr val="000000"/>
                </a:solidFill>
                <a:latin typeface="Times New Roman"/>
                <a:cs typeface="Times New Roman"/>
              </a:rPr>
              <a:t> de</a:t>
            </a:r>
            <a:r>
              <a:rPr dirty="0" sz="1600" spc="-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dirty="0" sz="1600" spc="-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derecho</a:t>
            </a:r>
            <a:r>
              <a:rPr dirty="0" sz="1600" spc="-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real,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será</a:t>
            </a:r>
            <a:r>
              <a:rPr dirty="0" sz="1600" spc="-7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5">
                <a:solidFill>
                  <a:srgbClr val="000000"/>
                </a:solidFill>
                <a:latin typeface="Times New Roman"/>
                <a:cs typeface="Times New Roman"/>
              </a:rPr>
              <a:t>oponible</a:t>
            </a:r>
            <a:r>
              <a:rPr dirty="0" sz="1600" spc="-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dirty="0" sz="1600" spc="-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000000"/>
                </a:solidFill>
                <a:latin typeface="Times New Roman"/>
                <a:cs typeface="Times New Roman"/>
              </a:rPr>
              <a:t>terceros,</a:t>
            </a:r>
            <a:r>
              <a:rPr dirty="0" sz="1600" spc="3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únicamente</a:t>
            </a:r>
            <a:r>
              <a:rPr dirty="0" sz="1600" spc="-4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5">
                <a:solidFill>
                  <a:srgbClr val="000000"/>
                </a:solidFill>
                <a:latin typeface="Times New Roman"/>
                <a:cs typeface="Times New Roman"/>
              </a:rPr>
              <a:t>luego</a:t>
            </a:r>
            <a:r>
              <a:rPr dirty="0" sz="1600" spc="-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40">
                <a:solidFill>
                  <a:srgbClr val="000000"/>
                </a:solidFill>
                <a:latin typeface="Times New Roman"/>
                <a:cs typeface="Times New Roman"/>
              </a:rPr>
              <a:t>de</a:t>
            </a:r>
            <a:r>
              <a:rPr dirty="0" sz="1600" spc="-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25">
                <a:solidFill>
                  <a:srgbClr val="000000"/>
                </a:solidFill>
                <a:latin typeface="Times New Roman"/>
                <a:cs typeface="Times New Roman"/>
              </a:rPr>
              <a:t>la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publicidad</a:t>
            </a:r>
            <a:r>
              <a:rPr dirty="0" sz="1600" spc="-7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suficiente </a:t>
            </a:r>
            <a:r>
              <a:rPr dirty="0" sz="1600" spc="-45">
                <a:solidFill>
                  <a:srgbClr val="000000"/>
                </a:solidFill>
                <a:latin typeface="Times New Roman"/>
                <a:cs typeface="Times New Roman"/>
              </a:rPr>
              <a:t>que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40">
                <a:solidFill>
                  <a:srgbClr val="000000"/>
                </a:solidFill>
                <a:latin typeface="Times New Roman"/>
                <a:cs typeface="Times New Roman"/>
              </a:rPr>
              <a:t>es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inscripción</a:t>
            </a:r>
            <a:r>
              <a:rPr dirty="0" sz="1600" spc="-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60">
                <a:solidFill>
                  <a:srgbClr val="000000"/>
                </a:solidFill>
                <a:latin typeface="Times New Roman"/>
                <a:cs typeface="Times New Roman"/>
              </a:rPr>
              <a:t>registral</a:t>
            </a:r>
            <a:r>
              <a:rPr dirty="0" sz="1600" spc="-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000000"/>
                </a:solidFill>
                <a:latin typeface="Times New Roman"/>
                <a:cs typeface="Times New Roman"/>
              </a:rPr>
              <a:t>o</a:t>
            </a:r>
            <a:r>
              <a:rPr dirty="0" sz="1600" spc="-5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5">
                <a:solidFill>
                  <a:srgbClr val="000000"/>
                </a:solidFill>
                <a:latin typeface="Times New Roman"/>
                <a:cs typeface="Times New Roman"/>
              </a:rPr>
              <a:t>posesión,</a:t>
            </a:r>
            <a:r>
              <a:rPr dirty="0" sz="1600" spc="-9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según</a:t>
            </a:r>
            <a:r>
              <a:rPr dirty="0" sz="1600" spc="-6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000000"/>
                </a:solidFill>
                <a:latin typeface="Times New Roman"/>
                <a:cs typeface="Times New Roman"/>
              </a:rPr>
              <a:t>el</a:t>
            </a:r>
            <a:r>
              <a:rPr dirty="0" sz="1600" spc="-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000000"/>
                </a:solidFill>
                <a:latin typeface="Times New Roman"/>
                <a:cs typeface="Times New Roman"/>
              </a:rPr>
              <a:t>caso.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6827" y="1968500"/>
            <a:ext cx="8556625" cy="441007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126490" marR="12065" indent="-838835">
              <a:lnSpc>
                <a:spcPts val="2160"/>
              </a:lnSpc>
              <a:spcBef>
                <a:spcPts val="375"/>
              </a:spcBef>
            </a:pPr>
            <a:r>
              <a:rPr dirty="0" sz="2000">
                <a:latin typeface="Times New Roman"/>
                <a:cs typeface="Times New Roman"/>
              </a:rPr>
              <a:t>Se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adquiere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por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contrato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 escritura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pública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para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casos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permitidos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por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ley </a:t>
            </a:r>
            <a:r>
              <a:rPr dirty="0" sz="2000" spc="-50">
                <a:latin typeface="Times New Roman"/>
                <a:cs typeface="Times New Roman"/>
              </a:rPr>
              <a:t>o </a:t>
            </a:r>
            <a:r>
              <a:rPr dirty="0" sz="2000">
                <a:latin typeface="Times New Roman"/>
                <a:cs typeface="Times New Roman"/>
              </a:rPr>
              <a:t>porque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directamente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así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dispone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ley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siguientes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casos:</a:t>
            </a:r>
            <a:endParaRPr sz="2000">
              <a:latin typeface="Times New Roman"/>
              <a:cs typeface="Times New Roman"/>
            </a:endParaRPr>
          </a:p>
          <a:p>
            <a:pPr marL="104139" marR="83185" indent="-91440">
              <a:lnSpc>
                <a:spcPct val="90000"/>
              </a:lnSpc>
              <a:spcBef>
                <a:spcPts val="1370"/>
              </a:spcBef>
            </a:pPr>
            <a:r>
              <a:rPr dirty="0" sz="2000">
                <a:latin typeface="Times New Roman"/>
                <a:cs typeface="Times New Roman"/>
              </a:rPr>
              <a:t>–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 los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condominios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 indivisión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forzosa,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adquiere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por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disposición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 la </a:t>
            </a:r>
            <a:r>
              <a:rPr dirty="0" sz="2000" spc="-25">
                <a:latin typeface="Times New Roman"/>
                <a:cs typeface="Times New Roman"/>
              </a:rPr>
              <a:t>ley </a:t>
            </a:r>
            <a:r>
              <a:rPr dirty="0" sz="2000">
                <a:latin typeface="Times New Roman"/>
                <a:cs typeface="Times New Roman"/>
              </a:rPr>
              <a:t>aún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cuando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las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partes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hayan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previsto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contrato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bienes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indispensables </a:t>
            </a:r>
            <a:r>
              <a:rPr dirty="0" sz="2000">
                <a:latin typeface="Times New Roman"/>
                <a:cs typeface="Times New Roman"/>
              </a:rPr>
              <a:t>para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uso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común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varios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inmuebles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muros,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cercos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fosos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cuando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el </a:t>
            </a:r>
            <a:r>
              <a:rPr dirty="0" sz="2000">
                <a:latin typeface="Times New Roman"/>
                <a:cs typeface="Times New Roman"/>
              </a:rPr>
              <a:t>cerramiento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forzoso,</a:t>
            </a:r>
            <a:endParaRPr sz="2000">
              <a:latin typeface="Times New Roman"/>
              <a:cs typeface="Times New Roman"/>
            </a:endParaRPr>
          </a:p>
          <a:p>
            <a:pPr marL="103505" indent="-93980">
              <a:lnSpc>
                <a:spcPct val="100000"/>
              </a:lnSpc>
              <a:spcBef>
                <a:spcPts val="1155"/>
              </a:spcBef>
              <a:buClr>
                <a:srgbClr val="E38312"/>
              </a:buClr>
              <a:buSzPct val="95000"/>
              <a:buChar char="-"/>
              <a:tabLst>
                <a:tab pos="103505" algn="l"/>
              </a:tabLst>
            </a:pP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que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origina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 la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accesión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cosas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muebles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inseparables;</a:t>
            </a:r>
            <a:endParaRPr sz="2000">
              <a:latin typeface="Times New Roman"/>
              <a:cs typeface="Times New Roman"/>
            </a:endParaRPr>
          </a:p>
          <a:p>
            <a:pPr marL="103505" indent="-93980">
              <a:lnSpc>
                <a:spcPct val="100000"/>
              </a:lnSpc>
              <a:spcBef>
                <a:spcPts val="1160"/>
              </a:spcBef>
              <a:buClr>
                <a:srgbClr val="E38312"/>
              </a:buClr>
              <a:buSzPct val="95000"/>
              <a:buChar char="-"/>
              <a:tabLst>
                <a:tab pos="103505" algn="l"/>
              </a:tabLst>
            </a:pPr>
            <a:r>
              <a:rPr dirty="0" sz="2000">
                <a:latin typeface="Times New Roman"/>
                <a:cs typeface="Times New Roman"/>
              </a:rPr>
              <a:t>la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habitación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del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cónyuge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del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conviviente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supérstite,</a:t>
            </a:r>
            <a:r>
              <a:rPr dirty="0" sz="2000" spc="-50">
                <a:latin typeface="Times New Roman"/>
                <a:cs typeface="Times New Roman"/>
              </a:rPr>
              <a:t> y</a:t>
            </a:r>
            <a:endParaRPr sz="2000">
              <a:latin typeface="Times New Roman"/>
              <a:cs typeface="Times New Roman"/>
            </a:endParaRPr>
          </a:p>
          <a:p>
            <a:pPr marL="103505" indent="-93345">
              <a:lnSpc>
                <a:spcPct val="100000"/>
              </a:lnSpc>
              <a:spcBef>
                <a:spcPts val="1165"/>
              </a:spcBef>
              <a:buClr>
                <a:srgbClr val="E38312"/>
              </a:buClr>
              <a:buSzPct val="95000"/>
              <a:buChar char="-"/>
              <a:tabLst>
                <a:tab pos="103505" algn="l"/>
              </a:tabLst>
            </a:pP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derechos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los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adquirentes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y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subadquirentes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buena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fe</a:t>
            </a:r>
            <a:r>
              <a:rPr dirty="0" sz="1400" spc="-10">
                <a:latin typeface="Times New Roman"/>
                <a:cs typeface="Times New Roman"/>
              </a:rPr>
              <a:t>.(1894)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2000">
              <a:latin typeface="Times New Roman"/>
              <a:cs typeface="Times New Roman"/>
            </a:endParaRPr>
          </a:p>
          <a:p>
            <a:pPr marL="3598545" marR="5080" indent="-3409950">
              <a:lnSpc>
                <a:spcPts val="211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Las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cosas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registrables,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para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que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exista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buena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fe,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existir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inscripción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favor</a:t>
            </a:r>
            <a:r>
              <a:rPr dirty="0" sz="2000" spc="-25">
                <a:latin typeface="Times New Roman"/>
                <a:cs typeface="Times New Roman"/>
              </a:rPr>
              <a:t> de </a:t>
            </a:r>
            <a:r>
              <a:rPr dirty="0" sz="2000">
                <a:latin typeface="Times New Roman"/>
                <a:cs typeface="Times New Roman"/>
              </a:rPr>
              <a:t>quién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lo</a:t>
            </a:r>
            <a:r>
              <a:rPr dirty="0" sz="2000" spc="-10">
                <a:latin typeface="Times New Roman"/>
                <a:cs typeface="Times New Roman"/>
              </a:rPr>
              <a:t> invoc</a:t>
            </a:r>
            <a:r>
              <a:rPr dirty="0" sz="2000" spc="-10">
                <a:solidFill>
                  <a:srgbClr val="404040"/>
                </a:solidFill>
                <a:latin typeface="Times New Roman"/>
                <a:cs typeface="Times New Roman"/>
              </a:rPr>
              <a:t>a.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8652510" cy="6485255"/>
            <a:chOff x="0" y="0"/>
            <a:chExt cx="8652510" cy="6485255"/>
          </a:xfrm>
        </p:grpSpPr>
        <p:sp>
          <p:nvSpPr>
            <p:cNvPr id="6" name="object 6" descr=""/>
            <p:cNvSpPr/>
            <p:nvPr/>
          </p:nvSpPr>
          <p:spPr>
            <a:xfrm>
              <a:off x="906780" y="4343400"/>
              <a:ext cx="36830" cy="0"/>
            </a:xfrm>
            <a:custGeom>
              <a:avLst/>
              <a:gdLst/>
              <a:ahLst/>
              <a:cxnLst/>
              <a:rect l="l" t="t" r="r" b="b"/>
              <a:pathLst>
                <a:path w="36830" h="0">
                  <a:moveTo>
                    <a:pt x="0" y="0"/>
                  </a:moveTo>
                  <a:lnTo>
                    <a:pt x="36639" y="0"/>
                  </a:lnTo>
                </a:path>
              </a:pathLst>
            </a:custGeom>
            <a:ln w="6096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73836" cy="777239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943419" y="600519"/>
              <a:ext cx="7703184" cy="5865495"/>
            </a:xfrm>
            <a:custGeom>
              <a:avLst/>
              <a:gdLst/>
              <a:ahLst/>
              <a:cxnLst/>
              <a:rect l="l" t="t" r="r" b="b"/>
              <a:pathLst>
                <a:path w="7703184" h="5865495">
                  <a:moveTo>
                    <a:pt x="3851262" y="0"/>
                  </a:moveTo>
                  <a:lnTo>
                    <a:pt x="0" y="0"/>
                  </a:lnTo>
                  <a:lnTo>
                    <a:pt x="0" y="5865368"/>
                  </a:lnTo>
                  <a:lnTo>
                    <a:pt x="3851262" y="5865368"/>
                  </a:lnTo>
                  <a:lnTo>
                    <a:pt x="3851262" y="0"/>
                  </a:lnTo>
                  <a:close/>
                </a:path>
                <a:path w="7703184" h="5865495">
                  <a:moveTo>
                    <a:pt x="7702613" y="0"/>
                  </a:moveTo>
                  <a:lnTo>
                    <a:pt x="3851338" y="0"/>
                  </a:lnTo>
                  <a:lnTo>
                    <a:pt x="3851338" y="5865368"/>
                  </a:lnTo>
                  <a:lnTo>
                    <a:pt x="7702613" y="5865368"/>
                  </a:lnTo>
                  <a:lnTo>
                    <a:pt x="7702613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37069" y="594233"/>
              <a:ext cx="7715884" cy="5890895"/>
            </a:xfrm>
            <a:custGeom>
              <a:avLst/>
              <a:gdLst/>
              <a:ahLst/>
              <a:cxnLst/>
              <a:rect l="l" t="t" r="r" b="b"/>
              <a:pathLst>
                <a:path w="7715884" h="5890895">
                  <a:moveTo>
                    <a:pt x="3857688" y="0"/>
                  </a:moveTo>
                  <a:lnTo>
                    <a:pt x="3857688" y="5890704"/>
                  </a:lnTo>
                </a:path>
                <a:path w="7715884" h="5890895">
                  <a:moveTo>
                    <a:pt x="6350" y="0"/>
                  </a:moveTo>
                  <a:lnTo>
                    <a:pt x="6350" y="5890704"/>
                  </a:lnTo>
                </a:path>
                <a:path w="7715884" h="5890895">
                  <a:moveTo>
                    <a:pt x="7708963" y="0"/>
                  </a:moveTo>
                  <a:lnTo>
                    <a:pt x="7708963" y="5890704"/>
                  </a:lnTo>
                </a:path>
                <a:path w="7715884" h="5890895">
                  <a:moveTo>
                    <a:pt x="0" y="6350"/>
                  </a:moveTo>
                  <a:lnTo>
                    <a:pt x="7715313" y="635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37069" y="6465887"/>
              <a:ext cx="7715884" cy="0"/>
            </a:xfrm>
            <a:custGeom>
              <a:avLst/>
              <a:gdLst/>
              <a:ahLst/>
              <a:cxnLst/>
              <a:rect l="l" t="t" r="r" b="b"/>
              <a:pathLst>
                <a:path w="7715884" h="0">
                  <a:moveTo>
                    <a:pt x="0" y="0"/>
                  </a:moveTo>
                  <a:lnTo>
                    <a:pt x="7715313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877817" y="18999"/>
            <a:ext cx="3244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65">
                <a:solidFill>
                  <a:srgbClr val="C00000"/>
                </a:solidFill>
                <a:latin typeface="Times New Roman"/>
                <a:cs typeface="Times New Roman"/>
              </a:rPr>
              <a:t>DERECHOS</a:t>
            </a:r>
            <a:r>
              <a:rPr dirty="0" sz="2800" spc="-4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25">
                <a:solidFill>
                  <a:srgbClr val="C00000"/>
                </a:solidFill>
                <a:latin typeface="Times New Roman"/>
                <a:cs typeface="Times New Roman"/>
              </a:rPr>
              <a:t>REALES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808733" y="594106"/>
            <a:ext cx="211772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CC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hasta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agosto/15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22400" y="1416761"/>
            <a:ext cx="2564765" cy="28009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4965" indent="-342265">
              <a:lnSpc>
                <a:spcPts val="2280"/>
              </a:lnSpc>
              <a:spcBef>
                <a:spcPts val="105"/>
              </a:spcBef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el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dominio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el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condominio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el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usufructo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el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-25" b="1">
                <a:latin typeface="Times New Roman"/>
                <a:cs typeface="Times New Roman"/>
              </a:rPr>
              <a:t>uso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</a:t>
            </a:r>
            <a:r>
              <a:rPr dirty="0" sz="2000" spc="-10" b="1">
                <a:latin typeface="Times New Roman"/>
                <a:cs typeface="Times New Roman"/>
              </a:rPr>
              <a:t> habitación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las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servidumbres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</a:t>
            </a:r>
            <a:r>
              <a:rPr dirty="0" sz="2000" spc="-10" b="1">
                <a:latin typeface="Times New Roman"/>
                <a:cs typeface="Times New Roman"/>
              </a:rPr>
              <a:t> hipoteca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</a:t>
            </a:r>
            <a:r>
              <a:rPr dirty="0" sz="2000" spc="-10" b="1">
                <a:latin typeface="Times New Roman"/>
                <a:cs typeface="Times New Roman"/>
              </a:rPr>
              <a:t> prenda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16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</a:t>
            </a:r>
            <a:r>
              <a:rPr dirty="0" sz="2000" spc="-10" b="1">
                <a:latin typeface="Times New Roman"/>
                <a:cs typeface="Times New Roman"/>
              </a:rPr>
              <a:t> anticresis</a:t>
            </a:r>
            <a:endParaRPr sz="2000">
              <a:latin typeface="Times New Roman"/>
              <a:cs typeface="Times New Roman"/>
            </a:endParaRPr>
          </a:p>
          <a:p>
            <a:pPr marL="354965" indent="-342265">
              <a:lnSpc>
                <a:spcPts val="2280"/>
              </a:lnSpc>
              <a:buAutoNum type="alphaLcParenR"/>
              <a:tabLst>
                <a:tab pos="354965" algn="l"/>
              </a:tabLst>
            </a:pPr>
            <a:r>
              <a:rPr dirty="0" sz="2000" b="1">
                <a:latin typeface="Times New Roman"/>
                <a:cs typeface="Times New Roman"/>
              </a:rPr>
              <a:t>la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superficie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forestal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59933" y="618490"/>
            <a:ext cx="2317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CC</a:t>
            </a:r>
            <a:r>
              <a:rPr dirty="0" sz="1800" spc="-1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</a:t>
            </a:r>
            <a:r>
              <a:rPr dirty="0" sz="1800" spc="-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partir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de</a:t>
            </a:r>
            <a:r>
              <a:rPr dirty="0" sz="1800" spc="-1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agosto/15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874133" y="1448765"/>
            <a:ext cx="3645535" cy="441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9079" indent="-246379">
              <a:lnSpc>
                <a:spcPct val="100000"/>
              </a:lnSpc>
              <a:spcBef>
                <a:spcPts val="100"/>
              </a:spcBef>
              <a:buAutoNum type="alphaLcParenR"/>
              <a:tabLst>
                <a:tab pos="259079" algn="l"/>
              </a:tabLst>
            </a:pPr>
            <a:r>
              <a:rPr dirty="0" sz="1800" b="1">
                <a:latin typeface="Times New Roman"/>
                <a:cs typeface="Times New Roman"/>
              </a:rPr>
              <a:t>el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dominio</a:t>
            </a:r>
            <a:endParaRPr sz="1800">
              <a:latin typeface="Times New Roman"/>
              <a:cs typeface="Times New Roman"/>
            </a:endParaRPr>
          </a:p>
          <a:p>
            <a:pPr marL="273050" indent="-26035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73050" algn="l"/>
              </a:tabLst>
            </a:pPr>
            <a:r>
              <a:rPr dirty="0" sz="1800" b="1">
                <a:latin typeface="Times New Roman"/>
                <a:cs typeface="Times New Roman"/>
              </a:rPr>
              <a:t>el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condominio</a:t>
            </a:r>
            <a:endParaRPr sz="1800">
              <a:latin typeface="Times New Roman"/>
              <a:cs typeface="Times New Roman"/>
            </a:endParaRPr>
          </a:p>
          <a:p>
            <a:pPr marL="247015" indent="-234315">
              <a:lnSpc>
                <a:spcPct val="100000"/>
              </a:lnSpc>
              <a:buAutoNum type="alphaLcParenR"/>
              <a:tabLst>
                <a:tab pos="247015" algn="l"/>
              </a:tabLst>
            </a:pPr>
            <a:r>
              <a:rPr dirty="0" sz="1800" b="1">
                <a:latin typeface="Times New Roman"/>
                <a:cs typeface="Times New Roman"/>
              </a:rPr>
              <a:t>la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propiedad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horizontal</a:t>
            </a:r>
            <a:endParaRPr sz="1800">
              <a:latin typeface="Times New Roman"/>
              <a:cs typeface="Times New Roman"/>
            </a:endParaRPr>
          </a:p>
          <a:p>
            <a:pPr marL="215900" indent="-215900">
              <a:lnSpc>
                <a:spcPct val="100000"/>
              </a:lnSpc>
              <a:buAutoNum type="alphaLcParenR"/>
              <a:tabLst>
                <a:tab pos="215900" algn="l"/>
              </a:tabLst>
            </a:pPr>
            <a:r>
              <a:rPr dirty="0" sz="1800" b="1">
                <a:latin typeface="Times New Roman"/>
                <a:cs typeface="Times New Roman"/>
              </a:rPr>
              <a:t>los</a:t>
            </a:r>
            <a:r>
              <a:rPr dirty="0" sz="1800" spc="-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conjuntos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inmobiliarios</a:t>
            </a:r>
            <a:endParaRPr sz="1800">
              <a:latin typeface="Times New Roman"/>
              <a:cs typeface="Times New Roman"/>
            </a:endParaRPr>
          </a:p>
          <a:p>
            <a:pPr marL="12700" marR="1307465" indent="234315">
              <a:lnSpc>
                <a:spcPct val="100000"/>
              </a:lnSpc>
              <a:buAutoNum type="alphaLcParenR"/>
              <a:tabLst>
                <a:tab pos="247015" algn="l"/>
              </a:tabLst>
            </a:pPr>
            <a:r>
              <a:rPr dirty="0" sz="1800" b="1">
                <a:latin typeface="Times New Roman"/>
                <a:cs typeface="Times New Roman"/>
              </a:rPr>
              <a:t>el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tiempo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compartido (administrador)</a:t>
            </a:r>
            <a:endParaRPr sz="1800">
              <a:latin typeface="Times New Roman"/>
              <a:cs typeface="Times New Roman"/>
            </a:endParaRPr>
          </a:p>
          <a:p>
            <a:pPr marL="220979" indent="-208279">
              <a:lnSpc>
                <a:spcPct val="100000"/>
              </a:lnSpc>
              <a:buAutoNum type="alphaLcParenR"/>
              <a:tabLst>
                <a:tab pos="220979" algn="l"/>
              </a:tabLst>
            </a:pPr>
            <a:r>
              <a:rPr dirty="0" sz="1800" b="1">
                <a:latin typeface="Times New Roman"/>
                <a:cs typeface="Times New Roman"/>
              </a:rPr>
              <a:t>el cementerio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privado</a:t>
            </a:r>
            <a:endParaRPr sz="1800">
              <a:latin typeface="Times New Roman"/>
              <a:cs typeface="Times New Roman"/>
            </a:endParaRPr>
          </a:p>
          <a:p>
            <a:pPr marL="12700" marR="5080" indent="247015">
              <a:lnSpc>
                <a:spcPct val="100000"/>
              </a:lnSpc>
              <a:buAutoNum type="alphaLcParenR"/>
              <a:tabLst>
                <a:tab pos="259715" algn="l"/>
              </a:tabLst>
            </a:pPr>
            <a:r>
              <a:rPr dirty="0" sz="1800" b="1">
                <a:latin typeface="Times New Roman"/>
                <a:cs typeface="Times New Roman"/>
              </a:rPr>
              <a:t>superficie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(edif.70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años</a:t>
            </a:r>
            <a:r>
              <a:rPr dirty="0" sz="1800" spc="-5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y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forestal</a:t>
            </a:r>
            <a:r>
              <a:rPr dirty="0" sz="1800" spc="-40" b="1">
                <a:latin typeface="Times New Roman"/>
                <a:cs typeface="Times New Roman"/>
              </a:rPr>
              <a:t> </a:t>
            </a:r>
            <a:r>
              <a:rPr dirty="0" sz="1800" spc="-50" b="1">
                <a:latin typeface="Times New Roman"/>
                <a:cs typeface="Times New Roman"/>
              </a:rPr>
              <a:t>o </a:t>
            </a:r>
            <a:r>
              <a:rPr dirty="0" sz="1800" b="1">
                <a:latin typeface="Times New Roman"/>
                <a:cs typeface="Times New Roman"/>
              </a:rPr>
              <a:t>plantaciones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50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años)</a:t>
            </a:r>
            <a:endParaRPr sz="1800">
              <a:latin typeface="Times New Roman"/>
              <a:cs typeface="Times New Roman"/>
            </a:endParaRPr>
          </a:p>
          <a:p>
            <a:pPr marL="273050" indent="-260350">
              <a:lnSpc>
                <a:spcPct val="100000"/>
              </a:lnSpc>
              <a:buAutoNum type="alphaLcParenR"/>
              <a:tabLst>
                <a:tab pos="273050" algn="l"/>
              </a:tabLst>
            </a:pPr>
            <a:r>
              <a:rPr dirty="0" sz="1800" b="1">
                <a:latin typeface="Times New Roman"/>
                <a:cs typeface="Times New Roman"/>
              </a:rPr>
              <a:t>el</a:t>
            </a:r>
            <a:r>
              <a:rPr dirty="0" sz="1800" spc="-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usufructo</a:t>
            </a:r>
            <a:endParaRPr sz="1800">
              <a:latin typeface="Times New Roman"/>
              <a:cs typeface="Times New Roman"/>
            </a:endParaRPr>
          </a:p>
          <a:p>
            <a:pPr marL="208915" indent="-196215">
              <a:lnSpc>
                <a:spcPct val="100000"/>
              </a:lnSpc>
              <a:buAutoNum type="alphaLcParenR"/>
              <a:tabLst>
                <a:tab pos="208915" algn="l"/>
              </a:tabLst>
            </a:pPr>
            <a:r>
              <a:rPr dirty="0" sz="1800" b="1">
                <a:latin typeface="Times New Roman"/>
                <a:cs typeface="Times New Roman"/>
              </a:rPr>
              <a:t>el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spc="-25" b="1">
                <a:latin typeface="Times New Roman"/>
                <a:cs typeface="Times New Roman"/>
              </a:rPr>
              <a:t>uso</a:t>
            </a:r>
            <a:endParaRPr sz="1800">
              <a:latin typeface="Times New Roman"/>
              <a:cs typeface="Times New Roman"/>
            </a:endParaRPr>
          </a:p>
          <a:p>
            <a:pPr marL="220979" indent="-208279">
              <a:lnSpc>
                <a:spcPct val="100000"/>
              </a:lnSpc>
              <a:buAutoNum type="alphaLcParenR"/>
              <a:tabLst>
                <a:tab pos="220979" algn="l"/>
              </a:tabLst>
            </a:pPr>
            <a:r>
              <a:rPr dirty="0" sz="1800" b="1">
                <a:latin typeface="Times New Roman"/>
                <a:cs typeface="Times New Roman"/>
              </a:rPr>
              <a:t>la</a:t>
            </a:r>
            <a:r>
              <a:rPr dirty="0" sz="1800" spc="5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habitación</a:t>
            </a:r>
            <a:endParaRPr sz="1800">
              <a:latin typeface="Times New Roman"/>
              <a:cs typeface="Times New Roman"/>
            </a:endParaRPr>
          </a:p>
          <a:p>
            <a:pPr marL="273050" indent="-26035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73050" algn="l"/>
              </a:tabLst>
            </a:pPr>
            <a:r>
              <a:rPr dirty="0" sz="1800" b="1">
                <a:latin typeface="Times New Roman"/>
                <a:cs typeface="Times New Roman"/>
              </a:rPr>
              <a:t>la</a:t>
            </a:r>
            <a:r>
              <a:rPr dirty="0" sz="1800" spc="-10" b="1">
                <a:latin typeface="Times New Roman"/>
                <a:cs typeface="Times New Roman"/>
              </a:rPr>
              <a:t> servidumbre</a:t>
            </a:r>
            <a:endParaRPr sz="1800">
              <a:latin typeface="Times New Roman"/>
              <a:cs typeface="Times New Roman"/>
            </a:endParaRPr>
          </a:p>
          <a:p>
            <a:pPr marL="208915" indent="-196215">
              <a:lnSpc>
                <a:spcPct val="100000"/>
              </a:lnSpc>
              <a:buAutoNum type="alphaLcParenR"/>
              <a:tabLst>
                <a:tab pos="208915" algn="l"/>
              </a:tabLst>
            </a:pPr>
            <a:r>
              <a:rPr dirty="0" sz="1800" b="1">
                <a:latin typeface="Times New Roman"/>
                <a:cs typeface="Times New Roman"/>
              </a:rPr>
              <a:t>la </a:t>
            </a:r>
            <a:r>
              <a:rPr dirty="0" sz="1800" spc="-10" b="1">
                <a:latin typeface="Times New Roman"/>
                <a:cs typeface="Times New Roman"/>
              </a:rPr>
              <a:t>hipoteca</a:t>
            </a:r>
            <a:endParaRPr sz="1800">
              <a:latin typeface="Times New Roman"/>
              <a:cs typeface="Times New Roman"/>
            </a:endParaRPr>
          </a:p>
          <a:p>
            <a:pPr marL="335915" indent="-323215">
              <a:lnSpc>
                <a:spcPct val="100000"/>
              </a:lnSpc>
              <a:buAutoNum type="alphaLcParenR"/>
              <a:tabLst>
                <a:tab pos="335915" algn="l"/>
              </a:tabLst>
            </a:pPr>
            <a:r>
              <a:rPr dirty="0" sz="1800" b="1">
                <a:latin typeface="Times New Roman"/>
                <a:cs typeface="Times New Roman"/>
              </a:rPr>
              <a:t>la </a:t>
            </a:r>
            <a:r>
              <a:rPr dirty="0" sz="1800" spc="-10" b="1">
                <a:latin typeface="Times New Roman"/>
                <a:cs typeface="Times New Roman"/>
              </a:rPr>
              <a:t>anticresis</a:t>
            </a:r>
            <a:endParaRPr sz="1800">
              <a:latin typeface="Times New Roman"/>
              <a:cs typeface="Times New Roman"/>
            </a:endParaRPr>
          </a:p>
          <a:p>
            <a:pPr marL="273050" indent="-260350">
              <a:lnSpc>
                <a:spcPct val="100000"/>
              </a:lnSpc>
              <a:buAutoNum type="alphaLcParenR"/>
              <a:tabLst>
                <a:tab pos="273050" algn="l"/>
              </a:tabLst>
            </a:pPr>
            <a:r>
              <a:rPr dirty="0" sz="1800" b="1">
                <a:latin typeface="Times New Roman"/>
                <a:cs typeface="Times New Roman"/>
              </a:rPr>
              <a:t>la</a:t>
            </a:r>
            <a:r>
              <a:rPr dirty="0" sz="1800" spc="-10" b="1">
                <a:latin typeface="Times New Roman"/>
                <a:cs typeface="Times New Roman"/>
              </a:rPr>
              <a:t> prenda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906780" y="4343400"/>
            <a:ext cx="7406005" cy="0"/>
          </a:xfrm>
          <a:custGeom>
            <a:avLst/>
            <a:gdLst/>
            <a:ahLst/>
            <a:cxnLst/>
            <a:rect l="l" t="t" r="r" b="b"/>
            <a:pathLst>
              <a:path w="7406005" h="0">
                <a:moveTo>
                  <a:pt x="0" y="0"/>
                </a:moveTo>
                <a:lnTo>
                  <a:pt x="7405624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3599434" y="306451"/>
            <a:ext cx="15913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5">
                <a:latin typeface="Times New Roman"/>
                <a:cs typeface="Times New Roman"/>
              </a:rPr>
              <a:t>DERECHOS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REALES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90901" y="458850"/>
            <a:ext cx="4006215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solidFill>
                  <a:srgbClr val="990000"/>
                </a:solidFill>
                <a:latin typeface="Times New Roman"/>
                <a:cs typeface="Times New Roman"/>
              </a:rPr>
              <a:t>1)</a:t>
            </a:r>
            <a:r>
              <a:rPr dirty="0" sz="2500" spc="-114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500" spc="-65" b="1">
                <a:solidFill>
                  <a:srgbClr val="990000"/>
                </a:solidFill>
                <a:latin typeface="Times New Roman"/>
                <a:cs typeface="Times New Roman"/>
              </a:rPr>
              <a:t>Derecho</a:t>
            </a:r>
            <a:r>
              <a:rPr dirty="0" sz="2500" spc="-9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500" spc="-45" b="1">
                <a:solidFill>
                  <a:srgbClr val="990000"/>
                </a:solidFill>
                <a:latin typeface="Times New Roman"/>
                <a:cs typeface="Times New Roman"/>
              </a:rPr>
              <a:t>Real</a:t>
            </a:r>
            <a:r>
              <a:rPr dirty="0" sz="2500" spc="-10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500" spc="-10" b="1">
                <a:solidFill>
                  <a:srgbClr val="990000"/>
                </a:solidFill>
                <a:latin typeface="Times New Roman"/>
                <a:cs typeface="Times New Roman"/>
              </a:rPr>
              <a:t>de</a:t>
            </a:r>
            <a:r>
              <a:rPr dirty="0" sz="2500" spc="-114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500" spc="-30" b="1">
                <a:solidFill>
                  <a:srgbClr val="990000"/>
                </a:solidFill>
                <a:latin typeface="Times New Roman"/>
                <a:cs typeface="Times New Roman"/>
              </a:rPr>
              <a:t>DOMINIO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89833" y="1642617"/>
            <a:ext cx="328231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130">
                <a:solidFill>
                  <a:srgbClr val="FF0000"/>
                </a:solidFill>
                <a:latin typeface="Calibri Light"/>
                <a:cs typeface="Calibri Light"/>
              </a:rPr>
              <a:t>DOMINIO</a:t>
            </a:r>
            <a:r>
              <a:rPr dirty="0" sz="2800" spc="34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dirty="0" sz="2800" spc="120">
                <a:solidFill>
                  <a:srgbClr val="FF0000"/>
                </a:solidFill>
                <a:latin typeface="Calibri Light"/>
                <a:cs typeface="Calibri Light"/>
              </a:rPr>
              <a:t>PERFECTO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31115" marR="5080">
              <a:lnSpc>
                <a:spcPct val="150000"/>
              </a:lnSpc>
              <a:spcBef>
                <a:spcPts val="100"/>
              </a:spcBef>
            </a:pPr>
            <a:r>
              <a:rPr dirty="0" spc="-10">
                <a:solidFill>
                  <a:srgbClr val="626F52"/>
                </a:solidFill>
                <a:latin typeface="Times New Roman"/>
                <a:cs typeface="Times New Roman"/>
              </a:rPr>
              <a:t>e</a:t>
            </a:r>
            <a:r>
              <a:rPr dirty="0" spc="-24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39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dominio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perfecto</a:t>
            </a:r>
            <a:r>
              <a:rPr dirty="0" spc="36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95">
                <a:solidFill>
                  <a:srgbClr val="626F52"/>
                </a:solidFill>
                <a:latin typeface="Times New Roman"/>
                <a:cs typeface="Times New Roman"/>
              </a:rPr>
              <a:t>es</a:t>
            </a:r>
            <a:r>
              <a:rPr dirty="0" spc="39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-10">
                <a:solidFill>
                  <a:srgbClr val="626F52"/>
                </a:solidFill>
                <a:latin typeface="Times New Roman"/>
                <a:cs typeface="Times New Roman"/>
              </a:rPr>
              <a:t>e</a:t>
            </a:r>
            <a:r>
              <a:rPr dirty="0" spc="-24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39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5">
                <a:solidFill>
                  <a:srgbClr val="626F52"/>
                </a:solidFill>
                <a:latin typeface="Times New Roman"/>
                <a:cs typeface="Times New Roman"/>
              </a:rPr>
              <a:t>derecho</a:t>
            </a:r>
            <a:r>
              <a:rPr dirty="0" spc="36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45">
                <a:solidFill>
                  <a:srgbClr val="626F52"/>
                </a:solidFill>
                <a:latin typeface="Times New Roman"/>
                <a:cs typeface="Times New Roman"/>
              </a:rPr>
              <a:t>real</a:t>
            </a:r>
            <a:r>
              <a:rPr dirty="0" spc="38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30">
                <a:solidFill>
                  <a:srgbClr val="626F52"/>
                </a:solidFill>
                <a:latin typeface="Times New Roman"/>
                <a:cs typeface="Times New Roman"/>
              </a:rPr>
              <a:t>que</a:t>
            </a:r>
            <a:r>
              <a:rPr dirty="0" spc="40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55">
                <a:solidFill>
                  <a:srgbClr val="626F52"/>
                </a:solidFill>
                <a:latin typeface="Times New Roman"/>
                <a:cs typeface="Times New Roman"/>
              </a:rPr>
              <a:t>otorga</a:t>
            </a:r>
            <a:r>
              <a:rPr dirty="0" spc="37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0">
                <a:solidFill>
                  <a:srgbClr val="626F52"/>
                </a:solidFill>
                <a:latin typeface="Times New Roman"/>
                <a:cs typeface="Times New Roman"/>
              </a:rPr>
              <a:t>todas</a:t>
            </a:r>
            <a:r>
              <a:rPr dirty="0" spc="39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-24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95">
                <a:solidFill>
                  <a:srgbClr val="626F52"/>
                </a:solidFill>
                <a:latin typeface="Times New Roman"/>
                <a:cs typeface="Times New Roman"/>
              </a:rPr>
              <a:t>as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5">
                <a:solidFill>
                  <a:srgbClr val="626F52"/>
                </a:solidFill>
                <a:latin typeface="Times New Roman"/>
                <a:cs typeface="Times New Roman"/>
              </a:rPr>
              <a:t>facultades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70">
                <a:solidFill>
                  <a:srgbClr val="626F52"/>
                </a:solidFill>
                <a:latin typeface="Times New Roman"/>
                <a:cs typeface="Times New Roman"/>
              </a:rPr>
              <a:t>de </a:t>
            </a:r>
            <a:r>
              <a:rPr dirty="0" spc="140">
                <a:solidFill>
                  <a:srgbClr val="626F52"/>
                </a:solidFill>
                <a:latin typeface="Times New Roman"/>
                <a:cs typeface="Times New Roman"/>
              </a:rPr>
              <a:t>usar,</a:t>
            </a:r>
            <a:r>
              <a:rPr dirty="0" spc="39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55">
                <a:solidFill>
                  <a:srgbClr val="626F52"/>
                </a:solidFill>
                <a:latin typeface="Times New Roman"/>
                <a:cs typeface="Times New Roman"/>
              </a:rPr>
              <a:t>gozar</a:t>
            </a:r>
            <a:r>
              <a:rPr dirty="0" spc="38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y</a:t>
            </a:r>
            <a:r>
              <a:rPr dirty="0" spc="40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disponer</a:t>
            </a:r>
            <a:r>
              <a:rPr dirty="0" spc="37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material</a:t>
            </a:r>
            <a:r>
              <a:rPr dirty="0" spc="36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y</a:t>
            </a:r>
            <a:r>
              <a:rPr dirty="0" spc="40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80">
                <a:solidFill>
                  <a:srgbClr val="626F52"/>
                </a:solidFill>
                <a:latin typeface="Times New Roman"/>
                <a:cs typeface="Times New Roman"/>
              </a:rPr>
              <a:t>jurídicamente</a:t>
            </a:r>
            <a:r>
              <a:rPr dirty="0" spc="37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95">
                <a:solidFill>
                  <a:srgbClr val="626F52"/>
                </a:solidFill>
                <a:latin typeface="Times New Roman"/>
                <a:cs typeface="Times New Roman"/>
              </a:rPr>
              <a:t>de</a:t>
            </a:r>
            <a:r>
              <a:rPr dirty="0" spc="40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30">
                <a:solidFill>
                  <a:srgbClr val="626F52"/>
                </a:solidFill>
                <a:latin typeface="Times New Roman"/>
                <a:cs typeface="Times New Roman"/>
              </a:rPr>
              <a:t>una</a:t>
            </a:r>
            <a:r>
              <a:rPr dirty="0" spc="40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55">
                <a:solidFill>
                  <a:srgbClr val="626F52"/>
                </a:solidFill>
                <a:latin typeface="Times New Roman"/>
                <a:cs typeface="Times New Roman"/>
              </a:rPr>
              <a:t>cosa,</a:t>
            </a:r>
            <a:r>
              <a:rPr dirty="0" spc="37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5">
                <a:solidFill>
                  <a:srgbClr val="626F52"/>
                </a:solidFill>
                <a:latin typeface="Times New Roman"/>
                <a:cs typeface="Times New Roman"/>
              </a:rPr>
              <a:t>dentro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70">
                <a:solidFill>
                  <a:srgbClr val="626F52"/>
                </a:solidFill>
                <a:latin typeface="Times New Roman"/>
                <a:cs typeface="Times New Roman"/>
              </a:rPr>
              <a:t>de</a:t>
            </a:r>
          </a:p>
          <a:p>
            <a:pPr algn="ctr" marL="231775" marR="205104">
              <a:lnSpc>
                <a:spcPct val="150000"/>
              </a:lnSpc>
            </a:pPr>
            <a:r>
              <a:rPr dirty="0" spc="135">
                <a:solidFill>
                  <a:srgbClr val="626F52"/>
                </a:solidFill>
                <a:latin typeface="Times New Roman"/>
                <a:cs typeface="Times New Roman"/>
              </a:rPr>
              <a:t>los</a:t>
            </a:r>
            <a:r>
              <a:rPr dirty="0" spc="38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-24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5">
                <a:solidFill>
                  <a:srgbClr val="626F52"/>
                </a:solidFill>
                <a:latin typeface="Times New Roman"/>
                <a:cs typeface="Times New Roman"/>
              </a:rPr>
              <a:t>ímites</a:t>
            </a:r>
            <a:r>
              <a:rPr dirty="0" spc="36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5">
                <a:solidFill>
                  <a:srgbClr val="626F52"/>
                </a:solidFill>
                <a:latin typeface="Times New Roman"/>
                <a:cs typeface="Times New Roman"/>
              </a:rPr>
              <a:t>previstos</a:t>
            </a:r>
            <a:r>
              <a:rPr dirty="0" spc="36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30">
                <a:solidFill>
                  <a:srgbClr val="626F52"/>
                </a:solidFill>
                <a:latin typeface="Times New Roman"/>
                <a:cs typeface="Times New Roman"/>
              </a:rPr>
              <a:t>por</a:t>
            </a:r>
            <a:r>
              <a:rPr dirty="0" spc="39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-24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a</a:t>
            </a:r>
            <a:r>
              <a:rPr dirty="0" spc="39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-24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00">
                <a:solidFill>
                  <a:srgbClr val="626F52"/>
                </a:solidFill>
                <a:latin typeface="Times New Roman"/>
                <a:cs typeface="Times New Roman"/>
              </a:rPr>
              <a:t>ey.</a:t>
            </a:r>
            <a:r>
              <a:rPr dirty="0" spc="36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-10">
                <a:solidFill>
                  <a:srgbClr val="626F52"/>
                </a:solidFill>
                <a:latin typeface="Times New Roman"/>
                <a:cs typeface="Times New Roman"/>
              </a:rPr>
              <a:t>e</a:t>
            </a:r>
            <a:r>
              <a:rPr dirty="0" spc="-24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26F52"/>
                </a:solidFill>
                <a:latin typeface="Times New Roman"/>
                <a:cs typeface="Times New Roman"/>
              </a:rPr>
              <a:t>l</a:t>
            </a:r>
            <a:r>
              <a:rPr dirty="0" spc="39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dominio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90">
                <a:solidFill>
                  <a:srgbClr val="626F52"/>
                </a:solidFill>
                <a:latin typeface="Times New Roman"/>
                <a:cs typeface="Times New Roman"/>
              </a:rPr>
              <a:t>se</a:t>
            </a:r>
            <a:r>
              <a:rPr dirty="0" spc="39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5">
                <a:solidFill>
                  <a:srgbClr val="626F52"/>
                </a:solidFill>
                <a:latin typeface="Times New Roman"/>
                <a:cs typeface="Times New Roman"/>
              </a:rPr>
              <a:t>presume</a:t>
            </a:r>
            <a:r>
              <a:rPr dirty="0" spc="38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0">
                <a:solidFill>
                  <a:srgbClr val="626F52"/>
                </a:solidFill>
                <a:latin typeface="Times New Roman"/>
                <a:cs typeface="Times New Roman"/>
              </a:rPr>
              <a:t>perfecto</a:t>
            </a:r>
            <a:r>
              <a:rPr dirty="0" spc="37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35">
                <a:solidFill>
                  <a:srgbClr val="626F52"/>
                </a:solidFill>
                <a:latin typeface="Times New Roman"/>
                <a:cs typeface="Times New Roman"/>
              </a:rPr>
              <a:t>hasta </a:t>
            </a:r>
            <a:r>
              <a:rPr dirty="0" spc="130">
                <a:solidFill>
                  <a:srgbClr val="626F52"/>
                </a:solidFill>
                <a:latin typeface="Times New Roman"/>
                <a:cs typeface="Times New Roman"/>
              </a:rPr>
              <a:t>que</a:t>
            </a:r>
            <a:r>
              <a:rPr dirty="0" spc="40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90">
                <a:solidFill>
                  <a:srgbClr val="626F52"/>
                </a:solidFill>
                <a:latin typeface="Times New Roman"/>
                <a:cs typeface="Times New Roman"/>
              </a:rPr>
              <a:t>se</a:t>
            </a:r>
            <a:r>
              <a:rPr dirty="0" spc="40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60">
                <a:solidFill>
                  <a:srgbClr val="626F52"/>
                </a:solidFill>
                <a:latin typeface="Times New Roman"/>
                <a:cs typeface="Times New Roman"/>
              </a:rPr>
              <a:t>pruebe</a:t>
            </a:r>
            <a:r>
              <a:rPr dirty="0" spc="39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00">
                <a:solidFill>
                  <a:srgbClr val="626F52"/>
                </a:solidFill>
                <a:latin typeface="Times New Roman"/>
                <a:cs typeface="Times New Roman"/>
              </a:rPr>
              <a:t>lo</a:t>
            </a:r>
            <a:r>
              <a:rPr dirty="0" spc="40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75">
                <a:solidFill>
                  <a:srgbClr val="626F52"/>
                </a:solidFill>
                <a:latin typeface="Times New Roman"/>
                <a:cs typeface="Times New Roman"/>
              </a:rPr>
              <a:t>contrario.</a:t>
            </a:r>
            <a:r>
              <a:rPr dirty="0" spc="37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-10">
                <a:solidFill>
                  <a:srgbClr val="626F52"/>
                </a:solidFill>
                <a:latin typeface="Times New Roman"/>
                <a:cs typeface="Times New Roman"/>
              </a:rPr>
              <a:t>(</a:t>
            </a:r>
            <a:r>
              <a:rPr dirty="0" spc="-245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45">
                <a:solidFill>
                  <a:srgbClr val="626F52"/>
                </a:solidFill>
                <a:latin typeface="Times New Roman"/>
                <a:cs typeface="Times New Roman"/>
              </a:rPr>
              <a:t>art.</a:t>
            </a:r>
            <a:r>
              <a:rPr dirty="0" spc="-24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145">
                <a:solidFill>
                  <a:srgbClr val="626F52"/>
                </a:solidFill>
                <a:latin typeface="Times New Roman"/>
                <a:cs typeface="Times New Roman"/>
              </a:rPr>
              <a:t>1941</a:t>
            </a:r>
            <a:r>
              <a:rPr dirty="0" spc="-25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pc="-50">
                <a:solidFill>
                  <a:srgbClr val="626F52"/>
                </a:solidFill>
                <a:latin typeface="Times New Roman"/>
                <a:cs typeface="Times New Roman"/>
              </a:rPr>
              <a:t>)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3" name="object 3" descr=""/>
            <p:cNvSpPr/>
            <p:nvPr/>
          </p:nvSpPr>
          <p:spPr>
            <a:xfrm>
              <a:off x="3047" y="6400799"/>
              <a:ext cx="9141460" cy="457200"/>
            </a:xfrm>
            <a:custGeom>
              <a:avLst/>
              <a:gdLst/>
              <a:ahLst/>
              <a:cxnLst/>
              <a:rect l="l" t="t" r="r" b="b"/>
              <a:pathLst>
                <a:path w="9141460" h="457200">
                  <a:moveTo>
                    <a:pt x="9140952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9140952" y="457199"/>
                  </a:lnTo>
                  <a:lnTo>
                    <a:pt x="9140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6333744"/>
              <a:ext cx="9142730" cy="64135"/>
            </a:xfrm>
            <a:custGeom>
              <a:avLst/>
              <a:gdLst/>
              <a:ahLst/>
              <a:cxnLst/>
              <a:rect l="l" t="t" r="r" b="b"/>
              <a:pathLst>
                <a:path w="9142730" h="64135">
                  <a:moveTo>
                    <a:pt x="914247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42476" y="64007"/>
                  </a:lnTo>
                  <a:lnTo>
                    <a:pt x="9142476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585" rIns="0" bIns="0" rtlCol="0" vert="horz">
            <a:spAutoFit/>
          </a:bodyPr>
          <a:lstStyle/>
          <a:p>
            <a:pPr marL="162179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626F52"/>
                </a:solidFill>
                <a:latin typeface="Times New Roman"/>
                <a:cs typeface="Times New Roman"/>
              </a:rPr>
              <a:t>DERECHOS</a:t>
            </a:r>
            <a:r>
              <a:rPr dirty="0" sz="1400" spc="-3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626F52"/>
                </a:solidFill>
                <a:latin typeface="Times New Roman"/>
                <a:cs typeface="Times New Roman"/>
              </a:rPr>
              <a:t>REALES</a:t>
            </a:r>
            <a:r>
              <a:rPr dirty="0" sz="1400" spc="-2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626F52"/>
                </a:solidFill>
                <a:latin typeface="Times New Roman"/>
                <a:cs typeface="Times New Roman"/>
              </a:rPr>
              <a:t>–</a:t>
            </a:r>
            <a:r>
              <a:rPr dirty="0" sz="1400" spc="-20">
                <a:solidFill>
                  <a:srgbClr val="626F52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990000"/>
                </a:solidFill>
                <a:latin typeface="Times New Roman"/>
                <a:cs typeface="Times New Roman"/>
              </a:rPr>
              <a:t>Características</a:t>
            </a:r>
            <a:r>
              <a:rPr dirty="0" sz="2400" spc="-6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990000"/>
                </a:solidFill>
                <a:latin typeface="Times New Roman"/>
                <a:cs typeface="Times New Roman"/>
              </a:rPr>
              <a:t>del</a:t>
            </a:r>
            <a:r>
              <a:rPr dirty="0" sz="2400" spc="-4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990000"/>
                </a:solidFill>
                <a:latin typeface="Times New Roman"/>
                <a:cs typeface="Times New Roman"/>
              </a:rPr>
              <a:t>Derecho</a:t>
            </a:r>
            <a:r>
              <a:rPr dirty="0" sz="2400" spc="-25" b="1">
                <a:solidFill>
                  <a:srgbClr val="990000"/>
                </a:solidFill>
                <a:latin typeface="Times New Roman"/>
                <a:cs typeface="Times New Roman"/>
              </a:rPr>
              <a:t> de</a:t>
            </a:r>
            <a:endParaRPr sz="2400">
              <a:latin typeface="Times New Roman"/>
              <a:cs typeface="Times New Roman"/>
            </a:endParaRPr>
          </a:p>
          <a:p>
            <a:pPr marL="3450590">
              <a:lnSpc>
                <a:spcPct val="100000"/>
              </a:lnSpc>
              <a:spcBef>
                <a:spcPts val="70"/>
              </a:spcBef>
            </a:pPr>
            <a:r>
              <a:rPr dirty="0" sz="2400" spc="-10" b="1">
                <a:solidFill>
                  <a:srgbClr val="990000"/>
                </a:solidFill>
                <a:latin typeface="Times New Roman"/>
                <a:cs typeface="Times New Roman"/>
              </a:rPr>
              <a:t>Dominio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742" y="1789938"/>
            <a:ext cx="172593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ES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Times New Roman"/>
                <a:cs typeface="Times New Roman"/>
              </a:rPr>
              <a:t>ABSOLUTO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67050" y="1760067"/>
            <a:ext cx="3152775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993775">
              <a:lnSpc>
                <a:spcPct val="11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Erga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ommes </a:t>
            </a:r>
            <a:r>
              <a:rPr dirty="0" sz="2000">
                <a:latin typeface="Times New Roman"/>
                <a:cs typeface="Times New Roman"/>
              </a:rPr>
              <a:t>(Excluyente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dice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el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nuevo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CC)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742" y="3131312"/>
            <a:ext cx="182880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ES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Times New Roman"/>
                <a:cs typeface="Times New Roman"/>
              </a:rPr>
              <a:t>EXCLUSIVO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87444" y="3131312"/>
            <a:ext cx="4344670" cy="60515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800100" marR="5080" indent="-788035">
              <a:lnSpc>
                <a:spcPts val="2160"/>
              </a:lnSpc>
              <a:spcBef>
                <a:spcPts val="375"/>
              </a:spcBef>
              <a:tabLst>
                <a:tab pos="1694814" algn="l"/>
              </a:tabLst>
            </a:pPr>
            <a:r>
              <a:rPr dirty="0" sz="2000">
                <a:latin typeface="Times New Roman"/>
                <a:cs typeface="Times New Roman"/>
              </a:rPr>
              <a:t>2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personas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990000"/>
                </a:solidFill>
                <a:latin typeface="Times New Roman"/>
                <a:cs typeface="Times New Roman"/>
              </a:rPr>
              <a:t>No</a:t>
            </a:r>
            <a:r>
              <a:rPr dirty="0" sz="2000" spc="-1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pueden</a:t>
            </a:r>
            <a:r>
              <a:rPr dirty="0" sz="2000" spc="4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propietarios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del </a:t>
            </a:r>
            <a:r>
              <a:rPr dirty="0" sz="2000" spc="-20">
                <a:solidFill>
                  <a:srgbClr val="990000"/>
                </a:solidFill>
                <a:latin typeface="Times New Roman"/>
                <a:cs typeface="Times New Roman"/>
              </a:rPr>
              <a:t>TODO</a:t>
            </a:r>
            <a:r>
              <a:rPr dirty="0" sz="2000">
                <a:solidFill>
                  <a:srgbClr val="990000"/>
                </a:solidFill>
                <a:latin typeface="Times New Roman"/>
                <a:cs typeface="Times New Roman"/>
              </a:rPr>
              <a:t>	</a:t>
            </a:r>
            <a:r>
              <a:rPr dirty="0" sz="2000">
                <a:latin typeface="Times New Roman"/>
                <a:cs typeface="Times New Roman"/>
              </a:rPr>
              <a:t>del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dominio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2742" y="4411726"/>
            <a:ext cx="16719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ES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10">
                <a:solidFill>
                  <a:srgbClr val="0000FF"/>
                </a:solidFill>
                <a:latin typeface="Times New Roman"/>
                <a:cs typeface="Times New Roman"/>
              </a:rPr>
              <a:t>PERPETUO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336797" y="4411726"/>
            <a:ext cx="548068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subsiste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independientemente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del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ejercicio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del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derecho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269235" y="1950720"/>
            <a:ext cx="1007744" cy="76200"/>
          </a:xfrm>
          <a:custGeom>
            <a:avLst/>
            <a:gdLst/>
            <a:ahLst/>
            <a:cxnLst/>
            <a:rect l="l" t="t" r="r" b="b"/>
            <a:pathLst>
              <a:path w="1007745" h="76200">
                <a:moveTo>
                  <a:pt x="931163" y="0"/>
                </a:moveTo>
                <a:lnTo>
                  <a:pt x="931163" y="76200"/>
                </a:lnTo>
                <a:lnTo>
                  <a:pt x="994663" y="44450"/>
                </a:lnTo>
                <a:lnTo>
                  <a:pt x="943863" y="44450"/>
                </a:lnTo>
                <a:lnTo>
                  <a:pt x="943863" y="31750"/>
                </a:lnTo>
                <a:lnTo>
                  <a:pt x="994663" y="31750"/>
                </a:lnTo>
                <a:lnTo>
                  <a:pt x="931163" y="0"/>
                </a:lnTo>
                <a:close/>
              </a:path>
              <a:path w="1007745" h="76200">
                <a:moveTo>
                  <a:pt x="931163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931163" y="44450"/>
                </a:lnTo>
                <a:lnTo>
                  <a:pt x="931163" y="31750"/>
                </a:lnTo>
                <a:close/>
              </a:path>
              <a:path w="1007745" h="76200">
                <a:moveTo>
                  <a:pt x="994663" y="31750"/>
                </a:moveTo>
                <a:lnTo>
                  <a:pt x="943863" y="31750"/>
                </a:lnTo>
                <a:lnTo>
                  <a:pt x="943863" y="44450"/>
                </a:lnTo>
                <a:lnTo>
                  <a:pt x="994663" y="44450"/>
                </a:lnTo>
                <a:lnTo>
                  <a:pt x="1007363" y="38100"/>
                </a:lnTo>
                <a:lnTo>
                  <a:pt x="994663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2699004" y="3246120"/>
            <a:ext cx="935990" cy="76200"/>
          </a:xfrm>
          <a:custGeom>
            <a:avLst/>
            <a:gdLst/>
            <a:ahLst/>
            <a:cxnLst/>
            <a:rect l="l" t="t" r="r" b="b"/>
            <a:pathLst>
              <a:path w="935989" h="76200">
                <a:moveTo>
                  <a:pt x="859535" y="0"/>
                </a:moveTo>
                <a:lnTo>
                  <a:pt x="859535" y="76200"/>
                </a:lnTo>
                <a:lnTo>
                  <a:pt x="923035" y="44450"/>
                </a:lnTo>
                <a:lnTo>
                  <a:pt x="872235" y="44450"/>
                </a:lnTo>
                <a:lnTo>
                  <a:pt x="872235" y="31750"/>
                </a:lnTo>
                <a:lnTo>
                  <a:pt x="923035" y="31750"/>
                </a:lnTo>
                <a:lnTo>
                  <a:pt x="859535" y="0"/>
                </a:lnTo>
                <a:close/>
              </a:path>
              <a:path w="935989" h="76200">
                <a:moveTo>
                  <a:pt x="859535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859535" y="44450"/>
                </a:lnTo>
                <a:lnTo>
                  <a:pt x="859535" y="31750"/>
                </a:lnTo>
                <a:close/>
              </a:path>
              <a:path w="935989" h="76200">
                <a:moveTo>
                  <a:pt x="923035" y="31750"/>
                </a:moveTo>
                <a:lnTo>
                  <a:pt x="872235" y="31750"/>
                </a:lnTo>
                <a:lnTo>
                  <a:pt x="872235" y="44450"/>
                </a:lnTo>
                <a:lnTo>
                  <a:pt x="923035" y="44450"/>
                </a:lnTo>
                <a:lnTo>
                  <a:pt x="935735" y="38100"/>
                </a:lnTo>
                <a:lnTo>
                  <a:pt x="92303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2231135" y="4614671"/>
            <a:ext cx="935990" cy="76200"/>
          </a:xfrm>
          <a:custGeom>
            <a:avLst/>
            <a:gdLst/>
            <a:ahLst/>
            <a:cxnLst/>
            <a:rect l="l" t="t" r="r" b="b"/>
            <a:pathLst>
              <a:path w="935989" h="76200">
                <a:moveTo>
                  <a:pt x="859536" y="0"/>
                </a:moveTo>
                <a:lnTo>
                  <a:pt x="859536" y="76200"/>
                </a:lnTo>
                <a:lnTo>
                  <a:pt x="923036" y="44450"/>
                </a:lnTo>
                <a:lnTo>
                  <a:pt x="872236" y="44450"/>
                </a:lnTo>
                <a:lnTo>
                  <a:pt x="872236" y="31750"/>
                </a:lnTo>
                <a:lnTo>
                  <a:pt x="923036" y="31750"/>
                </a:lnTo>
                <a:lnTo>
                  <a:pt x="859536" y="0"/>
                </a:lnTo>
                <a:close/>
              </a:path>
              <a:path w="935989" h="76200">
                <a:moveTo>
                  <a:pt x="85953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859536" y="44450"/>
                </a:lnTo>
                <a:lnTo>
                  <a:pt x="859536" y="31750"/>
                </a:lnTo>
                <a:close/>
              </a:path>
              <a:path w="935989" h="76200">
                <a:moveTo>
                  <a:pt x="923036" y="31750"/>
                </a:moveTo>
                <a:lnTo>
                  <a:pt x="872236" y="31750"/>
                </a:lnTo>
                <a:lnTo>
                  <a:pt x="872236" y="44450"/>
                </a:lnTo>
                <a:lnTo>
                  <a:pt x="923036" y="44450"/>
                </a:lnTo>
                <a:lnTo>
                  <a:pt x="935736" y="38100"/>
                </a:lnTo>
                <a:lnTo>
                  <a:pt x="923036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4994" y="274066"/>
            <a:ext cx="3801110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60"/>
              <a:t>DERECHOS</a:t>
            </a:r>
            <a:r>
              <a:rPr dirty="0" sz="2500" spc="-95"/>
              <a:t> </a:t>
            </a:r>
            <a:r>
              <a:rPr dirty="0" sz="2500" spc="-60"/>
              <a:t>REALES</a:t>
            </a:r>
            <a:r>
              <a:rPr dirty="0" sz="2500" spc="-95"/>
              <a:t> </a:t>
            </a:r>
            <a:r>
              <a:rPr dirty="0" sz="2500"/>
              <a:t>–</a:t>
            </a:r>
            <a:r>
              <a:rPr dirty="0" sz="2500" spc="-85"/>
              <a:t> </a:t>
            </a:r>
            <a:r>
              <a:rPr dirty="0" sz="2500" spc="-20">
                <a:solidFill>
                  <a:srgbClr val="990000"/>
                </a:solidFill>
              </a:rPr>
              <a:t>DOMINIO</a:t>
            </a:r>
            <a:endParaRPr sz="2500"/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183005"/>
            <a:ext cx="391477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sng" sz="2000" spc="-2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LIMITACIONES</a:t>
            </a:r>
            <a:r>
              <a:rPr dirty="0" u="sng" sz="2000" spc="-6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al</a:t>
            </a:r>
            <a:r>
              <a:rPr dirty="0" u="sng" sz="2000" spc="-25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Derecho</a:t>
            </a:r>
            <a:r>
              <a:rPr dirty="0" u="sng" sz="2000" spc="-5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0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2000" spc="-2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0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Dominio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35940" y="2992374"/>
            <a:ext cx="956944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Exclusivo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02734" y="2992374"/>
            <a:ext cx="128460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990000"/>
                </a:solidFill>
                <a:latin typeface="Calibri"/>
                <a:cs typeface="Calibri"/>
              </a:rPr>
              <a:t>Condominio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5940" y="3896359"/>
            <a:ext cx="9480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Absoluto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02734" y="3896359"/>
            <a:ext cx="104711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solidFill>
                  <a:srgbClr val="990000"/>
                </a:solidFill>
                <a:latin typeface="Calibri"/>
                <a:cs typeface="Calibri"/>
              </a:rPr>
              <a:t>Usufructo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5940" y="4800091"/>
            <a:ext cx="979169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Perpetuo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88335" y="4800091"/>
            <a:ext cx="4050029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990000"/>
                </a:solidFill>
                <a:latin typeface="Calibri"/>
                <a:cs typeface="Calibri"/>
              </a:rPr>
              <a:t>Expropiación</a:t>
            </a:r>
            <a:r>
              <a:rPr dirty="0" sz="2000" spc="-80">
                <a:solidFill>
                  <a:srgbClr val="99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990000"/>
                </a:solidFill>
                <a:latin typeface="Calibri"/>
                <a:cs typeface="Calibri"/>
              </a:rPr>
              <a:t>y</a:t>
            </a:r>
            <a:r>
              <a:rPr dirty="0" sz="2000" spc="-75">
                <a:solidFill>
                  <a:srgbClr val="99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990000"/>
                </a:solidFill>
                <a:latin typeface="Calibri"/>
                <a:cs typeface="Calibri"/>
              </a:rPr>
              <a:t>Prescripción</a:t>
            </a:r>
            <a:r>
              <a:rPr dirty="0" sz="2000" spc="-55">
                <a:solidFill>
                  <a:srgbClr val="99000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990000"/>
                </a:solidFill>
                <a:latin typeface="Calibri"/>
                <a:cs typeface="Calibri"/>
              </a:rPr>
              <a:t>Adquisitiva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2409444" y="3102864"/>
            <a:ext cx="866140" cy="76200"/>
          </a:xfrm>
          <a:custGeom>
            <a:avLst/>
            <a:gdLst/>
            <a:ahLst/>
            <a:cxnLst/>
            <a:rect l="l" t="t" r="r" b="b"/>
            <a:pathLst>
              <a:path w="866139" h="76200">
                <a:moveTo>
                  <a:pt x="789432" y="0"/>
                </a:moveTo>
                <a:lnTo>
                  <a:pt x="789432" y="76200"/>
                </a:lnTo>
                <a:lnTo>
                  <a:pt x="852932" y="44450"/>
                </a:lnTo>
                <a:lnTo>
                  <a:pt x="802132" y="44450"/>
                </a:lnTo>
                <a:lnTo>
                  <a:pt x="802132" y="31750"/>
                </a:lnTo>
                <a:lnTo>
                  <a:pt x="852932" y="31750"/>
                </a:lnTo>
                <a:lnTo>
                  <a:pt x="789432" y="0"/>
                </a:lnTo>
                <a:close/>
              </a:path>
              <a:path w="866139" h="76200">
                <a:moveTo>
                  <a:pt x="789432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89432" y="44450"/>
                </a:lnTo>
                <a:lnTo>
                  <a:pt x="789432" y="31750"/>
                </a:lnTo>
                <a:close/>
              </a:path>
              <a:path w="866139" h="76200">
                <a:moveTo>
                  <a:pt x="852932" y="31750"/>
                </a:moveTo>
                <a:lnTo>
                  <a:pt x="802132" y="31750"/>
                </a:lnTo>
                <a:lnTo>
                  <a:pt x="802132" y="44450"/>
                </a:lnTo>
                <a:lnTo>
                  <a:pt x="852932" y="44450"/>
                </a:lnTo>
                <a:lnTo>
                  <a:pt x="865632" y="38100"/>
                </a:lnTo>
                <a:lnTo>
                  <a:pt x="85293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2409444" y="4038600"/>
            <a:ext cx="935990" cy="76200"/>
          </a:xfrm>
          <a:custGeom>
            <a:avLst/>
            <a:gdLst/>
            <a:ahLst/>
            <a:cxnLst/>
            <a:rect l="l" t="t" r="r" b="b"/>
            <a:pathLst>
              <a:path w="935989" h="76200">
                <a:moveTo>
                  <a:pt x="859535" y="0"/>
                </a:moveTo>
                <a:lnTo>
                  <a:pt x="859535" y="76200"/>
                </a:lnTo>
                <a:lnTo>
                  <a:pt x="923035" y="44450"/>
                </a:lnTo>
                <a:lnTo>
                  <a:pt x="872235" y="44450"/>
                </a:lnTo>
                <a:lnTo>
                  <a:pt x="872235" y="31750"/>
                </a:lnTo>
                <a:lnTo>
                  <a:pt x="923035" y="31750"/>
                </a:lnTo>
                <a:lnTo>
                  <a:pt x="859535" y="0"/>
                </a:lnTo>
                <a:close/>
              </a:path>
              <a:path w="935989" h="76200">
                <a:moveTo>
                  <a:pt x="859535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859535" y="44450"/>
                </a:lnTo>
                <a:lnTo>
                  <a:pt x="859535" y="31750"/>
                </a:lnTo>
                <a:close/>
              </a:path>
              <a:path w="935989" h="76200">
                <a:moveTo>
                  <a:pt x="923035" y="31750"/>
                </a:moveTo>
                <a:lnTo>
                  <a:pt x="872235" y="31750"/>
                </a:lnTo>
                <a:lnTo>
                  <a:pt x="872235" y="44450"/>
                </a:lnTo>
                <a:lnTo>
                  <a:pt x="923035" y="44450"/>
                </a:lnTo>
                <a:lnTo>
                  <a:pt x="935735" y="38100"/>
                </a:lnTo>
                <a:lnTo>
                  <a:pt x="92303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906523" y="4975859"/>
            <a:ext cx="1005840" cy="76200"/>
          </a:xfrm>
          <a:custGeom>
            <a:avLst/>
            <a:gdLst/>
            <a:ahLst/>
            <a:cxnLst/>
            <a:rect l="l" t="t" r="r" b="b"/>
            <a:pathLst>
              <a:path w="1005839" h="76200">
                <a:moveTo>
                  <a:pt x="929639" y="0"/>
                </a:moveTo>
                <a:lnTo>
                  <a:pt x="929639" y="76200"/>
                </a:lnTo>
                <a:lnTo>
                  <a:pt x="993139" y="44450"/>
                </a:lnTo>
                <a:lnTo>
                  <a:pt x="942339" y="44450"/>
                </a:lnTo>
                <a:lnTo>
                  <a:pt x="942339" y="31750"/>
                </a:lnTo>
                <a:lnTo>
                  <a:pt x="993139" y="31750"/>
                </a:lnTo>
                <a:lnTo>
                  <a:pt x="929639" y="0"/>
                </a:lnTo>
                <a:close/>
              </a:path>
              <a:path w="1005839" h="76200">
                <a:moveTo>
                  <a:pt x="92963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929639" y="44450"/>
                </a:lnTo>
                <a:lnTo>
                  <a:pt x="929639" y="31750"/>
                </a:lnTo>
                <a:close/>
              </a:path>
              <a:path w="1005839" h="76200">
                <a:moveTo>
                  <a:pt x="993139" y="31750"/>
                </a:moveTo>
                <a:lnTo>
                  <a:pt x="942339" y="31750"/>
                </a:lnTo>
                <a:lnTo>
                  <a:pt x="942339" y="44450"/>
                </a:lnTo>
                <a:lnTo>
                  <a:pt x="993139" y="44450"/>
                </a:lnTo>
                <a:lnTo>
                  <a:pt x="1005839" y="38100"/>
                </a:lnTo>
                <a:lnTo>
                  <a:pt x="99313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03604" cy="981455"/>
          </a:xfrm>
          <a:prstGeom prst="rect">
            <a:avLst/>
          </a:prstGeom>
        </p:spPr>
      </p:pic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FERNÁNDEZ,</a:t>
            </a:r>
            <a:r>
              <a:rPr dirty="0" spc="-20"/>
              <a:t> </a:t>
            </a:r>
            <a:r>
              <a:rPr dirty="0"/>
              <a:t>MARISA</a:t>
            </a:r>
            <a:r>
              <a:rPr dirty="0" spc="-1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/>
              <a:t>FERNÁNDEZ</a:t>
            </a:r>
            <a:r>
              <a:rPr dirty="0" spc="-20"/>
              <a:t> </a:t>
            </a:r>
            <a:r>
              <a:rPr dirty="0" spc="-10"/>
              <a:t>ALFREDO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</dc:creator>
  <dc:title>DERECHOS REALES</dc:title>
  <dcterms:created xsi:type="dcterms:W3CDTF">2025-05-19T12:41:39Z</dcterms:created>
  <dcterms:modified xsi:type="dcterms:W3CDTF">2025-05-19T12:41:39Z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2025-05-19T00:00:00Z</vt:filetime>
  </property>
  <property fmtid="{D5CDD505-2E9C-101B-9397-08002B2CF9AE}" pid="5" name="Producer">
    <vt:lpwstr>Microsoft® PowerPoint® 2013</vt:lpwstr>
  </property>
</Properties>
</file>