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10287000" cx="18288000"/>
  <p:notesSz cx="6858000" cy="9144000"/>
  <p:embeddedFontLst>
    <p:embeddedFont>
      <p:font typeface="Borel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2" roundtripDataSignature="AMtx7mg1THqlVuF584xU3hxdts9S3qtu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font" Target="fonts/Borel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76" name="Google Shape;376;p25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2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</a:t>
            </a:r>
            <a:endParaRPr/>
          </a:p>
        </p:txBody>
      </p:sp>
      <p:sp>
        <p:nvSpPr>
          <p:cNvPr id="378" name="Google Shape;378;p25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5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2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3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3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33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3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5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7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4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4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4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4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3.png"/><Relationship Id="rId4" Type="http://schemas.openxmlformats.org/officeDocument/2006/relationships/image" Target="../media/image2.png"/><Relationship Id="rId9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8.png"/><Relationship Id="rId4" Type="http://schemas.openxmlformats.org/officeDocument/2006/relationships/image" Target="../media/image35.png"/><Relationship Id="rId5" Type="http://schemas.openxmlformats.org/officeDocument/2006/relationships/image" Target="../media/image1.png"/><Relationship Id="rId6" Type="http://schemas.openxmlformats.org/officeDocument/2006/relationships/image" Target="../media/image41.png"/><Relationship Id="rId7" Type="http://schemas.openxmlformats.org/officeDocument/2006/relationships/image" Target="../media/image7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3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44.png"/><Relationship Id="rId6" Type="http://schemas.openxmlformats.org/officeDocument/2006/relationships/image" Target="../media/image31.png"/><Relationship Id="rId7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44.png"/><Relationship Id="rId6" Type="http://schemas.openxmlformats.org/officeDocument/2006/relationships/image" Target="../media/image31.png"/><Relationship Id="rId7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1.png"/><Relationship Id="rId6" Type="http://schemas.openxmlformats.org/officeDocument/2006/relationships/image" Target="../media/image43.png"/><Relationship Id="rId7" Type="http://schemas.openxmlformats.org/officeDocument/2006/relationships/image" Target="../media/image4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44.png"/><Relationship Id="rId6" Type="http://schemas.openxmlformats.org/officeDocument/2006/relationships/image" Target="../media/image31.png"/><Relationship Id="rId7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Relationship Id="rId4" Type="http://schemas.openxmlformats.org/officeDocument/2006/relationships/image" Target="../media/image1.png"/><Relationship Id="rId5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3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49.png"/><Relationship Id="rId6" Type="http://schemas.openxmlformats.org/officeDocument/2006/relationships/image" Target="../media/image31.png"/><Relationship Id="rId7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1.png"/><Relationship Id="rId6" Type="http://schemas.openxmlformats.org/officeDocument/2006/relationships/image" Target="../media/image43.png"/><Relationship Id="rId7" Type="http://schemas.openxmlformats.org/officeDocument/2006/relationships/image" Target="../media/image6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8.png"/><Relationship Id="rId4" Type="http://schemas.openxmlformats.org/officeDocument/2006/relationships/image" Target="../media/image35.png"/><Relationship Id="rId5" Type="http://schemas.openxmlformats.org/officeDocument/2006/relationships/image" Target="../media/image1.png"/><Relationship Id="rId6" Type="http://schemas.openxmlformats.org/officeDocument/2006/relationships/image" Target="../media/image41.png"/><Relationship Id="rId7" Type="http://schemas.openxmlformats.org/officeDocument/2006/relationships/image" Target="../media/image7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1.png"/><Relationship Id="rId6" Type="http://schemas.openxmlformats.org/officeDocument/2006/relationships/image" Target="../media/image43.png"/><Relationship Id="rId7" Type="http://schemas.openxmlformats.org/officeDocument/2006/relationships/image" Target="../media/image6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Relationship Id="rId6" Type="http://schemas.openxmlformats.org/officeDocument/2006/relationships/image" Target="../media/image70.png"/><Relationship Id="rId7" Type="http://schemas.openxmlformats.org/officeDocument/2006/relationships/image" Target="../media/image1.png"/><Relationship Id="rId8" Type="http://schemas.openxmlformats.org/officeDocument/2006/relationships/image" Target="../media/image7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49.png"/><Relationship Id="rId6" Type="http://schemas.openxmlformats.org/officeDocument/2006/relationships/image" Target="../media/image31.png"/><Relationship Id="rId7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1.png"/><Relationship Id="rId6" Type="http://schemas.openxmlformats.org/officeDocument/2006/relationships/image" Target="../media/image43.png"/><Relationship Id="rId7" Type="http://schemas.openxmlformats.org/officeDocument/2006/relationships/image" Target="../media/image6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1.png"/><Relationship Id="rId6" Type="http://schemas.openxmlformats.org/officeDocument/2006/relationships/image" Target="../media/image43.png"/><Relationship Id="rId7" Type="http://schemas.openxmlformats.org/officeDocument/2006/relationships/image" Target="../media/image6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8.png"/><Relationship Id="rId4" Type="http://schemas.openxmlformats.org/officeDocument/2006/relationships/image" Target="../media/image68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.png"/><Relationship Id="rId10" Type="http://schemas.openxmlformats.org/officeDocument/2006/relationships/image" Target="../media/image10.png"/><Relationship Id="rId13" Type="http://schemas.openxmlformats.org/officeDocument/2006/relationships/image" Target="../media/image18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Relationship Id="rId14" Type="http://schemas.openxmlformats.org/officeDocument/2006/relationships/image" Target="../media/image16.png"/><Relationship Id="rId5" Type="http://schemas.openxmlformats.org/officeDocument/2006/relationships/image" Target="../media/image42.png"/><Relationship Id="rId6" Type="http://schemas.openxmlformats.org/officeDocument/2006/relationships/image" Target="../media/image28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4.png"/><Relationship Id="rId4" Type="http://schemas.openxmlformats.org/officeDocument/2006/relationships/image" Target="../media/image31.png"/><Relationship Id="rId5" Type="http://schemas.openxmlformats.org/officeDocument/2006/relationships/image" Target="../media/image1.png"/><Relationship Id="rId6" Type="http://schemas.openxmlformats.org/officeDocument/2006/relationships/image" Target="../media/image23.png"/><Relationship Id="rId7" Type="http://schemas.openxmlformats.org/officeDocument/2006/relationships/image" Target="../media/image2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6.png"/><Relationship Id="rId4" Type="http://schemas.openxmlformats.org/officeDocument/2006/relationships/image" Target="../media/image45.png"/><Relationship Id="rId5" Type="http://schemas.openxmlformats.org/officeDocument/2006/relationships/image" Target="../media/image1.png"/><Relationship Id="rId6" Type="http://schemas.openxmlformats.org/officeDocument/2006/relationships/image" Target="../media/image43.png"/><Relationship Id="rId7" Type="http://schemas.openxmlformats.org/officeDocument/2006/relationships/image" Target="../media/image7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Relationship Id="rId6" Type="http://schemas.openxmlformats.org/officeDocument/2006/relationships/image" Target="../media/image70.png"/><Relationship Id="rId7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4.png"/><Relationship Id="rId4" Type="http://schemas.openxmlformats.org/officeDocument/2006/relationships/image" Target="../media/image31.png"/><Relationship Id="rId5" Type="http://schemas.openxmlformats.org/officeDocument/2006/relationships/image" Target="../media/image1.png"/><Relationship Id="rId6" Type="http://schemas.openxmlformats.org/officeDocument/2006/relationships/image" Target="../media/image23.png"/><Relationship Id="rId7" Type="http://schemas.openxmlformats.org/officeDocument/2006/relationships/image" Target="../media/image2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Relationship Id="rId6" Type="http://schemas.openxmlformats.org/officeDocument/2006/relationships/image" Target="../media/image70.png"/><Relationship Id="rId7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3.png"/><Relationship Id="rId4" Type="http://schemas.openxmlformats.org/officeDocument/2006/relationships/image" Target="../media/image2.png"/><Relationship Id="rId5" Type="http://schemas.openxmlformats.org/officeDocument/2006/relationships/image" Target="../media/image44.png"/><Relationship Id="rId6" Type="http://schemas.openxmlformats.org/officeDocument/2006/relationships/image" Target="../media/image15.png"/><Relationship Id="rId7" Type="http://schemas.openxmlformats.org/officeDocument/2006/relationships/image" Target="../media/image72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Relationship Id="rId6" Type="http://schemas.openxmlformats.org/officeDocument/2006/relationships/image" Target="../media/image1.png"/><Relationship Id="rId7" Type="http://schemas.openxmlformats.org/officeDocument/2006/relationships/image" Target="../media/image7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44.png"/><Relationship Id="rId6" Type="http://schemas.openxmlformats.org/officeDocument/2006/relationships/image" Target="../media/image31.png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6.png"/><Relationship Id="rId4" Type="http://schemas.openxmlformats.org/officeDocument/2006/relationships/image" Target="../media/image50.png"/><Relationship Id="rId5" Type="http://schemas.openxmlformats.org/officeDocument/2006/relationships/image" Target="../media/image10.png"/><Relationship Id="rId6" Type="http://schemas.openxmlformats.org/officeDocument/2006/relationships/image" Target="../media/image1.png"/><Relationship Id="rId7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5" Type="http://schemas.openxmlformats.org/officeDocument/2006/relationships/image" Target="../media/image44.png"/><Relationship Id="rId6" Type="http://schemas.openxmlformats.org/officeDocument/2006/relationships/image" Target="../media/image31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028701" y="966788"/>
            <a:ext cx="12867132" cy="85725"/>
          </a:xfrm>
          <a:custGeom>
            <a:rect b="b" l="l" r="r" t="t"/>
            <a:pathLst>
              <a:path extrusionOk="0" h="114300" w="17156176">
                <a:moveTo>
                  <a:pt x="0" y="0"/>
                </a:moveTo>
                <a:lnTo>
                  <a:pt x="17156176" y="0"/>
                </a:lnTo>
                <a:lnTo>
                  <a:pt x="17156176" y="114300"/>
                </a:lnTo>
                <a:lnTo>
                  <a:pt x="0" y="114300"/>
                </a:lnTo>
                <a:close/>
              </a:path>
            </a:pathLst>
          </a:custGeom>
          <a:solidFill>
            <a:srgbClr val="BAF64A"/>
          </a:solid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8728439" y="3137992"/>
            <a:ext cx="415561" cy="416318"/>
          </a:xfrm>
          <a:custGeom>
            <a:rect b="b" l="l" r="r" t="t"/>
            <a:pathLst>
              <a:path extrusionOk="0" h="416318" w="415561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>
            <a:off x="-1509748" y="5900547"/>
            <a:ext cx="4364048" cy="8544022"/>
          </a:xfrm>
          <a:custGeom>
            <a:rect b="b" l="l" r="r" t="t"/>
            <a:pathLst>
              <a:path extrusionOk="0" h="8544022" w="4364048">
                <a:moveTo>
                  <a:pt x="0" y="0"/>
                </a:moveTo>
                <a:lnTo>
                  <a:pt x="4364048" y="0"/>
                </a:lnTo>
                <a:lnTo>
                  <a:pt x="4364048" y="8544023"/>
                </a:lnTo>
                <a:lnTo>
                  <a:pt x="0" y="8544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15488325" y="-4151404"/>
            <a:ext cx="4613077" cy="8302807"/>
          </a:xfrm>
          <a:custGeom>
            <a:rect b="b" l="l" r="r" t="t"/>
            <a:pathLst>
              <a:path extrusionOk="0" h="8302807" w="4613077">
                <a:moveTo>
                  <a:pt x="0" y="0"/>
                </a:moveTo>
                <a:lnTo>
                  <a:pt x="4613076" y="0"/>
                </a:lnTo>
                <a:lnTo>
                  <a:pt x="4613076" y="8302808"/>
                </a:lnTo>
                <a:lnTo>
                  <a:pt x="0" y="83028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1636262" y="4263235"/>
            <a:ext cx="15015477" cy="2694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44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INDUSTRIALES</a:t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15751254" y="2375175"/>
            <a:ext cx="959812" cy="959812"/>
          </a:xfrm>
          <a:custGeom>
            <a:rect b="b" l="l" r="r" t="t"/>
            <a:pathLst>
              <a:path extrusionOk="0" h="959812" w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"/>
          <p:cNvSpPr/>
          <p:nvPr/>
        </p:nvSpPr>
        <p:spPr>
          <a:xfrm>
            <a:off x="4168623" y="9258300"/>
            <a:ext cx="13090684" cy="85725"/>
          </a:xfrm>
          <a:custGeom>
            <a:rect b="b" l="l" r="r" t="t"/>
            <a:pathLst>
              <a:path extrusionOk="0" h="114300" w="17454245">
                <a:moveTo>
                  <a:pt x="0" y="0"/>
                </a:moveTo>
                <a:lnTo>
                  <a:pt x="17454245" y="0"/>
                </a:lnTo>
                <a:lnTo>
                  <a:pt x="17454245" y="114300"/>
                </a:lnTo>
                <a:lnTo>
                  <a:pt x="0" y="114300"/>
                </a:lnTo>
                <a:close/>
              </a:path>
            </a:pathLst>
          </a:custGeom>
          <a:solidFill>
            <a:srgbClr val="BAF64A"/>
          </a:solidFill>
          <a:ln>
            <a:noFill/>
          </a:ln>
        </p:spPr>
      </p:sp>
      <p:sp>
        <p:nvSpPr>
          <p:cNvPr id="95" name="Google Shape;95;p1"/>
          <p:cNvSpPr/>
          <p:nvPr/>
        </p:nvSpPr>
        <p:spPr>
          <a:xfrm>
            <a:off x="643702" y="8711951"/>
            <a:ext cx="3524919" cy="3524919"/>
          </a:xfrm>
          <a:custGeom>
            <a:rect b="b" l="l" r="r" t="t"/>
            <a:pathLst>
              <a:path extrusionOk="0" h="3524919" w="3524919">
                <a:moveTo>
                  <a:pt x="0" y="0"/>
                </a:moveTo>
                <a:lnTo>
                  <a:pt x="3524919" y="0"/>
                </a:lnTo>
                <a:lnTo>
                  <a:pt x="3524919" y="3524919"/>
                </a:lnTo>
                <a:lnTo>
                  <a:pt x="0" y="35249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"/>
          <p:cNvSpPr/>
          <p:nvPr/>
        </p:nvSpPr>
        <p:spPr>
          <a:xfrm>
            <a:off x="1227849" y="6229506"/>
            <a:ext cx="1165796" cy="1165796"/>
          </a:xfrm>
          <a:custGeom>
            <a:rect b="b" l="l" r="r" t="t"/>
            <a:pathLst>
              <a:path extrusionOk="0" h="1165796" w="1165796">
                <a:moveTo>
                  <a:pt x="0" y="0"/>
                </a:moveTo>
                <a:lnTo>
                  <a:pt x="1165796" y="0"/>
                </a:lnTo>
                <a:lnTo>
                  <a:pt x="1165796" y="1165796"/>
                </a:lnTo>
                <a:lnTo>
                  <a:pt x="0" y="1165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1"/>
          <p:cNvSpPr/>
          <p:nvPr/>
        </p:nvSpPr>
        <p:spPr>
          <a:xfrm>
            <a:off x="1308575" y="6263885"/>
            <a:ext cx="1131416" cy="1131417"/>
          </a:xfrm>
          <a:custGeom>
            <a:rect b="b" l="l" r="r" t="t"/>
            <a:pathLst>
              <a:path extrusionOk="0" h="1131417" w="1131416">
                <a:moveTo>
                  <a:pt x="0" y="0"/>
                </a:moveTo>
                <a:lnTo>
                  <a:pt x="1131416" y="0"/>
                </a:lnTo>
                <a:lnTo>
                  <a:pt x="1131416" y="1131417"/>
                </a:lnTo>
                <a:lnTo>
                  <a:pt x="0" y="1131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1"/>
          <p:cNvSpPr/>
          <p:nvPr/>
        </p:nvSpPr>
        <p:spPr>
          <a:xfrm rot="-5400000">
            <a:off x="13895803" y="-2200160"/>
            <a:ext cx="3899060" cy="3899060"/>
          </a:xfrm>
          <a:custGeom>
            <a:rect b="b" l="l" r="r" t="t"/>
            <a:pathLst>
              <a:path extrusionOk="0" h="3899060" w="3899060">
                <a:moveTo>
                  <a:pt x="0" y="0"/>
                </a:moveTo>
                <a:lnTo>
                  <a:pt x="3899060" y="0"/>
                </a:lnTo>
                <a:lnTo>
                  <a:pt x="3899060" y="3899060"/>
                </a:lnTo>
                <a:lnTo>
                  <a:pt x="0" y="3899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1"/>
          <p:cNvSpPr txBox="1"/>
          <p:nvPr/>
        </p:nvSpPr>
        <p:spPr>
          <a:xfrm>
            <a:off x="1034920" y="1141609"/>
            <a:ext cx="4802021" cy="1601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B8BB87"/>
                </a:solidFill>
                <a:latin typeface="Arial"/>
                <a:ea typeface="Arial"/>
                <a:cs typeface="Arial"/>
                <a:sym typeface="Arial"/>
              </a:rPr>
              <a:t>María de los Ángeles Puente</a:t>
            </a:r>
            <a:endParaRPr/>
          </a:p>
          <a:p>
            <a:pPr indent="0" lvl="0" marL="0" marR="0" rtl="0" algn="l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B8BB87"/>
                </a:solidFill>
                <a:latin typeface="Arial"/>
                <a:ea typeface="Arial"/>
                <a:cs typeface="Arial"/>
                <a:sym typeface="Arial"/>
              </a:rPr>
              <a:t>Ingeniera Mecánica</a:t>
            </a:r>
            <a:endParaRPr/>
          </a:p>
          <a:p>
            <a:pPr indent="0" lvl="0" marL="0" marR="0" rtl="0" algn="l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B8BB87"/>
                </a:solidFill>
                <a:latin typeface="Arial"/>
                <a:ea typeface="Arial"/>
                <a:cs typeface="Arial"/>
                <a:sym typeface="Arial"/>
              </a:rPr>
              <a:t>Mgter. en Ingeniería en Calidad </a:t>
            </a:r>
            <a:endParaRPr/>
          </a:p>
          <a:p>
            <a:pPr indent="0" lvl="0" marL="0" marR="0" rtl="0" algn="l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99" u="none" cap="none" strike="noStrike">
              <a:solidFill>
                <a:srgbClr val="B8BB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0564971" y="7948127"/>
            <a:ext cx="6661664" cy="1210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B8BB87"/>
                </a:solidFill>
                <a:latin typeface="Arial"/>
                <a:ea typeface="Arial"/>
                <a:cs typeface="Arial"/>
                <a:sym typeface="Arial"/>
              </a:rPr>
              <a:t>Dámaris Nahir Arce Jansat</a:t>
            </a:r>
            <a:endParaRPr/>
          </a:p>
          <a:p>
            <a:pPr indent="0" lvl="0" marL="0" marR="0" rtl="0" algn="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B8BB87"/>
                </a:solidFill>
                <a:latin typeface="Arial"/>
                <a:ea typeface="Arial"/>
                <a:cs typeface="Arial"/>
                <a:sym typeface="Arial"/>
              </a:rPr>
              <a:t>Lic. en Psicología</a:t>
            </a:r>
            <a:endParaRPr/>
          </a:p>
          <a:p>
            <a:pPr indent="0" lvl="0" marL="0" marR="0" rtl="0" algn="r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B8BB87"/>
                </a:solidFill>
                <a:latin typeface="Arial"/>
                <a:ea typeface="Arial"/>
                <a:cs typeface="Arial"/>
                <a:sym typeface="Arial"/>
              </a:rPr>
              <a:t>Diplomada en Riesgos Psicosociales en el trabajo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3719330" y="3691256"/>
            <a:ext cx="10849341" cy="1452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700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Relaciones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"/>
          <p:cNvSpPr/>
          <p:nvPr/>
        </p:nvSpPr>
        <p:spPr>
          <a:xfrm>
            <a:off x="-964735" y="9406411"/>
            <a:ext cx="20036644" cy="5966360"/>
          </a:xfrm>
          <a:custGeom>
            <a:rect b="b" l="l" r="r" t="t"/>
            <a:pathLst>
              <a:path extrusionOk="0" h="5966360" w="20036644">
                <a:moveTo>
                  <a:pt x="0" y="0"/>
                </a:moveTo>
                <a:lnTo>
                  <a:pt x="20036644" y="0"/>
                </a:lnTo>
                <a:lnTo>
                  <a:pt x="20036644" y="5966360"/>
                </a:lnTo>
                <a:lnTo>
                  <a:pt x="0" y="59663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10"/>
          <p:cNvSpPr/>
          <p:nvPr/>
        </p:nvSpPr>
        <p:spPr>
          <a:xfrm>
            <a:off x="13295339" y="7731676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0"/>
          <p:cNvSpPr/>
          <p:nvPr/>
        </p:nvSpPr>
        <p:spPr>
          <a:xfrm>
            <a:off x="-2368250" y="-2004346"/>
            <a:ext cx="4736499" cy="4736499"/>
          </a:xfrm>
          <a:custGeom>
            <a:rect b="b" l="l" r="r" t="t"/>
            <a:pathLst>
              <a:path extrusionOk="0" h="4736499" w="4736499">
                <a:moveTo>
                  <a:pt x="0" y="0"/>
                </a:moveTo>
                <a:lnTo>
                  <a:pt x="4736499" y="0"/>
                </a:lnTo>
                <a:lnTo>
                  <a:pt x="4736499" y="4736499"/>
                </a:lnTo>
                <a:lnTo>
                  <a:pt x="0" y="4736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10"/>
          <p:cNvSpPr txBox="1"/>
          <p:nvPr/>
        </p:nvSpPr>
        <p:spPr>
          <a:xfrm>
            <a:off x="1846432" y="3679318"/>
            <a:ext cx="14196834" cy="6670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5634" lvl="2" marL="976906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73"/>
              <a:buFont typeface="Arial"/>
              <a:buAutoNum type="arabicPeriod"/>
            </a:pPr>
            <a:r>
              <a:rPr b="0" i="0" lang="en-US" sz="4273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Selección de personal</a:t>
            </a:r>
            <a:endParaRPr/>
          </a:p>
          <a:p>
            <a:pPr indent="-325634" lvl="2" marL="976906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73"/>
              <a:buFont typeface="Arial"/>
              <a:buAutoNum type="arabicPeriod"/>
            </a:pPr>
            <a:r>
              <a:rPr b="0" i="0" lang="en-US" sz="4273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Capacitación y desarrollo</a:t>
            </a:r>
            <a:endParaRPr/>
          </a:p>
          <a:p>
            <a:pPr indent="-325634" lvl="2" marL="976906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73"/>
              <a:buFont typeface="Arial"/>
              <a:buAutoNum type="arabicPeriod"/>
            </a:pPr>
            <a:r>
              <a:rPr b="0" i="0" lang="en-US" sz="4273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Remuneración y beneficios</a:t>
            </a:r>
            <a:endParaRPr/>
          </a:p>
          <a:p>
            <a:pPr indent="-325634" lvl="2" marL="976906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73"/>
              <a:buFont typeface="Arial"/>
              <a:buAutoNum type="arabicPeriod"/>
            </a:pPr>
            <a:r>
              <a:rPr b="0" i="0" lang="en-US" sz="4273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Seguridad e higiene laboral</a:t>
            </a:r>
            <a:endParaRPr/>
          </a:p>
          <a:p>
            <a:pPr indent="-325634" lvl="2" marL="976906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73"/>
              <a:buFont typeface="Arial"/>
              <a:buAutoNum type="arabicPeriod"/>
            </a:pPr>
            <a:r>
              <a:rPr b="0" i="0" lang="en-US" sz="4273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Negociación colectiva</a:t>
            </a:r>
            <a:endParaRPr/>
          </a:p>
          <a:p>
            <a:pPr indent="-325634" lvl="2" marL="976906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73"/>
              <a:buFont typeface="Arial"/>
              <a:buAutoNum type="arabicPeriod"/>
            </a:pPr>
            <a:r>
              <a:rPr b="0" i="0" lang="en-US" sz="4273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Comunicación interna</a:t>
            </a:r>
            <a:endParaRPr/>
          </a:p>
          <a:p>
            <a:pPr indent="-325634" lvl="2" marL="976906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73"/>
              <a:buFont typeface="Arial"/>
              <a:buAutoNum type="arabicPeriod"/>
            </a:pPr>
            <a:r>
              <a:rPr b="0" i="0" lang="en-US" sz="4273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Resolución de conflictos</a:t>
            </a:r>
            <a:endParaRPr/>
          </a:p>
          <a:p>
            <a:pPr indent="-325634" lvl="2" marL="976906" marR="0" rtl="0" algn="ctr">
              <a:lnSpc>
                <a:spcPct val="12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73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5634" lvl="2" marL="976906" marR="0" rtl="0" algn="ctr">
              <a:lnSpc>
                <a:spcPct val="1236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73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0"/>
          <p:cNvSpPr/>
          <p:nvPr/>
        </p:nvSpPr>
        <p:spPr>
          <a:xfrm>
            <a:off x="16631729" y="7589293"/>
            <a:ext cx="1255142" cy="1255142"/>
          </a:xfrm>
          <a:custGeom>
            <a:rect b="b" l="l" r="r" t="t"/>
            <a:pathLst>
              <a:path extrusionOk="0" h="1255142" w="1255142">
                <a:moveTo>
                  <a:pt x="0" y="0"/>
                </a:moveTo>
                <a:lnTo>
                  <a:pt x="1255142" y="0"/>
                </a:lnTo>
                <a:lnTo>
                  <a:pt x="1255142" y="1255142"/>
                </a:lnTo>
                <a:lnTo>
                  <a:pt x="0" y="1255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10"/>
          <p:cNvSpPr/>
          <p:nvPr/>
        </p:nvSpPr>
        <p:spPr>
          <a:xfrm>
            <a:off x="2632502" y="1540160"/>
            <a:ext cx="1191143" cy="1193312"/>
          </a:xfrm>
          <a:custGeom>
            <a:rect b="b" l="l" r="r" t="t"/>
            <a:pathLst>
              <a:path extrusionOk="0" h="1193312" w="1191143">
                <a:moveTo>
                  <a:pt x="0" y="0"/>
                </a:moveTo>
                <a:lnTo>
                  <a:pt x="1191143" y="0"/>
                </a:lnTo>
                <a:lnTo>
                  <a:pt x="1191143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223" name="Google Shape;223;p10"/>
          <p:cNvSpPr/>
          <p:nvPr/>
        </p:nvSpPr>
        <p:spPr>
          <a:xfrm rot="10800000">
            <a:off x="14852123" y="1540160"/>
            <a:ext cx="1191143" cy="1193312"/>
          </a:xfrm>
          <a:custGeom>
            <a:rect b="b" l="l" r="r" t="t"/>
            <a:pathLst>
              <a:path extrusionOk="0" h="1193312" w="1191143">
                <a:moveTo>
                  <a:pt x="0" y="0"/>
                </a:moveTo>
                <a:lnTo>
                  <a:pt x="1191143" y="0"/>
                </a:lnTo>
                <a:lnTo>
                  <a:pt x="1191143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224" name="Google Shape;224;p10"/>
          <p:cNvSpPr txBox="1"/>
          <p:nvPr/>
        </p:nvSpPr>
        <p:spPr>
          <a:xfrm>
            <a:off x="3906612" y="1470770"/>
            <a:ext cx="10862544" cy="18180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99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Específicas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 txBox="1"/>
          <p:nvPr/>
        </p:nvSpPr>
        <p:spPr>
          <a:xfrm>
            <a:off x="1391517" y="1648781"/>
            <a:ext cx="7548515" cy="1653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80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Índice de</a:t>
            </a:r>
            <a:endParaRPr/>
          </a:p>
        </p:txBody>
      </p:sp>
      <p:sp>
        <p:nvSpPr>
          <p:cNvPr id="230" name="Google Shape;230;p11"/>
          <p:cNvSpPr/>
          <p:nvPr/>
        </p:nvSpPr>
        <p:spPr>
          <a:xfrm>
            <a:off x="1463801" y="4416154"/>
            <a:ext cx="681026" cy="682266"/>
          </a:xfrm>
          <a:custGeom>
            <a:rect b="b" l="l" r="r" t="t"/>
            <a:pathLst>
              <a:path extrusionOk="0" h="682266" w="681026">
                <a:moveTo>
                  <a:pt x="0" y="0"/>
                </a:moveTo>
                <a:lnTo>
                  <a:pt x="681026" y="0"/>
                </a:lnTo>
                <a:lnTo>
                  <a:pt x="681026" y="682266"/>
                </a:lnTo>
                <a:lnTo>
                  <a:pt x="0" y="6822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231" name="Google Shape;231;p11"/>
          <p:cNvSpPr/>
          <p:nvPr/>
        </p:nvSpPr>
        <p:spPr>
          <a:xfrm>
            <a:off x="-3503309" y="7482833"/>
            <a:ext cx="9796333" cy="5003692"/>
          </a:xfrm>
          <a:custGeom>
            <a:rect b="b" l="l" r="r" t="t"/>
            <a:pathLst>
              <a:path extrusionOk="0" h="5003692" w="9796333">
                <a:moveTo>
                  <a:pt x="0" y="0"/>
                </a:moveTo>
                <a:lnTo>
                  <a:pt x="9796333" y="0"/>
                </a:lnTo>
                <a:lnTo>
                  <a:pt x="9796333" y="5003692"/>
                </a:lnTo>
                <a:lnTo>
                  <a:pt x="0" y="5003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1"/>
          <p:cNvSpPr txBox="1"/>
          <p:nvPr/>
        </p:nvSpPr>
        <p:spPr>
          <a:xfrm>
            <a:off x="1391517" y="2642864"/>
            <a:ext cx="8536993" cy="1725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85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CONTENIDOS</a:t>
            </a:r>
            <a:endParaRPr/>
          </a:p>
        </p:txBody>
      </p:sp>
      <p:sp>
        <p:nvSpPr>
          <p:cNvPr id="233" name="Google Shape;233;p11"/>
          <p:cNvSpPr/>
          <p:nvPr/>
        </p:nvSpPr>
        <p:spPr>
          <a:xfrm>
            <a:off x="1394858" y="8320921"/>
            <a:ext cx="1028463" cy="1028463"/>
          </a:xfrm>
          <a:custGeom>
            <a:rect b="b" l="l" r="r" t="t"/>
            <a:pathLst>
              <a:path extrusionOk="0" h="1028463" w="1028463">
                <a:moveTo>
                  <a:pt x="0" y="0"/>
                </a:moveTo>
                <a:lnTo>
                  <a:pt x="1028463" y="0"/>
                </a:lnTo>
                <a:lnTo>
                  <a:pt x="1028463" y="1028463"/>
                </a:lnTo>
                <a:lnTo>
                  <a:pt x="0" y="1028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11"/>
          <p:cNvSpPr/>
          <p:nvPr/>
        </p:nvSpPr>
        <p:spPr>
          <a:xfrm>
            <a:off x="-1391517" y="6566350"/>
            <a:ext cx="2783034" cy="2783034"/>
          </a:xfrm>
          <a:custGeom>
            <a:rect b="b" l="l" r="r" t="t"/>
            <a:pathLst>
              <a:path extrusionOk="0" h="2783034" w="2783034">
                <a:moveTo>
                  <a:pt x="0" y="0"/>
                </a:moveTo>
                <a:lnTo>
                  <a:pt x="2783034" y="0"/>
                </a:lnTo>
                <a:lnTo>
                  <a:pt x="2783034" y="2783034"/>
                </a:lnTo>
                <a:lnTo>
                  <a:pt x="0" y="2783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5" name="Google Shape;235;p11"/>
          <p:cNvSpPr txBox="1"/>
          <p:nvPr/>
        </p:nvSpPr>
        <p:spPr>
          <a:xfrm>
            <a:off x="2429025" y="4198753"/>
            <a:ext cx="6777929" cy="926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77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2da parte</a:t>
            </a:r>
            <a:endParaRPr/>
          </a:p>
        </p:txBody>
      </p:sp>
      <p:grpSp>
        <p:nvGrpSpPr>
          <p:cNvPr id="236" name="Google Shape;236;p11"/>
          <p:cNvGrpSpPr/>
          <p:nvPr/>
        </p:nvGrpSpPr>
        <p:grpSpPr>
          <a:xfrm>
            <a:off x="10058172" y="1427330"/>
            <a:ext cx="7172717" cy="7183024"/>
            <a:chOff x="38100" y="-76200"/>
            <a:chExt cx="9563623" cy="9577365"/>
          </a:xfrm>
        </p:grpSpPr>
        <p:sp>
          <p:nvSpPr>
            <p:cNvPr id="237" name="Google Shape;237;p11"/>
            <p:cNvSpPr/>
            <p:nvPr/>
          </p:nvSpPr>
          <p:spPr>
            <a:xfrm>
              <a:off x="38319" y="1233999"/>
              <a:ext cx="9562846" cy="76200"/>
            </a:xfrm>
            <a:custGeom>
              <a:rect b="b" l="l" r="r" t="t"/>
              <a:pathLst>
                <a:path extrusionOk="0" h="76200" w="9562846">
                  <a:moveTo>
                    <a:pt x="0" y="0"/>
                  </a:moveTo>
                  <a:lnTo>
                    <a:pt x="9562846" y="0"/>
                  </a:lnTo>
                  <a:lnTo>
                    <a:pt x="9562846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71743C"/>
            </a:solidFill>
            <a:ln>
              <a:noFill/>
            </a:ln>
          </p:spPr>
        </p:sp>
        <p:sp>
          <p:nvSpPr>
            <p:cNvPr id="238" name="Google Shape;238;p11"/>
            <p:cNvSpPr/>
            <p:nvPr/>
          </p:nvSpPr>
          <p:spPr>
            <a:xfrm>
              <a:off x="38245" y="3273821"/>
              <a:ext cx="9562973" cy="76200"/>
            </a:xfrm>
            <a:custGeom>
              <a:rect b="b" l="l" r="r" t="t"/>
              <a:pathLst>
                <a:path extrusionOk="0" h="76200" w="9562973">
                  <a:moveTo>
                    <a:pt x="0" y="0"/>
                  </a:moveTo>
                  <a:lnTo>
                    <a:pt x="9562973" y="0"/>
                  </a:lnTo>
                  <a:lnTo>
                    <a:pt x="956297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71743C"/>
            </a:solidFill>
            <a:ln>
              <a:noFill/>
            </a:ln>
          </p:spPr>
        </p:sp>
        <p:sp>
          <p:nvSpPr>
            <p:cNvPr id="239" name="Google Shape;239;p11"/>
            <p:cNvSpPr/>
            <p:nvPr/>
          </p:nvSpPr>
          <p:spPr>
            <a:xfrm>
              <a:off x="38319" y="5391452"/>
              <a:ext cx="9562973" cy="76200"/>
            </a:xfrm>
            <a:custGeom>
              <a:rect b="b" l="l" r="r" t="t"/>
              <a:pathLst>
                <a:path extrusionOk="0" h="76200" w="9562973">
                  <a:moveTo>
                    <a:pt x="0" y="0"/>
                  </a:moveTo>
                  <a:lnTo>
                    <a:pt x="9562973" y="0"/>
                  </a:lnTo>
                  <a:lnTo>
                    <a:pt x="956297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71743C"/>
            </a:solidFill>
            <a:ln>
              <a:noFill/>
            </a:ln>
          </p:spPr>
        </p:sp>
        <p:sp>
          <p:nvSpPr>
            <p:cNvPr id="240" name="Google Shape;240;p11"/>
            <p:cNvSpPr/>
            <p:nvPr/>
          </p:nvSpPr>
          <p:spPr>
            <a:xfrm>
              <a:off x="38100" y="7441747"/>
              <a:ext cx="9563354" cy="76200"/>
            </a:xfrm>
            <a:custGeom>
              <a:rect b="b" l="l" r="r" t="t"/>
              <a:pathLst>
                <a:path extrusionOk="0" h="76200" w="9563354">
                  <a:moveTo>
                    <a:pt x="0" y="0"/>
                  </a:moveTo>
                  <a:lnTo>
                    <a:pt x="9563354" y="0"/>
                  </a:lnTo>
                  <a:lnTo>
                    <a:pt x="9563354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71743C"/>
            </a:solidFill>
            <a:ln>
              <a:noFill/>
            </a:ln>
          </p:spPr>
        </p:sp>
        <p:sp>
          <p:nvSpPr>
            <p:cNvPr id="241" name="Google Shape;241;p11"/>
            <p:cNvSpPr txBox="1"/>
            <p:nvPr/>
          </p:nvSpPr>
          <p:spPr>
            <a:xfrm>
              <a:off x="564484" y="-76200"/>
              <a:ext cx="9037239" cy="75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70" u="none" cap="none" strike="noStrike">
                  <a:solidFill>
                    <a:srgbClr val="4D4C4C"/>
                  </a:solidFill>
                  <a:latin typeface="Arial"/>
                  <a:ea typeface="Arial"/>
                  <a:cs typeface="Arial"/>
                  <a:sym typeface="Arial"/>
                </a:rPr>
                <a:t>01. Funciones de las RI </a:t>
              </a:r>
              <a:endParaRPr/>
            </a:p>
          </p:txBody>
        </p:sp>
        <p:sp>
          <p:nvSpPr>
            <p:cNvPr id="242" name="Google Shape;242;p11"/>
            <p:cNvSpPr txBox="1"/>
            <p:nvPr/>
          </p:nvSpPr>
          <p:spPr>
            <a:xfrm>
              <a:off x="564484" y="1847307"/>
              <a:ext cx="9011279" cy="75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70" u="none" cap="none" strike="noStrike">
                  <a:solidFill>
                    <a:srgbClr val="4D4C4C"/>
                  </a:solidFill>
                  <a:latin typeface="Arial"/>
                  <a:ea typeface="Arial"/>
                  <a:cs typeface="Arial"/>
                  <a:sym typeface="Arial"/>
                </a:rPr>
                <a:t>02. Los agentes de las RI</a:t>
              </a:r>
              <a:endParaRPr/>
            </a:p>
          </p:txBody>
        </p:sp>
        <p:sp>
          <p:nvSpPr>
            <p:cNvPr id="243" name="Google Shape;243;p11"/>
            <p:cNvSpPr txBox="1"/>
            <p:nvPr/>
          </p:nvSpPr>
          <p:spPr>
            <a:xfrm>
              <a:off x="538524" y="4081333"/>
              <a:ext cx="9037239" cy="75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70" u="none" cap="none" strike="noStrike">
                  <a:solidFill>
                    <a:srgbClr val="4D4C4C"/>
                  </a:solidFill>
                  <a:latin typeface="Arial"/>
                  <a:ea typeface="Arial"/>
                  <a:cs typeface="Arial"/>
                  <a:sym typeface="Arial"/>
                </a:rPr>
                <a:t>03. Principales normas</a:t>
              </a:r>
              <a:endParaRPr/>
            </a:p>
          </p:txBody>
        </p:sp>
        <p:sp>
          <p:nvSpPr>
            <p:cNvPr id="244" name="Google Shape;244;p11"/>
            <p:cNvSpPr txBox="1"/>
            <p:nvPr/>
          </p:nvSpPr>
          <p:spPr>
            <a:xfrm>
              <a:off x="521984" y="6034391"/>
              <a:ext cx="9037239" cy="75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70" u="none" cap="none" strike="noStrike">
                  <a:solidFill>
                    <a:srgbClr val="4D4C4C"/>
                  </a:solidFill>
                  <a:latin typeface="Arial"/>
                  <a:ea typeface="Arial"/>
                  <a:cs typeface="Arial"/>
                  <a:sym typeface="Arial"/>
                </a:rPr>
                <a:t>04. Concepto de organización</a:t>
              </a:r>
              <a:endParaRPr/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38537" y="9424965"/>
              <a:ext cx="9562973" cy="76200"/>
            </a:xfrm>
            <a:custGeom>
              <a:rect b="b" l="l" r="r" t="t"/>
              <a:pathLst>
                <a:path extrusionOk="0" h="76200" w="9562973">
                  <a:moveTo>
                    <a:pt x="0" y="0"/>
                  </a:moveTo>
                  <a:lnTo>
                    <a:pt x="9562973" y="0"/>
                  </a:lnTo>
                  <a:lnTo>
                    <a:pt x="956297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71743C"/>
            </a:solidFill>
            <a:ln>
              <a:noFill/>
            </a:ln>
          </p:spPr>
        </p:sp>
        <p:sp>
          <p:nvSpPr>
            <p:cNvPr id="246" name="Google Shape;246;p11"/>
            <p:cNvSpPr txBox="1"/>
            <p:nvPr/>
          </p:nvSpPr>
          <p:spPr>
            <a:xfrm>
              <a:off x="538743" y="8114847"/>
              <a:ext cx="9037239" cy="752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70" u="none" cap="none" strike="noStrike">
                  <a:solidFill>
                    <a:srgbClr val="4D4C4C"/>
                  </a:solidFill>
                  <a:latin typeface="Arial"/>
                  <a:ea typeface="Arial"/>
                  <a:cs typeface="Arial"/>
                  <a:sym typeface="Arial"/>
                </a:rPr>
                <a:t>05. Organigrama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12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12"/>
          <p:cNvSpPr txBox="1"/>
          <p:nvPr/>
        </p:nvSpPr>
        <p:spPr>
          <a:xfrm>
            <a:off x="1428627" y="3344913"/>
            <a:ext cx="4216185" cy="4064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474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54" name="Google Shape;254;p12"/>
          <p:cNvSpPr txBox="1"/>
          <p:nvPr/>
        </p:nvSpPr>
        <p:spPr>
          <a:xfrm>
            <a:off x="6622171" y="3819716"/>
            <a:ext cx="10522952" cy="12095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Funciones de las</a:t>
            </a:r>
            <a:endParaRPr/>
          </a:p>
        </p:txBody>
      </p:sp>
      <p:sp>
        <p:nvSpPr>
          <p:cNvPr id="255" name="Google Shape;255;p12"/>
          <p:cNvSpPr txBox="1"/>
          <p:nvPr/>
        </p:nvSpPr>
        <p:spPr>
          <a:xfrm>
            <a:off x="6622171" y="4370856"/>
            <a:ext cx="10637129" cy="395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3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Relaciones Industriales</a:t>
            </a:r>
            <a:endParaRPr/>
          </a:p>
        </p:txBody>
      </p:sp>
      <p:sp>
        <p:nvSpPr>
          <p:cNvPr id="256" name="Google Shape;256;p12"/>
          <p:cNvSpPr/>
          <p:nvPr/>
        </p:nvSpPr>
        <p:spPr>
          <a:xfrm>
            <a:off x="-2900375" y="2102989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12"/>
          <p:cNvSpPr/>
          <p:nvPr/>
        </p:nvSpPr>
        <p:spPr>
          <a:xfrm>
            <a:off x="879387" y="2646483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2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4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4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15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15"/>
          <p:cNvSpPr txBox="1"/>
          <p:nvPr/>
        </p:nvSpPr>
        <p:spPr>
          <a:xfrm>
            <a:off x="1028700" y="3549076"/>
            <a:ext cx="4216185" cy="3664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474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76" name="Google Shape;276;p15"/>
          <p:cNvSpPr txBox="1"/>
          <p:nvPr/>
        </p:nvSpPr>
        <p:spPr>
          <a:xfrm>
            <a:off x="6622171" y="3819716"/>
            <a:ext cx="10522952" cy="12095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Los </a:t>
            </a:r>
            <a:endParaRPr/>
          </a:p>
        </p:txBody>
      </p:sp>
      <p:sp>
        <p:nvSpPr>
          <p:cNvPr id="277" name="Google Shape;277;p15"/>
          <p:cNvSpPr txBox="1"/>
          <p:nvPr/>
        </p:nvSpPr>
        <p:spPr>
          <a:xfrm>
            <a:off x="6622171" y="4370856"/>
            <a:ext cx="10637129" cy="395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3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agentes de las RI</a:t>
            </a:r>
            <a:endParaRPr/>
          </a:p>
        </p:txBody>
      </p:sp>
      <p:sp>
        <p:nvSpPr>
          <p:cNvPr id="278" name="Google Shape;278;p15"/>
          <p:cNvSpPr/>
          <p:nvPr/>
        </p:nvSpPr>
        <p:spPr>
          <a:xfrm>
            <a:off x="-3170550" y="2473940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8"/>
                </a:lnTo>
                <a:lnTo>
                  <a:pt x="0" y="51106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15"/>
          <p:cNvSpPr/>
          <p:nvPr/>
        </p:nvSpPr>
        <p:spPr>
          <a:xfrm>
            <a:off x="879387" y="2850646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15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"/>
          <p:cNvSpPr/>
          <p:nvPr/>
        </p:nvSpPr>
        <p:spPr>
          <a:xfrm>
            <a:off x="8963173" y="-854060"/>
            <a:ext cx="9754024" cy="11836639"/>
          </a:xfrm>
          <a:custGeom>
            <a:rect b="b" l="l" r="r" t="t"/>
            <a:pathLst>
              <a:path extrusionOk="0" h="11836639" w="9754024">
                <a:moveTo>
                  <a:pt x="0" y="0"/>
                </a:moveTo>
                <a:lnTo>
                  <a:pt x="9754025" y="0"/>
                </a:lnTo>
                <a:lnTo>
                  <a:pt x="9754025" y="11836638"/>
                </a:lnTo>
                <a:lnTo>
                  <a:pt x="0" y="11836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16"/>
          <p:cNvSpPr/>
          <p:nvPr/>
        </p:nvSpPr>
        <p:spPr>
          <a:xfrm>
            <a:off x="6604284" y="-3171311"/>
            <a:ext cx="14652629" cy="5110647"/>
          </a:xfrm>
          <a:custGeom>
            <a:rect b="b" l="l" r="r" t="t"/>
            <a:pathLst>
              <a:path extrusionOk="0" h="5110647" w="14652629">
                <a:moveTo>
                  <a:pt x="0" y="0"/>
                </a:moveTo>
                <a:lnTo>
                  <a:pt x="14652629" y="0"/>
                </a:lnTo>
                <a:lnTo>
                  <a:pt x="14652629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7" name="Google Shape;287;p16"/>
          <p:cNvSpPr/>
          <p:nvPr/>
        </p:nvSpPr>
        <p:spPr>
          <a:xfrm>
            <a:off x="-2506918" y="8424265"/>
            <a:ext cx="4326365" cy="4326365"/>
          </a:xfrm>
          <a:custGeom>
            <a:rect b="b" l="l" r="r" t="t"/>
            <a:pathLst>
              <a:path extrusionOk="0" h="4326365" w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8" name="Google Shape;288;p16"/>
          <p:cNvSpPr/>
          <p:nvPr/>
        </p:nvSpPr>
        <p:spPr>
          <a:xfrm>
            <a:off x="7457005" y="443095"/>
            <a:ext cx="1035787" cy="1035787"/>
          </a:xfrm>
          <a:custGeom>
            <a:rect b="b" l="l" r="r" t="t"/>
            <a:pathLst>
              <a:path extrusionOk="0" h="1035787" w="1035787">
                <a:moveTo>
                  <a:pt x="0" y="0"/>
                </a:moveTo>
                <a:lnTo>
                  <a:pt x="1035787" y="0"/>
                </a:lnTo>
                <a:lnTo>
                  <a:pt x="1035787" y="1035787"/>
                </a:lnTo>
                <a:lnTo>
                  <a:pt x="0" y="1035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89" name="Google Shape;289;p16"/>
          <p:cNvGrpSpPr/>
          <p:nvPr/>
        </p:nvGrpSpPr>
        <p:grpSpPr>
          <a:xfrm>
            <a:off x="9802357" y="817360"/>
            <a:ext cx="7813548" cy="8718804"/>
            <a:chOff x="0" y="0"/>
            <a:chExt cx="10418064" cy="11625072"/>
          </a:xfrm>
        </p:grpSpPr>
        <p:sp>
          <p:nvSpPr>
            <p:cNvPr id="290" name="Google Shape;290;p16"/>
            <p:cNvSpPr/>
            <p:nvPr/>
          </p:nvSpPr>
          <p:spPr>
            <a:xfrm>
              <a:off x="57150" y="57150"/>
              <a:ext cx="10303764" cy="11510772"/>
            </a:xfrm>
            <a:custGeom>
              <a:rect b="b" l="l" r="r" t="t"/>
              <a:pathLst>
                <a:path extrusionOk="0" h="11510772" w="10303764">
                  <a:moveTo>
                    <a:pt x="0" y="0"/>
                  </a:moveTo>
                  <a:lnTo>
                    <a:pt x="10303764" y="0"/>
                  </a:lnTo>
                  <a:lnTo>
                    <a:pt x="10303764" y="11510772"/>
                  </a:lnTo>
                  <a:lnTo>
                    <a:pt x="0" y="11510772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-6500" r="-6499" t="-1154"/>
              </a:stretch>
            </a:blipFill>
            <a:ln>
              <a:noFill/>
            </a:ln>
          </p:spPr>
        </p:sp>
        <p:sp>
          <p:nvSpPr>
            <p:cNvPr id="291" name="Google Shape;291;p16"/>
            <p:cNvSpPr/>
            <p:nvPr/>
          </p:nvSpPr>
          <p:spPr>
            <a:xfrm>
              <a:off x="0" y="0"/>
              <a:ext cx="10418064" cy="11625072"/>
            </a:xfrm>
            <a:custGeom>
              <a:rect b="b" l="l" r="r" t="t"/>
              <a:pathLst>
                <a:path extrusionOk="0" h="11625072" w="10418064">
                  <a:moveTo>
                    <a:pt x="57150" y="0"/>
                  </a:moveTo>
                  <a:lnTo>
                    <a:pt x="10360914" y="0"/>
                  </a:lnTo>
                  <a:cubicBezTo>
                    <a:pt x="10392537" y="0"/>
                    <a:pt x="10418064" y="25527"/>
                    <a:pt x="10418064" y="57150"/>
                  </a:cubicBezTo>
                  <a:lnTo>
                    <a:pt x="10418064" y="11567922"/>
                  </a:lnTo>
                  <a:cubicBezTo>
                    <a:pt x="10418064" y="11599545"/>
                    <a:pt x="10392537" y="11625072"/>
                    <a:pt x="10360914" y="11625072"/>
                  </a:cubicBezTo>
                  <a:lnTo>
                    <a:pt x="57150" y="11625072"/>
                  </a:lnTo>
                  <a:cubicBezTo>
                    <a:pt x="25527" y="11625072"/>
                    <a:pt x="0" y="11599545"/>
                    <a:pt x="0" y="11567922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567922"/>
                  </a:lnTo>
                  <a:lnTo>
                    <a:pt x="57150" y="11567922"/>
                  </a:lnTo>
                  <a:lnTo>
                    <a:pt x="57150" y="11510772"/>
                  </a:lnTo>
                  <a:lnTo>
                    <a:pt x="10360914" y="11510772"/>
                  </a:lnTo>
                  <a:lnTo>
                    <a:pt x="10360914" y="11567922"/>
                  </a:lnTo>
                  <a:lnTo>
                    <a:pt x="10303764" y="11567922"/>
                  </a:lnTo>
                  <a:lnTo>
                    <a:pt x="10303764" y="57150"/>
                  </a:lnTo>
                  <a:lnTo>
                    <a:pt x="10360914" y="57150"/>
                  </a:lnTo>
                  <a:lnTo>
                    <a:pt x="10360914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2" name="Google Shape;292;p16"/>
          <p:cNvSpPr txBox="1"/>
          <p:nvPr/>
        </p:nvSpPr>
        <p:spPr>
          <a:xfrm>
            <a:off x="1383480" y="1547895"/>
            <a:ext cx="6591418" cy="7309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81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La relación laboral la protagonizan un trabajador y su empresario, aunque los sindicatos, las organizaciones empresariales y el Estado ejercen una influencia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17"/>
          <p:cNvPicPr preferRelativeResize="0"/>
          <p:nvPr/>
        </p:nvPicPr>
        <p:blipFill rotWithShape="1">
          <a:blip r:embed="rId3">
            <a:alphaModFix/>
          </a:blip>
          <a:srcRect b="10734" l="7912" r="5827" t="3327"/>
          <a:stretch/>
        </p:blipFill>
        <p:spPr>
          <a:xfrm>
            <a:off x="-68973" y="0"/>
            <a:ext cx="18356973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8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18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4" name="Google Shape;304;p18"/>
          <p:cNvSpPr txBox="1"/>
          <p:nvPr/>
        </p:nvSpPr>
        <p:spPr>
          <a:xfrm>
            <a:off x="1028700" y="3549076"/>
            <a:ext cx="4216185" cy="3664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474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05" name="Google Shape;305;p18"/>
          <p:cNvSpPr txBox="1"/>
          <p:nvPr/>
        </p:nvSpPr>
        <p:spPr>
          <a:xfrm>
            <a:off x="6622171" y="3819716"/>
            <a:ext cx="10522952" cy="12095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Las principales</a:t>
            </a:r>
            <a:endParaRPr/>
          </a:p>
        </p:txBody>
      </p:sp>
      <p:sp>
        <p:nvSpPr>
          <p:cNvPr id="306" name="Google Shape;306;p18"/>
          <p:cNvSpPr txBox="1"/>
          <p:nvPr/>
        </p:nvSpPr>
        <p:spPr>
          <a:xfrm>
            <a:off x="6622171" y="4370856"/>
            <a:ext cx="10637129" cy="395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3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normas reguladoras</a:t>
            </a:r>
            <a:endParaRPr/>
          </a:p>
        </p:txBody>
      </p:sp>
      <p:sp>
        <p:nvSpPr>
          <p:cNvPr id="307" name="Google Shape;307;p18"/>
          <p:cNvSpPr/>
          <p:nvPr/>
        </p:nvSpPr>
        <p:spPr>
          <a:xfrm>
            <a:off x="-2900375" y="2473940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8"/>
                </a:lnTo>
                <a:lnTo>
                  <a:pt x="0" y="51106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18"/>
          <p:cNvSpPr/>
          <p:nvPr/>
        </p:nvSpPr>
        <p:spPr>
          <a:xfrm>
            <a:off x="600322" y="2850646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18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"/>
          <p:cNvSpPr/>
          <p:nvPr/>
        </p:nvSpPr>
        <p:spPr>
          <a:xfrm>
            <a:off x="9432364" y="-284692"/>
            <a:ext cx="9284834" cy="11267270"/>
          </a:xfrm>
          <a:custGeom>
            <a:rect b="b" l="l" r="r" t="t"/>
            <a:pathLst>
              <a:path extrusionOk="0" h="11267270" w="9284834">
                <a:moveTo>
                  <a:pt x="0" y="0"/>
                </a:moveTo>
                <a:lnTo>
                  <a:pt x="9284834" y="0"/>
                </a:lnTo>
                <a:lnTo>
                  <a:pt x="9284834" y="11267270"/>
                </a:lnTo>
                <a:lnTo>
                  <a:pt x="0" y="112672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19"/>
          <p:cNvSpPr/>
          <p:nvPr/>
        </p:nvSpPr>
        <p:spPr>
          <a:xfrm>
            <a:off x="-2506918" y="8424265"/>
            <a:ext cx="4326365" cy="4326365"/>
          </a:xfrm>
          <a:custGeom>
            <a:rect b="b" l="l" r="r" t="t"/>
            <a:pathLst>
              <a:path extrusionOk="0" h="4326365" w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6" name="Google Shape;316;p19"/>
          <p:cNvGrpSpPr/>
          <p:nvPr/>
        </p:nvGrpSpPr>
        <p:grpSpPr>
          <a:xfrm>
            <a:off x="10676439" y="817360"/>
            <a:ext cx="6986358" cy="8718804"/>
            <a:chOff x="0" y="0"/>
            <a:chExt cx="9315144" cy="11625072"/>
          </a:xfrm>
        </p:grpSpPr>
        <p:sp>
          <p:nvSpPr>
            <p:cNvPr id="317" name="Google Shape;317;p19"/>
            <p:cNvSpPr/>
            <p:nvPr/>
          </p:nvSpPr>
          <p:spPr>
            <a:xfrm>
              <a:off x="51100" y="57150"/>
              <a:ext cx="9212944" cy="11510772"/>
            </a:xfrm>
            <a:custGeom>
              <a:rect b="b" l="l" r="r" t="t"/>
              <a:pathLst>
                <a:path extrusionOk="0" h="11510772" w="9212944">
                  <a:moveTo>
                    <a:pt x="0" y="0"/>
                  </a:moveTo>
                  <a:lnTo>
                    <a:pt x="9212944" y="0"/>
                  </a:lnTo>
                  <a:lnTo>
                    <a:pt x="9212944" y="11510772"/>
                  </a:lnTo>
                  <a:lnTo>
                    <a:pt x="0" y="11510772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505" l="-13022" r="-13166" t="-495"/>
              </a:stretch>
            </a:blipFill>
            <a:ln>
              <a:noFill/>
            </a:ln>
          </p:spPr>
        </p:sp>
        <p:sp>
          <p:nvSpPr>
            <p:cNvPr id="318" name="Google Shape;318;p19"/>
            <p:cNvSpPr/>
            <p:nvPr/>
          </p:nvSpPr>
          <p:spPr>
            <a:xfrm>
              <a:off x="0" y="0"/>
              <a:ext cx="9315144" cy="11625072"/>
            </a:xfrm>
            <a:custGeom>
              <a:rect b="b" l="l" r="r" t="t"/>
              <a:pathLst>
                <a:path extrusionOk="0" h="11625072" w="9315144">
                  <a:moveTo>
                    <a:pt x="51100" y="0"/>
                  </a:moveTo>
                  <a:lnTo>
                    <a:pt x="9264044" y="0"/>
                  </a:lnTo>
                  <a:cubicBezTo>
                    <a:pt x="9292320" y="0"/>
                    <a:pt x="9315144" y="25527"/>
                    <a:pt x="9315144" y="57150"/>
                  </a:cubicBezTo>
                  <a:lnTo>
                    <a:pt x="9315144" y="11567922"/>
                  </a:lnTo>
                  <a:cubicBezTo>
                    <a:pt x="9315144" y="11599545"/>
                    <a:pt x="9292320" y="11625072"/>
                    <a:pt x="9264044" y="11625072"/>
                  </a:cubicBezTo>
                  <a:lnTo>
                    <a:pt x="51100" y="11625072"/>
                  </a:lnTo>
                  <a:cubicBezTo>
                    <a:pt x="22825" y="11625072"/>
                    <a:pt x="0" y="11599545"/>
                    <a:pt x="0" y="11567922"/>
                  </a:cubicBezTo>
                  <a:lnTo>
                    <a:pt x="0" y="57150"/>
                  </a:lnTo>
                  <a:cubicBezTo>
                    <a:pt x="0" y="25527"/>
                    <a:pt x="22825" y="0"/>
                    <a:pt x="51100" y="0"/>
                  </a:cubicBezTo>
                  <a:moveTo>
                    <a:pt x="51100" y="114300"/>
                  </a:moveTo>
                  <a:lnTo>
                    <a:pt x="51100" y="57150"/>
                  </a:lnTo>
                  <a:lnTo>
                    <a:pt x="102200" y="57150"/>
                  </a:lnTo>
                  <a:lnTo>
                    <a:pt x="102200" y="11567922"/>
                  </a:lnTo>
                  <a:lnTo>
                    <a:pt x="51100" y="11567922"/>
                  </a:lnTo>
                  <a:lnTo>
                    <a:pt x="51100" y="11510772"/>
                  </a:lnTo>
                  <a:lnTo>
                    <a:pt x="9264044" y="11510772"/>
                  </a:lnTo>
                  <a:lnTo>
                    <a:pt x="9264044" y="11567922"/>
                  </a:lnTo>
                  <a:lnTo>
                    <a:pt x="9212945" y="11567922"/>
                  </a:lnTo>
                  <a:lnTo>
                    <a:pt x="9212945" y="57150"/>
                  </a:lnTo>
                  <a:lnTo>
                    <a:pt x="9264044" y="57150"/>
                  </a:lnTo>
                  <a:lnTo>
                    <a:pt x="9264044" y="114300"/>
                  </a:lnTo>
                  <a:lnTo>
                    <a:pt x="51100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9" name="Google Shape;319;p19"/>
          <p:cNvSpPr txBox="1"/>
          <p:nvPr/>
        </p:nvSpPr>
        <p:spPr>
          <a:xfrm>
            <a:off x="1356481" y="1950759"/>
            <a:ext cx="7232896" cy="6299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4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En Argentina, existen un conjunto de leyes, decretos y convenios  que establecen los derechos y obligaciones de empleadores y trabajadores. </a:t>
            </a:r>
            <a:endParaRPr/>
          </a:p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94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4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La Ley de Contrato de Trabajo (LCT) es la principal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/>
        </p:nvSpPr>
        <p:spPr>
          <a:xfrm>
            <a:off x="1391517" y="1648781"/>
            <a:ext cx="7548515" cy="1653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80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Índice de</a:t>
            </a: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1463801" y="4416154"/>
            <a:ext cx="681026" cy="682266"/>
          </a:xfrm>
          <a:custGeom>
            <a:rect b="b" l="l" r="r" t="t"/>
            <a:pathLst>
              <a:path extrusionOk="0" h="682266" w="681026">
                <a:moveTo>
                  <a:pt x="0" y="0"/>
                </a:moveTo>
                <a:lnTo>
                  <a:pt x="681026" y="0"/>
                </a:lnTo>
                <a:lnTo>
                  <a:pt x="681026" y="682266"/>
                </a:lnTo>
                <a:lnTo>
                  <a:pt x="0" y="6822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108" name="Google Shape;108;p2"/>
          <p:cNvSpPr/>
          <p:nvPr/>
        </p:nvSpPr>
        <p:spPr>
          <a:xfrm>
            <a:off x="-3503309" y="7482833"/>
            <a:ext cx="9796333" cy="5003692"/>
          </a:xfrm>
          <a:custGeom>
            <a:rect b="b" l="l" r="r" t="t"/>
            <a:pathLst>
              <a:path extrusionOk="0" h="5003692" w="9796333">
                <a:moveTo>
                  <a:pt x="0" y="0"/>
                </a:moveTo>
                <a:lnTo>
                  <a:pt x="9796333" y="0"/>
                </a:lnTo>
                <a:lnTo>
                  <a:pt x="9796333" y="5003692"/>
                </a:lnTo>
                <a:lnTo>
                  <a:pt x="0" y="5003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 txBox="1"/>
          <p:nvPr/>
        </p:nvSpPr>
        <p:spPr>
          <a:xfrm>
            <a:off x="1391517" y="2642864"/>
            <a:ext cx="8536993" cy="1725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85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CONTENIDOS</a:t>
            </a: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1394858" y="8320921"/>
            <a:ext cx="1028463" cy="1028463"/>
          </a:xfrm>
          <a:custGeom>
            <a:rect b="b" l="l" r="r" t="t"/>
            <a:pathLst>
              <a:path extrusionOk="0" h="1028463" w="1028463">
                <a:moveTo>
                  <a:pt x="0" y="0"/>
                </a:moveTo>
                <a:lnTo>
                  <a:pt x="1028463" y="0"/>
                </a:lnTo>
                <a:lnTo>
                  <a:pt x="1028463" y="1028463"/>
                </a:lnTo>
                <a:lnTo>
                  <a:pt x="0" y="1028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2"/>
          <p:cNvSpPr/>
          <p:nvPr/>
        </p:nvSpPr>
        <p:spPr>
          <a:xfrm>
            <a:off x="-1391517" y="6566350"/>
            <a:ext cx="2783034" cy="2783034"/>
          </a:xfrm>
          <a:custGeom>
            <a:rect b="b" l="l" r="r" t="t"/>
            <a:pathLst>
              <a:path extrusionOk="0" h="2783034" w="2783034">
                <a:moveTo>
                  <a:pt x="0" y="0"/>
                </a:moveTo>
                <a:lnTo>
                  <a:pt x="2783034" y="0"/>
                </a:lnTo>
                <a:lnTo>
                  <a:pt x="2783034" y="2783034"/>
                </a:lnTo>
                <a:lnTo>
                  <a:pt x="0" y="2783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2"/>
          <p:cNvSpPr/>
          <p:nvPr/>
        </p:nvSpPr>
        <p:spPr>
          <a:xfrm>
            <a:off x="10086747" y="1934259"/>
            <a:ext cx="7172135" cy="57150"/>
          </a:xfrm>
          <a:custGeom>
            <a:rect b="b" l="l" r="r" t="t"/>
            <a:pathLst>
              <a:path extrusionOk="0" h="76200" w="9562846">
                <a:moveTo>
                  <a:pt x="0" y="0"/>
                </a:moveTo>
                <a:lnTo>
                  <a:pt x="9562846" y="0"/>
                </a:lnTo>
                <a:lnTo>
                  <a:pt x="9562846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71743C"/>
          </a:solidFill>
          <a:ln>
            <a:noFill/>
          </a:ln>
        </p:spPr>
      </p:sp>
      <p:sp>
        <p:nvSpPr>
          <p:cNvPr id="113" name="Google Shape;113;p2"/>
          <p:cNvSpPr/>
          <p:nvPr/>
        </p:nvSpPr>
        <p:spPr>
          <a:xfrm>
            <a:off x="10086637" y="4317256"/>
            <a:ext cx="7172230" cy="57150"/>
          </a:xfrm>
          <a:custGeom>
            <a:rect b="b" l="l" r="r" t="t"/>
            <a:pathLst>
              <a:path extrusionOk="0" h="76200" w="9562973">
                <a:moveTo>
                  <a:pt x="0" y="0"/>
                </a:moveTo>
                <a:lnTo>
                  <a:pt x="9562973" y="0"/>
                </a:lnTo>
                <a:lnTo>
                  <a:pt x="9562973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71743C"/>
          </a:solidFill>
          <a:ln>
            <a:noFill/>
          </a:ln>
        </p:spPr>
      </p:sp>
      <p:sp>
        <p:nvSpPr>
          <p:cNvPr id="114" name="Google Shape;114;p2"/>
          <p:cNvSpPr/>
          <p:nvPr/>
        </p:nvSpPr>
        <p:spPr>
          <a:xfrm>
            <a:off x="10087075" y="6566350"/>
            <a:ext cx="7172230" cy="57150"/>
          </a:xfrm>
          <a:custGeom>
            <a:rect b="b" l="l" r="r" t="t"/>
            <a:pathLst>
              <a:path extrusionOk="0" h="76200" w="9562973">
                <a:moveTo>
                  <a:pt x="0" y="0"/>
                </a:moveTo>
                <a:lnTo>
                  <a:pt x="9562973" y="0"/>
                </a:lnTo>
                <a:lnTo>
                  <a:pt x="9562973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71743C"/>
          </a:solidFill>
          <a:ln>
            <a:noFill/>
          </a:ln>
        </p:spPr>
      </p:sp>
      <p:sp>
        <p:nvSpPr>
          <p:cNvPr id="115" name="Google Shape;115;p2"/>
          <p:cNvSpPr/>
          <p:nvPr/>
        </p:nvSpPr>
        <p:spPr>
          <a:xfrm>
            <a:off x="10087075" y="9057943"/>
            <a:ext cx="7172515" cy="57150"/>
          </a:xfrm>
          <a:custGeom>
            <a:rect b="b" l="l" r="r" t="t"/>
            <a:pathLst>
              <a:path extrusionOk="0" h="76200" w="9563354">
                <a:moveTo>
                  <a:pt x="0" y="0"/>
                </a:moveTo>
                <a:lnTo>
                  <a:pt x="9563354" y="0"/>
                </a:lnTo>
                <a:lnTo>
                  <a:pt x="9563354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71743C"/>
          </a:solidFill>
          <a:ln>
            <a:noFill/>
          </a:ln>
        </p:spPr>
      </p:sp>
      <p:sp>
        <p:nvSpPr>
          <p:cNvPr id="116" name="Google Shape;116;p2"/>
          <p:cNvSpPr txBox="1"/>
          <p:nvPr/>
        </p:nvSpPr>
        <p:spPr>
          <a:xfrm>
            <a:off x="10481371" y="866809"/>
            <a:ext cx="6777929" cy="7233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7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01. Línea de tiempo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10442430" y="2421191"/>
            <a:ext cx="6758459" cy="13640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7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02. Etapas de las Relaciones Industriales</a:t>
            </a:r>
            <a:endParaRPr/>
          </a:p>
        </p:txBody>
      </p:sp>
      <p:sp>
        <p:nvSpPr>
          <p:cNvPr id="118" name="Google Shape;118;p2"/>
          <p:cNvSpPr txBox="1"/>
          <p:nvPr/>
        </p:nvSpPr>
        <p:spPr>
          <a:xfrm>
            <a:off x="10461900" y="4869332"/>
            <a:ext cx="6758459" cy="13640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7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03. Concepto de Relaciones Industriales</a:t>
            </a:r>
            <a:endParaRPr/>
          </a:p>
        </p:txBody>
      </p:sp>
      <p:sp>
        <p:nvSpPr>
          <p:cNvPr id="119" name="Google Shape;119;p2"/>
          <p:cNvSpPr txBox="1"/>
          <p:nvPr/>
        </p:nvSpPr>
        <p:spPr>
          <a:xfrm>
            <a:off x="10442430" y="7409527"/>
            <a:ext cx="6777929" cy="1338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7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04. Funciones de las Relaciones industriales</a:t>
            </a:r>
            <a:endParaRPr/>
          </a:p>
        </p:txBody>
      </p:sp>
      <p:sp>
        <p:nvSpPr>
          <p:cNvPr id="120" name="Google Shape;120;p2"/>
          <p:cNvSpPr txBox="1"/>
          <p:nvPr/>
        </p:nvSpPr>
        <p:spPr>
          <a:xfrm>
            <a:off x="2429025" y="4155331"/>
            <a:ext cx="6777929" cy="926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77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1era parte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4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1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21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21"/>
          <p:cNvSpPr txBox="1"/>
          <p:nvPr/>
        </p:nvSpPr>
        <p:spPr>
          <a:xfrm>
            <a:off x="1428627" y="2919878"/>
            <a:ext cx="4216185" cy="3664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474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332" name="Google Shape;332;p21"/>
          <p:cNvSpPr txBox="1"/>
          <p:nvPr/>
        </p:nvSpPr>
        <p:spPr>
          <a:xfrm>
            <a:off x="6622171" y="3819716"/>
            <a:ext cx="10522952" cy="13333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Concepto de</a:t>
            </a:r>
            <a:endParaRPr/>
          </a:p>
        </p:txBody>
      </p:sp>
      <p:sp>
        <p:nvSpPr>
          <p:cNvPr id="333" name="Google Shape;333;p21"/>
          <p:cNvSpPr txBox="1"/>
          <p:nvPr/>
        </p:nvSpPr>
        <p:spPr>
          <a:xfrm>
            <a:off x="6622171" y="4342281"/>
            <a:ext cx="10637129" cy="2205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9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Organización</a:t>
            </a:r>
            <a:endParaRPr/>
          </a:p>
        </p:txBody>
      </p:sp>
      <p:sp>
        <p:nvSpPr>
          <p:cNvPr id="334" name="Google Shape;334;p21"/>
          <p:cNvSpPr/>
          <p:nvPr/>
        </p:nvSpPr>
        <p:spPr>
          <a:xfrm>
            <a:off x="-2690484" y="-435851"/>
            <a:ext cx="9198355" cy="7649487"/>
          </a:xfrm>
          <a:custGeom>
            <a:rect b="b" l="l" r="r" t="t"/>
            <a:pathLst>
              <a:path extrusionOk="0" h="7649487" w="9198355">
                <a:moveTo>
                  <a:pt x="0" y="0"/>
                </a:moveTo>
                <a:lnTo>
                  <a:pt x="9198355" y="0"/>
                </a:lnTo>
                <a:lnTo>
                  <a:pt x="9198355" y="7649487"/>
                </a:lnTo>
                <a:lnTo>
                  <a:pt x="0" y="7649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21"/>
          <p:cNvSpPr/>
          <p:nvPr/>
        </p:nvSpPr>
        <p:spPr>
          <a:xfrm>
            <a:off x="879387" y="2646483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p21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2"/>
          <p:cNvSpPr/>
          <p:nvPr/>
        </p:nvSpPr>
        <p:spPr>
          <a:xfrm>
            <a:off x="8963173" y="-854060"/>
            <a:ext cx="9754024" cy="11836639"/>
          </a:xfrm>
          <a:custGeom>
            <a:rect b="b" l="l" r="r" t="t"/>
            <a:pathLst>
              <a:path extrusionOk="0" h="11836639" w="9754024">
                <a:moveTo>
                  <a:pt x="0" y="0"/>
                </a:moveTo>
                <a:lnTo>
                  <a:pt x="9754025" y="0"/>
                </a:lnTo>
                <a:lnTo>
                  <a:pt x="9754025" y="11836638"/>
                </a:lnTo>
                <a:lnTo>
                  <a:pt x="0" y="11836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22"/>
          <p:cNvSpPr/>
          <p:nvPr/>
        </p:nvSpPr>
        <p:spPr>
          <a:xfrm>
            <a:off x="6604284" y="-3171311"/>
            <a:ext cx="14652629" cy="5110647"/>
          </a:xfrm>
          <a:custGeom>
            <a:rect b="b" l="l" r="r" t="t"/>
            <a:pathLst>
              <a:path extrusionOk="0" h="5110647" w="14652629">
                <a:moveTo>
                  <a:pt x="0" y="0"/>
                </a:moveTo>
                <a:lnTo>
                  <a:pt x="14652629" y="0"/>
                </a:lnTo>
                <a:lnTo>
                  <a:pt x="14652629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22"/>
          <p:cNvSpPr/>
          <p:nvPr/>
        </p:nvSpPr>
        <p:spPr>
          <a:xfrm>
            <a:off x="-2506918" y="8424265"/>
            <a:ext cx="4326365" cy="4326365"/>
          </a:xfrm>
          <a:custGeom>
            <a:rect b="b" l="l" r="r" t="t"/>
            <a:pathLst>
              <a:path extrusionOk="0" h="4326365" w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22"/>
          <p:cNvSpPr/>
          <p:nvPr/>
        </p:nvSpPr>
        <p:spPr>
          <a:xfrm>
            <a:off x="7457005" y="443095"/>
            <a:ext cx="1035787" cy="1035787"/>
          </a:xfrm>
          <a:custGeom>
            <a:rect b="b" l="l" r="r" t="t"/>
            <a:pathLst>
              <a:path extrusionOk="0" h="1035787" w="1035787">
                <a:moveTo>
                  <a:pt x="0" y="0"/>
                </a:moveTo>
                <a:lnTo>
                  <a:pt x="1035787" y="0"/>
                </a:lnTo>
                <a:lnTo>
                  <a:pt x="1035787" y="1035787"/>
                </a:lnTo>
                <a:lnTo>
                  <a:pt x="0" y="1035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5" name="Google Shape;345;p22"/>
          <p:cNvGrpSpPr/>
          <p:nvPr/>
        </p:nvGrpSpPr>
        <p:grpSpPr>
          <a:xfrm>
            <a:off x="10031518" y="748275"/>
            <a:ext cx="7813548" cy="8718804"/>
            <a:chOff x="0" y="0"/>
            <a:chExt cx="10418064" cy="11625072"/>
          </a:xfrm>
        </p:grpSpPr>
        <p:sp>
          <p:nvSpPr>
            <p:cNvPr id="346" name="Google Shape;346;p22"/>
            <p:cNvSpPr/>
            <p:nvPr/>
          </p:nvSpPr>
          <p:spPr>
            <a:xfrm>
              <a:off x="57150" y="57150"/>
              <a:ext cx="10303764" cy="11510772"/>
            </a:xfrm>
            <a:custGeom>
              <a:rect b="b" l="l" r="r" t="t"/>
              <a:pathLst>
                <a:path extrusionOk="0" h="11510772" w="10303764">
                  <a:moveTo>
                    <a:pt x="0" y="0"/>
                  </a:moveTo>
                  <a:lnTo>
                    <a:pt x="10303764" y="0"/>
                  </a:lnTo>
                  <a:lnTo>
                    <a:pt x="10303764" y="11510772"/>
                  </a:lnTo>
                  <a:lnTo>
                    <a:pt x="0" y="11510772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-5855" r="-5855" t="0"/>
              </a:stretch>
            </a:blipFill>
            <a:ln>
              <a:noFill/>
            </a:ln>
          </p:spPr>
        </p:sp>
        <p:sp>
          <p:nvSpPr>
            <p:cNvPr id="347" name="Google Shape;347;p22"/>
            <p:cNvSpPr/>
            <p:nvPr/>
          </p:nvSpPr>
          <p:spPr>
            <a:xfrm>
              <a:off x="0" y="0"/>
              <a:ext cx="10418064" cy="11625072"/>
            </a:xfrm>
            <a:custGeom>
              <a:rect b="b" l="l" r="r" t="t"/>
              <a:pathLst>
                <a:path extrusionOk="0" h="11625072" w="10418064">
                  <a:moveTo>
                    <a:pt x="57150" y="0"/>
                  </a:moveTo>
                  <a:lnTo>
                    <a:pt x="10360914" y="0"/>
                  </a:lnTo>
                  <a:cubicBezTo>
                    <a:pt x="10392537" y="0"/>
                    <a:pt x="10418064" y="25527"/>
                    <a:pt x="10418064" y="57150"/>
                  </a:cubicBezTo>
                  <a:lnTo>
                    <a:pt x="10418064" y="11567922"/>
                  </a:lnTo>
                  <a:cubicBezTo>
                    <a:pt x="10418064" y="11599545"/>
                    <a:pt x="10392537" y="11625072"/>
                    <a:pt x="10360914" y="11625072"/>
                  </a:cubicBezTo>
                  <a:lnTo>
                    <a:pt x="57150" y="11625072"/>
                  </a:lnTo>
                  <a:cubicBezTo>
                    <a:pt x="25527" y="11625072"/>
                    <a:pt x="0" y="11599545"/>
                    <a:pt x="0" y="11567922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567922"/>
                  </a:lnTo>
                  <a:lnTo>
                    <a:pt x="57150" y="11567922"/>
                  </a:lnTo>
                  <a:lnTo>
                    <a:pt x="57150" y="11510772"/>
                  </a:lnTo>
                  <a:lnTo>
                    <a:pt x="10360914" y="11510772"/>
                  </a:lnTo>
                  <a:lnTo>
                    <a:pt x="10360914" y="11567922"/>
                  </a:lnTo>
                  <a:lnTo>
                    <a:pt x="10303764" y="11567922"/>
                  </a:lnTo>
                  <a:lnTo>
                    <a:pt x="10303764" y="57150"/>
                  </a:lnTo>
                  <a:lnTo>
                    <a:pt x="10360914" y="57150"/>
                  </a:lnTo>
                  <a:lnTo>
                    <a:pt x="10360914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8" name="Google Shape;348;p22"/>
          <p:cNvSpPr txBox="1"/>
          <p:nvPr/>
        </p:nvSpPr>
        <p:spPr>
          <a:xfrm>
            <a:off x="1036360" y="1789255"/>
            <a:ext cx="6938539" cy="8459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1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Formaciones sociales complejas</a:t>
            </a:r>
            <a:r>
              <a:rPr b="0" i="0" lang="en-US" sz="541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con múltiples aspectos y pueden ser estudiadas desde muchas perspectivas.</a:t>
            </a:r>
            <a:endParaRPr/>
          </a:p>
          <a:p>
            <a:pPr indent="-321355" lvl="2" marL="964068" marR="0" rtl="0" algn="l">
              <a:lnSpc>
                <a:spcPct val="109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41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3"/>
          <p:cNvSpPr/>
          <p:nvPr/>
        </p:nvSpPr>
        <p:spPr>
          <a:xfrm>
            <a:off x="-964735" y="9406411"/>
            <a:ext cx="20036644" cy="5966360"/>
          </a:xfrm>
          <a:custGeom>
            <a:rect b="b" l="l" r="r" t="t"/>
            <a:pathLst>
              <a:path extrusionOk="0" h="5966360" w="20036644">
                <a:moveTo>
                  <a:pt x="0" y="0"/>
                </a:moveTo>
                <a:lnTo>
                  <a:pt x="20036644" y="0"/>
                </a:lnTo>
                <a:lnTo>
                  <a:pt x="20036644" y="5966360"/>
                </a:lnTo>
                <a:lnTo>
                  <a:pt x="0" y="59663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3"/>
          <p:cNvSpPr/>
          <p:nvPr/>
        </p:nvSpPr>
        <p:spPr>
          <a:xfrm>
            <a:off x="13295339" y="7731676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3"/>
          <p:cNvSpPr/>
          <p:nvPr/>
        </p:nvSpPr>
        <p:spPr>
          <a:xfrm>
            <a:off x="-2368250" y="-2004346"/>
            <a:ext cx="4736499" cy="4736499"/>
          </a:xfrm>
          <a:custGeom>
            <a:rect b="b" l="l" r="r" t="t"/>
            <a:pathLst>
              <a:path extrusionOk="0" h="4736499" w="4736499">
                <a:moveTo>
                  <a:pt x="0" y="0"/>
                </a:moveTo>
                <a:lnTo>
                  <a:pt x="4736499" y="0"/>
                </a:lnTo>
                <a:lnTo>
                  <a:pt x="4736499" y="4736499"/>
                </a:lnTo>
                <a:lnTo>
                  <a:pt x="0" y="4736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3"/>
          <p:cNvSpPr txBox="1"/>
          <p:nvPr/>
        </p:nvSpPr>
        <p:spPr>
          <a:xfrm>
            <a:off x="2591019" y="3526714"/>
            <a:ext cx="14079725" cy="469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Sistema</a:t>
            </a:r>
            <a:r>
              <a:rPr b="0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diseñado para </a:t>
            </a:r>
            <a:r>
              <a:rPr b="1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coordinar</a:t>
            </a:r>
            <a:r>
              <a:rPr b="0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recursos, procesos y personas</a:t>
            </a:r>
            <a:r>
              <a:rPr b="0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con el propósito de alcanzar </a:t>
            </a:r>
            <a:r>
              <a:rPr b="1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objetivos definidos</a:t>
            </a:r>
            <a:r>
              <a:rPr b="0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, optimizando el uso de los medios disponibles mediante </a:t>
            </a:r>
            <a:r>
              <a:rPr b="1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estructuras, normas y procedimientos </a:t>
            </a:r>
            <a:r>
              <a:rPr b="0" i="0" lang="en-US" sz="434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eficaces</a:t>
            </a:r>
            <a:endParaRPr/>
          </a:p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348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23"/>
          <p:cNvSpPr/>
          <p:nvPr/>
        </p:nvSpPr>
        <p:spPr>
          <a:xfrm>
            <a:off x="16631729" y="7589293"/>
            <a:ext cx="1255142" cy="1255142"/>
          </a:xfrm>
          <a:custGeom>
            <a:rect b="b" l="l" r="r" t="t"/>
            <a:pathLst>
              <a:path extrusionOk="0" h="1255142" w="1255142">
                <a:moveTo>
                  <a:pt x="0" y="0"/>
                </a:moveTo>
                <a:lnTo>
                  <a:pt x="1255142" y="0"/>
                </a:lnTo>
                <a:lnTo>
                  <a:pt x="1255142" y="1255142"/>
                </a:lnTo>
                <a:lnTo>
                  <a:pt x="0" y="1255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3"/>
          <p:cNvSpPr/>
          <p:nvPr/>
        </p:nvSpPr>
        <p:spPr>
          <a:xfrm>
            <a:off x="2591019" y="1934661"/>
            <a:ext cx="1191143" cy="1193312"/>
          </a:xfrm>
          <a:custGeom>
            <a:rect b="b" l="l" r="r" t="t"/>
            <a:pathLst>
              <a:path extrusionOk="0" h="1193312" w="1191143">
                <a:moveTo>
                  <a:pt x="0" y="0"/>
                </a:moveTo>
                <a:lnTo>
                  <a:pt x="1191143" y="0"/>
                </a:lnTo>
                <a:lnTo>
                  <a:pt x="1191143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359" name="Google Shape;359;p23"/>
          <p:cNvSpPr/>
          <p:nvPr/>
        </p:nvSpPr>
        <p:spPr>
          <a:xfrm rot="10800000">
            <a:off x="14810640" y="1934661"/>
            <a:ext cx="1191143" cy="1193312"/>
          </a:xfrm>
          <a:custGeom>
            <a:rect b="b" l="l" r="r" t="t"/>
            <a:pathLst>
              <a:path extrusionOk="0" h="1193312" w="1191143">
                <a:moveTo>
                  <a:pt x="0" y="0"/>
                </a:moveTo>
                <a:lnTo>
                  <a:pt x="1191143" y="0"/>
                </a:lnTo>
                <a:lnTo>
                  <a:pt x="1191143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360" name="Google Shape;360;p23"/>
          <p:cNvSpPr txBox="1"/>
          <p:nvPr/>
        </p:nvSpPr>
        <p:spPr>
          <a:xfrm>
            <a:off x="3865129" y="1763111"/>
            <a:ext cx="10862544" cy="1654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98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Otra definición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4"/>
          <p:cNvSpPr/>
          <p:nvPr/>
        </p:nvSpPr>
        <p:spPr>
          <a:xfrm>
            <a:off x="8963173" y="-854060"/>
            <a:ext cx="9754024" cy="11836639"/>
          </a:xfrm>
          <a:custGeom>
            <a:rect b="b" l="l" r="r" t="t"/>
            <a:pathLst>
              <a:path extrusionOk="0" h="11836639" w="9754024">
                <a:moveTo>
                  <a:pt x="0" y="0"/>
                </a:moveTo>
                <a:lnTo>
                  <a:pt x="9754025" y="0"/>
                </a:lnTo>
                <a:lnTo>
                  <a:pt x="9754025" y="11836638"/>
                </a:lnTo>
                <a:lnTo>
                  <a:pt x="0" y="11836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p24"/>
          <p:cNvSpPr/>
          <p:nvPr/>
        </p:nvSpPr>
        <p:spPr>
          <a:xfrm>
            <a:off x="6604284" y="-3171311"/>
            <a:ext cx="14652629" cy="5110647"/>
          </a:xfrm>
          <a:custGeom>
            <a:rect b="b" l="l" r="r" t="t"/>
            <a:pathLst>
              <a:path extrusionOk="0" h="5110647" w="14652629">
                <a:moveTo>
                  <a:pt x="0" y="0"/>
                </a:moveTo>
                <a:lnTo>
                  <a:pt x="14652629" y="0"/>
                </a:lnTo>
                <a:lnTo>
                  <a:pt x="14652629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24"/>
          <p:cNvSpPr/>
          <p:nvPr/>
        </p:nvSpPr>
        <p:spPr>
          <a:xfrm>
            <a:off x="-2506918" y="8424265"/>
            <a:ext cx="4326365" cy="4326365"/>
          </a:xfrm>
          <a:custGeom>
            <a:rect b="b" l="l" r="r" t="t"/>
            <a:pathLst>
              <a:path extrusionOk="0" h="4326365" w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4"/>
          <p:cNvSpPr/>
          <p:nvPr/>
        </p:nvSpPr>
        <p:spPr>
          <a:xfrm>
            <a:off x="7457005" y="443095"/>
            <a:ext cx="1035787" cy="1035787"/>
          </a:xfrm>
          <a:custGeom>
            <a:rect b="b" l="l" r="r" t="t"/>
            <a:pathLst>
              <a:path extrusionOk="0" h="1035787" w="1035787">
                <a:moveTo>
                  <a:pt x="0" y="0"/>
                </a:moveTo>
                <a:lnTo>
                  <a:pt x="1035787" y="0"/>
                </a:lnTo>
                <a:lnTo>
                  <a:pt x="1035787" y="1035787"/>
                </a:lnTo>
                <a:lnTo>
                  <a:pt x="0" y="1035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9" name="Google Shape;369;p24"/>
          <p:cNvGrpSpPr/>
          <p:nvPr/>
        </p:nvGrpSpPr>
        <p:grpSpPr>
          <a:xfrm>
            <a:off x="9568754" y="380190"/>
            <a:ext cx="7813548" cy="8718804"/>
            <a:chOff x="0" y="0"/>
            <a:chExt cx="10418064" cy="11625072"/>
          </a:xfrm>
        </p:grpSpPr>
        <p:sp>
          <p:nvSpPr>
            <p:cNvPr id="370" name="Google Shape;370;p24"/>
            <p:cNvSpPr/>
            <p:nvPr/>
          </p:nvSpPr>
          <p:spPr>
            <a:xfrm>
              <a:off x="57150" y="57150"/>
              <a:ext cx="10303764" cy="11510772"/>
            </a:xfrm>
            <a:custGeom>
              <a:rect b="b" l="l" r="r" t="t"/>
              <a:pathLst>
                <a:path extrusionOk="0" h="11510772" w="10303764">
                  <a:moveTo>
                    <a:pt x="0" y="0"/>
                  </a:moveTo>
                  <a:lnTo>
                    <a:pt x="10303764" y="0"/>
                  </a:lnTo>
                  <a:lnTo>
                    <a:pt x="10303764" y="11510772"/>
                  </a:lnTo>
                  <a:lnTo>
                    <a:pt x="0" y="11510772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5626" l="-36046" r="-41778" t="-494"/>
              </a:stretch>
            </a:blipFill>
            <a:ln>
              <a:noFill/>
            </a:ln>
          </p:spPr>
        </p:sp>
        <p:sp>
          <p:nvSpPr>
            <p:cNvPr id="371" name="Google Shape;371;p24"/>
            <p:cNvSpPr/>
            <p:nvPr/>
          </p:nvSpPr>
          <p:spPr>
            <a:xfrm>
              <a:off x="0" y="0"/>
              <a:ext cx="10418064" cy="11625072"/>
            </a:xfrm>
            <a:custGeom>
              <a:rect b="b" l="l" r="r" t="t"/>
              <a:pathLst>
                <a:path extrusionOk="0" h="11625072" w="10418064">
                  <a:moveTo>
                    <a:pt x="57150" y="0"/>
                  </a:moveTo>
                  <a:lnTo>
                    <a:pt x="10360914" y="0"/>
                  </a:lnTo>
                  <a:cubicBezTo>
                    <a:pt x="10392537" y="0"/>
                    <a:pt x="10418064" y="25527"/>
                    <a:pt x="10418064" y="57150"/>
                  </a:cubicBezTo>
                  <a:lnTo>
                    <a:pt x="10418064" y="11567922"/>
                  </a:lnTo>
                  <a:cubicBezTo>
                    <a:pt x="10418064" y="11599545"/>
                    <a:pt x="10392537" y="11625072"/>
                    <a:pt x="10360914" y="11625072"/>
                  </a:cubicBezTo>
                  <a:lnTo>
                    <a:pt x="57150" y="11625072"/>
                  </a:lnTo>
                  <a:cubicBezTo>
                    <a:pt x="25527" y="11625072"/>
                    <a:pt x="0" y="11599545"/>
                    <a:pt x="0" y="11567922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567922"/>
                  </a:lnTo>
                  <a:lnTo>
                    <a:pt x="57150" y="11567922"/>
                  </a:lnTo>
                  <a:lnTo>
                    <a:pt x="57150" y="11510772"/>
                  </a:lnTo>
                  <a:lnTo>
                    <a:pt x="10360914" y="11510772"/>
                  </a:lnTo>
                  <a:lnTo>
                    <a:pt x="10360914" y="11567922"/>
                  </a:lnTo>
                  <a:lnTo>
                    <a:pt x="10303764" y="11567922"/>
                  </a:lnTo>
                  <a:lnTo>
                    <a:pt x="10303764" y="57150"/>
                  </a:lnTo>
                  <a:lnTo>
                    <a:pt x="10360914" y="57150"/>
                  </a:lnTo>
                  <a:lnTo>
                    <a:pt x="10360914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2" name="Google Shape;372;p24"/>
          <p:cNvSpPr txBox="1"/>
          <p:nvPr/>
        </p:nvSpPr>
        <p:spPr>
          <a:xfrm>
            <a:off x="642686" y="1891794"/>
            <a:ext cx="8115300" cy="6779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17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Características:</a:t>
            </a:r>
            <a:endParaRPr/>
          </a:p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217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1355" lvl="2" marL="96406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17"/>
              <a:buFont typeface="Arial"/>
              <a:buChar char="⚬"/>
            </a:pPr>
            <a:r>
              <a:rPr b="0" i="0" lang="en-US" sz="4217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Compuestas por individuos y grupos</a:t>
            </a:r>
            <a:endParaRPr/>
          </a:p>
          <a:p>
            <a:pPr indent="-321355" lvl="2" marL="96406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17"/>
              <a:buFont typeface="Arial"/>
              <a:buChar char="⚬"/>
            </a:pPr>
            <a:r>
              <a:rPr b="0" i="0" lang="en-US" sz="4217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Persiguen fines y objetivos específicos </a:t>
            </a:r>
            <a:endParaRPr/>
          </a:p>
          <a:p>
            <a:pPr indent="-321355" lvl="2" marL="96406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217"/>
              <a:buFont typeface="Arial"/>
              <a:buChar char="⚬"/>
            </a:pPr>
            <a:r>
              <a:rPr b="0" i="0" lang="en-US" sz="4217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Funciones diferenciadas dirigidas y coordinadas</a:t>
            </a:r>
            <a:endParaRPr/>
          </a:p>
          <a:p>
            <a:pPr indent="-321355" lvl="2" marL="96406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217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5"/>
          <p:cNvSpPr/>
          <p:nvPr/>
        </p:nvSpPr>
        <p:spPr>
          <a:xfrm>
            <a:off x="-807912" y="-6641789"/>
            <a:ext cx="20593590" cy="7670489"/>
          </a:xfrm>
          <a:custGeom>
            <a:rect b="b" l="l" r="r" t="t"/>
            <a:pathLst>
              <a:path extrusionOk="0" h="7670489" w="20593590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25"/>
          <p:cNvSpPr/>
          <p:nvPr/>
        </p:nvSpPr>
        <p:spPr>
          <a:xfrm>
            <a:off x="-1068907" y="9077474"/>
            <a:ext cx="21201429" cy="7670489"/>
          </a:xfrm>
          <a:custGeom>
            <a:rect b="b" l="l" r="r" t="t"/>
            <a:pathLst>
              <a:path extrusionOk="0" h="7670489" w="2120142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25"/>
          <p:cNvSpPr/>
          <p:nvPr/>
        </p:nvSpPr>
        <p:spPr>
          <a:xfrm>
            <a:off x="-1687809" y="8483977"/>
            <a:ext cx="6249065" cy="1548646"/>
          </a:xfrm>
          <a:custGeom>
            <a:rect b="b" l="l" r="r" t="t"/>
            <a:pathLst>
              <a:path extrusionOk="0" h="1548646" w="6249065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25"/>
          <p:cNvSpPr/>
          <p:nvPr/>
        </p:nvSpPr>
        <p:spPr>
          <a:xfrm>
            <a:off x="13228719" y="217319"/>
            <a:ext cx="6217532" cy="1540832"/>
          </a:xfrm>
          <a:custGeom>
            <a:rect b="b" l="l" r="r" t="t"/>
            <a:pathLst>
              <a:path extrusionOk="0" h="1540832" w="6217532">
                <a:moveTo>
                  <a:pt x="0" y="0"/>
                </a:moveTo>
                <a:lnTo>
                  <a:pt x="6217531" y="0"/>
                </a:lnTo>
                <a:lnTo>
                  <a:pt x="6217531" y="1540833"/>
                </a:lnTo>
                <a:lnTo>
                  <a:pt x="0" y="15408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25"/>
          <p:cNvSpPr/>
          <p:nvPr/>
        </p:nvSpPr>
        <p:spPr>
          <a:xfrm>
            <a:off x="-1537717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6" name="Google Shape;386;p25"/>
          <p:cNvSpPr/>
          <p:nvPr/>
        </p:nvSpPr>
        <p:spPr>
          <a:xfrm>
            <a:off x="16710243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25"/>
          <p:cNvSpPr/>
          <p:nvPr/>
        </p:nvSpPr>
        <p:spPr>
          <a:xfrm>
            <a:off x="2019592" y="1852793"/>
            <a:ext cx="1191142" cy="1193312"/>
          </a:xfrm>
          <a:custGeom>
            <a:rect b="b" l="l" r="r" t="t"/>
            <a:pathLst>
              <a:path extrusionOk="0" h="1193312" w="119114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388" name="Google Shape;388;p25"/>
          <p:cNvSpPr/>
          <p:nvPr/>
        </p:nvSpPr>
        <p:spPr>
          <a:xfrm rot="10800000">
            <a:off x="15346779" y="1758152"/>
            <a:ext cx="1191142" cy="1193312"/>
          </a:xfrm>
          <a:custGeom>
            <a:rect b="b" l="l" r="r" t="t"/>
            <a:pathLst>
              <a:path extrusionOk="0" h="1193312" w="119114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389" name="Google Shape;389;p25"/>
          <p:cNvSpPr txBox="1"/>
          <p:nvPr/>
        </p:nvSpPr>
        <p:spPr>
          <a:xfrm>
            <a:off x="3090148" y="1707683"/>
            <a:ext cx="12377217" cy="1695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98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Hablemos un poco</a:t>
            </a:r>
            <a:endParaRPr/>
          </a:p>
        </p:txBody>
      </p:sp>
      <p:sp>
        <p:nvSpPr>
          <p:cNvPr id="390" name="Google Shape;390;p25"/>
          <p:cNvSpPr txBox="1"/>
          <p:nvPr/>
        </p:nvSpPr>
        <p:spPr>
          <a:xfrm>
            <a:off x="3623296" y="3644569"/>
            <a:ext cx="10860876" cy="610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3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2629" lvl="2" marL="937888" marR="0" rtl="0" algn="ctr">
              <a:lnSpc>
                <a:spcPct val="147599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000"/>
              <a:buFont typeface="Arial"/>
              <a:buChar char="⚬"/>
            </a:pPr>
            <a:r>
              <a:rPr b="0" i="0" lang="en-US" sz="40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Un proceso</a:t>
            </a:r>
            <a:endParaRPr/>
          </a:p>
          <a:p>
            <a:pPr indent="-312629" lvl="2" marL="937888" marR="0" rtl="0" algn="ctr">
              <a:lnSpc>
                <a:spcPct val="147599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000"/>
              <a:buFont typeface="Arial"/>
              <a:buChar char="⚬"/>
            </a:pPr>
            <a:r>
              <a:rPr b="0" i="0" lang="en-US" sz="40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Un Sistema</a:t>
            </a:r>
            <a:endParaRPr/>
          </a:p>
          <a:p>
            <a:pPr indent="-312629" lvl="2" marL="937888" marR="0" rtl="0" algn="ctr">
              <a:lnSpc>
                <a:spcPct val="147599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000"/>
              <a:buFont typeface="Arial"/>
              <a:buChar char="⚬"/>
            </a:pPr>
            <a:r>
              <a:rPr b="0" i="0" lang="en-US" sz="40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Qué recursos creen que van a necesitar para realizar su trabajo</a:t>
            </a:r>
            <a:endParaRPr/>
          </a:p>
          <a:p>
            <a:pPr indent="-312629" lvl="2" marL="937888" marR="0" rtl="0" algn="ctr">
              <a:lnSpc>
                <a:spcPct val="147599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000"/>
              <a:buFont typeface="Arial"/>
              <a:buChar char="⚬"/>
            </a:pPr>
            <a:r>
              <a:rPr b="0" i="0" lang="en-US" sz="40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Cómo piensan que intervienen las personas</a:t>
            </a:r>
            <a:endParaRPr/>
          </a:p>
          <a:p>
            <a:pPr indent="-312629" lvl="2" marL="937888" marR="0" rtl="0" algn="l">
              <a:lnSpc>
                <a:spcPct val="147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5"/>
          <p:cNvSpPr txBox="1"/>
          <p:nvPr/>
        </p:nvSpPr>
        <p:spPr>
          <a:xfrm>
            <a:off x="3625068" y="3194845"/>
            <a:ext cx="10860876" cy="1566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7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Qué es para ustedes</a:t>
            </a:r>
            <a:endParaRPr/>
          </a:p>
          <a:p>
            <a:pPr indent="0" lvl="0" marL="0" marR="0" rtl="0" algn="l">
              <a:lnSpc>
                <a:spcPct val="147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6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7" name="Google Shape;397;p26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8" name="Google Shape;398;p26"/>
          <p:cNvSpPr txBox="1"/>
          <p:nvPr/>
        </p:nvSpPr>
        <p:spPr>
          <a:xfrm>
            <a:off x="1428627" y="2919878"/>
            <a:ext cx="4216185" cy="3664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474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399" name="Google Shape;399;p26"/>
          <p:cNvSpPr txBox="1"/>
          <p:nvPr/>
        </p:nvSpPr>
        <p:spPr>
          <a:xfrm>
            <a:off x="6622171" y="3819716"/>
            <a:ext cx="10522952" cy="13333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Concepto de</a:t>
            </a:r>
            <a:endParaRPr/>
          </a:p>
        </p:txBody>
      </p:sp>
      <p:sp>
        <p:nvSpPr>
          <p:cNvPr id="400" name="Google Shape;400;p26"/>
          <p:cNvSpPr txBox="1"/>
          <p:nvPr/>
        </p:nvSpPr>
        <p:spPr>
          <a:xfrm>
            <a:off x="6622171" y="4342281"/>
            <a:ext cx="10637129" cy="25687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9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Organigrama</a:t>
            </a:r>
            <a:endParaRPr/>
          </a:p>
        </p:txBody>
      </p:sp>
      <p:sp>
        <p:nvSpPr>
          <p:cNvPr id="401" name="Google Shape;401;p26"/>
          <p:cNvSpPr/>
          <p:nvPr/>
        </p:nvSpPr>
        <p:spPr>
          <a:xfrm>
            <a:off x="-2576184" y="-435851"/>
            <a:ext cx="9198355" cy="7649487"/>
          </a:xfrm>
          <a:custGeom>
            <a:rect b="b" l="l" r="r" t="t"/>
            <a:pathLst>
              <a:path extrusionOk="0" h="7649487" w="9198355">
                <a:moveTo>
                  <a:pt x="0" y="0"/>
                </a:moveTo>
                <a:lnTo>
                  <a:pt x="9198355" y="0"/>
                </a:lnTo>
                <a:lnTo>
                  <a:pt x="9198355" y="7649487"/>
                </a:lnTo>
                <a:lnTo>
                  <a:pt x="0" y="7649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2" name="Google Shape;402;p26"/>
          <p:cNvSpPr/>
          <p:nvPr/>
        </p:nvSpPr>
        <p:spPr>
          <a:xfrm>
            <a:off x="879387" y="2646483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3" name="Google Shape;403;p26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7"/>
          <p:cNvSpPr/>
          <p:nvPr/>
        </p:nvSpPr>
        <p:spPr>
          <a:xfrm>
            <a:off x="8963173" y="-854060"/>
            <a:ext cx="9754024" cy="11836639"/>
          </a:xfrm>
          <a:custGeom>
            <a:rect b="b" l="l" r="r" t="t"/>
            <a:pathLst>
              <a:path extrusionOk="0" h="11836639" w="9754024">
                <a:moveTo>
                  <a:pt x="0" y="0"/>
                </a:moveTo>
                <a:lnTo>
                  <a:pt x="9754025" y="0"/>
                </a:lnTo>
                <a:lnTo>
                  <a:pt x="9754025" y="11836638"/>
                </a:lnTo>
                <a:lnTo>
                  <a:pt x="0" y="11836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27"/>
          <p:cNvSpPr/>
          <p:nvPr/>
        </p:nvSpPr>
        <p:spPr>
          <a:xfrm>
            <a:off x="6604284" y="-3171311"/>
            <a:ext cx="14652629" cy="5110647"/>
          </a:xfrm>
          <a:custGeom>
            <a:rect b="b" l="l" r="r" t="t"/>
            <a:pathLst>
              <a:path extrusionOk="0" h="5110647" w="14652629">
                <a:moveTo>
                  <a:pt x="0" y="0"/>
                </a:moveTo>
                <a:lnTo>
                  <a:pt x="14652629" y="0"/>
                </a:lnTo>
                <a:lnTo>
                  <a:pt x="14652629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0" name="Google Shape;410;p27"/>
          <p:cNvSpPr/>
          <p:nvPr/>
        </p:nvSpPr>
        <p:spPr>
          <a:xfrm>
            <a:off x="-2506918" y="8424265"/>
            <a:ext cx="4326365" cy="4326365"/>
          </a:xfrm>
          <a:custGeom>
            <a:rect b="b" l="l" r="r" t="t"/>
            <a:pathLst>
              <a:path extrusionOk="0" h="4326365" w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1" name="Google Shape;411;p27"/>
          <p:cNvSpPr/>
          <p:nvPr/>
        </p:nvSpPr>
        <p:spPr>
          <a:xfrm>
            <a:off x="7457005" y="443095"/>
            <a:ext cx="1035787" cy="1035787"/>
          </a:xfrm>
          <a:custGeom>
            <a:rect b="b" l="l" r="r" t="t"/>
            <a:pathLst>
              <a:path extrusionOk="0" h="1035787" w="1035787">
                <a:moveTo>
                  <a:pt x="0" y="0"/>
                </a:moveTo>
                <a:lnTo>
                  <a:pt x="1035787" y="0"/>
                </a:lnTo>
                <a:lnTo>
                  <a:pt x="1035787" y="1035787"/>
                </a:lnTo>
                <a:lnTo>
                  <a:pt x="0" y="1035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12" name="Google Shape;412;p27"/>
          <p:cNvGrpSpPr/>
          <p:nvPr/>
        </p:nvGrpSpPr>
        <p:grpSpPr>
          <a:xfrm>
            <a:off x="9568754" y="380190"/>
            <a:ext cx="7813548" cy="8718804"/>
            <a:chOff x="0" y="0"/>
            <a:chExt cx="10418064" cy="11625072"/>
          </a:xfrm>
        </p:grpSpPr>
        <p:sp>
          <p:nvSpPr>
            <p:cNvPr id="413" name="Google Shape;413;p27"/>
            <p:cNvSpPr/>
            <p:nvPr/>
          </p:nvSpPr>
          <p:spPr>
            <a:xfrm>
              <a:off x="57150" y="57150"/>
              <a:ext cx="10303764" cy="11510772"/>
            </a:xfrm>
            <a:custGeom>
              <a:rect b="b" l="l" r="r" t="t"/>
              <a:pathLst>
                <a:path extrusionOk="0" h="11510772" w="10303764">
                  <a:moveTo>
                    <a:pt x="0" y="0"/>
                  </a:moveTo>
                  <a:lnTo>
                    <a:pt x="10303764" y="0"/>
                  </a:lnTo>
                  <a:lnTo>
                    <a:pt x="10303764" y="11510772"/>
                  </a:lnTo>
                  <a:lnTo>
                    <a:pt x="0" y="11510772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5626" l="-30337" r="-36070" t="-494"/>
              </a:stretch>
            </a:blipFill>
            <a:ln>
              <a:noFill/>
            </a:ln>
          </p:spPr>
        </p:sp>
        <p:sp>
          <p:nvSpPr>
            <p:cNvPr id="414" name="Google Shape;414;p27"/>
            <p:cNvSpPr/>
            <p:nvPr/>
          </p:nvSpPr>
          <p:spPr>
            <a:xfrm>
              <a:off x="0" y="0"/>
              <a:ext cx="10418064" cy="11625072"/>
            </a:xfrm>
            <a:custGeom>
              <a:rect b="b" l="l" r="r" t="t"/>
              <a:pathLst>
                <a:path extrusionOk="0" h="11625072" w="10418064">
                  <a:moveTo>
                    <a:pt x="57150" y="0"/>
                  </a:moveTo>
                  <a:lnTo>
                    <a:pt x="10360914" y="0"/>
                  </a:lnTo>
                  <a:cubicBezTo>
                    <a:pt x="10392537" y="0"/>
                    <a:pt x="10418064" y="25527"/>
                    <a:pt x="10418064" y="57150"/>
                  </a:cubicBezTo>
                  <a:lnTo>
                    <a:pt x="10418064" y="11567922"/>
                  </a:lnTo>
                  <a:cubicBezTo>
                    <a:pt x="10418064" y="11599545"/>
                    <a:pt x="10392537" y="11625072"/>
                    <a:pt x="10360914" y="11625072"/>
                  </a:cubicBezTo>
                  <a:lnTo>
                    <a:pt x="57150" y="11625072"/>
                  </a:lnTo>
                  <a:cubicBezTo>
                    <a:pt x="25527" y="11625072"/>
                    <a:pt x="0" y="11599545"/>
                    <a:pt x="0" y="11567922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567922"/>
                  </a:lnTo>
                  <a:lnTo>
                    <a:pt x="57150" y="11567922"/>
                  </a:lnTo>
                  <a:lnTo>
                    <a:pt x="57150" y="11510772"/>
                  </a:lnTo>
                  <a:lnTo>
                    <a:pt x="10360914" y="11510772"/>
                  </a:lnTo>
                  <a:lnTo>
                    <a:pt x="10360914" y="11567922"/>
                  </a:lnTo>
                  <a:lnTo>
                    <a:pt x="10303764" y="11567922"/>
                  </a:lnTo>
                  <a:lnTo>
                    <a:pt x="10303764" y="57150"/>
                  </a:lnTo>
                  <a:lnTo>
                    <a:pt x="10360914" y="57150"/>
                  </a:lnTo>
                  <a:lnTo>
                    <a:pt x="10360914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5" name="Google Shape;415;p27"/>
          <p:cNvSpPr txBox="1"/>
          <p:nvPr/>
        </p:nvSpPr>
        <p:spPr>
          <a:xfrm>
            <a:off x="893602" y="751571"/>
            <a:ext cx="7599190" cy="97067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9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5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Es un </a:t>
            </a:r>
            <a:r>
              <a:rPr b="1" i="0" lang="en-US" sz="385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documento</a:t>
            </a:r>
            <a:r>
              <a:rPr b="0" i="0" lang="en-US" sz="385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donde se refleja la estructura formal de la organización. </a:t>
            </a:r>
            <a:endParaRPr/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85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5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Nos permite visualizar rápidamente la estructura organizacional</a:t>
            </a:r>
            <a:endParaRPr/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85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5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Existen diversas presentaciones, por ejemplo por área y por función</a:t>
            </a:r>
            <a:endParaRPr/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85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85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8"/>
          <p:cNvSpPr/>
          <p:nvPr/>
        </p:nvSpPr>
        <p:spPr>
          <a:xfrm>
            <a:off x="8963173" y="-854060"/>
            <a:ext cx="9754024" cy="11836639"/>
          </a:xfrm>
          <a:custGeom>
            <a:rect b="b" l="l" r="r" t="t"/>
            <a:pathLst>
              <a:path extrusionOk="0" h="11836639" w="9754024">
                <a:moveTo>
                  <a:pt x="0" y="0"/>
                </a:moveTo>
                <a:lnTo>
                  <a:pt x="9754025" y="0"/>
                </a:lnTo>
                <a:lnTo>
                  <a:pt x="9754025" y="11836638"/>
                </a:lnTo>
                <a:lnTo>
                  <a:pt x="0" y="11836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1" name="Google Shape;421;p28"/>
          <p:cNvSpPr/>
          <p:nvPr/>
        </p:nvSpPr>
        <p:spPr>
          <a:xfrm>
            <a:off x="6604284" y="-3171311"/>
            <a:ext cx="14652629" cy="5110647"/>
          </a:xfrm>
          <a:custGeom>
            <a:rect b="b" l="l" r="r" t="t"/>
            <a:pathLst>
              <a:path extrusionOk="0" h="5110647" w="14652629">
                <a:moveTo>
                  <a:pt x="0" y="0"/>
                </a:moveTo>
                <a:lnTo>
                  <a:pt x="14652629" y="0"/>
                </a:lnTo>
                <a:lnTo>
                  <a:pt x="14652629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2" name="Google Shape;422;p28"/>
          <p:cNvSpPr/>
          <p:nvPr/>
        </p:nvSpPr>
        <p:spPr>
          <a:xfrm>
            <a:off x="-2506918" y="8424265"/>
            <a:ext cx="4326365" cy="4326365"/>
          </a:xfrm>
          <a:custGeom>
            <a:rect b="b" l="l" r="r" t="t"/>
            <a:pathLst>
              <a:path extrusionOk="0" h="4326365" w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3" name="Google Shape;423;p28"/>
          <p:cNvSpPr/>
          <p:nvPr/>
        </p:nvSpPr>
        <p:spPr>
          <a:xfrm>
            <a:off x="7457005" y="443095"/>
            <a:ext cx="1035787" cy="1035787"/>
          </a:xfrm>
          <a:custGeom>
            <a:rect b="b" l="l" r="r" t="t"/>
            <a:pathLst>
              <a:path extrusionOk="0" h="1035787" w="1035787">
                <a:moveTo>
                  <a:pt x="0" y="0"/>
                </a:moveTo>
                <a:lnTo>
                  <a:pt x="1035787" y="0"/>
                </a:lnTo>
                <a:lnTo>
                  <a:pt x="1035787" y="1035787"/>
                </a:lnTo>
                <a:lnTo>
                  <a:pt x="0" y="1035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24" name="Google Shape;424;p28"/>
          <p:cNvGrpSpPr/>
          <p:nvPr/>
        </p:nvGrpSpPr>
        <p:grpSpPr>
          <a:xfrm>
            <a:off x="9568754" y="380190"/>
            <a:ext cx="7813548" cy="8718804"/>
            <a:chOff x="0" y="0"/>
            <a:chExt cx="10418064" cy="11625072"/>
          </a:xfrm>
        </p:grpSpPr>
        <p:sp>
          <p:nvSpPr>
            <p:cNvPr id="425" name="Google Shape;425;p28"/>
            <p:cNvSpPr/>
            <p:nvPr/>
          </p:nvSpPr>
          <p:spPr>
            <a:xfrm>
              <a:off x="57150" y="57150"/>
              <a:ext cx="10303764" cy="11510772"/>
            </a:xfrm>
            <a:custGeom>
              <a:rect b="b" l="l" r="r" t="t"/>
              <a:pathLst>
                <a:path extrusionOk="0" h="11510772" w="10303764">
                  <a:moveTo>
                    <a:pt x="0" y="0"/>
                  </a:moveTo>
                  <a:lnTo>
                    <a:pt x="10303764" y="0"/>
                  </a:lnTo>
                  <a:lnTo>
                    <a:pt x="10303764" y="11510772"/>
                  </a:lnTo>
                  <a:lnTo>
                    <a:pt x="0" y="11510772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5626" l="-30337" r="-36070" t="-494"/>
              </a:stretch>
            </a:blipFill>
            <a:ln>
              <a:noFill/>
            </a:ln>
          </p:spPr>
        </p:sp>
        <p:sp>
          <p:nvSpPr>
            <p:cNvPr id="426" name="Google Shape;426;p28"/>
            <p:cNvSpPr/>
            <p:nvPr/>
          </p:nvSpPr>
          <p:spPr>
            <a:xfrm>
              <a:off x="0" y="0"/>
              <a:ext cx="10418064" cy="11625072"/>
            </a:xfrm>
            <a:custGeom>
              <a:rect b="b" l="l" r="r" t="t"/>
              <a:pathLst>
                <a:path extrusionOk="0" h="11625072" w="10418064">
                  <a:moveTo>
                    <a:pt x="57150" y="0"/>
                  </a:moveTo>
                  <a:lnTo>
                    <a:pt x="10360914" y="0"/>
                  </a:lnTo>
                  <a:cubicBezTo>
                    <a:pt x="10392537" y="0"/>
                    <a:pt x="10418064" y="25527"/>
                    <a:pt x="10418064" y="57150"/>
                  </a:cubicBezTo>
                  <a:lnTo>
                    <a:pt x="10418064" y="11567922"/>
                  </a:lnTo>
                  <a:cubicBezTo>
                    <a:pt x="10418064" y="11599545"/>
                    <a:pt x="10392537" y="11625072"/>
                    <a:pt x="10360914" y="11625072"/>
                  </a:cubicBezTo>
                  <a:lnTo>
                    <a:pt x="57150" y="11625072"/>
                  </a:lnTo>
                  <a:cubicBezTo>
                    <a:pt x="25527" y="11625072"/>
                    <a:pt x="0" y="11599545"/>
                    <a:pt x="0" y="11567922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567922"/>
                  </a:lnTo>
                  <a:lnTo>
                    <a:pt x="57150" y="11567922"/>
                  </a:lnTo>
                  <a:lnTo>
                    <a:pt x="57150" y="11510772"/>
                  </a:lnTo>
                  <a:lnTo>
                    <a:pt x="10360914" y="11510772"/>
                  </a:lnTo>
                  <a:lnTo>
                    <a:pt x="10360914" y="11567922"/>
                  </a:lnTo>
                  <a:lnTo>
                    <a:pt x="10303764" y="11567922"/>
                  </a:lnTo>
                  <a:lnTo>
                    <a:pt x="10303764" y="57150"/>
                  </a:lnTo>
                  <a:lnTo>
                    <a:pt x="10360914" y="57150"/>
                  </a:lnTo>
                  <a:lnTo>
                    <a:pt x="10360914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7" name="Google Shape;427;p28"/>
          <p:cNvSpPr txBox="1"/>
          <p:nvPr/>
        </p:nvSpPr>
        <p:spPr>
          <a:xfrm>
            <a:off x="1028700" y="2235305"/>
            <a:ext cx="7464092" cy="7022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340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3685" lvl="2" marL="1001054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379"/>
              <a:buFont typeface="Arial"/>
              <a:buChar char="⚬"/>
            </a:pPr>
            <a:r>
              <a:rPr b="0" i="0" lang="en-US" sz="43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División de funciones</a:t>
            </a:r>
            <a:endParaRPr/>
          </a:p>
          <a:p>
            <a:pPr indent="-333685" lvl="2" marL="1001054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379"/>
              <a:buFont typeface="Arial"/>
              <a:buChar char="⚬"/>
            </a:pPr>
            <a:r>
              <a:rPr b="0" i="0" lang="en-US" sz="43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Niveles jerárquicos</a:t>
            </a:r>
            <a:endParaRPr/>
          </a:p>
          <a:p>
            <a:pPr indent="-333685" lvl="2" marL="1001054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379"/>
              <a:buFont typeface="Arial"/>
              <a:buChar char="⚬"/>
            </a:pPr>
            <a:r>
              <a:rPr b="0" i="0" lang="en-US" sz="43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Líneas de autoridad y responsabilidad,</a:t>
            </a:r>
            <a:endParaRPr/>
          </a:p>
          <a:p>
            <a:pPr indent="-333685" lvl="2" marL="1001054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379"/>
              <a:buFont typeface="Arial"/>
              <a:buChar char="⚬"/>
            </a:pPr>
            <a:r>
              <a:rPr b="0" i="0" lang="en-US" sz="43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Canales formales de comunicación, </a:t>
            </a:r>
            <a:endParaRPr/>
          </a:p>
          <a:p>
            <a:pPr indent="-333685" lvl="2" marL="1001054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379"/>
              <a:buFont typeface="Arial"/>
              <a:buChar char="⚬"/>
            </a:pPr>
            <a:r>
              <a:rPr b="0" i="0" lang="en-US" sz="43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Relaciones entre los diversos puestos </a:t>
            </a:r>
            <a:endParaRPr/>
          </a:p>
        </p:txBody>
      </p:sp>
      <p:sp>
        <p:nvSpPr>
          <p:cNvPr id="428" name="Google Shape;428;p28"/>
          <p:cNvSpPr txBox="1"/>
          <p:nvPr/>
        </p:nvSpPr>
        <p:spPr>
          <a:xfrm>
            <a:off x="1375533" y="865738"/>
            <a:ext cx="7464092" cy="2654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37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878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Contiene: </a:t>
            </a:r>
            <a:endParaRPr/>
          </a:p>
          <a:p>
            <a:pPr indent="0" lvl="0" marL="0" marR="0" rtl="0" algn="ctr">
              <a:lnSpc>
                <a:spcPct val="1042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878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9"/>
          <p:cNvSpPr/>
          <p:nvPr/>
        </p:nvSpPr>
        <p:spPr>
          <a:xfrm>
            <a:off x="-964735" y="-5223065"/>
            <a:ext cx="20036644" cy="5966360"/>
          </a:xfrm>
          <a:custGeom>
            <a:rect b="b" l="l" r="r" t="t"/>
            <a:pathLst>
              <a:path extrusionOk="0" h="5966360" w="20036644">
                <a:moveTo>
                  <a:pt x="0" y="0"/>
                </a:moveTo>
                <a:lnTo>
                  <a:pt x="20036644" y="0"/>
                </a:lnTo>
                <a:lnTo>
                  <a:pt x="20036644" y="5966360"/>
                </a:lnTo>
                <a:lnTo>
                  <a:pt x="0" y="59663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4" name="Google Shape;434;p29"/>
          <p:cNvSpPr/>
          <p:nvPr/>
        </p:nvSpPr>
        <p:spPr>
          <a:xfrm>
            <a:off x="2541987" y="1923138"/>
            <a:ext cx="14211300" cy="8086439"/>
          </a:xfrm>
          <a:custGeom>
            <a:rect b="b" l="l" r="r" t="t"/>
            <a:pathLst>
              <a:path extrusionOk="0" h="10781919" w="18948400">
                <a:moveTo>
                  <a:pt x="0" y="0"/>
                </a:moveTo>
                <a:lnTo>
                  <a:pt x="18948400" y="0"/>
                </a:lnTo>
                <a:lnTo>
                  <a:pt x="18948400" y="10781919"/>
                </a:lnTo>
                <a:lnTo>
                  <a:pt x="0" y="107819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3931" r="-3931" t="0"/>
            </a:stretch>
          </a:blipFill>
          <a:ln>
            <a:noFill/>
          </a:ln>
        </p:spPr>
      </p:sp>
      <p:sp>
        <p:nvSpPr>
          <p:cNvPr id="435" name="Google Shape;435;p29"/>
          <p:cNvSpPr/>
          <p:nvPr/>
        </p:nvSpPr>
        <p:spPr>
          <a:xfrm>
            <a:off x="-2368250" y="8057418"/>
            <a:ext cx="4736499" cy="4736499"/>
          </a:xfrm>
          <a:custGeom>
            <a:rect b="b" l="l" r="r" t="t"/>
            <a:pathLst>
              <a:path extrusionOk="0" h="4736499" w="4736499">
                <a:moveTo>
                  <a:pt x="0" y="0"/>
                </a:moveTo>
                <a:lnTo>
                  <a:pt x="4736499" y="0"/>
                </a:lnTo>
                <a:lnTo>
                  <a:pt x="4736499" y="4736499"/>
                </a:lnTo>
                <a:lnTo>
                  <a:pt x="0" y="4736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6" name="Google Shape;436;p29"/>
          <p:cNvSpPr txBox="1"/>
          <p:nvPr/>
        </p:nvSpPr>
        <p:spPr>
          <a:xfrm>
            <a:off x="304800" y="217728"/>
            <a:ext cx="6272081" cy="28296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37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714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Por función</a:t>
            </a:r>
            <a:endParaRPr/>
          </a:p>
          <a:p>
            <a:pPr indent="0" lvl="0" marL="0" marR="0" rtl="0" algn="ctr">
              <a:lnSpc>
                <a:spcPct val="1277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1498163" y="3981949"/>
            <a:ext cx="1350123" cy="1350123"/>
          </a:xfrm>
          <a:custGeom>
            <a:rect b="b" l="l" r="r" t="t"/>
            <a:pathLst>
              <a:path extrusionOk="0" h="1350123" w="1350123">
                <a:moveTo>
                  <a:pt x="0" y="0"/>
                </a:moveTo>
                <a:lnTo>
                  <a:pt x="1350123" y="0"/>
                </a:lnTo>
                <a:lnTo>
                  <a:pt x="1350123" y="1350123"/>
                </a:lnTo>
                <a:lnTo>
                  <a:pt x="0" y="13501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3"/>
          <p:cNvSpPr/>
          <p:nvPr/>
        </p:nvSpPr>
        <p:spPr>
          <a:xfrm>
            <a:off x="1252238" y="5776044"/>
            <a:ext cx="16230600" cy="38100"/>
          </a:xfrm>
          <a:custGeom>
            <a:rect b="b" l="l" r="r" t="t"/>
            <a:pathLst>
              <a:path extrusionOk="0" h="50800" w="21640800">
                <a:moveTo>
                  <a:pt x="0" y="0"/>
                </a:moveTo>
                <a:lnTo>
                  <a:pt x="21640800" y="0"/>
                </a:lnTo>
                <a:lnTo>
                  <a:pt x="21640800" y="50800"/>
                </a:lnTo>
                <a:lnTo>
                  <a:pt x="0" y="50800"/>
                </a:lnTo>
                <a:close/>
              </a:path>
            </a:pathLst>
          </a:custGeom>
          <a:solidFill>
            <a:srgbClr val="4D4C4C"/>
          </a:solidFill>
          <a:ln>
            <a:noFill/>
          </a:ln>
        </p:spPr>
      </p:sp>
      <p:sp>
        <p:nvSpPr>
          <p:cNvPr id="127" name="Google Shape;127;p3"/>
          <p:cNvSpPr/>
          <p:nvPr/>
        </p:nvSpPr>
        <p:spPr>
          <a:xfrm>
            <a:off x="11961771" y="3981948"/>
            <a:ext cx="1350124" cy="1975872"/>
          </a:xfrm>
          <a:custGeom>
            <a:rect b="b" l="l" r="r" t="t"/>
            <a:pathLst>
              <a:path extrusionOk="0" h="1975872" w="1350124">
                <a:moveTo>
                  <a:pt x="0" y="0"/>
                </a:moveTo>
                <a:lnTo>
                  <a:pt x="1350124" y="0"/>
                </a:lnTo>
                <a:lnTo>
                  <a:pt x="1350124" y="1975872"/>
                </a:lnTo>
                <a:lnTo>
                  <a:pt x="0" y="19758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3"/>
          <p:cNvSpPr/>
          <p:nvPr/>
        </p:nvSpPr>
        <p:spPr>
          <a:xfrm>
            <a:off x="15456791" y="3981948"/>
            <a:ext cx="1350124" cy="1975872"/>
          </a:xfrm>
          <a:custGeom>
            <a:rect b="b" l="l" r="r" t="t"/>
            <a:pathLst>
              <a:path extrusionOk="0" h="1975872" w="1350124">
                <a:moveTo>
                  <a:pt x="0" y="0"/>
                </a:moveTo>
                <a:lnTo>
                  <a:pt x="1350124" y="0"/>
                </a:lnTo>
                <a:lnTo>
                  <a:pt x="1350124" y="1975872"/>
                </a:lnTo>
                <a:lnTo>
                  <a:pt x="0" y="19758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3"/>
          <p:cNvSpPr/>
          <p:nvPr/>
        </p:nvSpPr>
        <p:spPr>
          <a:xfrm>
            <a:off x="8751927" y="4270655"/>
            <a:ext cx="743206" cy="772710"/>
          </a:xfrm>
          <a:custGeom>
            <a:rect b="b" l="l" r="r" t="t"/>
            <a:pathLst>
              <a:path extrusionOk="0" h="772710" w="743206">
                <a:moveTo>
                  <a:pt x="0" y="0"/>
                </a:moveTo>
                <a:lnTo>
                  <a:pt x="743206" y="0"/>
                </a:lnTo>
                <a:lnTo>
                  <a:pt x="743206" y="772710"/>
                </a:lnTo>
                <a:lnTo>
                  <a:pt x="0" y="7727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81" r="-82" t="0"/>
            </a:stretch>
          </a:blipFill>
          <a:ln>
            <a:noFill/>
          </a:ln>
        </p:spPr>
      </p:sp>
      <p:sp>
        <p:nvSpPr>
          <p:cNvPr id="130" name="Google Shape;130;p3"/>
          <p:cNvSpPr/>
          <p:nvPr/>
        </p:nvSpPr>
        <p:spPr>
          <a:xfrm>
            <a:off x="15689061" y="4384841"/>
            <a:ext cx="885584" cy="719738"/>
          </a:xfrm>
          <a:custGeom>
            <a:rect b="b" l="l" r="r" t="t"/>
            <a:pathLst>
              <a:path extrusionOk="0" h="719738" w="885584">
                <a:moveTo>
                  <a:pt x="0" y="0"/>
                </a:moveTo>
                <a:lnTo>
                  <a:pt x="885584" y="0"/>
                </a:lnTo>
                <a:lnTo>
                  <a:pt x="885584" y="719738"/>
                </a:lnTo>
                <a:lnTo>
                  <a:pt x="0" y="7197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258" r="-259" t="0"/>
            </a:stretch>
          </a:blipFill>
          <a:ln>
            <a:noFill/>
          </a:ln>
        </p:spPr>
      </p:sp>
      <p:sp>
        <p:nvSpPr>
          <p:cNvPr id="131" name="Google Shape;131;p3"/>
          <p:cNvSpPr/>
          <p:nvPr/>
        </p:nvSpPr>
        <p:spPr>
          <a:xfrm>
            <a:off x="4971382" y="4003341"/>
            <a:ext cx="1350123" cy="1350123"/>
          </a:xfrm>
          <a:custGeom>
            <a:rect b="b" l="l" r="r" t="t"/>
            <a:pathLst>
              <a:path extrusionOk="0" h="1350123" w="1350123">
                <a:moveTo>
                  <a:pt x="0" y="0"/>
                </a:moveTo>
                <a:lnTo>
                  <a:pt x="1350123" y="0"/>
                </a:lnTo>
                <a:lnTo>
                  <a:pt x="1350123" y="1350123"/>
                </a:lnTo>
                <a:lnTo>
                  <a:pt x="0" y="13501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3"/>
          <p:cNvSpPr/>
          <p:nvPr/>
        </p:nvSpPr>
        <p:spPr>
          <a:xfrm>
            <a:off x="1878000" y="4252226"/>
            <a:ext cx="590448" cy="852353"/>
          </a:xfrm>
          <a:custGeom>
            <a:rect b="b" l="l" r="r" t="t"/>
            <a:pathLst>
              <a:path extrusionOk="0" h="852353" w="590448">
                <a:moveTo>
                  <a:pt x="0" y="0"/>
                </a:moveTo>
                <a:lnTo>
                  <a:pt x="590448" y="0"/>
                </a:lnTo>
                <a:lnTo>
                  <a:pt x="590448" y="852353"/>
                </a:lnTo>
                <a:lnTo>
                  <a:pt x="0" y="8523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76" l="0" r="0" t="-277"/>
            </a:stretch>
          </a:blipFill>
          <a:ln>
            <a:noFill/>
          </a:ln>
        </p:spPr>
      </p:sp>
      <p:sp>
        <p:nvSpPr>
          <p:cNvPr id="133" name="Google Shape;133;p3"/>
          <p:cNvSpPr/>
          <p:nvPr/>
        </p:nvSpPr>
        <p:spPr>
          <a:xfrm>
            <a:off x="12282770" y="4273550"/>
            <a:ext cx="708125" cy="809706"/>
          </a:xfrm>
          <a:custGeom>
            <a:rect b="b" l="l" r="r" t="t"/>
            <a:pathLst>
              <a:path extrusionOk="0" h="809706" w="708125">
                <a:moveTo>
                  <a:pt x="0" y="0"/>
                </a:moveTo>
                <a:lnTo>
                  <a:pt x="708125" y="0"/>
                </a:lnTo>
                <a:lnTo>
                  <a:pt x="708125" y="809706"/>
                </a:lnTo>
                <a:lnTo>
                  <a:pt x="0" y="809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523" r="-523" t="0"/>
            </a:stretch>
          </a:blipFill>
          <a:ln>
            <a:noFill/>
          </a:ln>
        </p:spPr>
      </p:sp>
      <p:sp>
        <p:nvSpPr>
          <p:cNvPr id="134" name="Google Shape;134;p3"/>
          <p:cNvSpPr/>
          <p:nvPr/>
        </p:nvSpPr>
        <p:spPr>
          <a:xfrm>
            <a:off x="2132406" y="5287282"/>
            <a:ext cx="40863" cy="485966"/>
          </a:xfrm>
          <a:custGeom>
            <a:rect b="b" l="l" r="r" t="t"/>
            <a:pathLst>
              <a:path extrusionOk="0" h="647954" w="54483">
                <a:moveTo>
                  <a:pt x="50800" y="0"/>
                </a:moveTo>
                <a:lnTo>
                  <a:pt x="54483" y="647700"/>
                </a:lnTo>
                <a:lnTo>
                  <a:pt x="3683" y="647954"/>
                </a:lnTo>
                <a:lnTo>
                  <a:pt x="0" y="254"/>
                </a:lnTo>
                <a:close/>
              </a:path>
            </a:pathLst>
          </a:custGeom>
          <a:solidFill>
            <a:srgbClr val="4D4C4C"/>
          </a:solidFill>
          <a:ln>
            <a:noFill/>
          </a:ln>
        </p:spPr>
      </p:sp>
      <p:sp>
        <p:nvSpPr>
          <p:cNvPr id="135" name="Google Shape;135;p3"/>
          <p:cNvSpPr/>
          <p:nvPr/>
        </p:nvSpPr>
        <p:spPr>
          <a:xfrm>
            <a:off x="5605626" y="5308674"/>
            <a:ext cx="40863" cy="485966"/>
          </a:xfrm>
          <a:custGeom>
            <a:rect b="b" l="l" r="r" t="t"/>
            <a:pathLst>
              <a:path extrusionOk="0" h="647954" w="54483">
                <a:moveTo>
                  <a:pt x="50800" y="0"/>
                </a:moveTo>
                <a:lnTo>
                  <a:pt x="54483" y="647700"/>
                </a:lnTo>
                <a:lnTo>
                  <a:pt x="3683" y="647954"/>
                </a:lnTo>
                <a:lnTo>
                  <a:pt x="0" y="254"/>
                </a:lnTo>
                <a:close/>
              </a:path>
            </a:pathLst>
          </a:custGeom>
          <a:solidFill>
            <a:srgbClr val="4D4C4C"/>
          </a:solidFill>
          <a:ln>
            <a:noFill/>
          </a:ln>
        </p:spPr>
      </p:sp>
      <p:sp>
        <p:nvSpPr>
          <p:cNvPr id="136" name="Google Shape;136;p3"/>
          <p:cNvSpPr/>
          <p:nvPr/>
        </p:nvSpPr>
        <p:spPr>
          <a:xfrm>
            <a:off x="8466751" y="3981948"/>
            <a:ext cx="1350124" cy="1975872"/>
          </a:xfrm>
          <a:custGeom>
            <a:rect b="b" l="l" r="r" t="t"/>
            <a:pathLst>
              <a:path extrusionOk="0" h="1975872" w="1350124">
                <a:moveTo>
                  <a:pt x="0" y="0"/>
                </a:moveTo>
                <a:lnTo>
                  <a:pt x="1350124" y="0"/>
                </a:lnTo>
                <a:lnTo>
                  <a:pt x="1350124" y="1975872"/>
                </a:lnTo>
                <a:lnTo>
                  <a:pt x="0" y="19758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3"/>
          <p:cNvSpPr/>
          <p:nvPr/>
        </p:nvSpPr>
        <p:spPr>
          <a:xfrm>
            <a:off x="1976284" y="5632369"/>
            <a:ext cx="325451" cy="325451"/>
          </a:xfrm>
          <a:custGeom>
            <a:rect b="b" l="l" r="r" t="t"/>
            <a:pathLst>
              <a:path extrusionOk="0" h="325451" w="325451">
                <a:moveTo>
                  <a:pt x="0" y="0"/>
                </a:moveTo>
                <a:lnTo>
                  <a:pt x="325451" y="0"/>
                </a:lnTo>
                <a:lnTo>
                  <a:pt x="325451" y="325451"/>
                </a:lnTo>
                <a:lnTo>
                  <a:pt x="0" y="3254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3"/>
          <p:cNvSpPr txBox="1"/>
          <p:nvPr/>
        </p:nvSpPr>
        <p:spPr>
          <a:xfrm>
            <a:off x="2825359" y="1918900"/>
            <a:ext cx="13177983" cy="13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54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Línea de tiempo</a:t>
            </a:r>
            <a:endParaRPr/>
          </a:p>
        </p:txBody>
      </p:sp>
      <p:sp>
        <p:nvSpPr>
          <p:cNvPr id="139" name="Google Shape;139;p3"/>
          <p:cNvSpPr/>
          <p:nvPr/>
        </p:nvSpPr>
        <p:spPr>
          <a:xfrm>
            <a:off x="5449503" y="5653761"/>
            <a:ext cx="325451" cy="325451"/>
          </a:xfrm>
          <a:custGeom>
            <a:rect b="b" l="l" r="r" t="t"/>
            <a:pathLst>
              <a:path extrusionOk="0" h="325451" w="325451">
                <a:moveTo>
                  <a:pt x="0" y="0"/>
                </a:moveTo>
                <a:lnTo>
                  <a:pt x="325451" y="0"/>
                </a:lnTo>
                <a:lnTo>
                  <a:pt x="325451" y="325451"/>
                </a:lnTo>
                <a:lnTo>
                  <a:pt x="0" y="3254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3"/>
          <p:cNvSpPr/>
          <p:nvPr/>
        </p:nvSpPr>
        <p:spPr>
          <a:xfrm>
            <a:off x="-3756222" y="-3520368"/>
            <a:ext cx="10538811" cy="5110647"/>
          </a:xfrm>
          <a:custGeom>
            <a:rect b="b" l="l" r="r" t="t"/>
            <a:pathLst>
              <a:path extrusionOk="0" h="5110647" w="10538811">
                <a:moveTo>
                  <a:pt x="0" y="0"/>
                </a:moveTo>
                <a:lnTo>
                  <a:pt x="10538811" y="0"/>
                </a:lnTo>
                <a:lnTo>
                  <a:pt x="10538811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3"/>
          <p:cNvSpPr/>
          <p:nvPr/>
        </p:nvSpPr>
        <p:spPr>
          <a:xfrm>
            <a:off x="16058915" y="-2034868"/>
            <a:ext cx="4009935" cy="4009935"/>
          </a:xfrm>
          <a:custGeom>
            <a:rect b="b" l="l" r="r" t="t"/>
            <a:pathLst>
              <a:path extrusionOk="0" h="4009935" w="4009935">
                <a:moveTo>
                  <a:pt x="0" y="0"/>
                </a:moveTo>
                <a:lnTo>
                  <a:pt x="4009935" y="0"/>
                </a:lnTo>
                <a:lnTo>
                  <a:pt x="4009935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3"/>
          <p:cNvSpPr/>
          <p:nvPr/>
        </p:nvSpPr>
        <p:spPr>
          <a:xfrm>
            <a:off x="1249361" y="548794"/>
            <a:ext cx="959812" cy="959812"/>
          </a:xfrm>
          <a:custGeom>
            <a:rect b="b" l="l" r="r" t="t"/>
            <a:pathLst>
              <a:path extrusionOk="0" h="959812" w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3"/>
          <p:cNvSpPr/>
          <p:nvPr/>
        </p:nvSpPr>
        <p:spPr>
          <a:xfrm>
            <a:off x="-1059145" y="9393335"/>
            <a:ext cx="21127995" cy="6818207"/>
          </a:xfrm>
          <a:custGeom>
            <a:rect b="b" l="l" r="r" t="t"/>
            <a:pathLst>
              <a:path extrusionOk="0" h="6818207" w="21127995">
                <a:moveTo>
                  <a:pt x="0" y="0"/>
                </a:moveTo>
                <a:lnTo>
                  <a:pt x="21127995" y="0"/>
                </a:lnTo>
                <a:lnTo>
                  <a:pt x="21127995" y="6818207"/>
                </a:lnTo>
                <a:lnTo>
                  <a:pt x="0" y="68182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3"/>
          <p:cNvSpPr/>
          <p:nvPr/>
        </p:nvSpPr>
        <p:spPr>
          <a:xfrm>
            <a:off x="5195458" y="4187263"/>
            <a:ext cx="924121" cy="939495"/>
          </a:xfrm>
          <a:custGeom>
            <a:rect b="b" l="l" r="r" t="t"/>
            <a:pathLst>
              <a:path extrusionOk="0" h="939495" w="924121">
                <a:moveTo>
                  <a:pt x="0" y="0"/>
                </a:moveTo>
                <a:lnTo>
                  <a:pt x="924121" y="0"/>
                </a:lnTo>
                <a:lnTo>
                  <a:pt x="924121" y="939495"/>
                </a:lnTo>
                <a:lnTo>
                  <a:pt x="0" y="9394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-829" r="-830" t="0"/>
            </a:stretch>
          </a:blipFill>
          <a:ln>
            <a:noFill/>
          </a:ln>
        </p:spPr>
      </p:sp>
      <p:sp>
        <p:nvSpPr>
          <p:cNvPr id="145" name="Google Shape;145;p3"/>
          <p:cNvSpPr txBox="1"/>
          <p:nvPr/>
        </p:nvSpPr>
        <p:spPr>
          <a:xfrm>
            <a:off x="805162" y="6749449"/>
            <a:ext cx="2654489" cy="2306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1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Nacimiento del Capitalismo y la División Técnica del Trabajo</a:t>
            </a:r>
            <a:endParaRPr/>
          </a:p>
        </p:txBody>
      </p:sp>
      <p:sp>
        <p:nvSpPr>
          <p:cNvPr id="146" name="Google Shape;146;p3"/>
          <p:cNvSpPr txBox="1"/>
          <p:nvPr/>
        </p:nvSpPr>
        <p:spPr>
          <a:xfrm>
            <a:off x="4304025" y="6749449"/>
            <a:ext cx="2654489" cy="935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1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Taylorismo y Explotación</a:t>
            </a:r>
            <a:endParaRPr/>
          </a:p>
        </p:txBody>
      </p:sp>
      <p:sp>
        <p:nvSpPr>
          <p:cNvPr id="147" name="Google Shape;147;p3"/>
          <p:cNvSpPr txBox="1"/>
          <p:nvPr/>
        </p:nvSpPr>
        <p:spPr>
          <a:xfrm>
            <a:off x="1111587" y="6157440"/>
            <a:ext cx="2085192" cy="468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SIGLO XVI</a:t>
            </a:r>
            <a:endParaRPr/>
          </a:p>
        </p:txBody>
      </p:sp>
      <p:sp>
        <p:nvSpPr>
          <p:cNvPr id="148" name="Google Shape;148;p3"/>
          <p:cNvSpPr txBox="1"/>
          <p:nvPr/>
        </p:nvSpPr>
        <p:spPr>
          <a:xfrm>
            <a:off x="4334373" y="6157440"/>
            <a:ext cx="2624141" cy="468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SIGLO XIX</a:t>
            </a:r>
            <a:endParaRPr/>
          </a:p>
        </p:txBody>
      </p:sp>
      <p:sp>
        <p:nvSpPr>
          <p:cNvPr id="149" name="Google Shape;149;p3"/>
          <p:cNvSpPr txBox="1"/>
          <p:nvPr/>
        </p:nvSpPr>
        <p:spPr>
          <a:xfrm>
            <a:off x="7796285" y="6749449"/>
            <a:ext cx="2654489" cy="1392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1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Surgimiento de las Relaciones Industriales</a:t>
            </a:r>
            <a:endParaRPr/>
          </a:p>
        </p:txBody>
      </p:sp>
      <p:sp>
        <p:nvSpPr>
          <p:cNvPr id="150" name="Google Shape;150;p3"/>
          <p:cNvSpPr txBox="1"/>
          <p:nvPr/>
        </p:nvSpPr>
        <p:spPr>
          <a:xfrm>
            <a:off x="7826633" y="6157440"/>
            <a:ext cx="2624141" cy="468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SIGLO XX</a:t>
            </a:r>
            <a:endParaRPr/>
          </a:p>
        </p:txBody>
      </p:sp>
      <p:sp>
        <p:nvSpPr>
          <p:cNvPr id="151" name="Google Shape;151;p3"/>
          <p:cNvSpPr txBox="1"/>
          <p:nvPr/>
        </p:nvSpPr>
        <p:spPr>
          <a:xfrm>
            <a:off x="11288546" y="6749449"/>
            <a:ext cx="2654489" cy="1392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1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Transición a la Administración de Personal</a:t>
            </a:r>
            <a:endParaRPr/>
          </a:p>
        </p:txBody>
      </p:sp>
      <p:sp>
        <p:nvSpPr>
          <p:cNvPr id="152" name="Google Shape;152;p3"/>
          <p:cNvSpPr txBox="1"/>
          <p:nvPr/>
        </p:nvSpPr>
        <p:spPr>
          <a:xfrm>
            <a:off x="11550589" y="6157440"/>
            <a:ext cx="2160750" cy="468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1950</a:t>
            </a:r>
            <a:endParaRPr/>
          </a:p>
        </p:txBody>
      </p:sp>
      <p:sp>
        <p:nvSpPr>
          <p:cNvPr id="153" name="Google Shape;153;p3"/>
          <p:cNvSpPr txBox="1"/>
          <p:nvPr/>
        </p:nvSpPr>
        <p:spPr>
          <a:xfrm>
            <a:off x="14780806" y="6749449"/>
            <a:ext cx="2654489" cy="2306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19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Consolidación de Recursos Humanos y la Gestión CON las Personas</a:t>
            </a:r>
            <a:endParaRPr/>
          </a:p>
        </p:txBody>
      </p:sp>
      <p:sp>
        <p:nvSpPr>
          <p:cNvPr id="154" name="Google Shape;154;p3"/>
          <p:cNvSpPr txBox="1"/>
          <p:nvPr/>
        </p:nvSpPr>
        <p:spPr>
          <a:xfrm>
            <a:off x="14967291" y="6157440"/>
            <a:ext cx="2311866" cy="468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9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1960-1970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0"/>
          <p:cNvSpPr/>
          <p:nvPr/>
        </p:nvSpPr>
        <p:spPr>
          <a:xfrm>
            <a:off x="-2900375" y="2102989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30"/>
          <p:cNvSpPr txBox="1"/>
          <p:nvPr/>
        </p:nvSpPr>
        <p:spPr>
          <a:xfrm>
            <a:off x="6622171" y="3819716"/>
            <a:ext cx="10522952" cy="13333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El técnico en el </a:t>
            </a:r>
            <a:endParaRPr/>
          </a:p>
        </p:txBody>
      </p:sp>
      <p:sp>
        <p:nvSpPr>
          <p:cNvPr id="443" name="Google Shape;443;p30"/>
          <p:cNvSpPr txBox="1"/>
          <p:nvPr/>
        </p:nvSpPr>
        <p:spPr>
          <a:xfrm>
            <a:off x="6622171" y="4342281"/>
            <a:ext cx="10637129" cy="248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1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sistema</a:t>
            </a:r>
            <a:endParaRPr/>
          </a:p>
        </p:txBody>
      </p:sp>
      <p:sp>
        <p:nvSpPr>
          <p:cNvPr id="444" name="Google Shape;444;p30"/>
          <p:cNvSpPr/>
          <p:nvPr/>
        </p:nvSpPr>
        <p:spPr>
          <a:xfrm>
            <a:off x="879387" y="2646483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5" name="Google Shape;445;p30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6" name="Google Shape;446;p30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7" name="Google Shape;447;p30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1"/>
          <p:cNvSpPr/>
          <p:nvPr/>
        </p:nvSpPr>
        <p:spPr>
          <a:xfrm>
            <a:off x="8963173" y="-854060"/>
            <a:ext cx="9754024" cy="11836639"/>
          </a:xfrm>
          <a:custGeom>
            <a:rect b="b" l="l" r="r" t="t"/>
            <a:pathLst>
              <a:path extrusionOk="0" h="11836639" w="9754024">
                <a:moveTo>
                  <a:pt x="0" y="0"/>
                </a:moveTo>
                <a:lnTo>
                  <a:pt x="9754025" y="0"/>
                </a:lnTo>
                <a:lnTo>
                  <a:pt x="9754025" y="11836638"/>
                </a:lnTo>
                <a:lnTo>
                  <a:pt x="0" y="11836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3" name="Google Shape;453;p31"/>
          <p:cNvSpPr/>
          <p:nvPr/>
        </p:nvSpPr>
        <p:spPr>
          <a:xfrm>
            <a:off x="6604284" y="-3171311"/>
            <a:ext cx="14652629" cy="5110647"/>
          </a:xfrm>
          <a:custGeom>
            <a:rect b="b" l="l" r="r" t="t"/>
            <a:pathLst>
              <a:path extrusionOk="0" h="5110647" w="14652629">
                <a:moveTo>
                  <a:pt x="0" y="0"/>
                </a:moveTo>
                <a:lnTo>
                  <a:pt x="14652629" y="0"/>
                </a:lnTo>
                <a:lnTo>
                  <a:pt x="14652629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4" name="Google Shape;454;p31"/>
          <p:cNvSpPr/>
          <p:nvPr/>
        </p:nvSpPr>
        <p:spPr>
          <a:xfrm>
            <a:off x="-2506918" y="8424265"/>
            <a:ext cx="4326365" cy="4326365"/>
          </a:xfrm>
          <a:custGeom>
            <a:rect b="b" l="l" r="r" t="t"/>
            <a:pathLst>
              <a:path extrusionOk="0" h="4326365" w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5" name="Google Shape;455;p31"/>
          <p:cNvSpPr/>
          <p:nvPr/>
        </p:nvSpPr>
        <p:spPr>
          <a:xfrm>
            <a:off x="7457005" y="443095"/>
            <a:ext cx="1035787" cy="1035787"/>
          </a:xfrm>
          <a:custGeom>
            <a:rect b="b" l="l" r="r" t="t"/>
            <a:pathLst>
              <a:path extrusionOk="0" h="1035787" w="1035787">
                <a:moveTo>
                  <a:pt x="0" y="0"/>
                </a:moveTo>
                <a:lnTo>
                  <a:pt x="1035787" y="0"/>
                </a:lnTo>
                <a:lnTo>
                  <a:pt x="1035787" y="1035787"/>
                </a:lnTo>
                <a:lnTo>
                  <a:pt x="0" y="1035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56" name="Google Shape;456;p31"/>
          <p:cNvGrpSpPr/>
          <p:nvPr/>
        </p:nvGrpSpPr>
        <p:grpSpPr>
          <a:xfrm>
            <a:off x="9568754" y="380190"/>
            <a:ext cx="7813548" cy="8718804"/>
            <a:chOff x="0" y="0"/>
            <a:chExt cx="10418064" cy="11625072"/>
          </a:xfrm>
        </p:grpSpPr>
        <p:sp>
          <p:nvSpPr>
            <p:cNvPr id="457" name="Google Shape;457;p31"/>
            <p:cNvSpPr/>
            <p:nvPr/>
          </p:nvSpPr>
          <p:spPr>
            <a:xfrm>
              <a:off x="57150" y="57150"/>
              <a:ext cx="10303764" cy="11510772"/>
            </a:xfrm>
            <a:custGeom>
              <a:rect b="b" l="l" r="r" t="t"/>
              <a:pathLst>
                <a:path extrusionOk="0" h="11510772" w="10303764">
                  <a:moveTo>
                    <a:pt x="0" y="0"/>
                  </a:moveTo>
                  <a:lnTo>
                    <a:pt x="10303764" y="0"/>
                  </a:lnTo>
                  <a:lnTo>
                    <a:pt x="10303764" y="11510772"/>
                  </a:lnTo>
                  <a:lnTo>
                    <a:pt x="0" y="11510772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5626" l="-6410" r="-12140" t="-494"/>
              </a:stretch>
            </a:blipFill>
            <a:ln>
              <a:noFill/>
            </a:ln>
          </p:spPr>
        </p:sp>
        <p:sp>
          <p:nvSpPr>
            <p:cNvPr id="458" name="Google Shape;458;p31"/>
            <p:cNvSpPr/>
            <p:nvPr/>
          </p:nvSpPr>
          <p:spPr>
            <a:xfrm>
              <a:off x="0" y="0"/>
              <a:ext cx="10418064" cy="11625072"/>
            </a:xfrm>
            <a:custGeom>
              <a:rect b="b" l="l" r="r" t="t"/>
              <a:pathLst>
                <a:path extrusionOk="0" h="11625072" w="10418064">
                  <a:moveTo>
                    <a:pt x="57150" y="0"/>
                  </a:moveTo>
                  <a:lnTo>
                    <a:pt x="10360914" y="0"/>
                  </a:lnTo>
                  <a:cubicBezTo>
                    <a:pt x="10392537" y="0"/>
                    <a:pt x="10418064" y="25527"/>
                    <a:pt x="10418064" y="57150"/>
                  </a:cubicBezTo>
                  <a:lnTo>
                    <a:pt x="10418064" y="11567922"/>
                  </a:lnTo>
                  <a:cubicBezTo>
                    <a:pt x="10418064" y="11599545"/>
                    <a:pt x="10392537" y="11625072"/>
                    <a:pt x="10360914" y="11625072"/>
                  </a:cubicBezTo>
                  <a:lnTo>
                    <a:pt x="57150" y="11625072"/>
                  </a:lnTo>
                  <a:cubicBezTo>
                    <a:pt x="25527" y="11625072"/>
                    <a:pt x="0" y="11599545"/>
                    <a:pt x="0" y="11567922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567922"/>
                  </a:lnTo>
                  <a:lnTo>
                    <a:pt x="57150" y="11567922"/>
                  </a:lnTo>
                  <a:lnTo>
                    <a:pt x="57150" y="11510772"/>
                  </a:lnTo>
                  <a:lnTo>
                    <a:pt x="10360914" y="11510772"/>
                  </a:lnTo>
                  <a:lnTo>
                    <a:pt x="10360914" y="11567922"/>
                  </a:lnTo>
                  <a:lnTo>
                    <a:pt x="10303764" y="11567922"/>
                  </a:lnTo>
                  <a:lnTo>
                    <a:pt x="10303764" y="57150"/>
                  </a:lnTo>
                  <a:lnTo>
                    <a:pt x="10360914" y="57150"/>
                  </a:lnTo>
                  <a:lnTo>
                    <a:pt x="10360914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9" name="Google Shape;459;p31"/>
          <p:cNvSpPr txBox="1"/>
          <p:nvPr/>
        </p:nvSpPr>
        <p:spPr>
          <a:xfrm>
            <a:off x="1028700" y="838200"/>
            <a:ext cx="7464092" cy="2457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No trabaja solo </a:t>
            </a:r>
            <a:r>
              <a:rPr b="0" i="0" lang="en-US" sz="44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sino que está en un sistema de relaciones. Puede ser:</a:t>
            </a:r>
            <a:endParaRPr/>
          </a:p>
        </p:txBody>
      </p:sp>
      <p:sp>
        <p:nvSpPr>
          <p:cNvPr id="460" name="Google Shape;460;p31"/>
          <p:cNvSpPr txBox="1"/>
          <p:nvPr/>
        </p:nvSpPr>
        <p:spPr>
          <a:xfrm>
            <a:off x="1028700" y="2862085"/>
            <a:ext cx="7464092" cy="3239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34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1305" lvl="2" marL="1023915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479"/>
              <a:buFont typeface="Arial"/>
              <a:buChar char="⚬"/>
            </a:pPr>
            <a:r>
              <a:rPr b="0" i="0" lang="en-US" sz="44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Parte del equipo</a:t>
            </a:r>
            <a:endParaRPr/>
          </a:p>
          <a:p>
            <a:pPr indent="-341305" lvl="2" marL="1023915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479"/>
              <a:buFont typeface="Arial"/>
              <a:buChar char="⚬"/>
            </a:pPr>
            <a:r>
              <a:rPr b="0" i="0" lang="en-US" sz="44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Líder de grupo</a:t>
            </a:r>
            <a:endParaRPr/>
          </a:p>
          <a:p>
            <a:pPr indent="-341305" lvl="2" marL="1023915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479"/>
              <a:buFont typeface="Arial"/>
              <a:buChar char="⚬"/>
            </a:pPr>
            <a:r>
              <a:rPr b="0" i="0" lang="en-US" sz="44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Coordinador técnico</a:t>
            </a:r>
            <a:endParaRPr/>
          </a:p>
        </p:txBody>
      </p:sp>
      <p:sp>
        <p:nvSpPr>
          <p:cNvPr id="461" name="Google Shape;461;p31"/>
          <p:cNvSpPr txBox="1"/>
          <p:nvPr/>
        </p:nvSpPr>
        <p:spPr>
          <a:xfrm>
            <a:off x="1028700" y="6019270"/>
            <a:ext cx="7464092" cy="3239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34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79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Relacionado con: producción, calidad, mantenimiento, seguridad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2"/>
          <p:cNvSpPr/>
          <p:nvPr/>
        </p:nvSpPr>
        <p:spPr>
          <a:xfrm>
            <a:off x="-807912" y="-6641789"/>
            <a:ext cx="20593590" cy="7670489"/>
          </a:xfrm>
          <a:custGeom>
            <a:rect b="b" l="l" r="r" t="t"/>
            <a:pathLst>
              <a:path extrusionOk="0" h="7670489" w="20593590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7" name="Google Shape;467;p32"/>
          <p:cNvSpPr/>
          <p:nvPr/>
        </p:nvSpPr>
        <p:spPr>
          <a:xfrm>
            <a:off x="-1068907" y="9077474"/>
            <a:ext cx="21201429" cy="7670489"/>
          </a:xfrm>
          <a:custGeom>
            <a:rect b="b" l="l" r="r" t="t"/>
            <a:pathLst>
              <a:path extrusionOk="0" h="7670489" w="2120142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8" name="Google Shape;468;p32"/>
          <p:cNvSpPr txBox="1"/>
          <p:nvPr/>
        </p:nvSpPr>
        <p:spPr>
          <a:xfrm>
            <a:off x="3289237" y="4691384"/>
            <a:ext cx="11979041" cy="4335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Comunicación clara</a:t>
            </a:r>
            <a:endParaRPr/>
          </a:p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Respeto</a:t>
            </a:r>
            <a:endParaRPr/>
          </a:p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Documentar</a:t>
            </a:r>
            <a:endParaRPr/>
          </a:p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Escuchar</a:t>
            </a:r>
            <a:endParaRPr/>
          </a:p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Colaborar</a:t>
            </a:r>
            <a:endParaRPr/>
          </a:p>
        </p:txBody>
      </p:sp>
      <p:sp>
        <p:nvSpPr>
          <p:cNvPr id="469" name="Google Shape;469;p32"/>
          <p:cNvSpPr/>
          <p:nvPr/>
        </p:nvSpPr>
        <p:spPr>
          <a:xfrm>
            <a:off x="-1687809" y="8483977"/>
            <a:ext cx="6249065" cy="1548646"/>
          </a:xfrm>
          <a:custGeom>
            <a:rect b="b" l="l" r="r" t="t"/>
            <a:pathLst>
              <a:path extrusionOk="0" h="1548646" w="6249065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0" name="Google Shape;470;p32"/>
          <p:cNvSpPr/>
          <p:nvPr/>
        </p:nvSpPr>
        <p:spPr>
          <a:xfrm>
            <a:off x="13228719" y="217319"/>
            <a:ext cx="6217532" cy="1540832"/>
          </a:xfrm>
          <a:custGeom>
            <a:rect b="b" l="l" r="r" t="t"/>
            <a:pathLst>
              <a:path extrusionOk="0" h="1540832" w="6217532">
                <a:moveTo>
                  <a:pt x="0" y="0"/>
                </a:moveTo>
                <a:lnTo>
                  <a:pt x="6217531" y="0"/>
                </a:lnTo>
                <a:lnTo>
                  <a:pt x="6217531" y="1540833"/>
                </a:lnTo>
                <a:lnTo>
                  <a:pt x="0" y="15408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1" name="Google Shape;471;p32"/>
          <p:cNvSpPr/>
          <p:nvPr/>
        </p:nvSpPr>
        <p:spPr>
          <a:xfrm>
            <a:off x="-1537717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2" name="Google Shape;472;p32"/>
          <p:cNvSpPr/>
          <p:nvPr/>
        </p:nvSpPr>
        <p:spPr>
          <a:xfrm>
            <a:off x="16710243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32"/>
          <p:cNvSpPr txBox="1"/>
          <p:nvPr/>
        </p:nvSpPr>
        <p:spPr>
          <a:xfrm>
            <a:off x="1634224" y="1935612"/>
            <a:ext cx="15289066" cy="24129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¿Qué actitudes ayudan a que el trabajo técnico funcione mejor?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3"/>
          <p:cNvSpPr/>
          <p:nvPr/>
        </p:nvSpPr>
        <p:spPr>
          <a:xfrm>
            <a:off x="-2900375" y="2102989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9" name="Google Shape;479;p33"/>
          <p:cNvSpPr txBox="1"/>
          <p:nvPr/>
        </p:nvSpPr>
        <p:spPr>
          <a:xfrm>
            <a:off x="6622171" y="3762566"/>
            <a:ext cx="10522952" cy="1553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2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Cierre</a:t>
            </a:r>
            <a:endParaRPr/>
          </a:p>
        </p:txBody>
      </p:sp>
      <p:sp>
        <p:nvSpPr>
          <p:cNvPr id="480" name="Google Shape;480;p33"/>
          <p:cNvSpPr txBox="1"/>
          <p:nvPr/>
        </p:nvSpPr>
        <p:spPr>
          <a:xfrm>
            <a:off x="6622171" y="4342281"/>
            <a:ext cx="10637129" cy="248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1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reflexivo</a:t>
            </a:r>
            <a:endParaRPr/>
          </a:p>
        </p:txBody>
      </p:sp>
      <p:sp>
        <p:nvSpPr>
          <p:cNvPr id="481" name="Google Shape;481;p33"/>
          <p:cNvSpPr/>
          <p:nvPr/>
        </p:nvSpPr>
        <p:spPr>
          <a:xfrm>
            <a:off x="879387" y="2646483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2" name="Google Shape;482;p33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3" name="Google Shape;483;p33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4" name="Google Shape;484;p33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4"/>
          <p:cNvSpPr/>
          <p:nvPr/>
        </p:nvSpPr>
        <p:spPr>
          <a:xfrm>
            <a:off x="-807912" y="-6641789"/>
            <a:ext cx="20593590" cy="7670489"/>
          </a:xfrm>
          <a:custGeom>
            <a:rect b="b" l="l" r="r" t="t"/>
            <a:pathLst>
              <a:path extrusionOk="0" h="7670489" w="20593590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0" name="Google Shape;490;p34"/>
          <p:cNvSpPr/>
          <p:nvPr/>
        </p:nvSpPr>
        <p:spPr>
          <a:xfrm>
            <a:off x="-1068907" y="9077474"/>
            <a:ext cx="21201429" cy="7670489"/>
          </a:xfrm>
          <a:custGeom>
            <a:rect b="b" l="l" r="r" t="t"/>
            <a:pathLst>
              <a:path extrusionOk="0" h="7670489" w="2120142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1" name="Google Shape;491;p34"/>
          <p:cNvSpPr txBox="1"/>
          <p:nvPr/>
        </p:nvSpPr>
        <p:spPr>
          <a:xfrm>
            <a:off x="2158968" y="4129517"/>
            <a:ext cx="14239577" cy="5546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5280" lvl="2" marL="1005841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400"/>
              <a:buFont typeface="Arial"/>
              <a:buAutoNum type="arabicPeriod"/>
            </a:pPr>
            <a:r>
              <a:rPr b="0" i="0" lang="en-US" sz="44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Las relaciones laborales afectan el trabajo técnico.</a:t>
            </a:r>
            <a:endParaRPr/>
          </a:p>
          <a:p>
            <a:pPr indent="-335280" lvl="2" marL="1005841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400"/>
              <a:buFont typeface="Arial"/>
              <a:buAutoNum type="arabicPeriod"/>
            </a:pPr>
            <a:r>
              <a:rPr b="0" i="0" lang="en-US" sz="44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El rendimiento no es solo técnico: también humano.</a:t>
            </a:r>
            <a:endParaRPr/>
          </a:p>
          <a:p>
            <a:pPr indent="-335280" lvl="2" marL="1005841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4400"/>
              <a:buFont typeface="Arial"/>
              <a:buAutoNum type="arabicPeriod"/>
            </a:pPr>
            <a:r>
              <a:rPr b="0" i="0" lang="en-US" sz="44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Todos somos parte de un sistema: comunicar, coordinar, respetar.</a:t>
            </a:r>
            <a:endParaRPr/>
          </a:p>
          <a:p>
            <a:pPr indent="-335280" lvl="2" marL="1005841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34"/>
          <p:cNvSpPr/>
          <p:nvPr/>
        </p:nvSpPr>
        <p:spPr>
          <a:xfrm>
            <a:off x="-1687809" y="8483977"/>
            <a:ext cx="6249065" cy="1548646"/>
          </a:xfrm>
          <a:custGeom>
            <a:rect b="b" l="l" r="r" t="t"/>
            <a:pathLst>
              <a:path extrusionOk="0" h="1548646" w="6249065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3" name="Google Shape;493;p34"/>
          <p:cNvSpPr/>
          <p:nvPr/>
        </p:nvSpPr>
        <p:spPr>
          <a:xfrm>
            <a:off x="13228719" y="217319"/>
            <a:ext cx="6217532" cy="1540832"/>
          </a:xfrm>
          <a:custGeom>
            <a:rect b="b" l="l" r="r" t="t"/>
            <a:pathLst>
              <a:path extrusionOk="0" h="1540832" w="6217532">
                <a:moveTo>
                  <a:pt x="0" y="0"/>
                </a:moveTo>
                <a:lnTo>
                  <a:pt x="6217531" y="0"/>
                </a:lnTo>
                <a:lnTo>
                  <a:pt x="6217531" y="1540833"/>
                </a:lnTo>
                <a:lnTo>
                  <a:pt x="0" y="15408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4" name="Google Shape;494;p34"/>
          <p:cNvSpPr/>
          <p:nvPr/>
        </p:nvSpPr>
        <p:spPr>
          <a:xfrm>
            <a:off x="-1537717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5" name="Google Shape;495;p34"/>
          <p:cNvSpPr/>
          <p:nvPr/>
        </p:nvSpPr>
        <p:spPr>
          <a:xfrm>
            <a:off x="16710243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6" name="Google Shape;496;p34"/>
          <p:cNvSpPr txBox="1"/>
          <p:nvPr/>
        </p:nvSpPr>
        <p:spPr>
          <a:xfrm>
            <a:off x="1634224" y="1868937"/>
            <a:ext cx="15289066" cy="1586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Lo que aprendimos hoy: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5"/>
          <p:cNvSpPr/>
          <p:nvPr/>
        </p:nvSpPr>
        <p:spPr>
          <a:xfrm>
            <a:off x="1028701" y="966788"/>
            <a:ext cx="16230600" cy="85725"/>
          </a:xfrm>
          <a:custGeom>
            <a:rect b="b" l="l" r="r" t="t"/>
            <a:pathLst>
              <a:path extrusionOk="0" h="114300" w="21640800">
                <a:moveTo>
                  <a:pt x="0" y="0"/>
                </a:moveTo>
                <a:lnTo>
                  <a:pt x="21640800" y="0"/>
                </a:lnTo>
                <a:lnTo>
                  <a:pt x="21640800" y="114300"/>
                </a:lnTo>
                <a:lnTo>
                  <a:pt x="0" y="114300"/>
                </a:lnTo>
                <a:close/>
              </a:path>
            </a:pathLst>
          </a:custGeom>
          <a:solidFill>
            <a:srgbClr val="BAF64A"/>
          </a:solidFill>
          <a:ln>
            <a:noFill/>
          </a:ln>
        </p:spPr>
      </p:sp>
      <p:sp>
        <p:nvSpPr>
          <p:cNvPr id="502" name="Google Shape;502;p35"/>
          <p:cNvSpPr/>
          <p:nvPr/>
        </p:nvSpPr>
        <p:spPr>
          <a:xfrm>
            <a:off x="1028700" y="1148166"/>
            <a:ext cx="415561" cy="416318"/>
          </a:xfrm>
          <a:custGeom>
            <a:rect b="b" l="l" r="r" t="t"/>
            <a:pathLst>
              <a:path extrusionOk="0" h="416318" w="415561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503" name="Google Shape;503;p35"/>
          <p:cNvSpPr/>
          <p:nvPr/>
        </p:nvSpPr>
        <p:spPr>
          <a:xfrm>
            <a:off x="-1347969" y="4344227"/>
            <a:ext cx="4364048" cy="8544022"/>
          </a:xfrm>
          <a:custGeom>
            <a:rect b="b" l="l" r="r" t="t"/>
            <a:pathLst>
              <a:path extrusionOk="0" h="8544022" w="4364048">
                <a:moveTo>
                  <a:pt x="0" y="0"/>
                </a:moveTo>
                <a:lnTo>
                  <a:pt x="4364048" y="0"/>
                </a:lnTo>
                <a:lnTo>
                  <a:pt x="4364048" y="8544023"/>
                </a:lnTo>
                <a:lnTo>
                  <a:pt x="0" y="8544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4" name="Google Shape;504;p35"/>
          <p:cNvSpPr/>
          <p:nvPr/>
        </p:nvSpPr>
        <p:spPr>
          <a:xfrm>
            <a:off x="15083681" y="2945296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5" name="Google Shape;505;p35"/>
          <p:cNvSpPr txBox="1"/>
          <p:nvPr/>
        </p:nvSpPr>
        <p:spPr>
          <a:xfrm>
            <a:off x="1636262" y="4263235"/>
            <a:ext cx="15015477" cy="2694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44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/>
          </a:p>
        </p:txBody>
      </p:sp>
      <p:sp>
        <p:nvSpPr>
          <p:cNvPr id="506" name="Google Shape;506;p35"/>
          <p:cNvSpPr/>
          <p:nvPr/>
        </p:nvSpPr>
        <p:spPr>
          <a:xfrm>
            <a:off x="15833756" y="2470673"/>
            <a:ext cx="959812" cy="959812"/>
          </a:xfrm>
          <a:custGeom>
            <a:rect b="b" l="l" r="r" t="t"/>
            <a:pathLst>
              <a:path extrusionOk="0" h="959812" w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7" name="Google Shape;507;p35"/>
          <p:cNvSpPr/>
          <p:nvPr/>
        </p:nvSpPr>
        <p:spPr>
          <a:xfrm>
            <a:off x="1028701" y="9258300"/>
            <a:ext cx="16230600" cy="85725"/>
          </a:xfrm>
          <a:custGeom>
            <a:rect b="b" l="l" r="r" t="t"/>
            <a:pathLst>
              <a:path extrusionOk="0" h="114300" w="21640800">
                <a:moveTo>
                  <a:pt x="0" y="0"/>
                </a:moveTo>
                <a:lnTo>
                  <a:pt x="21640800" y="0"/>
                </a:lnTo>
                <a:lnTo>
                  <a:pt x="21640800" y="114300"/>
                </a:lnTo>
                <a:lnTo>
                  <a:pt x="0" y="114300"/>
                </a:lnTo>
                <a:close/>
              </a:path>
            </a:pathLst>
          </a:custGeom>
          <a:solidFill>
            <a:srgbClr val="BAF64A"/>
          </a:solidFill>
          <a:ln>
            <a:noFill/>
          </a:ln>
        </p:spPr>
      </p:sp>
      <p:sp>
        <p:nvSpPr>
          <p:cNvPr id="508" name="Google Shape;508;p35"/>
          <p:cNvSpPr txBox="1"/>
          <p:nvPr/>
        </p:nvSpPr>
        <p:spPr>
          <a:xfrm>
            <a:off x="3530669" y="3729356"/>
            <a:ext cx="10849341" cy="1452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700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Muchas</a:t>
            </a:r>
            <a:endParaRPr/>
          </a:p>
        </p:txBody>
      </p:sp>
      <p:sp>
        <p:nvSpPr>
          <p:cNvPr id="509" name="Google Shape;509;p35"/>
          <p:cNvSpPr/>
          <p:nvPr/>
        </p:nvSpPr>
        <p:spPr>
          <a:xfrm>
            <a:off x="-1394858" y="3574259"/>
            <a:ext cx="2789715" cy="2789715"/>
          </a:xfrm>
          <a:custGeom>
            <a:rect b="b" l="l" r="r" t="t"/>
            <a:pathLst>
              <a:path extrusionOk="0" h="2789715" w="2789715">
                <a:moveTo>
                  <a:pt x="0" y="0"/>
                </a:moveTo>
                <a:lnTo>
                  <a:pt x="2789715" y="0"/>
                </a:lnTo>
                <a:lnTo>
                  <a:pt x="2789715" y="2789715"/>
                </a:lnTo>
                <a:lnTo>
                  <a:pt x="0" y="2789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0" name="Google Shape;510;p35"/>
          <p:cNvSpPr/>
          <p:nvPr/>
        </p:nvSpPr>
        <p:spPr>
          <a:xfrm>
            <a:off x="1028700" y="6174871"/>
            <a:ext cx="1072795" cy="1072795"/>
          </a:xfrm>
          <a:custGeom>
            <a:rect b="b" l="l" r="r" t="t"/>
            <a:pathLst>
              <a:path extrusionOk="0" h="1072795" w="1072795">
                <a:moveTo>
                  <a:pt x="0" y="0"/>
                </a:moveTo>
                <a:lnTo>
                  <a:pt x="1072795" y="0"/>
                </a:lnTo>
                <a:lnTo>
                  <a:pt x="1072795" y="1072795"/>
                </a:lnTo>
                <a:lnTo>
                  <a:pt x="0" y="10727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1" name="Google Shape;511;p35"/>
          <p:cNvSpPr/>
          <p:nvPr/>
        </p:nvSpPr>
        <p:spPr>
          <a:xfrm>
            <a:off x="17114003" y="2179401"/>
            <a:ext cx="2789715" cy="2789715"/>
          </a:xfrm>
          <a:custGeom>
            <a:rect b="b" l="l" r="r" t="t"/>
            <a:pathLst>
              <a:path extrusionOk="0" h="2789715" w="2789715">
                <a:moveTo>
                  <a:pt x="0" y="0"/>
                </a:moveTo>
                <a:lnTo>
                  <a:pt x="2789715" y="0"/>
                </a:lnTo>
                <a:lnTo>
                  <a:pt x="2789715" y="2789715"/>
                </a:lnTo>
                <a:lnTo>
                  <a:pt x="0" y="2789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2" name="Google Shape;512;p35"/>
          <p:cNvSpPr/>
          <p:nvPr/>
        </p:nvSpPr>
        <p:spPr>
          <a:xfrm>
            <a:off x="16793568" y="8694706"/>
            <a:ext cx="415561" cy="416318"/>
          </a:xfrm>
          <a:custGeom>
            <a:rect b="b" l="l" r="r" t="t"/>
            <a:pathLst>
              <a:path extrusionOk="0" h="416318" w="415561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"/>
          <p:cNvSpPr/>
          <p:nvPr/>
        </p:nvSpPr>
        <p:spPr>
          <a:xfrm>
            <a:off x="-807912" y="-6641789"/>
            <a:ext cx="20593590" cy="7670489"/>
          </a:xfrm>
          <a:custGeom>
            <a:rect b="b" l="l" r="r" t="t"/>
            <a:pathLst>
              <a:path extrusionOk="0" h="7670489" w="20593590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4"/>
          <p:cNvSpPr/>
          <p:nvPr/>
        </p:nvSpPr>
        <p:spPr>
          <a:xfrm>
            <a:off x="-1068907" y="9077474"/>
            <a:ext cx="21201429" cy="7670489"/>
          </a:xfrm>
          <a:custGeom>
            <a:rect b="b" l="l" r="r" t="t"/>
            <a:pathLst>
              <a:path extrusionOk="0" h="7670489" w="2120142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4"/>
          <p:cNvSpPr/>
          <p:nvPr/>
        </p:nvSpPr>
        <p:spPr>
          <a:xfrm>
            <a:off x="-1687809" y="8483977"/>
            <a:ext cx="6249065" cy="1548646"/>
          </a:xfrm>
          <a:custGeom>
            <a:rect b="b" l="l" r="r" t="t"/>
            <a:pathLst>
              <a:path extrusionOk="0" h="1548646" w="6249065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4"/>
          <p:cNvSpPr/>
          <p:nvPr/>
        </p:nvSpPr>
        <p:spPr>
          <a:xfrm>
            <a:off x="-1537717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4"/>
          <p:cNvSpPr/>
          <p:nvPr/>
        </p:nvSpPr>
        <p:spPr>
          <a:xfrm>
            <a:off x="16710243" y="3605783"/>
            <a:ext cx="3075434" cy="3075434"/>
          </a:xfrm>
          <a:custGeom>
            <a:rect b="b" l="l" r="r" t="t"/>
            <a:pathLst>
              <a:path extrusionOk="0" h="3075434" w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4"/>
          <p:cNvSpPr/>
          <p:nvPr/>
        </p:nvSpPr>
        <p:spPr>
          <a:xfrm>
            <a:off x="2308220" y="1494373"/>
            <a:ext cx="1191142" cy="1193312"/>
          </a:xfrm>
          <a:custGeom>
            <a:rect b="b" l="l" r="r" t="t"/>
            <a:pathLst>
              <a:path extrusionOk="0" h="1193312" w="119114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165" name="Google Shape;165;p4"/>
          <p:cNvSpPr/>
          <p:nvPr/>
        </p:nvSpPr>
        <p:spPr>
          <a:xfrm rot="10800000">
            <a:off x="15478403" y="1494373"/>
            <a:ext cx="1191142" cy="1193312"/>
          </a:xfrm>
          <a:custGeom>
            <a:rect b="b" l="l" r="r" t="t"/>
            <a:pathLst>
              <a:path extrusionOk="0" h="1193312" w="119114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90" r="-89" t="0"/>
            </a:stretch>
          </a:blipFill>
          <a:ln>
            <a:noFill/>
          </a:ln>
        </p:spPr>
      </p:sp>
      <p:sp>
        <p:nvSpPr>
          <p:cNvPr id="166" name="Google Shape;166;p4"/>
          <p:cNvSpPr txBox="1"/>
          <p:nvPr/>
        </p:nvSpPr>
        <p:spPr>
          <a:xfrm>
            <a:off x="3300274" y="1407363"/>
            <a:ext cx="12377217" cy="2619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98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Etapas de las Relaciones Industriales</a:t>
            </a:r>
            <a:endParaRPr/>
          </a:p>
        </p:txBody>
      </p:sp>
      <p:sp>
        <p:nvSpPr>
          <p:cNvPr id="167" name="Google Shape;167;p4"/>
          <p:cNvSpPr txBox="1"/>
          <p:nvPr/>
        </p:nvSpPr>
        <p:spPr>
          <a:xfrm>
            <a:off x="3880747" y="4300352"/>
            <a:ext cx="10486465" cy="38289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0441" lvl="2" marL="1201322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5255"/>
              <a:buFont typeface="Arial"/>
              <a:buAutoNum type="arabicPeriod"/>
            </a:pPr>
            <a:r>
              <a:rPr b="0" i="0" lang="en-US" sz="5255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Taylorista </a:t>
            </a:r>
            <a:endParaRPr/>
          </a:p>
          <a:p>
            <a:pPr indent="-400441" lvl="2" marL="1201322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5255"/>
              <a:buFont typeface="Arial"/>
              <a:buAutoNum type="arabicPeriod"/>
            </a:pPr>
            <a:r>
              <a:rPr b="0" i="0" lang="en-US" sz="5255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Psicológica </a:t>
            </a:r>
            <a:endParaRPr/>
          </a:p>
          <a:p>
            <a:pPr indent="-400441" lvl="2" marL="1201322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5255"/>
              <a:buFont typeface="Arial"/>
              <a:buAutoNum type="arabicPeriod"/>
            </a:pPr>
            <a:r>
              <a:rPr b="0" i="0" lang="en-US" sz="5255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Psico-social </a:t>
            </a:r>
            <a:endParaRPr/>
          </a:p>
          <a:p>
            <a:pPr indent="-400441" lvl="2" marL="1201322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D4C4C"/>
              </a:buClr>
              <a:buSzPts val="5255"/>
              <a:buFont typeface="Arial"/>
              <a:buAutoNum type="arabicPeriod"/>
            </a:pPr>
            <a:r>
              <a:rPr b="0" i="0" lang="en-US" sz="5255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Sociopolítica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5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5"/>
          <p:cNvSpPr txBox="1"/>
          <p:nvPr/>
        </p:nvSpPr>
        <p:spPr>
          <a:xfrm>
            <a:off x="6622171" y="3819716"/>
            <a:ext cx="10522952" cy="13333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Concepto de</a:t>
            </a:r>
            <a:endParaRPr/>
          </a:p>
        </p:txBody>
      </p:sp>
      <p:sp>
        <p:nvSpPr>
          <p:cNvPr id="175" name="Google Shape;175;p5"/>
          <p:cNvSpPr txBox="1"/>
          <p:nvPr/>
        </p:nvSpPr>
        <p:spPr>
          <a:xfrm>
            <a:off x="6622171" y="4380381"/>
            <a:ext cx="10637129" cy="4277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Relaciones Industriales</a:t>
            </a:r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-2621310" y="2597766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5"/>
          <p:cNvSpPr/>
          <p:nvPr/>
        </p:nvSpPr>
        <p:spPr>
          <a:xfrm>
            <a:off x="879387" y="2845061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5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4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/>
          <p:nvPr/>
        </p:nvSpPr>
        <p:spPr>
          <a:xfrm>
            <a:off x="-1227937" y="-853806"/>
            <a:ext cx="9754024" cy="11836639"/>
          </a:xfrm>
          <a:custGeom>
            <a:rect b="b" l="l" r="r" t="t"/>
            <a:pathLst>
              <a:path extrusionOk="0" h="11836639" w="9754024">
                <a:moveTo>
                  <a:pt x="0" y="0"/>
                </a:moveTo>
                <a:lnTo>
                  <a:pt x="9754025" y="0"/>
                </a:lnTo>
                <a:lnTo>
                  <a:pt x="9754025" y="11836639"/>
                </a:lnTo>
                <a:lnTo>
                  <a:pt x="0" y="118366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9" name="Google Shape;189;p7"/>
          <p:cNvGrpSpPr/>
          <p:nvPr/>
        </p:nvGrpSpPr>
        <p:grpSpPr>
          <a:xfrm>
            <a:off x="804758" y="1110286"/>
            <a:ext cx="7283066" cy="8313420"/>
            <a:chOff x="0" y="0"/>
            <a:chExt cx="9710755" cy="11084560"/>
          </a:xfrm>
        </p:grpSpPr>
        <p:sp>
          <p:nvSpPr>
            <p:cNvPr id="190" name="Google Shape;190;p7"/>
            <p:cNvSpPr/>
            <p:nvPr/>
          </p:nvSpPr>
          <p:spPr>
            <a:xfrm>
              <a:off x="53564" y="57150"/>
              <a:ext cx="9603626" cy="10970260"/>
            </a:xfrm>
            <a:custGeom>
              <a:rect b="b" l="l" r="r" t="t"/>
              <a:pathLst>
                <a:path extrusionOk="0" h="10970260" w="9603626">
                  <a:moveTo>
                    <a:pt x="0" y="0"/>
                  </a:moveTo>
                  <a:lnTo>
                    <a:pt x="9603626" y="0"/>
                  </a:lnTo>
                  <a:lnTo>
                    <a:pt x="9603626" y="10970260"/>
                  </a:lnTo>
                  <a:lnTo>
                    <a:pt x="0" y="1097026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6203" l="-38149" r="-44716" t="-519"/>
              </a:stretch>
            </a:blipFill>
            <a:ln>
              <a:noFill/>
            </a:ln>
          </p:spPr>
        </p:sp>
        <p:sp>
          <p:nvSpPr>
            <p:cNvPr id="191" name="Google Shape;191;p7"/>
            <p:cNvSpPr/>
            <p:nvPr/>
          </p:nvSpPr>
          <p:spPr>
            <a:xfrm>
              <a:off x="0" y="0"/>
              <a:ext cx="9710755" cy="11084560"/>
            </a:xfrm>
            <a:custGeom>
              <a:rect b="b" l="l" r="r" t="t"/>
              <a:pathLst>
                <a:path extrusionOk="0" h="11084560" w="9710755">
                  <a:moveTo>
                    <a:pt x="53564" y="0"/>
                  </a:moveTo>
                  <a:lnTo>
                    <a:pt x="9657190" y="0"/>
                  </a:lnTo>
                  <a:cubicBezTo>
                    <a:pt x="9686830" y="0"/>
                    <a:pt x="9710755" y="25527"/>
                    <a:pt x="9710755" y="57150"/>
                  </a:cubicBezTo>
                  <a:lnTo>
                    <a:pt x="9710755" y="11027410"/>
                  </a:lnTo>
                  <a:cubicBezTo>
                    <a:pt x="9710755" y="11059033"/>
                    <a:pt x="9686830" y="11084560"/>
                    <a:pt x="9657190" y="11084560"/>
                  </a:cubicBezTo>
                  <a:lnTo>
                    <a:pt x="53564" y="11084560"/>
                  </a:lnTo>
                  <a:cubicBezTo>
                    <a:pt x="23925" y="11084560"/>
                    <a:pt x="0" y="11059033"/>
                    <a:pt x="0" y="11027410"/>
                  </a:cubicBezTo>
                  <a:lnTo>
                    <a:pt x="0" y="57150"/>
                  </a:lnTo>
                  <a:cubicBezTo>
                    <a:pt x="0" y="25527"/>
                    <a:pt x="23925" y="0"/>
                    <a:pt x="53564" y="0"/>
                  </a:cubicBezTo>
                  <a:moveTo>
                    <a:pt x="53564" y="114300"/>
                  </a:moveTo>
                  <a:lnTo>
                    <a:pt x="53564" y="57150"/>
                  </a:lnTo>
                  <a:lnTo>
                    <a:pt x="107129" y="57150"/>
                  </a:lnTo>
                  <a:lnTo>
                    <a:pt x="107129" y="11027410"/>
                  </a:lnTo>
                  <a:lnTo>
                    <a:pt x="53564" y="11027410"/>
                  </a:lnTo>
                  <a:lnTo>
                    <a:pt x="53564" y="10970260"/>
                  </a:lnTo>
                  <a:lnTo>
                    <a:pt x="9657190" y="10970260"/>
                  </a:lnTo>
                  <a:lnTo>
                    <a:pt x="9657190" y="11027410"/>
                  </a:lnTo>
                  <a:lnTo>
                    <a:pt x="9603626" y="11027410"/>
                  </a:lnTo>
                  <a:lnTo>
                    <a:pt x="9603626" y="57150"/>
                  </a:lnTo>
                  <a:lnTo>
                    <a:pt x="9657190" y="57150"/>
                  </a:lnTo>
                  <a:lnTo>
                    <a:pt x="9657190" y="114300"/>
                  </a:lnTo>
                  <a:lnTo>
                    <a:pt x="53564" y="1143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2" name="Google Shape;192;p7"/>
          <p:cNvSpPr/>
          <p:nvPr/>
        </p:nvSpPr>
        <p:spPr>
          <a:xfrm>
            <a:off x="11342926" y="-3596759"/>
            <a:ext cx="10538811" cy="5110647"/>
          </a:xfrm>
          <a:custGeom>
            <a:rect b="b" l="l" r="r" t="t"/>
            <a:pathLst>
              <a:path extrusionOk="0" h="5110647" w="10538811">
                <a:moveTo>
                  <a:pt x="0" y="0"/>
                </a:moveTo>
                <a:lnTo>
                  <a:pt x="10538811" y="0"/>
                </a:lnTo>
                <a:lnTo>
                  <a:pt x="10538811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p7"/>
          <p:cNvSpPr/>
          <p:nvPr/>
        </p:nvSpPr>
        <p:spPr>
          <a:xfrm>
            <a:off x="16283032" y="-1586869"/>
            <a:ext cx="4009935" cy="4009935"/>
          </a:xfrm>
          <a:custGeom>
            <a:rect b="b" l="l" r="r" t="t"/>
            <a:pathLst>
              <a:path extrusionOk="0" h="4009935" w="4009935">
                <a:moveTo>
                  <a:pt x="0" y="0"/>
                </a:moveTo>
                <a:lnTo>
                  <a:pt x="4009935" y="0"/>
                </a:lnTo>
                <a:lnTo>
                  <a:pt x="4009935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7"/>
          <p:cNvSpPr/>
          <p:nvPr/>
        </p:nvSpPr>
        <p:spPr>
          <a:xfrm>
            <a:off x="13575832" y="625185"/>
            <a:ext cx="959812" cy="959812"/>
          </a:xfrm>
          <a:custGeom>
            <a:rect b="b" l="l" r="r" t="t"/>
            <a:pathLst>
              <a:path extrusionOk="0" h="959812" w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5" name="Google Shape;195;p7"/>
          <p:cNvSpPr txBox="1"/>
          <p:nvPr/>
        </p:nvSpPr>
        <p:spPr>
          <a:xfrm>
            <a:off x="9700136" y="2638591"/>
            <a:ext cx="7559164" cy="7252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4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Se refieren al estudio y gestión de las interacciones entre empleadores, empleados y sus representantes con el gobierno como mediador.</a:t>
            </a:r>
            <a:endParaRPr/>
          </a:p>
          <a:p>
            <a:pPr indent="0" lvl="0" marL="0" marR="0" rtl="0" algn="ctr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4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4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 Buscan crear un equilibrio justo y productivo en el lugar de trabajo. </a:t>
            </a:r>
            <a:endParaRPr/>
          </a:p>
          <a:p>
            <a:pPr indent="0" lvl="0" marL="0" marR="0" rtl="0" algn="l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46" u="none" cap="none" strike="noStrike">
              <a:solidFill>
                <a:srgbClr val="4D4C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7"/>
          <p:cNvSpPr txBox="1"/>
          <p:nvPr/>
        </p:nvSpPr>
        <p:spPr>
          <a:xfrm>
            <a:off x="9316865" y="1479622"/>
            <a:ext cx="8325706" cy="943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56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En resumen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"/>
          <p:cNvSpPr/>
          <p:nvPr/>
        </p:nvSpPr>
        <p:spPr>
          <a:xfrm>
            <a:off x="13614542" y="-2522057"/>
            <a:ext cx="7061162" cy="3923214"/>
          </a:xfrm>
          <a:custGeom>
            <a:rect b="b" l="l" r="r" t="t"/>
            <a:pathLst>
              <a:path extrusionOk="0" h="3923214" w="7061162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8"/>
          <p:cNvSpPr/>
          <p:nvPr/>
        </p:nvSpPr>
        <p:spPr>
          <a:xfrm>
            <a:off x="17259300" y="-746671"/>
            <a:ext cx="15452459" cy="12017010"/>
          </a:xfrm>
          <a:custGeom>
            <a:rect b="b" l="l" r="r" t="t"/>
            <a:pathLst>
              <a:path extrusionOk="0" h="12017010" w="15452459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8"/>
          <p:cNvSpPr txBox="1"/>
          <p:nvPr/>
        </p:nvSpPr>
        <p:spPr>
          <a:xfrm>
            <a:off x="6622171" y="3819716"/>
            <a:ext cx="10522952" cy="13333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125" u="none" cap="none" strike="noStrike">
                <a:solidFill>
                  <a:srgbClr val="3C7443"/>
                </a:solidFill>
                <a:latin typeface="Borel"/>
                <a:ea typeface="Borel"/>
                <a:cs typeface="Borel"/>
                <a:sym typeface="Borel"/>
              </a:rPr>
              <a:t>Funciones de las</a:t>
            </a:r>
            <a:endParaRPr/>
          </a:p>
        </p:txBody>
      </p:sp>
      <p:sp>
        <p:nvSpPr>
          <p:cNvPr id="204" name="Google Shape;204;p8"/>
          <p:cNvSpPr txBox="1"/>
          <p:nvPr/>
        </p:nvSpPr>
        <p:spPr>
          <a:xfrm>
            <a:off x="6622171" y="4380381"/>
            <a:ext cx="10637129" cy="4277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00" u="none" cap="none" strike="noStrike">
                <a:solidFill>
                  <a:srgbClr val="4D4C4C"/>
                </a:solidFill>
                <a:latin typeface="Arial"/>
                <a:ea typeface="Arial"/>
                <a:cs typeface="Arial"/>
                <a:sym typeface="Arial"/>
              </a:rPr>
              <a:t>Relaciones Industriales</a:t>
            </a: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-2621310" y="2597766"/>
            <a:ext cx="9198355" cy="5110647"/>
          </a:xfrm>
          <a:custGeom>
            <a:rect b="b" l="l" r="r" t="t"/>
            <a:pathLst>
              <a:path extrusionOk="0" h="5110647" w="9198355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8"/>
          <p:cNvSpPr/>
          <p:nvPr/>
        </p:nvSpPr>
        <p:spPr>
          <a:xfrm>
            <a:off x="879387" y="2845061"/>
            <a:ext cx="1098480" cy="1098480"/>
          </a:xfrm>
          <a:custGeom>
            <a:rect b="b" l="l" r="r" t="t"/>
            <a:pathLst>
              <a:path extrusionOk="0" h="1098480" w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8"/>
          <p:cNvSpPr/>
          <p:nvPr/>
        </p:nvSpPr>
        <p:spPr>
          <a:xfrm>
            <a:off x="-1698802" y="5514834"/>
            <a:ext cx="3397604" cy="3397604"/>
          </a:xfrm>
          <a:custGeom>
            <a:rect b="b" l="l" r="r" t="t"/>
            <a:pathLst>
              <a:path extrusionOk="0" h="3397604" w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4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