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10287000" cx="18288000"/>
  <p:notesSz cx="6858000" cy="9144000"/>
  <p:embeddedFontLst>
    <p:embeddedFont>
      <p:font typeface="Bore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g1THqlVuF584xU3hxdts9S3qtu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Borel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6" name="Google Shape;376;p2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378" name="Google Shape;378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6" Type="http://schemas.openxmlformats.org/officeDocument/2006/relationships/image" Target="../media/image41.png"/><Relationship Id="rId7" Type="http://schemas.openxmlformats.org/officeDocument/2006/relationships/image" Target="../media/image7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3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9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6" Type="http://schemas.openxmlformats.org/officeDocument/2006/relationships/image" Target="../media/image41.png"/><Relationship Id="rId7" Type="http://schemas.openxmlformats.org/officeDocument/2006/relationships/image" Target="../media/image7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6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70.png"/><Relationship Id="rId7" Type="http://schemas.openxmlformats.org/officeDocument/2006/relationships/image" Target="../media/image1.png"/><Relationship Id="rId8" Type="http://schemas.openxmlformats.org/officeDocument/2006/relationships/image" Target="../media/image7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9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6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6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68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3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Relationship Id="rId5" Type="http://schemas.openxmlformats.org/officeDocument/2006/relationships/image" Target="../media/image42.png"/><Relationship Id="rId6" Type="http://schemas.openxmlformats.org/officeDocument/2006/relationships/image" Target="../media/image2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43.png"/><Relationship Id="rId7" Type="http://schemas.openxmlformats.org/officeDocument/2006/relationships/image" Target="../media/image7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70.png"/><Relationship Id="rId7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70.png"/><Relationship Id="rId7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3.png"/><Relationship Id="rId4" Type="http://schemas.openxmlformats.org/officeDocument/2006/relationships/image" Target="../media/image2.png"/><Relationship Id="rId5" Type="http://schemas.openxmlformats.org/officeDocument/2006/relationships/image" Target="../media/image44.png"/><Relationship Id="rId6" Type="http://schemas.openxmlformats.org/officeDocument/2006/relationships/image" Target="../media/image15.png"/><Relationship Id="rId7" Type="http://schemas.openxmlformats.org/officeDocument/2006/relationships/image" Target="../media/image72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50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28701" y="966788"/>
            <a:ext cx="12867132" cy="85725"/>
          </a:xfrm>
          <a:custGeom>
            <a:rect b="b" l="l" r="r" t="t"/>
            <a:pathLst>
              <a:path extrusionOk="0" h="114300" w="17156176">
                <a:moveTo>
                  <a:pt x="0" y="0"/>
                </a:moveTo>
                <a:lnTo>
                  <a:pt x="17156176" y="0"/>
                </a:lnTo>
                <a:lnTo>
                  <a:pt x="17156176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BAF64A"/>
          </a:solid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8728439" y="3137992"/>
            <a:ext cx="415561" cy="416318"/>
          </a:xfrm>
          <a:custGeom>
            <a:rect b="b" l="l" r="r" t="t"/>
            <a:pathLst>
              <a:path extrusionOk="0" h="416318" w="415561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-1509748" y="5900547"/>
            <a:ext cx="4364048" cy="8544022"/>
          </a:xfrm>
          <a:custGeom>
            <a:rect b="b" l="l" r="r" t="t"/>
            <a:pathLst>
              <a:path extrusionOk="0" h="8544022" w="4364048">
                <a:moveTo>
                  <a:pt x="0" y="0"/>
                </a:moveTo>
                <a:lnTo>
                  <a:pt x="4364048" y="0"/>
                </a:lnTo>
                <a:lnTo>
                  <a:pt x="4364048" y="8544023"/>
                </a:lnTo>
                <a:lnTo>
                  <a:pt x="0" y="8544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488325" y="-4151404"/>
            <a:ext cx="4613077" cy="8302807"/>
          </a:xfrm>
          <a:custGeom>
            <a:rect b="b" l="l" r="r" t="t"/>
            <a:pathLst>
              <a:path extrusionOk="0" h="8302807" w="4613077">
                <a:moveTo>
                  <a:pt x="0" y="0"/>
                </a:moveTo>
                <a:lnTo>
                  <a:pt x="4613076" y="0"/>
                </a:lnTo>
                <a:lnTo>
                  <a:pt x="4613076" y="8302808"/>
                </a:lnTo>
                <a:lnTo>
                  <a:pt x="0" y="8302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636262" y="4263235"/>
            <a:ext cx="15015477" cy="2694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4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INDUSTRIALES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15751254" y="2375175"/>
            <a:ext cx="959812" cy="959812"/>
          </a:xfrm>
          <a:custGeom>
            <a:rect b="b" l="l" r="r" t="t"/>
            <a:pathLst>
              <a:path extrusionOk="0" h="959812" w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4168623" y="9258300"/>
            <a:ext cx="13090684" cy="85725"/>
          </a:xfrm>
          <a:custGeom>
            <a:rect b="b" l="l" r="r" t="t"/>
            <a:pathLst>
              <a:path extrusionOk="0" h="114300" w="17454245">
                <a:moveTo>
                  <a:pt x="0" y="0"/>
                </a:moveTo>
                <a:lnTo>
                  <a:pt x="17454245" y="0"/>
                </a:lnTo>
                <a:lnTo>
                  <a:pt x="17454245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BAF64A"/>
          </a:solid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643702" y="8711951"/>
            <a:ext cx="3524919" cy="3524919"/>
          </a:xfrm>
          <a:custGeom>
            <a:rect b="b" l="l" r="r" t="t"/>
            <a:pathLst>
              <a:path extrusionOk="0" h="3524919" w="3524919">
                <a:moveTo>
                  <a:pt x="0" y="0"/>
                </a:moveTo>
                <a:lnTo>
                  <a:pt x="3524919" y="0"/>
                </a:lnTo>
                <a:lnTo>
                  <a:pt x="3524919" y="3524919"/>
                </a:lnTo>
                <a:lnTo>
                  <a:pt x="0" y="3524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227849" y="6229506"/>
            <a:ext cx="1165796" cy="1165796"/>
          </a:xfrm>
          <a:custGeom>
            <a:rect b="b" l="l" r="r" t="t"/>
            <a:pathLst>
              <a:path extrusionOk="0" h="1165796" w="1165796">
                <a:moveTo>
                  <a:pt x="0" y="0"/>
                </a:moveTo>
                <a:lnTo>
                  <a:pt x="1165796" y="0"/>
                </a:lnTo>
                <a:lnTo>
                  <a:pt x="1165796" y="1165796"/>
                </a:lnTo>
                <a:lnTo>
                  <a:pt x="0" y="1165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308575" y="6263885"/>
            <a:ext cx="1131416" cy="1131417"/>
          </a:xfrm>
          <a:custGeom>
            <a:rect b="b" l="l" r="r" t="t"/>
            <a:pathLst>
              <a:path extrusionOk="0" h="1131417" w="1131416">
                <a:moveTo>
                  <a:pt x="0" y="0"/>
                </a:moveTo>
                <a:lnTo>
                  <a:pt x="1131416" y="0"/>
                </a:lnTo>
                <a:lnTo>
                  <a:pt x="1131416" y="1131417"/>
                </a:lnTo>
                <a:lnTo>
                  <a:pt x="0" y="1131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-5400000">
            <a:off x="13895803" y="-2200160"/>
            <a:ext cx="3899060" cy="3899060"/>
          </a:xfrm>
          <a:custGeom>
            <a:rect b="b" l="l" r="r" t="t"/>
            <a:pathLst>
              <a:path extrusionOk="0" h="3899060" w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 txBox="1"/>
          <p:nvPr/>
        </p:nvSpPr>
        <p:spPr>
          <a:xfrm>
            <a:off x="1034920" y="1141609"/>
            <a:ext cx="4802021" cy="1601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María de los Ángeles Puente</a:t>
            </a:r>
            <a:endParaRPr/>
          </a:p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Ingeniera Mecánica</a:t>
            </a:r>
            <a:endParaRPr/>
          </a:p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Mgter. en Ingeniería en Calidad </a:t>
            </a:r>
            <a:endParaRPr/>
          </a:p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B8BB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0564971" y="7948127"/>
            <a:ext cx="6661664" cy="1210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Dámaris Nahir Arce Jansat</a:t>
            </a:r>
            <a:endParaRPr/>
          </a:p>
          <a:p>
            <a:pPr indent="0" lvl="0" marL="0" marR="0" rtl="0" algn="r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Lic. en Psicología</a:t>
            </a:r>
            <a:endParaRPr/>
          </a:p>
          <a:p>
            <a:pPr indent="0" lvl="0" marL="0" marR="0" rtl="0" algn="r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B8BB87"/>
                </a:solidFill>
                <a:latin typeface="Arial"/>
                <a:ea typeface="Arial"/>
                <a:cs typeface="Arial"/>
                <a:sym typeface="Arial"/>
              </a:rPr>
              <a:t>Diplomada en Riesgos Psicosociales en el trabajo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3719330" y="3691256"/>
            <a:ext cx="10849341" cy="1452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Relaciones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-964735" y="9406411"/>
            <a:ext cx="20036644" cy="5966360"/>
          </a:xfrm>
          <a:custGeom>
            <a:rect b="b" l="l" r="r" t="t"/>
            <a:pathLst>
              <a:path extrusionOk="0" h="5966360" w="20036644">
                <a:moveTo>
                  <a:pt x="0" y="0"/>
                </a:moveTo>
                <a:lnTo>
                  <a:pt x="20036644" y="0"/>
                </a:lnTo>
                <a:lnTo>
                  <a:pt x="20036644" y="5966360"/>
                </a:lnTo>
                <a:lnTo>
                  <a:pt x="0" y="5966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0"/>
          <p:cNvSpPr/>
          <p:nvPr/>
        </p:nvSpPr>
        <p:spPr>
          <a:xfrm>
            <a:off x="13295339" y="7731676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0"/>
          <p:cNvSpPr/>
          <p:nvPr/>
        </p:nvSpPr>
        <p:spPr>
          <a:xfrm>
            <a:off x="-2368250" y="-2004346"/>
            <a:ext cx="4736499" cy="4736499"/>
          </a:xfrm>
          <a:custGeom>
            <a:rect b="b" l="l" r="r" t="t"/>
            <a:pathLst>
              <a:path extrusionOk="0" h="4736499" w="4736499">
                <a:moveTo>
                  <a:pt x="0" y="0"/>
                </a:moveTo>
                <a:lnTo>
                  <a:pt x="4736499" y="0"/>
                </a:lnTo>
                <a:lnTo>
                  <a:pt x="4736499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0"/>
          <p:cNvSpPr txBox="1"/>
          <p:nvPr/>
        </p:nvSpPr>
        <p:spPr>
          <a:xfrm>
            <a:off x="1846432" y="3679318"/>
            <a:ext cx="14196834" cy="6670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Selección de personal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Capacitación y desarrollo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Remuneración y beneficios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Seguridad e higiene laboral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Negociación colectiva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Comunicación interna</a:t>
            </a:r>
            <a:endParaRPr/>
          </a:p>
          <a:p>
            <a:pPr indent="-325634" lvl="2" marL="976906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73"/>
              <a:buFont typeface="Arial"/>
              <a:buAutoNum type="arabicPeriod"/>
            </a:pPr>
            <a:r>
              <a:rPr b="0" i="0" lang="en-US" sz="4273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Resolución de conflictos</a:t>
            </a:r>
            <a:endParaRPr/>
          </a:p>
          <a:p>
            <a:pPr indent="-325634" lvl="2" marL="976906" marR="0" rtl="0" algn="ctr">
              <a:lnSpc>
                <a:spcPct val="12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73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34" lvl="2" marL="976906" marR="0" rtl="0" algn="ctr">
              <a:lnSpc>
                <a:spcPct val="12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73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16631729" y="7589293"/>
            <a:ext cx="1255142" cy="1255142"/>
          </a:xfrm>
          <a:custGeom>
            <a:rect b="b" l="l" r="r" t="t"/>
            <a:pathLst>
              <a:path extrusionOk="0" h="1255142" w="1255142">
                <a:moveTo>
                  <a:pt x="0" y="0"/>
                </a:moveTo>
                <a:lnTo>
                  <a:pt x="1255142" y="0"/>
                </a:lnTo>
                <a:lnTo>
                  <a:pt x="1255142" y="1255142"/>
                </a:lnTo>
                <a:lnTo>
                  <a:pt x="0" y="125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0"/>
          <p:cNvSpPr/>
          <p:nvPr/>
        </p:nvSpPr>
        <p:spPr>
          <a:xfrm>
            <a:off x="2632502" y="1540160"/>
            <a:ext cx="1191143" cy="1193312"/>
          </a:xfrm>
          <a:custGeom>
            <a:rect b="b" l="l" r="r" t="t"/>
            <a:pathLst>
              <a:path extrusionOk="0" h="1193312" w="1191143">
                <a:moveTo>
                  <a:pt x="0" y="0"/>
                </a:moveTo>
                <a:lnTo>
                  <a:pt x="1191143" y="0"/>
                </a:lnTo>
                <a:lnTo>
                  <a:pt x="1191143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223" name="Google Shape;223;p10"/>
          <p:cNvSpPr/>
          <p:nvPr/>
        </p:nvSpPr>
        <p:spPr>
          <a:xfrm rot="10800000">
            <a:off x="14852123" y="1540160"/>
            <a:ext cx="1191143" cy="1193312"/>
          </a:xfrm>
          <a:custGeom>
            <a:rect b="b" l="l" r="r" t="t"/>
            <a:pathLst>
              <a:path extrusionOk="0" h="1193312" w="1191143">
                <a:moveTo>
                  <a:pt x="0" y="0"/>
                </a:moveTo>
                <a:lnTo>
                  <a:pt x="1191143" y="0"/>
                </a:lnTo>
                <a:lnTo>
                  <a:pt x="1191143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224" name="Google Shape;224;p10"/>
          <p:cNvSpPr txBox="1"/>
          <p:nvPr/>
        </p:nvSpPr>
        <p:spPr>
          <a:xfrm>
            <a:off x="3906612" y="1470770"/>
            <a:ext cx="10862544" cy="1818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99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Específicas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391517" y="1648781"/>
            <a:ext cx="7548515" cy="1653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80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1463801" y="4416154"/>
            <a:ext cx="681026" cy="682266"/>
          </a:xfrm>
          <a:custGeom>
            <a:rect b="b" l="l" r="r" t="t"/>
            <a:pathLst>
              <a:path extrusionOk="0" h="682266" w="68102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231" name="Google Shape;231;p11"/>
          <p:cNvSpPr/>
          <p:nvPr/>
        </p:nvSpPr>
        <p:spPr>
          <a:xfrm>
            <a:off x="-3503309" y="7482833"/>
            <a:ext cx="9796333" cy="5003692"/>
          </a:xfrm>
          <a:custGeom>
            <a:rect b="b" l="l" r="r" t="t"/>
            <a:pathLst>
              <a:path extrusionOk="0" h="5003692" w="9796333">
                <a:moveTo>
                  <a:pt x="0" y="0"/>
                </a:moveTo>
                <a:lnTo>
                  <a:pt x="9796333" y="0"/>
                </a:lnTo>
                <a:lnTo>
                  <a:pt x="9796333" y="5003692"/>
                </a:lnTo>
                <a:lnTo>
                  <a:pt x="0" y="5003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1"/>
          <p:cNvSpPr txBox="1"/>
          <p:nvPr/>
        </p:nvSpPr>
        <p:spPr>
          <a:xfrm>
            <a:off x="1391517" y="2642864"/>
            <a:ext cx="8536993" cy="1725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8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394858" y="8320921"/>
            <a:ext cx="1028463" cy="1028463"/>
          </a:xfrm>
          <a:custGeom>
            <a:rect b="b" l="l" r="r" t="t"/>
            <a:pathLst>
              <a:path extrusionOk="0" h="1028463" w="1028463">
                <a:moveTo>
                  <a:pt x="0" y="0"/>
                </a:moveTo>
                <a:lnTo>
                  <a:pt x="1028463" y="0"/>
                </a:lnTo>
                <a:lnTo>
                  <a:pt x="1028463" y="1028463"/>
                </a:lnTo>
                <a:lnTo>
                  <a:pt x="0" y="1028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1"/>
          <p:cNvSpPr/>
          <p:nvPr/>
        </p:nvSpPr>
        <p:spPr>
          <a:xfrm>
            <a:off x="-1391517" y="6566350"/>
            <a:ext cx="2783034" cy="2783034"/>
          </a:xfrm>
          <a:custGeom>
            <a:rect b="b" l="l" r="r" t="t"/>
            <a:pathLst>
              <a:path extrusionOk="0" h="2783034" w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1"/>
          <p:cNvSpPr txBox="1"/>
          <p:nvPr/>
        </p:nvSpPr>
        <p:spPr>
          <a:xfrm>
            <a:off x="2429025" y="4198753"/>
            <a:ext cx="6777929" cy="92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2da parte</a:t>
            </a:r>
            <a:endParaRPr/>
          </a:p>
        </p:txBody>
      </p:sp>
      <p:grpSp>
        <p:nvGrpSpPr>
          <p:cNvPr id="236" name="Google Shape;236;p11"/>
          <p:cNvGrpSpPr/>
          <p:nvPr/>
        </p:nvGrpSpPr>
        <p:grpSpPr>
          <a:xfrm>
            <a:off x="10058172" y="1427330"/>
            <a:ext cx="7172717" cy="7183024"/>
            <a:chOff x="38100" y="-76200"/>
            <a:chExt cx="9563623" cy="9577365"/>
          </a:xfrm>
        </p:grpSpPr>
        <p:sp>
          <p:nvSpPr>
            <p:cNvPr id="237" name="Google Shape;237;p11"/>
            <p:cNvSpPr/>
            <p:nvPr/>
          </p:nvSpPr>
          <p:spPr>
            <a:xfrm>
              <a:off x="38319" y="1233999"/>
              <a:ext cx="9562846" cy="76200"/>
            </a:xfrm>
            <a:custGeom>
              <a:rect b="b" l="l" r="r" t="t"/>
              <a:pathLst>
                <a:path extrusionOk="0" h="76200" w="9562846">
                  <a:moveTo>
                    <a:pt x="0" y="0"/>
                  </a:moveTo>
                  <a:lnTo>
                    <a:pt x="9562846" y="0"/>
                  </a:lnTo>
                  <a:lnTo>
                    <a:pt x="95628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1743C"/>
            </a:solidFill>
            <a:ln>
              <a:noFill/>
            </a:ln>
          </p:spPr>
        </p:sp>
        <p:sp>
          <p:nvSpPr>
            <p:cNvPr id="238" name="Google Shape;238;p11"/>
            <p:cNvSpPr/>
            <p:nvPr/>
          </p:nvSpPr>
          <p:spPr>
            <a:xfrm>
              <a:off x="38245" y="3273821"/>
              <a:ext cx="9562973" cy="76200"/>
            </a:xfrm>
            <a:custGeom>
              <a:rect b="b" l="l" r="r" t="t"/>
              <a:pathLst>
                <a:path extrusionOk="0" h="76200" w="9562973">
                  <a:moveTo>
                    <a:pt x="0" y="0"/>
                  </a:moveTo>
                  <a:lnTo>
                    <a:pt x="9562973" y="0"/>
                  </a:lnTo>
                  <a:lnTo>
                    <a:pt x="956297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1743C"/>
            </a:solidFill>
            <a:ln>
              <a:noFill/>
            </a:ln>
          </p:spPr>
        </p:sp>
        <p:sp>
          <p:nvSpPr>
            <p:cNvPr id="239" name="Google Shape;239;p11"/>
            <p:cNvSpPr/>
            <p:nvPr/>
          </p:nvSpPr>
          <p:spPr>
            <a:xfrm>
              <a:off x="38319" y="5391452"/>
              <a:ext cx="9562973" cy="76200"/>
            </a:xfrm>
            <a:custGeom>
              <a:rect b="b" l="l" r="r" t="t"/>
              <a:pathLst>
                <a:path extrusionOk="0" h="76200" w="9562973">
                  <a:moveTo>
                    <a:pt x="0" y="0"/>
                  </a:moveTo>
                  <a:lnTo>
                    <a:pt x="9562973" y="0"/>
                  </a:lnTo>
                  <a:lnTo>
                    <a:pt x="956297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1743C"/>
            </a:solidFill>
            <a:ln>
              <a:noFill/>
            </a:ln>
          </p:spPr>
        </p:sp>
        <p:sp>
          <p:nvSpPr>
            <p:cNvPr id="240" name="Google Shape;240;p11"/>
            <p:cNvSpPr/>
            <p:nvPr/>
          </p:nvSpPr>
          <p:spPr>
            <a:xfrm>
              <a:off x="38100" y="7441747"/>
              <a:ext cx="9563354" cy="76200"/>
            </a:xfrm>
            <a:custGeom>
              <a:rect b="b" l="l" r="r" t="t"/>
              <a:pathLst>
                <a:path extrusionOk="0" h="76200" w="9563354">
                  <a:moveTo>
                    <a:pt x="0" y="0"/>
                  </a:moveTo>
                  <a:lnTo>
                    <a:pt x="9563354" y="0"/>
                  </a:lnTo>
                  <a:lnTo>
                    <a:pt x="956335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1743C"/>
            </a:solidFill>
            <a:ln>
              <a:noFill/>
            </a:ln>
          </p:spPr>
        </p:sp>
        <p:sp>
          <p:nvSpPr>
            <p:cNvPr id="241" name="Google Shape;241;p11"/>
            <p:cNvSpPr txBox="1"/>
            <p:nvPr/>
          </p:nvSpPr>
          <p:spPr>
            <a:xfrm>
              <a:off x="564484" y="-76200"/>
              <a:ext cx="9037239" cy="75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70" u="none" cap="none" strike="noStrike">
                  <a:solidFill>
                    <a:srgbClr val="4D4C4C"/>
                  </a:solidFill>
                  <a:latin typeface="Arial"/>
                  <a:ea typeface="Arial"/>
                  <a:cs typeface="Arial"/>
                  <a:sym typeface="Arial"/>
                </a:rPr>
                <a:t>01. Funciones de las RI </a:t>
              </a:r>
              <a:endParaRPr/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564484" y="1847307"/>
              <a:ext cx="9011279" cy="75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70" u="none" cap="none" strike="noStrike">
                  <a:solidFill>
                    <a:srgbClr val="4D4C4C"/>
                  </a:solidFill>
                  <a:latin typeface="Arial"/>
                  <a:ea typeface="Arial"/>
                  <a:cs typeface="Arial"/>
                  <a:sym typeface="Arial"/>
                </a:rPr>
                <a:t>02. Los agentes de las RI</a:t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538524" y="4081333"/>
              <a:ext cx="9037239" cy="75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70" u="none" cap="none" strike="noStrike">
                  <a:solidFill>
                    <a:srgbClr val="4D4C4C"/>
                  </a:solidFill>
                  <a:latin typeface="Arial"/>
                  <a:ea typeface="Arial"/>
                  <a:cs typeface="Arial"/>
                  <a:sym typeface="Arial"/>
                </a:rPr>
                <a:t>03. Principales normas</a:t>
              </a: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521984" y="6034391"/>
              <a:ext cx="9037239" cy="75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70" u="none" cap="none" strike="noStrike">
                  <a:solidFill>
                    <a:srgbClr val="4D4C4C"/>
                  </a:solidFill>
                  <a:latin typeface="Arial"/>
                  <a:ea typeface="Arial"/>
                  <a:cs typeface="Arial"/>
                  <a:sym typeface="Arial"/>
                </a:rPr>
                <a:t>04. Concepto de organización</a:t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8537" y="9424965"/>
              <a:ext cx="9562973" cy="76200"/>
            </a:xfrm>
            <a:custGeom>
              <a:rect b="b" l="l" r="r" t="t"/>
              <a:pathLst>
                <a:path extrusionOk="0" h="76200" w="9562973">
                  <a:moveTo>
                    <a:pt x="0" y="0"/>
                  </a:moveTo>
                  <a:lnTo>
                    <a:pt x="9562973" y="0"/>
                  </a:lnTo>
                  <a:lnTo>
                    <a:pt x="956297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1743C"/>
            </a:solidFill>
            <a:ln>
              <a:noFill/>
            </a:ln>
          </p:spPr>
        </p:sp>
        <p:sp>
          <p:nvSpPr>
            <p:cNvPr id="246" name="Google Shape;246;p11"/>
            <p:cNvSpPr txBox="1"/>
            <p:nvPr/>
          </p:nvSpPr>
          <p:spPr>
            <a:xfrm>
              <a:off x="538743" y="8114847"/>
              <a:ext cx="9037239" cy="75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70" u="none" cap="none" strike="noStrike">
                  <a:solidFill>
                    <a:srgbClr val="4D4C4C"/>
                  </a:solidFill>
                  <a:latin typeface="Arial"/>
                  <a:ea typeface="Arial"/>
                  <a:cs typeface="Arial"/>
                  <a:sym typeface="Arial"/>
                </a:rPr>
                <a:t>05. Organigrama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2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2"/>
          <p:cNvSpPr txBox="1"/>
          <p:nvPr/>
        </p:nvSpPr>
        <p:spPr>
          <a:xfrm>
            <a:off x="1428627" y="3344913"/>
            <a:ext cx="4216185" cy="406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47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Funciones de las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6622171" y="4370856"/>
            <a:ext cx="10637129" cy="3951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Relaciones Industriales</a:t>
            </a:r>
            <a:endParaRPr/>
          </a:p>
        </p:txBody>
      </p:sp>
      <p:sp>
        <p:nvSpPr>
          <p:cNvPr id="256" name="Google Shape;256;p12"/>
          <p:cNvSpPr/>
          <p:nvPr/>
        </p:nvSpPr>
        <p:spPr>
          <a:xfrm>
            <a:off x="-2900375" y="2102989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2"/>
          <p:cNvSpPr/>
          <p:nvPr/>
        </p:nvSpPr>
        <p:spPr>
          <a:xfrm>
            <a:off x="879387" y="2646483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2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 txBox="1"/>
          <p:nvPr/>
        </p:nvSpPr>
        <p:spPr>
          <a:xfrm>
            <a:off x="1028700" y="3549076"/>
            <a:ext cx="4216185" cy="366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47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Los 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>
            <a:off x="6622171" y="4370856"/>
            <a:ext cx="10637129" cy="3951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agentes de las RI</a:t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-3170550" y="2473940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8"/>
                </a:lnTo>
                <a:lnTo>
                  <a:pt x="0" y="5110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5"/>
          <p:cNvSpPr/>
          <p:nvPr/>
        </p:nvSpPr>
        <p:spPr>
          <a:xfrm>
            <a:off x="879387" y="2850646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5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6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6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9" name="Google Shape;289;p16"/>
          <p:cNvGrpSpPr/>
          <p:nvPr/>
        </p:nvGrpSpPr>
        <p:grpSpPr>
          <a:xfrm>
            <a:off x="9802357" y="817360"/>
            <a:ext cx="7813548" cy="8718804"/>
            <a:chOff x="0" y="0"/>
            <a:chExt cx="10418064" cy="11625072"/>
          </a:xfrm>
        </p:grpSpPr>
        <p:sp>
          <p:nvSpPr>
            <p:cNvPr id="290" name="Google Shape;290;p16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6500" r="-6499" t="-1154"/>
              </a:stretch>
            </a:blipFill>
            <a:ln>
              <a:noFill/>
            </a:ln>
          </p:spPr>
        </p:sp>
        <p:sp>
          <p:nvSpPr>
            <p:cNvPr id="291" name="Google Shape;291;p16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16"/>
          <p:cNvSpPr txBox="1"/>
          <p:nvPr/>
        </p:nvSpPr>
        <p:spPr>
          <a:xfrm>
            <a:off x="1383480" y="1547895"/>
            <a:ext cx="6591418" cy="7309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81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La relación laboral la protagonizan un trabajador y su empresario, aunque los sindicatos, las organizaciones empresariales y el Estado ejercen una influencia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b="10734" l="7912" r="5827" t="3327"/>
          <a:stretch/>
        </p:blipFill>
        <p:spPr>
          <a:xfrm>
            <a:off x="-68973" y="0"/>
            <a:ext cx="18356973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8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8"/>
          <p:cNvSpPr txBox="1"/>
          <p:nvPr/>
        </p:nvSpPr>
        <p:spPr>
          <a:xfrm>
            <a:off x="1028700" y="3549076"/>
            <a:ext cx="4216185" cy="366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47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6622171" y="3819716"/>
            <a:ext cx="10522952" cy="1209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Las principales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6622171" y="4370856"/>
            <a:ext cx="10637129" cy="3951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normas reguladoras</a:t>
            </a: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-2900375" y="2473940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8"/>
                </a:lnTo>
                <a:lnTo>
                  <a:pt x="0" y="5110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8"/>
          <p:cNvSpPr/>
          <p:nvPr/>
        </p:nvSpPr>
        <p:spPr>
          <a:xfrm>
            <a:off x="600322" y="2850646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8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/>
          <p:nvPr/>
        </p:nvSpPr>
        <p:spPr>
          <a:xfrm>
            <a:off x="9432364" y="-284692"/>
            <a:ext cx="9284834" cy="11267270"/>
          </a:xfrm>
          <a:custGeom>
            <a:rect b="b" l="l" r="r" t="t"/>
            <a:pathLst>
              <a:path extrusionOk="0" h="11267270" w="9284834">
                <a:moveTo>
                  <a:pt x="0" y="0"/>
                </a:moveTo>
                <a:lnTo>
                  <a:pt x="9284834" y="0"/>
                </a:lnTo>
                <a:lnTo>
                  <a:pt x="9284834" y="11267270"/>
                </a:lnTo>
                <a:lnTo>
                  <a:pt x="0" y="11267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9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6" name="Google Shape;316;p19"/>
          <p:cNvGrpSpPr/>
          <p:nvPr/>
        </p:nvGrpSpPr>
        <p:grpSpPr>
          <a:xfrm>
            <a:off x="10676439" y="817360"/>
            <a:ext cx="6986358" cy="8718804"/>
            <a:chOff x="0" y="0"/>
            <a:chExt cx="9315144" cy="11625072"/>
          </a:xfrm>
        </p:grpSpPr>
        <p:sp>
          <p:nvSpPr>
            <p:cNvPr id="317" name="Google Shape;317;p19"/>
            <p:cNvSpPr/>
            <p:nvPr/>
          </p:nvSpPr>
          <p:spPr>
            <a:xfrm>
              <a:off x="51100" y="57150"/>
              <a:ext cx="9212944" cy="11510772"/>
            </a:xfrm>
            <a:custGeom>
              <a:rect b="b" l="l" r="r" t="t"/>
              <a:pathLst>
                <a:path extrusionOk="0" h="11510772" w="9212944">
                  <a:moveTo>
                    <a:pt x="0" y="0"/>
                  </a:moveTo>
                  <a:lnTo>
                    <a:pt x="9212944" y="0"/>
                  </a:lnTo>
                  <a:lnTo>
                    <a:pt x="921294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505" l="-13022" r="-13166" t="-495"/>
              </a:stretch>
            </a:blipFill>
            <a:ln>
              <a:noFill/>
            </a:ln>
          </p:spPr>
        </p:sp>
        <p:sp>
          <p:nvSpPr>
            <p:cNvPr id="318" name="Google Shape;318;p19"/>
            <p:cNvSpPr/>
            <p:nvPr/>
          </p:nvSpPr>
          <p:spPr>
            <a:xfrm>
              <a:off x="0" y="0"/>
              <a:ext cx="9315144" cy="11625072"/>
            </a:xfrm>
            <a:custGeom>
              <a:rect b="b" l="l" r="r" t="t"/>
              <a:pathLst>
                <a:path extrusionOk="0" h="11625072" w="9315144">
                  <a:moveTo>
                    <a:pt x="51100" y="0"/>
                  </a:moveTo>
                  <a:lnTo>
                    <a:pt x="9264044" y="0"/>
                  </a:lnTo>
                  <a:cubicBezTo>
                    <a:pt x="9292320" y="0"/>
                    <a:pt x="9315144" y="25527"/>
                    <a:pt x="9315144" y="57150"/>
                  </a:cubicBezTo>
                  <a:lnTo>
                    <a:pt x="9315144" y="11567922"/>
                  </a:lnTo>
                  <a:cubicBezTo>
                    <a:pt x="9315144" y="11599545"/>
                    <a:pt x="9292320" y="11625072"/>
                    <a:pt x="9264044" y="11625072"/>
                  </a:cubicBezTo>
                  <a:lnTo>
                    <a:pt x="51100" y="11625072"/>
                  </a:lnTo>
                  <a:cubicBezTo>
                    <a:pt x="22825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2825" y="0"/>
                    <a:pt x="51100" y="0"/>
                  </a:cubicBezTo>
                  <a:moveTo>
                    <a:pt x="51100" y="114300"/>
                  </a:moveTo>
                  <a:lnTo>
                    <a:pt x="51100" y="57150"/>
                  </a:lnTo>
                  <a:lnTo>
                    <a:pt x="102200" y="57150"/>
                  </a:lnTo>
                  <a:lnTo>
                    <a:pt x="102200" y="11567922"/>
                  </a:lnTo>
                  <a:lnTo>
                    <a:pt x="51100" y="11567922"/>
                  </a:lnTo>
                  <a:lnTo>
                    <a:pt x="51100" y="11510772"/>
                  </a:lnTo>
                  <a:lnTo>
                    <a:pt x="9264044" y="11510772"/>
                  </a:lnTo>
                  <a:lnTo>
                    <a:pt x="9264044" y="11567922"/>
                  </a:lnTo>
                  <a:lnTo>
                    <a:pt x="9212945" y="11567922"/>
                  </a:lnTo>
                  <a:lnTo>
                    <a:pt x="9212945" y="57150"/>
                  </a:lnTo>
                  <a:lnTo>
                    <a:pt x="9264044" y="57150"/>
                  </a:lnTo>
                  <a:lnTo>
                    <a:pt x="9264044" y="114300"/>
                  </a:lnTo>
                  <a:lnTo>
                    <a:pt x="5110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19"/>
          <p:cNvSpPr txBox="1"/>
          <p:nvPr/>
        </p:nvSpPr>
        <p:spPr>
          <a:xfrm>
            <a:off x="1356481" y="1950759"/>
            <a:ext cx="7232896" cy="6299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En Argentina, existen un conjunto de leyes, decretos y convenios  que establecen los derechos y obligaciones de empleadores y trabajadores. </a:t>
            </a:r>
            <a:endParaRPr/>
          </a:p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La Ley de Contrato de Trabajo (LCT) es la principal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391517" y="1648781"/>
            <a:ext cx="7548515" cy="1653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80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463801" y="4416154"/>
            <a:ext cx="681026" cy="682266"/>
          </a:xfrm>
          <a:custGeom>
            <a:rect b="b" l="l" r="r" t="t"/>
            <a:pathLst>
              <a:path extrusionOk="0" h="682266" w="68102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-3503309" y="7482833"/>
            <a:ext cx="9796333" cy="5003692"/>
          </a:xfrm>
          <a:custGeom>
            <a:rect b="b" l="l" r="r" t="t"/>
            <a:pathLst>
              <a:path extrusionOk="0" h="5003692" w="9796333">
                <a:moveTo>
                  <a:pt x="0" y="0"/>
                </a:moveTo>
                <a:lnTo>
                  <a:pt x="9796333" y="0"/>
                </a:lnTo>
                <a:lnTo>
                  <a:pt x="9796333" y="5003692"/>
                </a:lnTo>
                <a:lnTo>
                  <a:pt x="0" y="5003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 txBox="1"/>
          <p:nvPr/>
        </p:nvSpPr>
        <p:spPr>
          <a:xfrm>
            <a:off x="1391517" y="2642864"/>
            <a:ext cx="8536993" cy="1725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8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1394858" y="8320921"/>
            <a:ext cx="1028463" cy="1028463"/>
          </a:xfrm>
          <a:custGeom>
            <a:rect b="b" l="l" r="r" t="t"/>
            <a:pathLst>
              <a:path extrusionOk="0" h="1028463" w="1028463">
                <a:moveTo>
                  <a:pt x="0" y="0"/>
                </a:moveTo>
                <a:lnTo>
                  <a:pt x="1028463" y="0"/>
                </a:lnTo>
                <a:lnTo>
                  <a:pt x="1028463" y="1028463"/>
                </a:lnTo>
                <a:lnTo>
                  <a:pt x="0" y="1028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-1391517" y="6566350"/>
            <a:ext cx="2783034" cy="2783034"/>
          </a:xfrm>
          <a:custGeom>
            <a:rect b="b" l="l" r="r" t="t"/>
            <a:pathLst>
              <a:path extrusionOk="0" h="2783034" w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10086747" y="1934259"/>
            <a:ext cx="7172135" cy="57150"/>
          </a:xfrm>
          <a:custGeom>
            <a:rect b="b" l="l" r="r" t="t"/>
            <a:pathLst>
              <a:path extrusionOk="0" h="76200" w="9562846">
                <a:moveTo>
                  <a:pt x="0" y="0"/>
                </a:moveTo>
                <a:lnTo>
                  <a:pt x="9562846" y="0"/>
                </a:lnTo>
                <a:lnTo>
                  <a:pt x="9562846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71743C"/>
          </a:solid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10086637" y="4317256"/>
            <a:ext cx="7172230" cy="57150"/>
          </a:xfrm>
          <a:custGeom>
            <a:rect b="b" l="l" r="r" t="t"/>
            <a:pathLst>
              <a:path extrusionOk="0" h="76200" w="9562973">
                <a:moveTo>
                  <a:pt x="0" y="0"/>
                </a:moveTo>
                <a:lnTo>
                  <a:pt x="9562973" y="0"/>
                </a:lnTo>
                <a:lnTo>
                  <a:pt x="9562973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71743C"/>
          </a:solid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10087075" y="6566350"/>
            <a:ext cx="7172230" cy="57150"/>
          </a:xfrm>
          <a:custGeom>
            <a:rect b="b" l="l" r="r" t="t"/>
            <a:pathLst>
              <a:path extrusionOk="0" h="76200" w="9562973">
                <a:moveTo>
                  <a:pt x="0" y="0"/>
                </a:moveTo>
                <a:lnTo>
                  <a:pt x="9562973" y="0"/>
                </a:lnTo>
                <a:lnTo>
                  <a:pt x="9562973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71743C"/>
          </a:solid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10087075" y="9057943"/>
            <a:ext cx="7172515" cy="57150"/>
          </a:xfrm>
          <a:custGeom>
            <a:rect b="b" l="l" r="r" t="t"/>
            <a:pathLst>
              <a:path extrusionOk="0" h="76200" w="9563354">
                <a:moveTo>
                  <a:pt x="0" y="0"/>
                </a:moveTo>
                <a:lnTo>
                  <a:pt x="9563354" y="0"/>
                </a:lnTo>
                <a:lnTo>
                  <a:pt x="9563354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71743C"/>
          </a:solidFill>
          <a:ln>
            <a:noFill/>
          </a:ln>
        </p:spPr>
      </p:sp>
      <p:sp>
        <p:nvSpPr>
          <p:cNvPr id="116" name="Google Shape;116;p2"/>
          <p:cNvSpPr txBox="1"/>
          <p:nvPr/>
        </p:nvSpPr>
        <p:spPr>
          <a:xfrm>
            <a:off x="10481371" y="866809"/>
            <a:ext cx="6777929" cy="723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01. Línea de tiempo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0442430" y="2421191"/>
            <a:ext cx="6758459" cy="1364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02. Etapas de las Relaciones Industriales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0461900" y="4869332"/>
            <a:ext cx="6758459" cy="1364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03. Concepto de Relaciones Industriales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0442430" y="7409527"/>
            <a:ext cx="6777929" cy="1338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04. Funciones de las Relaciones industriales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2429025" y="4155331"/>
            <a:ext cx="6777929" cy="92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7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1era parte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1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1"/>
          <p:cNvSpPr txBox="1"/>
          <p:nvPr/>
        </p:nvSpPr>
        <p:spPr>
          <a:xfrm>
            <a:off x="1428627" y="2919878"/>
            <a:ext cx="4216185" cy="366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47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6622171" y="3819716"/>
            <a:ext cx="10522952" cy="133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Concepto de</a:t>
            </a:r>
            <a:endParaRPr/>
          </a:p>
        </p:txBody>
      </p:sp>
      <p:sp>
        <p:nvSpPr>
          <p:cNvPr id="333" name="Google Shape;333;p21"/>
          <p:cNvSpPr txBox="1"/>
          <p:nvPr/>
        </p:nvSpPr>
        <p:spPr>
          <a:xfrm>
            <a:off x="6622171" y="4342281"/>
            <a:ext cx="10637129" cy="2205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Organización</a:t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-2690484" y="-435851"/>
            <a:ext cx="9198355" cy="7649487"/>
          </a:xfrm>
          <a:custGeom>
            <a:rect b="b" l="l" r="r" t="t"/>
            <a:pathLst>
              <a:path extrusionOk="0" h="7649487" w="9198355">
                <a:moveTo>
                  <a:pt x="0" y="0"/>
                </a:moveTo>
                <a:lnTo>
                  <a:pt x="9198355" y="0"/>
                </a:lnTo>
                <a:lnTo>
                  <a:pt x="9198355" y="7649487"/>
                </a:lnTo>
                <a:lnTo>
                  <a:pt x="0" y="7649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1"/>
          <p:cNvSpPr/>
          <p:nvPr/>
        </p:nvSpPr>
        <p:spPr>
          <a:xfrm>
            <a:off x="879387" y="2646483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1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2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2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2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5" name="Google Shape;345;p22"/>
          <p:cNvGrpSpPr/>
          <p:nvPr/>
        </p:nvGrpSpPr>
        <p:grpSpPr>
          <a:xfrm>
            <a:off x="10031518" y="748275"/>
            <a:ext cx="7813548" cy="8718804"/>
            <a:chOff x="0" y="0"/>
            <a:chExt cx="10418064" cy="11625072"/>
          </a:xfrm>
        </p:grpSpPr>
        <p:sp>
          <p:nvSpPr>
            <p:cNvPr id="346" name="Google Shape;346;p22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5855" r="-5855" t="0"/>
              </a:stretch>
            </a:blipFill>
            <a:ln>
              <a:noFill/>
            </a:ln>
          </p:spPr>
        </p:sp>
        <p:sp>
          <p:nvSpPr>
            <p:cNvPr id="347" name="Google Shape;347;p22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2"/>
          <p:cNvSpPr txBox="1"/>
          <p:nvPr/>
        </p:nvSpPr>
        <p:spPr>
          <a:xfrm>
            <a:off x="1036360" y="1789255"/>
            <a:ext cx="6938539" cy="8459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1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Formaciones sociales complejas</a:t>
            </a:r>
            <a:r>
              <a:rPr b="0" i="0" lang="en-US" sz="541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con múltiples aspectos y pueden ser estudiadas desde muchas perspectivas.</a:t>
            </a:r>
            <a:endParaRPr/>
          </a:p>
          <a:p>
            <a:pPr indent="-321355" lvl="2" marL="964068" marR="0" rtl="0" algn="l">
              <a:lnSpc>
                <a:spcPct val="10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1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/>
          <p:nvPr/>
        </p:nvSpPr>
        <p:spPr>
          <a:xfrm>
            <a:off x="-964735" y="9406411"/>
            <a:ext cx="20036644" cy="5966360"/>
          </a:xfrm>
          <a:custGeom>
            <a:rect b="b" l="l" r="r" t="t"/>
            <a:pathLst>
              <a:path extrusionOk="0" h="5966360" w="20036644">
                <a:moveTo>
                  <a:pt x="0" y="0"/>
                </a:moveTo>
                <a:lnTo>
                  <a:pt x="20036644" y="0"/>
                </a:lnTo>
                <a:lnTo>
                  <a:pt x="20036644" y="5966360"/>
                </a:lnTo>
                <a:lnTo>
                  <a:pt x="0" y="5966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3"/>
          <p:cNvSpPr/>
          <p:nvPr/>
        </p:nvSpPr>
        <p:spPr>
          <a:xfrm>
            <a:off x="13295339" y="7731676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3"/>
          <p:cNvSpPr/>
          <p:nvPr/>
        </p:nvSpPr>
        <p:spPr>
          <a:xfrm>
            <a:off x="-2368250" y="-2004346"/>
            <a:ext cx="4736499" cy="4736499"/>
          </a:xfrm>
          <a:custGeom>
            <a:rect b="b" l="l" r="r" t="t"/>
            <a:pathLst>
              <a:path extrusionOk="0" h="4736499" w="4736499">
                <a:moveTo>
                  <a:pt x="0" y="0"/>
                </a:moveTo>
                <a:lnTo>
                  <a:pt x="4736499" y="0"/>
                </a:lnTo>
                <a:lnTo>
                  <a:pt x="4736499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3"/>
          <p:cNvSpPr txBox="1"/>
          <p:nvPr/>
        </p:nvSpPr>
        <p:spPr>
          <a:xfrm>
            <a:off x="2591019" y="3526714"/>
            <a:ext cx="14079725" cy="469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b="0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diseñado para </a:t>
            </a:r>
            <a:r>
              <a:rPr b="1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coordinar</a:t>
            </a:r>
            <a:r>
              <a:rPr b="0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recursos, procesos y personas</a:t>
            </a:r>
            <a:r>
              <a:rPr b="0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con el propósito de alcanzar </a:t>
            </a:r>
            <a:r>
              <a:rPr b="1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objetivos definidos</a:t>
            </a:r>
            <a:r>
              <a:rPr b="0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, optimizando el uso de los medios disponibles mediante </a:t>
            </a:r>
            <a:r>
              <a:rPr b="1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estructuras, normas y procedimientos </a:t>
            </a:r>
            <a:r>
              <a:rPr b="0" i="0" lang="en-US" sz="434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eficaces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48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16631729" y="7589293"/>
            <a:ext cx="1255142" cy="1255142"/>
          </a:xfrm>
          <a:custGeom>
            <a:rect b="b" l="l" r="r" t="t"/>
            <a:pathLst>
              <a:path extrusionOk="0" h="1255142" w="1255142">
                <a:moveTo>
                  <a:pt x="0" y="0"/>
                </a:moveTo>
                <a:lnTo>
                  <a:pt x="1255142" y="0"/>
                </a:lnTo>
                <a:lnTo>
                  <a:pt x="1255142" y="1255142"/>
                </a:lnTo>
                <a:lnTo>
                  <a:pt x="0" y="125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3"/>
          <p:cNvSpPr/>
          <p:nvPr/>
        </p:nvSpPr>
        <p:spPr>
          <a:xfrm>
            <a:off x="2591019" y="1934661"/>
            <a:ext cx="1191143" cy="1193312"/>
          </a:xfrm>
          <a:custGeom>
            <a:rect b="b" l="l" r="r" t="t"/>
            <a:pathLst>
              <a:path extrusionOk="0" h="1193312" w="1191143">
                <a:moveTo>
                  <a:pt x="0" y="0"/>
                </a:moveTo>
                <a:lnTo>
                  <a:pt x="1191143" y="0"/>
                </a:lnTo>
                <a:lnTo>
                  <a:pt x="1191143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359" name="Google Shape;359;p23"/>
          <p:cNvSpPr/>
          <p:nvPr/>
        </p:nvSpPr>
        <p:spPr>
          <a:xfrm rot="10800000">
            <a:off x="14810640" y="1934661"/>
            <a:ext cx="1191143" cy="1193312"/>
          </a:xfrm>
          <a:custGeom>
            <a:rect b="b" l="l" r="r" t="t"/>
            <a:pathLst>
              <a:path extrusionOk="0" h="1193312" w="1191143">
                <a:moveTo>
                  <a:pt x="0" y="0"/>
                </a:moveTo>
                <a:lnTo>
                  <a:pt x="1191143" y="0"/>
                </a:lnTo>
                <a:lnTo>
                  <a:pt x="1191143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360" name="Google Shape;360;p23"/>
          <p:cNvSpPr txBox="1"/>
          <p:nvPr/>
        </p:nvSpPr>
        <p:spPr>
          <a:xfrm>
            <a:off x="3865129" y="1763111"/>
            <a:ext cx="10862544" cy="1654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8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Otra definición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4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4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4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9" name="Google Shape;369;p24"/>
          <p:cNvGrpSpPr/>
          <p:nvPr/>
        </p:nvGrpSpPr>
        <p:grpSpPr>
          <a:xfrm>
            <a:off x="9568754" y="380190"/>
            <a:ext cx="7813548" cy="8718804"/>
            <a:chOff x="0" y="0"/>
            <a:chExt cx="10418064" cy="11625072"/>
          </a:xfrm>
        </p:grpSpPr>
        <p:sp>
          <p:nvSpPr>
            <p:cNvPr id="370" name="Google Shape;370;p24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5626" l="-36046" r="-41778" t="-494"/>
              </a:stretch>
            </a:blipFill>
            <a:ln>
              <a:noFill/>
            </a:ln>
          </p:spPr>
        </p:sp>
        <p:sp>
          <p:nvSpPr>
            <p:cNvPr id="371" name="Google Shape;371;p24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24"/>
          <p:cNvSpPr txBox="1"/>
          <p:nvPr/>
        </p:nvSpPr>
        <p:spPr>
          <a:xfrm>
            <a:off x="642686" y="1891794"/>
            <a:ext cx="8115300" cy="6779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17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Características: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17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355" lvl="2" marL="964068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17"/>
              <a:buFont typeface="Arial"/>
              <a:buChar char="⚬"/>
            </a:pPr>
            <a:r>
              <a:rPr b="0" i="0" lang="en-US" sz="4217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Compuestas por individuos y grupos</a:t>
            </a:r>
            <a:endParaRPr/>
          </a:p>
          <a:p>
            <a:pPr indent="-321355" lvl="2" marL="964068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17"/>
              <a:buFont typeface="Arial"/>
              <a:buChar char="⚬"/>
            </a:pPr>
            <a:r>
              <a:rPr b="0" i="0" lang="en-US" sz="4217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Persiguen fines y objetivos específicos </a:t>
            </a:r>
            <a:endParaRPr/>
          </a:p>
          <a:p>
            <a:pPr indent="-321355" lvl="2" marL="964068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217"/>
              <a:buFont typeface="Arial"/>
              <a:buChar char="⚬"/>
            </a:pPr>
            <a:r>
              <a:rPr b="0" i="0" lang="en-US" sz="4217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Funciones diferenciadas dirigidas y coordinadas</a:t>
            </a:r>
            <a:endParaRPr/>
          </a:p>
          <a:p>
            <a:pPr indent="-321355" lvl="2" marL="964068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17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/>
          <p:nvPr/>
        </p:nvSpPr>
        <p:spPr>
          <a:xfrm>
            <a:off x="-807912" y="-6641789"/>
            <a:ext cx="20593590" cy="7670489"/>
          </a:xfrm>
          <a:custGeom>
            <a:rect b="b" l="l" r="r" t="t"/>
            <a:pathLst>
              <a:path extrusionOk="0" h="7670489" w="20593590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5"/>
          <p:cNvSpPr/>
          <p:nvPr/>
        </p:nvSpPr>
        <p:spPr>
          <a:xfrm>
            <a:off x="-1068907" y="9077474"/>
            <a:ext cx="21201429" cy="7670489"/>
          </a:xfrm>
          <a:custGeom>
            <a:rect b="b" l="l" r="r" t="t"/>
            <a:pathLst>
              <a:path extrusionOk="0" h="7670489" w="2120142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5"/>
          <p:cNvSpPr/>
          <p:nvPr/>
        </p:nvSpPr>
        <p:spPr>
          <a:xfrm>
            <a:off x="-1687809" y="8483977"/>
            <a:ext cx="6249065" cy="1548646"/>
          </a:xfrm>
          <a:custGeom>
            <a:rect b="b" l="l" r="r" t="t"/>
            <a:pathLst>
              <a:path extrusionOk="0" h="1548646" w="6249065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5"/>
          <p:cNvSpPr/>
          <p:nvPr/>
        </p:nvSpPr>
        <p:spPr>
          <a:xfrm>
            <a:off x="13228719" y="217319"/>
            <a:ext cx="6217532" cy="1540832"/>
          </a:xfrm>
          <a:custGeom>
            <a:rect b="b" l="l" r="r" t="t"/>
            <a:pathLst>
              <a:path extrusionOk="0" h="1540832" w="6217532">
                <a:moveTo>
                  <a:pt x="0" y="0"/>
                </a:moveTo>
                <a:lnTo>
                  <a:pt x="6217531" y="0"/>
                </a:lnTo>
                <a:lnTo>
                  <a:pt x="6217531" y="1540833"/>
                </a:lnTo>
                <a:lnTo>
                  <a:pt x="0" y="1540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5"/>
          <p:cNvSpPr/>
          <p:nvPr/>
        </p:nvSpPr>
        <p:spPr>
          <a:xfrm>
            <a:off x="-1537717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5"/>
          <p:cNvSpPr/>
          <p:nvPr/>
        </p:nvSpPr>
        <p:spPr>
          <a:xfrm>
            <a:off x="16710243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5"/>
          <p:cNvSpPr/>
          <p:nvPr/>
        </p:nvSpPr>
        <p:spPr>
          <a:xfrm>
            <a:off x="2019592" y="1852793"/>
            <a:ext cx="1191142" cy="1193312"/>
          </a:xfrm>
          <a:custGeom>
            <a:rect b="b" l="l" r="r" t="t"/>
            <a:pathLst>
              <a:path extrusionOk="0" h="1193312" w="119114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388" name="Google Shape;388;p25"/>
          <p:cNvSpPr/>
          <p:nvPr/>
        </p:nvSpPr>
        <p:spPr>
          <a:xfrm rot="10800000">
            <a:off x="15346779" y="1758152"/>
            <a:ext cx="1191142" cy="1193312"/>
          </a:xfrm>
          <a:custGeom>
            <a:rect b="b" l="l" r="r" t="t"/>
            <a:pathLst>
              <a:path extrusionOk="0" h="1193312" w="119114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389" name="Google Shape;389;p25"/>
          <p:cNvSpPr txBox="1"/>
          <p:nvPr/>
        </p:nvSpPr>
        <p:spPr>
          <a:xfrm>
            <a:off x="3090148" y="1707683"/>
            <a:ext cx="12377217" cy="169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8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Hablemos un poco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>
          <a:xfrm>
            <a:off x="3623296" y="3644569"/>
            <a:ext cx="10860876" cy="610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629" lvl="2" marL="937888" marR="0" rtl="0" algn="ctr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000"/>
              <a:buFont typeface="Arial"/>
              <a:buChar char="⚬"/>
            </a:pPr>
            <a:r>
              <a:rPr b="0" i="0" lang="en-US" sz="40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Un proceso</a:t>
            </a:r>
            <a:endParaRPr/>
          </a:p>
          <a:p>
            <a:pPr indent="-312629" lvl="2" marL="937888" marR="0" rtl="0" algn="ctr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000"/>
              <a:buFont typeface="Arial"/>
              <a:buChar char="⚬"/>
            </a:pPr>
            <a:r>
              <a:rPr b="0" i="0" lang="en-US" sz="40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Un Sistema</a:t>
            </a:r>
            <a:endParaRPr/>
          </a:p>
          <a:p>
            <a:pPr indent="-312629" lvl="2" marL="937888" marR="0" rtl="0" algn="ctr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000"/>
              <a:buFont typeface="Arial"/>
              <a:buChar char="⚬"/>
            </a:pPr>
            <a:r>
              <a:rPr b="0" i="0" lang="en-US" sz="40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Qué recursos creen que van a necesitar para realizar su trabajo</a:t>
            </a:r>
            <a:endParaRPr/>
          </a:p>
          <a:p>
            <a:pPr indent="-312629" lvl="2" marL="937888" marR="0" rtl="0" algn="ctr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000"/>
              <a:buFont typeface="Arial"/>
              <a:buChar char="⚬"/>
            </a:pPr>
            <a:r>
              <a:rPr b="0" i="0" lang="en-US" sz="40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Cómo piensan que intervienen las personas</a:t>
            </a:r>
            <a:endParaRPr/>
          </a:p>
          <a:p>
            <a:pPr indent="-312629" lvl="2" marL="937888" marR="0" rtl="0" algn="l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3625068" y="3194845"/>
            <a:ext cx="10860876" cy="1566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Qué es para ustedes</a:t>
            </a:r>
            <a:endParaRPr/>
          </a:p>
          <a:p>
            <a:pPr indent="0" lvl="0" marL="0" marR="0" rtl="0" algn="l">
              <a:lnSpc>
                <a:spcPct val="147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6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6"/>
          <p:cNvSpPr txBox="1"/>
          <p:nvPr/>
        </p:nvSpPr>
        <p:spPr>
          <a:xfrm>
            <a:off x="1428627" y="2919878"/>
            <a:ext cx="4216185" cy="366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47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6622171" y="3819716"/>
            <a:ext cx="10522952" cy="133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Concepto de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6622171" y="4342281"/>
            <a:ext cx="10637129" cy="2568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Organigrama</a:t>
            </a:r>
            <a:endParaRPr/>
          </a:p>
        </p:txBody>
      </p:sp>
      <p:sp>
        <p:nvSpPr>
          <p:cNvPr id="401" name="Google Shape;401;p26"/>
          <p:cNvSpPr/>
          <p:nvPr/>
        </p:nvSpPr>
        <p:spPr>
          <a:xfrm>
            <a:off x="-2576184" y="-435851"/>
            <a:ext cx="9198355" cy="7649487"/>
          </a:xfrm>
          <a:custGeom>
            <a:rect b="b" l="l" r="r" t="t"/>
            <a:pathLst>
              <a:path extrusionOk="0" h="7649487" w="9198355">
                <a:moveTo>
                  <a:pt x="0" y="0"/>
                </a:moveTo>
                <a:lnTo>
                  <a:pt x="9198355" y="0"/>
                </a:lnTo>
                <a:lnTo>
                  <a:pt x="9198355" y="7649487"/>
                </a:lnTo>
                <a:lnTo>
                  <a:pt x="0" y="7649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6"/>
          <p:cNvSpPr/>
          <p:nvPr/>
        </p:nvSpPr>
        <p:spPr>
          <a:xfrm>
            <a:off x="879387" y="2646483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6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7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7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27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2" name="Google Shape;412;p27"/>
          <p:cNvGrpSpPr/>
          <p:nvPr/>
        </p:nvGrpSpPr>
        <p:grpSpPr>
          <a:xfrm>
            <a:off x="9568754" y="380190"/>
            <a:ext cx="7813548" cy="8718804"/>
            <a:chOff x="0" y="0"/>
            <a:chExt cx="10418064" cy="11625072"/>
          </a:xfrm>
        </p:grpSpPr>
        <p:sp>
          <p:nvSpPr>
            <p:cNvPr id="413" name="Google Shape;413;p27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5626" l="-30337" r="-36070" t="-494"/>
              </a:stretch>
            </a:blipFill>
            <a:ln>
              <a:noFill/>
            </a:ln>
          </p:spPr>
        </p:sp>
        <p:sp>
          <p:nvSpPr>
            <p:cNvPr id="414" name="Google Shape;414;p27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27"/>
          <p:cNvSpPr txBox="1"/>
          <p:nvPr/>
        </p:nvSpPr>
        <p:spPr>
          <a:xfrm>
            <a:off x="893602" y="751571"/>
            <a:ext cx="7599190" cy="9706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Es un </a:t>
            </a:r>
            <a:r>
              <a:rPr b="1" i="0" lang="en-US" sz="3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b="0" i="0" lang="en-US" sz="3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donde se refleja la estructura formal de la organización. 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5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Nos permite visualizar rápidamente la estructura organizacional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5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Existen diversas presentaciones, por ejemplo por área y por función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5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5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8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28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28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4" name="Google Shape;424;p28"/>
          <p:cNvGrpSpPr/>
          <p:nvPr/>
        </p:nvGrpSpPr>
        <p:grpSpPr>
          <a:xfrm>
            <a:off x="9568754" y="380190"/>
            <a:ext cx="7813548" cy="8718804"/>
            <a:chOff x="0" y="0"/>
            <a:chExt cx="10418064" cy="11625072"/>
          </a:xfrm>
        </p:grpSpPr>
        <p:sp>
          <p:nvSpPr>
            <p:cNvPr id="425" name="Google Shape;425;p28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5626" l="-30337" r="-36070" t="-494"/>
              </a:stretch>
            </a:blipFill>
            <a:ln>
              <a:noFill/>
            </a:ln>
          </p:spPr>
        </p:sp>
        <p:sp>
          <p:nvSpPr>
            <p:cNvPr id="426" name="Google Shape;426;p28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28"/>
          <p:cNvSpPr txBox="1"/>
          <p:nvPr/>
        </p:nvSpPr>
        <p:spPr>
          <a:xfrm>
            <a:off x="1028700" y="2235305"/>
            <a:ext cx="7464092" cy="7022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4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85" lvl="2" marL="1001054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379"/>
              <a:buFont typeface="Arial"/>
              <a:buChar char="⚬"/>
            </a:pPr>
            <a:r>
              <a:rPr b="0" i="0" lang="en-US" sz="43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División de funciones</a:t>
            </a:r>
            <a:endParaRPr/>
          </a:p>
          <a:p>
            <a:pPr indent="-333685" lvl="2" marL="1001054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379"/>
              <a:buFont typeface="Arial"/>
              <a:buChar char="⚬"/>
            </a:pPr>
            <a:r>
              <a:rPr b="0" i="0" lang="en-US" sz="43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Niveles jerárquicos</a:t>
            </a:r>
            <a:endParaRPr/>
          </a:p>
          <a:p>
            <a:pPr indent="-333685" lvl="2" marL="1001054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379"/>
              <a:buFont typeface="Arial"/>
              <a:buChar char="⚬"/>
            </a:pPr>
            <a:r>
              <a:rPr b="0" i="0" lang="en-US" sz="43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Líneas de autoridad y responsabilidad,</a:t>
            </a:r>
            <a:endParaRPr/>
          </a:p>
          <a:p>
            <a:pPr indent="-333685" lvl="2" marL="1001054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379"/>
              <a:buFont typeface="Arial"/>
              <a:buChar char="⚬"/>
            </a:pPr>
            <a:r>
              <a:rPr b="0" i="0" lang="en-US" sz="43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Canales formales de comunicación, </a:t>
            </a:r>
            <a:endParaRPr/>
          </a:p>
          <a:p>
            <a:pPr indent="-333685" lvl="2" marL="1001054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379"/>
              <a:buFont typeface="Arial"/>
              <a:buChar char="⚬"/>
            </a:pPr>
            <a:r>
              <a:rPr b="0" i="0" lang="en-US" sz="43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Relaciones entre los diversos puestos </a:t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1375533" y="865738"/>
            <a:ext cx="7464092" cy="26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7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78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Contiene: </a:t>
            </a:r>
            <a:endParaRPr/>
          </a:p>
          <a:p>
            <a:pPr indent="0" lvl="0" marL="0" marR="0" rtl="0" algn="ctr">
              <a:lnSpc>
                <a:spcPct val="1042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878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/>
          <p:nvPr/>
        </p:nvSpPr>
        <p:spPr>
          <a:xfrm>
            <a:off x="-964735" y="-5223065"/>
            <a:ext cx="20036644" cy="5966360"/>
          </a:xfrm>
          <a:custGeom>
            <a:rect b="b" l="l" r="r" t="t"/>
            <a:pathLst>
              <a:path extrusionOk="0" h="5966360" w="20036644">
                <a:moveTo>
                  <a:pt x="0" y="0"/>
                </a:moveTo>
                <a:lnTo>
                  <a:pt x="20036644" y="0"/>
                </a:lnTo>
                <a:lnTo>
                  <a:pt x="20036644" y="5966360"/>
                </a:lnTo>
                <a:lnTo>
                  <a:pt x="0" y="5966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29"/>
          <p:cNvSpPr/>
          <p:nvPr/>
        </p:nvSpPr>
        <p:spPr>
          <a:xfrm>
            <a:off x="2541987" y="1923138"/>
            <a:ext cx="14211300" cy="8086439"/>
          </a:xfrm>
          <a:custGeom>
            <a:rect b="b" l="l" r="r" t="t"/>
            <a:pathLst>
              <a:path extrusionOk="0" h="10781919" w="18948400">
                <a:moveTo>
                  <a:pt x="0" y="0"/>
                </a:moveTo>
                <a:lnTo>
                  <a:pt x="18948400" y="0"/>
                </a:lnTo>
                <a:lnTo>
                  <a:pt x="18948400" y="10781919"/>
                </a:lnTo>
                <a:lnTo>
                  <a:pt x="0" y="10781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31" r="-3931" t="0"/>
            </a:stretch>
          </a:blipFill>
          <a:ln>
            <a:noFill/>
          </a:ln>
        </p:spPr>
      </p:sp>
      <p:sp>
        <p:nvSpPr>
          <p:cNvPr id="435" name="Google Shape;435;p29"/>
          <p:cNvSpPr/>
          <p:nvPr/>
        </p:nvSpPr>
        <p:spPr>
          <a:xfrm>
            <a:off x="-2368250" y="8057418"/>
            <a:ext cx="4736499" cy="4736499"/>
          </a:xfrm>
          <a:custGeom>
            <a:rect b="b" l="l" r="r" t="t"/>
            <a:pathLst>
              <a:path extrusionOk="0" h="4736499" w="4736499">
                <a:moveTo>
                  <a:pt x="0" y="0"/>
                </a:moveTo>
                <a:lnTo>
                  <a:pt x="4736499" y="0"/>
                </a:lnTo>
                <a:lnTo>
                  <a:pt x="4736499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29"/>
          <p:cNvSpPr txBox="1"/>
          <p:nvPr/>
        </p:nvSpPr>
        <p:spPr>
          <a:xfrm>
            <a:off x="304800" y="217728"/>
            <a:ext cx="6272081" cy="2829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7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714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Por función</a:t>
            </a:r>
            <a:endParaRPr/>
          </a:p>
          <a:p>
            <a:pPr indent="0" lvl="0" marL="0" marR="0" rtl="0" algn="ctr">
              <a:lnSpc>
                <a:spcPct val="127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498163" y="3981949"/>
            <a:ext cx="1350123" cy="1350123"/>
          </a:xfrm>
          <a:custGeom>
            <a:rect b="b" l="l" r="r" t="t"/>
            <a:pathLst>
              <a:path extrusionOk="0" h="1350123" w="1350123">
                <a:moveTo>
                  <a:pt x="0" y="0"/>
                </a:moveTo>
                <a:lnTo>
                  <a:pt x="1350123" y="0"/>
                </a:lnTo>
                <a:lnTo>
                  <a:pt x="1350123" y="1350123"/>
                </a:lnTo>
                <a:lnTo>
                  <a:pt x="0" y="1350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252238" y="5776044"/>
            <a:ext cx="16230600" cy="38100"/>
          </a:xfrm>
          <a:custGeom>
            <a:rect b="b" l="l" r="r" t="t"/>
            <a:pathLst>
              <a:path extrusionOk="0" h="50800" w="21640800">
                <a:moveTo>
                  <a:pt x="0" y="0"/>
                </a:moveTo>
                <a:lnTo>
                  <a:pt x="21640800" y="0"/>
                </a:lnTo>
                <a:lnTo>
                  <a:pt x="2164080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4D4C4C"/>
          </a:solid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11961771" y="3981948"/>
            <a:ext cx="1350124" cy="1975872"/>
          </a:xfrm>
          <a:custGeom>
            <a:rect b="b" l="l" r="r" t="t"/>
            <a:pathLst>
              <a:path extrusionOk="0" h="1975872" w="1350124">
                <a:moveTo>
                  <a:pt x="0" y="0"/>
                </a:moveTo>
                <a:lnTo>
                  <a:pt x="1350124" y="0"/>
                </a:lnTo>
                <a:lnTo>
                  <a:pt x="1350124" y="1975872"/>
                </a:lnTo>
                <a:lnTo>
                  <a:pt x="0" y="1975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15456791" y="3981948"/>
            <a:ext cx="1350124" cy="1975872"/>
          </a:xfrm>
          <a:custGeom>
            <a:rect b="b" l="l" r="r" t="t"/>
            <a:pathLst>
              <a:path extrusionOk="0" h="1975872" w="1350124">
                <a:moveTo>
                  <a:pt x="0" y="0"/>
                </a:moveTo>
                <a:lnTo>
                  <a:pt x="1350124" y="0"/>
                </a:lnTo>
                <a:lnTo>
                  <a:pt x="1350124" y="1975872"/>
                </a:lnTo>
                <a:lnTo>
                  <a:pt x="0" y="1975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8751927" y="4270655"/>
            <a:ext cx="743206" cy="772710"/>
          </a:xfrm>
          <a:custGeom>
            <a:rect b="b" l="l" r="r" t="t"/>
            <a:pathLst>
              <a:path extrusionOk="0" h="772710" w="743206">
                <a:moveTo>
                  <a:pt x="0" y="0"/>
                </a:moveTo>
                <a:lnTo>
                  <a:pt x="743206" y="0"/>
                </a:lnTo>
                <a:lnTo>
                  <a:pt x="743206" y="772710"/>
                </a:lnTo>
                <a:lnTo>
                  <a:pt x="0" y="772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1" r="-82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>
            <a:off x="15689061" y="4384841"/>
            <a:ext cx="885584" cy="719738"/>
          </a:xfrm>
          <a:custGeom>
            <a:rect b="b" l="l" r="r" t="t"/>
            <a:pathLst>
              <a:path extrusionOk="0" h="719738" w="885584">
                <a:moveTo>
                  <a:pt x="0" y="0"/>
                </a:moveTo>
                <a:lnTo>
                  <a:pt x="885584" y="0"/>
                </a:lnTo>
                <a:lnTo>
                  <a:pt x="885584" y="719738"/>
                </a:lnTo>
                <a:lnTo>
                  <a:pt x="0" y="719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8" r="-259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4971382" y="4003341"/>
            <a:ext cx="1350123" cy="1350123"/>
          </a:xfrm>
          <a:custGeom>
            <a:rect b="b" l="l" r="r" t="t"/>
            <a:pathLst>
              <a:path extrusionOk="0" h="1350123" w="1350123">
                <a:moveTo>
                  <a:pt x="0" y="0"/>
                </a:moveTo>
                <a:lnTo>
                  <a:pt x="1350123" y="0"/>
                </a:lnTo>
                <a:lnTo>
                  <a:pt x="1350123" y="1350123"/>
                </a:lnTo>
                <a:lnTo>
                  <a:pt x="0" y="1350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>
            <a:off x="1878000" y="4252226"/>
            <a:ext cx="590448" cy="852353"/>
          </a:xfrm>
          <a:custGeom>
            <a:rect b="b" l="l" r="r" t="t"/>
            <a:pathLst>
              <a:path extrusionOk="0" h="852353" w="590448">
                <a:moveTo>
                  <a:pt x="0" y="0"/>
                </a:moveTo>
                <a:lnTo>
                  <a:pt x="590448" y="0"/>
                </a:lnTo>
                <a:lnTo>
                  <a:pt x="590448" y="852353"/>
                </a:lnTo>
                <a:lnTo>
                  <a:pt x="0" y="852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76" l="0" r="0" t="-277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>
            <a:off x="12282770" y="4273550"/>
            <a:ext cx="708125" cy="809706"/>
          </a:xfrm>
          <a:custGeom>
            <a:rect b="b" l="l" r="r" t="t"/>
            <a:pathLst>
              <a:path extrusionOk="0" h="809706" w="708125">
                <a:moveTo>
                  <a:pt x="0" y="0"/>
                </a:moveTo>
                <a:lnTo>
                  <a:pt x="708125" y="0"/>
                </a:lnTo>
                <a:lnTo>
                  <a:pt x="708125" y="809706"/>
                </a:lnTo>
                <a:lnTo>
                  <a:pt x="0" y="809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523" r="-523" t="0"/>
            </a:stretch>
          </a:blipFill>
          <a:ln>
            <a:noFill/>
          </a:ln>
        </p:spPr>
      </p:sp>
      <p:sp>
        <p:nvSpPr>
          <p:cNvPr id="134" name="Google Shape;134;p3"/>
          <p:cNvSpPr/>
          <p:nvPr/>
        </p:nvSpPr>
        <p:spPr>
          <a:xfrm>
            <a:off x="2132406" y="5287282"/>
            <a:ext cx="40863" cy="485966"/>
          </a:xfrm>
          <a:custGeom>
            <a:rect b="b" l="l" r="r" t="t"/>
            <a:pathLst>
              <a:path extrusionOk="0" h="647954" w="54483">
                <a:moveTo>
                  <a:pt x="50800" y="0"/>
                </a:moveTo>
                <a:lnTo>
                  <a:pt x="54483" y="647700"/>
                </a:lnTo>
                <a:lnTo>
                  <a:pt x="3683" y="647954"/>
                </a:lnTo>
                <a:lnTo>
                  <a:pt x="0" y="254"/>
                </a:lnTo>
                <a:close/>
              </a:path>
            </a:pathLst>
          </a:custGeom>
          <a:solidFill>
            <a:srgbClr val="4D4C4C"/>
          </a:solid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5605626" y="5308674"/>
            <a:ext cx="40863" cy="485966"/>
          </a:xfrm>
          <a:custGeom>
            <a:rect b="b" l="l" r="r" t="t"/>
            <a:pathLst>
              <a:path extrusionOk="0" h="647954" w="54483">
                <a:moveTo>
                  <a:pt x="50800" y="0"/>
                </a:moveTo>
                <a:lnTo>
                  <a:pt x="54483" y="647700"/>
                </a:lnTo>
                <a:lnTo>
                  <a:pt x="3683" y="647954"/>
                </a:lnTo>
                <a:lnTo>
                  <a:pt x="0" y="254"/>
                </a:lnTo>
                <a:close/>
              </a:path>
            </a:pathLst>
          </a:custGeom>
          <a:solidFill>
            <a:srgbClr val="4D4C4C"/>
          </a:solid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8466751" y="3981948"/>
            <a:ext cx="1350124" cy="1975872"/>
          </a:xfrm>
          <a:custGeom>
            <a:rect b="b" l="l" r="r" t="t"/>
            <a:pathLst>
              <a:path extrusionOk="0" h="1975872" w="1350124">
                <a:moveTo>
                  <a:pt x="0" y="0"/>
                </a:moveTo>
                <a:lnTo>
                  <a:pt x="1350124" y="0"/>
                </a:lnTo>
                <a:lnTo>
                  <a:pt x="1350124" y="1975872"/>
                </a:lnTo>
                <a:lnTo>
                  <a:pt x="0" y="1975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1976284" y="5632369"/>
            <a:ext cx="325451" cy="325451"/>
          </a:xfrm>
          <a:custGeom>
            <a:rect b="b" l="l" r="r" t="t"/>
            <a:pathLst>
              <a:path extrusionOk="0" h="325451" w="325451">
                <a:moveTo>
                  <a:pt x="0" y="0"/>
                </a:moveTo>
                <a:lnTo>
                  <a:pt x="325451" y="0"/>
                </a:lnTo>
                <a:lnTo>
                  <a:pt x="325451" y="325451"/>
                </a:lnTo>
                <a:lnTo>
                  <a:pt x="0" y="325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2825359" y="1918900"/>
            <a:ext cx="13177983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54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Línea de tiempo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5449503" y="5653761"/>
            <a:ext cx="325451" cy="325451"/>
          </a:xfrm>
          <a:custGeom>
            <a:rect b="b" l="l" r="r" t="t"/>
            <a:pathLst>
              <a:path extrusionOk="0" h="325451" w="325451">
                <a:moveTo>
                  <a:pt x="0" y="0"/>
                </a:moveTo>
                <a:lnTo>
                  <a:pt x="325451" y="0"/>
                </a:lnTo>
                <a:lnTo>
                  <a:pt x="325451" y="325451"/>
                </a:lnTo>
                <a:lnTo>
                  <a:pt x="0" y="325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-3756222" y="-3520368"/>
            <a:ext cx="10538811" cy="5110647"/>
          </a:xfrm>
          <a:custGeom>
            <a:rect b="b" l="l" r="r" t="t"/>
            <a:pathLst>
              <a:path extrusionOk="0" h="5110647" w="10538811">
                <a:moveTo>
                  <a:pt x="0" y="0"/>
                </a:moveTo>
                <a:lnTo>
                  <a:pt x="10538811" y="0"/>
                </a:lnTo>
                <a:lnTo>
                  <a:pt x="10538811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3"/>
          <p:cNvSpPr/>
          <p:nvPr/>
        </p:nvSpPr>
        <p:spPr>
          <a:xfrm>
            <a:off x="16058915" y="-2034868"/>
            <a:ext cx="4009935" cy="4009935"/>
          </a:xfrm>
          <a:custGeom>
            <a:rect b="b" l="l" r="r" t="t"/>
            <a:pathLst>
              <a:path extrusionOk="0" h="4009935" w="4009935">
                <a:moveTo>
                  <a:pt x="0" y="0"/>
                </a:moveTo>
                <a:lnTo>
                  <a:pt x="4009935" y="0"/>
                </a:lnTo>
                <a:lnTo>
                  <a:pt x="4009935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3"/>
          <p:cNvSpPr/>
          <p:nvPr/>
        </p:nvSpPr>
        <p:spPr>
          <a:xfrm>
            <a:off x="1249361" y="548794"/>
            <a:ext cx="959812" cy="959812"/>
          </a:xfrm>
          <a:custGeom>
            <a:rect b="b" l="l" r="r" t="t"/>
            <a:pathLst>
              <a:path extrusionOk="0" h="959812" w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3"/>
          <p:cNvSpPr/>
          <p:nvPr/>
        </p:nvSpPr>
        <p:spPr>
          <a:xfrm>
            <a:off x="-1059145" y="9393335"/>
            <a:ext cx="21127995" cy="6818207"/>
          </a:xfrm>
          <a:custGeom>
            <a:rect b="b" l="l" r="r" t="t"/>
            <a:pathLst>
              <a:path extrusionOk="0" h="6818207" w="21127995">
                <a:moveTo>
                  <a:pt x="0" y="0"/>
                </a:moveTo>
                <a:lnTo>
                  <a:pt x="21127995" y="0"/>
                </a:lnTo>
                <a:lnTo>
                  <a:pt x="21127995" y="6818207"/>
                </a:lnTo>
                <a:lnTo>
                  <a:pt x="0" y="6818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3"/>
          <p:cNvSpPr/>
          <p:nvPr/>
        </p:nvSpPr>
        <p:spPr>
          <a:xfrm>
            <a:off x="5195458" y="4187263"/>
            <a:ext cx="924121" cy="939495"/>
          </a:xfrm>
          <a:custGeom>
            <a:rect b="b" l="l" r="r" t="t"/>
            <a:pathLst>
              <a:path extrusionOk="0" h="939495" w="924121">
                <a:moveTo>
                  <a:pt x="0" y="0"/>
                </a:moveTo>
                <a:lnTo>
                  <a:pt x="924121" y="0"/>
                </a:lnTo>
                <a:lnTo>
                  <a:pt x="924121" y="939495"/>
                </a:lnTo>
                <a:lnTo>
                  <a:pt x="0" y="939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-829" r="-830" t="0"/>
            </a:stretch>
          </a:blipFill>
          <a:ln>
            <a:noFill/>
          </a:ln>
        </p:spPr>
      </p:sp>
      <p:sp>
        <p:nvSpPr>
          <p:cNvPr id="145" name="Google Shape;145;p3"/>
          <p:cNvSpPr txBox="1"/>
          <p:nvPr/>
        </p:nvSpPr>
        <p:spPr>
          <a:xfrm>
            <a:off x="805162" y="6749449"/>
            <a:ext cx="2654489" cy="230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Nacimiento del Capitalismo y la División Técnica del Trabajo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4304025" y="6749449"/>
            <a:ext cx="2654489" cy="935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Taylorismo y Explotación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1111587" y="6157440"/>
            <a:ext cx="2085192" cy="46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SIGLO XVI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4334373" y="6157440"/>
            <a:ext cx="2624141" cy="46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SIGLO XIX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7796285" y="6749449"/>
            <a:ext cx="2654489" cy="1392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Surgimiento de las Relaciones Industriales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7826633" y="6157440"/>
            <a:ext cx="2624141" cy="46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SIGLO XX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11288546" y="6749449"/>
            <a:ext cx="2654489" cy="1392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Transición a la Administración de Personal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11550589" y="6157440"/>
            <a:ext cx="2160750" cy="46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1950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14780806" y="6749449"/>
            <a:ext cx="2654489" cy="230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Consolidación de Recursos Humanos y la Gestión CON las Personas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14967291" y="6157440"/>
            <a:ext cx="2311866" cy="46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1960-1970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/>
          <p:nvPr/>
        </p:nvSpPr>
        <p:spPr>
          <a:xfrm>
            <a:off x="-2900375" y="2102989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30"/>
          <p:cNvSpPr txBox="1"/>
          <p:nvPr/>
        </p:nvSpPr>
        <p:spPr>
          <a:xfrm>
            <a:off x="6622171" y="3819716"/>
            <a:ext cx="10522952" cy="133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El técnico en el </a:t>
            </a:r>
            <a:endParaRPr/>
          </a:p>
        </p:txBody>
      </p:sp>
      <p:sp>
        <p:nvSpPr>
          <p:cNvPr id="443" name="Google Shape;443;p30"/>
          <p:cNvSpPr txBox="1"/>
          <p:nvPr/>
        </p:nvSpPr>
        <p:spPr>
          <a:xfrm>
            <a:off x="6622171" y="4342281"/>
            <a:ext cx="10637129" cy="248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endParaRPr/>
          </a:p>
        </p:txBody>
      </p:sp>
      <p:sp>
        <p:nvSpPr>
          <p:cNvPr id="444" name="Google Shape;444;p30"/>
          <p:cNvSpPr/>
          <p:nvPr/>
        </p:nvSpPr>
        <p:spPr>
          <a:xfrm>
            <a:off x="879387" y="2646483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30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30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30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1"/>
          <p:cNvSpPr/>
          <p:nvPr/>
        </p:nvSpPr>
        <p:spPr>
          <a:xfrm>
            <a:off x="8963173" y="-854060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8"/>
                </a:lnTo>
                <a:lnTo>
                  <a:pt x="0" y="1183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31"/>
          <p:cNvSpPr/>
          <p:nvPr/>
        </p:nvSpPr>
        <p:spPr>
          <a:xfrm>
            <a:off x="6604284" y="-3171311"/>
            <a:ext cx="14652629" cy="5110647"/>
          </a:xfrm>
          <a:custGeom>
            <a:rect b="b" l="l" r="r" t="t"/>
            <a:pathLst>
              <a:path extrusionOk="0" h="5110647" w="14652629">
                <a:moveTo>
                  <a:pt x="0" y="0"/>
                </a:moveTo>
                <a:lnTo>
                  <a:pt x="14652629" y="0"/>
                </a:lnTo>
                <a:lnTo>
                  <a:pt x="14652629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31"/>
          <p:cNvSpPr/>
          <p:nvPr/>
        </p:nvSpPr>
        <p:spPr>
          <a:xfrm>
            <a:off x="-2506918" y="8424265"/>
            <a:ext cx="4326365" cy="4326365"/>
          </a:xfrm>
          <a:custGeom>
            <a:rect b="b" l="l" r="r" t="t"/>
            <a:pathLst>
              <a:path extrusionOk="0" h="4326365" w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31"/>
          <p:cNvSpPr/>
          <p:nvPr/>
        </p:nvSpPr>
        <p:spPr>
          <a:xfrm>
            <a:off x="7457005" y="443095"/>
            <a:ext cx="1035787" cy="1035787"/>
          </a:xfrm>
          <a:custGeom>
            <a:rect b="b" l="l" r="r" t="t"/>
            <a:pathLst>
              <a:path extrusionOk="0" h="1035787" w="1035787">
                <a:moveTo>
                  <a:pt x="0" y="0"/>
                </a:moveTo>
                <a:lnTo>
                  <a:pt x="1035787" y="0"/>
                </a:lnTo>
                <a:lnTo>
                  <a:pt x="1035787" y="1035787"/>
                </a:lnTo>
                <a:lnTo>
                  <a:pt x="0" y="103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6" name="Google Shape;456;p31"/>
          <p:cNvGrpSpPr/>
          <p:nvPr/>
        </p:nvGrpSpPr>
        <p:grpSpPr>
          <a:xfrm>
            <a:off x="9568754" y="380190"/>
            <a:ext cx="7813548" cy="8718804"/>
            <a:chOff x="0" y="0"/>
            <a:chExt cx="10418064" cy="11625072"/>
          </a:xfrm>
        </p:grpSpPr>
        <p:sp>
          <p:nvSpPr>
            <p:cNvPr id="457" name="Google Shape;457;p31"/>
            <p:cNvSpPr/>
            <p:nvPr/>
          </p:nvSpPr>
          <p:spPr>
            <a:xfrm>
              <a:off x="57150" y="57150"/>
              <a:ext cx="10303764" cy="11510772"/>
            </a:xfrm>
            <a:custGeom>
              <a:rect b="b" l="l" r="r" t="t"/>
              <a:pathLst>
                <a:path extrusionOk="0" h="11510772" w="10303764">
                  <a:moveTo>
                    <a:pt x="0" y="0"/>
                  </a:moveTo>
                  <a:lnTo>
                    <a:pt x="10303764" y="0"/>
                  </a:lnTo>
                  <a:lnTo>
                    <a:pt x="10303764" y="11510772"/>
                  </a:lnTo>
                  <a:lnTo>
                    <a:pt x="0" y="11510772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5626" l="-6410" r="-12140" t="-494"/>
              </a:stretch>
            </a:blipFill>
            <a:ln>
              <a:noFill/>
            </a:ln>
          </p:spPr>
        </p:sp>
        <p:sp>
          <p:nvSpPr>
            <p:cNvPr id="458" name="Google Shape;458;p31"/>
            <p:cNvSpPr/>
            <p:nvPr/>
          </p:nvSpPr>
          <p:spPr>
            <a:xfrm>
              <a:off x="0" y="0"/>
              <a:ext cx="10418064" cy="11625072"/>
            </a:xfrm>
            <a:custGeom>
              <a:rect b="b" l="l" r="r" t="t"/>
              <a:pathLst>
                <a:path extrusionOk="0" h="11625072" w="10418064">
                  <a:moveTo>
                    <a:pt x="57150" y="0"/>
                  </a:moveTo>
                  <a:lnTo>
                    <a:pt x="10360914" y="0"/>
                  </a:lnTo>
                  <a:cubicBezTo>
                    <a:pt x="10392537" y="0"/>
                    <a:pt x="10418064" y="25527"/>
                    <a:pt x="10418064" y="57150"/>
                  </a:cubicBezTo>
                  <a:lnTo>
                    <a:pt x="10418064" y="11567922"/>
                  </a:lnTo>
                  <a:cubicBezTo>
                    <a:pt x="10418064" y="11599545"/>
                    <a:pt x="10392537" y="11625072"/>
                    <a:pt x="10360914" y="11625072"/>
                  </a:cubicBezTo>
                  <a:lnTo>
                    <a:pt x="57150" y="11625072"/>
                  </a:lnTo>
                  <a:cubicBezTo>
                    <a:pt x="25527" y="11625072"/>
                    <a:pt x="0" y="11599545"/>
                    <a:pt x="0" y="1156792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11567922"/>
                  </a:lnTo>
                  <a:lnTo>
                    <a:pt x="57150" y="11567922"/>
                  </a:lnTo>
                  <a:lnTo>
                    <a:pt x="57150" y="11510772"/>
                  </a:lnTo>
                  <a:lnTo>
                    <a:pt x="10360914" y="11510772"/>
                  </a:lnTo>
                  <a:lnTo>
                    <a:pt x="10360914" y="11567922"/>
                  </a:lnTo>
                  <a:lnTo>
                    <a:pt x="10303764" y="11567922"/>
                  </a:lnTo>
                  <a:lnTo>
                    <a:pt x="10303764" y="57150"/>
                  </a:lnTo>
                  <a:lnTo>
                    <a:pt x="10360914" y="57150"/>
                  </a:lnTo>
                  <a:lnTo>
                    <a:pt x="10360914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31"/>
          <p:cNvSpPr txBox="1"/>
          <p:nvPr/>
        </p:nvSpPr>
        <p:spPr>
          <a:xfrm>
            <a:off x="1028700" y="838200"/>
            <a:ext cx="7464092" cy="245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No trabaja solo </a:t>
            </a:r>
            <a:r>
              <a:rPr b="0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sino que está en un sistema de relaciones. Puede ser:</a:t>
            </a:r>
            <a:endParaRPr/>
          </a:p>
        </p:txBody>
      </p:sp>
      <p:sp>
        <p:nvSpPr>
          <p:cNvPr id="460" name="Google Shape;460;p31"/>
          <p:cNvSpPr txBox="1"/>
          <p:nvPr/>
        </p:nvSpPr>
        <p:spPr>
          <a:xfrm>
            <a:off x="1028700" y="2862085"/>
            <a:ext cx="7464092" cy="323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4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05" lvl="2" marL="1023915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79"/>
              <a:buFont typeface="Arial"/>
              <a:buChar char="⚬"/>
            </a:pPr>
            <a:r>
              <a:rPr b="0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Parte del equipo</a:t>
            </a:r>
            <a:endParaRPr/>
          </a:p>
          <a:p>
            <a:pPr indent="-341305" lvl="2" marL="1023915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79"/>
              <a:buFont typeface="Arial"/>
              <a:buChar char="⚬"/>
            </a:pPr>
            <a:r>
              <a:rPr b="0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Líder de grupo</a:t>
            </a:r>
            <a:endParaRPr/>
          </a:p>
          <a:p>
            <a:pPr indent="-341305" lvl="2" marL="1023915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79"/>
              <a:buFont typeface="Arial"/>
              <a:buChar char="⚬"/>
            </a:pPr>
            <a:r>
              <a:rPr b="0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Coordinador técnico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1028700" y="6019270"/>
            <a:ext cx="7464092" cy="323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4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79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Relacionado con: producción, calidad, mantenimiento, seguridad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"/>
          <p:cNvSpPr/>
          <p:nvPr/>
        </p:nvSpPr>
        <p:spPr>
          <a:xfrm>
            <a:off x="-807912" y="-6641789"/>
            <a:ext cx="20593590" cy="7670489"/>
          </a:xfrm>
          <a:custGeom>
            <a:rect b="b" l="l" r="r" t="t"/>
            <a:pathLst>
              <a:path extrusionOk="0" h="7670489" w="20593590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32"/>
          <p:cNvSpPr/>
          <p:nvPr/>
        </p:nvSpPr>
        <p:spPr>
          <a:xfrm>
            <a:off x="-1068907" y="9077474"/>
            <a:ext cx="21201429" cy="7670489"/>
          </a:xfrm>
          <a:custGeom>
            <a:rect b="b" l="l" r="r" t="t"/>
            <a:pathLst>
              <a:path extrusionOk="0" h="7670489" w="2120142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32"/>
          <p:cNvSpPr txBox="1"/>
          <p:nvPr/>
        </p:nvSpPr>
        <p:spPr>
          <a:xfrm>
            <a:off x="3289237" y="4691384"/>
            <a:ext cx="11979041" cy="4335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Comunicación clara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Respeto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Documentar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Escuchar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Colaborar</a:t>
            </a:r>
            <a:endParaRPr/>
          </a:p>
        </p:txBody>
      </p:sp>
      <p:sp>
        <p:nvSpPr>
          <p:cNvPr id="469" name="Google Shape;469;p32"/>
          <p:cNvSpPr/>
          <p:nvPr/>
        </p:nvSpPr>
        <p:spPr>
          <a:xfrm>
            <a:off x="-1687809" y="8483977"/>
            <a:ext cx="6249065" cy="1548646"/>
          </a:xfrm>
          <a:custGeom>
            <a:rect b="b" l="l" r="r" t="t"/>
            <a:pathLst>
              <a:path extrusionOk="0" h="1548646" w="6249065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0" name="Google Shape;470;p32"/>
          <p:cNvSpPr/>
          <p:nvPr/>
        </p:nvSpPr>
        <p:spPr>
          <a:xfrm>
            <a:off x="13228719" y="217319"/>
            <a:ext cx="6217532" cy="1540832"/>
          </a:xfrm>
          <a:custGeom>
            <a:rect b="b" l="l" r="r" t="t"/>
            <a:pathLst>
              <a:path extrusionOk="0" h="1540832" w="6217532">
                <a:moveTo>
                  <a:pt x="0" y="0"/>
                </a:moveTo>
                <a:lnTo>
                  <a:pt x="6217531" y="0"/>
                </a:lnTo>
                <a:lnTo>
                  <a:pt x="6217531" y="1540833"/>
                </a:lnTo>
                <a:lnTo>
                  <a:pt x="0" y="1540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32"/>
          <p:cNvSpPr/>
          <p:nvPr/>
        </p:nvSpPr>
        <p:spPr>
          <a:xfrm>
            <a:off x="-1537717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32"/>
          <p:cNvSpPr/>
          <p:nvPr/>
        </p:nvSpPr>
        <p:spPr>
          <a:xfrm>
            <a:off x="16710243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32"/>
          <p:cNvSpPr txBox="1"/>
          <p:nvPr/>
        </p:nvSpPr>
        <p:spPr>
          <a:xfrm>
            <a:off x="1634224" y="1935612"/>
            <a:ext cx="15289066" cy="2412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¿Qué actitudes ayudan a que el trabajo técnico funcione mejor?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/>
          <p:nvPr/>
        </p:nvSpPr>
        <p:spPr>
          <a:xfrm>
            <a:off x="-2900375" y="2102989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33"/>
          <p:cNvSpPr txBox="1"/>
          <p:nvPr/>
        </p:nvSpPr>
        <p:spPr>
          <a:xfrm>
            <a:off x="6622171" y="3762566"/>
            <a:ext cx="10522952" cy="155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Cierre</a:t>
            </a:r>
            <a:endParaRPr/>
          </a:p>
        </p:txBody>
      </p:sp>
      <p:sp>
        <p:nvSpPr>
          <p:cNvPr id="480" name="Google Shape;480;p33"/>
          <p:cNvSpPr txBox="1"/>
          <p:nvPr/>
        </p:nvSpPr>
        <p:spPr>
          <a:xfrm>
            <a:off x="6622171" y="4342281"/>
            <a:ext cx="10637129" cy="248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reflexivo</a:t>
            </a:r>
            <a:endParaRPr/>
          </a:p>
        </p:txBody>
      </p:sp>
      <p:sp>
        <p:nvSpPr>
          <p:cNvPr id="481" name="Google Shape;481;p33"/>
          <p:cNvSpPr/>
          <p:nvPr/>
        </p:nvSpPr>
        <p:spPr>
          <a:xfrm>
            <a:off x="879387" y="2646483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33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33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33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4"/>
          <p:cNvSpPr/>
          <p:nvPr/>
        </p:nvSpPr>
        <p:spPr>
          <a:xfrm>
            <a:off x="-807912" y="-6641789"/>
            <a:ext cx="20593590" cy="7670489"/>
          </a:xfrm>
          <a:custGeom>
            <a:rect b="b" l="l" r="r" t="t"/>
            <a:pathLst>
              <a:path extrusionOk="0" h="7670489" w="20593590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34"/>
          <p:cNvSpPr/>
          <p:nvPr/>
        </p:nvSpPr>
        <p:spPr>
          <a:xfrm>
            <a:off x="-1068907" y="9077474"/>
            <a:ext cx="21201429" cy="7670489"/>
          </a:xfrm>
          <a:custGeom>
            <a:rect b="b" l="l" r="r" t="t"/>
            <a:pathLst>
              <a:path extrusionOk="0" h="7670489" w="2120142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34"/>
          <p:cNvSpPr txBox="1"/>
          <p:nvPr/>
        </p:nvSpPr>
        <p:spPr>
          <a:xfrm>
            <a:off x="2158968" y="4129517"/>
            <a:ext cx="14239577" cy="5546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5280" lvl="2" marL="1005841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00"/>
              <a:buFont typeface="Arial"/>
              <a:buAutoNum type="arabicPeriod"/>
            </a:pPr>
            <a:r>
              <a:rPr b="0" i="0" lang="en-US" sz="44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Las relaciones laborales afectan el trabajo técnico.</a:t>
            </a:r>
            <a:endParaRPr/>
          </a:p>
          <a:p>
            <a:pPr indent="-335280" lvl="2" marL="1005841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00"/>
              <a:buFont typeface="Arial"/>
              <a:buAutoNum type="arabicPeriod"/>
            </a:pPr>
            <a:r>
              <a:rPr b="0" i="0" lang="en-US" sz="44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El rendimiento no es solo técnico: también humano.</a:t>
            </a:r>
            <a:endParaRPr/>
          </a:p>
          <a:p>
            <a:pPr indent="-335280" lvl="2" marL="1005841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4400"/>
              <a:buFont typeface="Arial"/>
              <a:buAutoNum type="arabicPeriod"/>
            </a:pPr>
            <a:r>
              <a:rPr b="0" i="0" lang="en-US" sz="44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Todos somos parte de un sistema: comunicar, coordinar, respetar.</a:t>
            </a:r>
            <a:endParaRPr/>
          </a:p>
          <a:p>
            <a:pPr indent="-335280" lvl="2" marL="1005841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-1687809" y="8483977"/>
            <a:ext cx="6249065" cy="1548646"/>
          </a:xfrm>
          <a:custGeom>
            <a:rect b="b" l="l" r="r" t="t"/>
            <a:pathLst>
              <a:path extrusionOk="0" h="1548646" w="6249065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34"/>
          <p:cNvSpPr/>
          <p:nvPr/>
        </p:nvSpPr>
        <p:spPr>
          <a:xfrm>
            <a:off x="13228719" y="217319"/>
            <a:ext cx="6217532" cy="1540832"/>
          </a:xfrm>
          <a:custGeom>
            <a:rect b="b" l="l" r="r" t="t"/>
            <a:pathLst>
              <a:path extrusionOk="0" h="1540832" w="6217532">
                <a:moveTo>
                  <a:pt x="0" y="0"/>
                </a:moveTo>
                <a:lnTo>
                  <a:pt x="6217531" y="0"/>
                </a:lnTo>
                <a:lnTo>
                  <a:pt x="6217531" y="1540833"/>
                </a:lnTo>
                <a:lnTo>
                  <a:pt x="0" y="1540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34"/>
          <p:cNvSpPr/>
          <p:nvPr/>
        </p:nvSpPr>
        <p:spPr>
          <a:xfrm>
            <a:off x="-1537717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34"/>
          <p:cNvSpPr/>
          <p:nvPr/>
        </p:nvSpPr>
        <p:spPr>
          <a:xfrm>
            <a:off x="16710243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34"/>
          <p:cNvSpPr txBox="1"/>
          <p:nvPr/>
        </p:nvSpPr>
        <p:spPr>
          <a:xfrm>
            <a:off x="1634224" y="1868937"/>
            <a:ext cx="15289066" cy="1586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Lo que aprendimos hoy: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/>
          <p:nvPr/>
        </p:nvSpPr>
        <p:spPr>
          <a:xfrm>
            <a:off x="1028701" y="966788"/>
            <a:ext cx="16230600" cy="85725"/>
          </a:xfrm>
          <a:custGeom>
            <a:rect b="b" l="l" r="r" t="t"/>
            <a:pathLst>
              <a:path extrusionOk="0" h="114300" w="21640800">
                <a:moveTo>
                  <a:pt x="0" y="0"/>
                </a:moveTo>
                <a:lnTo>
                  <a:pt x="21640800" y="0"/>
                </a:lnTo>
                <a:lnTo>
                  <a:pt x="216408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BAF64A"/>
          </a:solidFill>
          <a:ln>
            <a:noFill/>
          </a:ln>
        </p:spPr>
      </p:sp>
      <p:sp>
        <p:nvSpPr>
          <p:cNvPr id="502" name="Google Shape;502;p35"/>
          <p:cNvSpPr/>
          <p:nvPr/>
        </p:nvSpPr>
        <p:spPr>
          <a:xfrm>
            <a:off x="1028700" y="1148166"/>
            <a:ext cx="415561" cy="416318"/>
          </a:xfrm>
          <a:custGeom>
            <a:rect b="b" l="l" r="r" t="t"/>
            <a:pathLst>
              <a:path extrusionOk="0" h="416318" w="415561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503" name="Google Shape;503;p35"/>
          <p:cNvSpPr/>
          <p:nvPr/>
        </p:nvSpPr>
        <p:spPr>
          <a:xfrm>
            <a:off x="-1347969" y="4344227"/>
            <a:ext cx="4364048" cy="8544022"/>
          </a:xfrm>
          <a:custGeom>
            <a:rect b="b" l="l" r="r" t="t"/>
            <a:pathLst>
              <a:path extrusionOk="0" h="8544022" w="4364048">
                <a:moveTo>
                  <a:pt x="0" y="0"/>
                </a:moveTo>
                <a:lnTo>
                  <a:pt x="4364048" y="0"/>
                </a:lnTo>
                <a:lnTo>
                  <a:pt x="4364048" y="8544023"/>
                </a:lnTo>
                <a:lnTo>
                  <a:pt x="0" y="8544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35"/>
          <p:cNvSpPr/>
          <p:nvPr/>
        </p:nvSpPr>
        <p:spPr>
          <a:xfrm>
            <a:off x="15083681" y="2945296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35"/>
          <p:cNvSpPr txBox="1"/>
          <p:nvPr/>
        </p:nvSpPr>
        <p:spPr>
          <a:xfrm>
            <a:off x="1636262" y="4263235"/>
            <a:ext cx="15015477" cy="2694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44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sp>
        <p:nvSpPr>
          <p:cNvPr id="506" name="Google Shape;506;p35"/>
          <p:cNvSpPr/>
          <p:nvPr/>
        </p:nvSpPr>
        <p:spPr>
          <a:xfrm>
            <a:off x="15833756" y="2470673"/>
            <a:ext cx="959812" cy="959812"/>
          </a:xfrm>
          <a:custGeom>
            <a:rect b="b" l="l" r="r" t="t"/>
            <a:pathLst>
              <a:path extrusionOk="0" h="959812" w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35"/>
          <p:cNvSpPr/>
          <p:nvPr/>
        </p:nvSpPr>
        <p:spPr>
          <a:xfrm>
            <a:off x="1028701" y="9258300"/>
            <a:ext cx="16230600" cy="85725"/>
          </a:xfrm>
          <a:custGeom>
            <a:rect b="b" l="l" r="r" t="t"/>
            <a:pathLst>
              <a:path extrusionOk="0" h="114300" w="21640800">
                <a:moveTo>
                  <a:pt x="0" y="0"/>
                </a:moveTo>
                <a:lnTo>
                  <a:pt x="21640800" y="0"/>
                </a:lnTo>
                <a:lnTo>
                  <a:pt x="216408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BAF64A"/>
          </a:solidFill>
          <a:ln>
            <a:noFill/>
          </a:ln>
        </p:spPr>
      </p:sp>
      <p:sp>
        <p:nvSpPr>
          <p:cNvPr id="508" name="Google Shape;508;p35"/>
          <p:cNvSpPr txBox="1"/>
          <p:nvPr/>
        </p:nvSpPr>
        <p:spPr>
          <a:xfrm>
            <a:off x="3530669" y="3729356"/>
            <a:ext cx="10849341" cy="1452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Muchas</a:t>
            </a: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-1394858" y="3574259"/>
            <a:ext cx="2789715" cy="2789715"/>
          </a:xfrm>
          <a:custGeom>
            <a:rect b="b" l="l" r="r" t="t"/>
            <a:pathLst>
              <a:path extrusionOk="0" h="2789715" w="2789715">
                <a:moveTo>
                  <a:pt x="0" y="0"/>
                </a:moveTo>
                <a:lnTo>
                  <a:pt x="2789715" y="0"/>
                </a:lnTo>
                <a:lnTo>
                  <a:pt x="2789715" y="2789715"/>
                </a:lnTo>
                <a:lnTo>
                  <a:pt x="0" y="2789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35"/>
          <p:cNvSpPr/>
          <p:nvPr/>
        </p:nvSpPr>
        <p:spPr>
          <a:xfrm>
            <a:off x="1028700" y="6174871"/>
            <a:ext cx="1072795" cy="1072795"/>
          </a:xfrm>
          <a:custGeom>
            <a:rect b="b" l="l" r="r" t="t"/>
            <a:pathLst>
              <a:path extrusionOk="0" h="1072795" w="1072795">
                <a:moveTo>
                  <a:pt x="0" y="0"/>
                </a:moveTo>
                <a:lnTo>
                  <a:pt x="1072795" y="0"/>
                </a:lnTo>
                <a:lnTo>
                  <a:pt x="1072795" y="1072795"/>
                </a:lnTo>
                <a:lnTo>
                  <a:pt x="0" y="1072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35"/>
          <p:cNvSpPr/>
          <p:nvPr/>
        </p:nvSpPr>
        <p:spPr>
          <a:xfrm>
            <a:off x="17114003" y="2179401"/>
            <a:ext cx="2789715" cy="2789715"/>
          </a:xfrm>
          <a:custGeom>
            <a:rect b="b" l="l" r="r" t="t"/>
            <a:pathLst>
              <a:path extrusionOk="0" h="2789715" w="2789715">
                <a:moveTo>
                  <a:pt x="0" y="0"/>
                </a:moveTo>
                <a:lnTo>
                  <a:pt x="2789715" y="0"/>
                </a:lnTo>
                <a:lnTo>
                  <a:pt x="2789715" y="2789715"/>
                </a:lnTo>
                <a:lnTo>
                  <a:pt x="0" y="2789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35"/>
          <p:cNvSpPr/>
          <p:nvPr/>
        </p:nvSpPr>
        <p:spPr>
          <a:xfrm>
            <a:off x="16793568" y="8694706"/>
            <a:ext cx="415561" cy="416318"/>
          </a:xfrm>
          <a:custGeom>
            <a:rect b="b" l="l" r="r" t="t"/>
            <a:pathLst>
              <a:path extrusionOk="0" h="416318" w="415561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-807912" y="-6641789"/>
            <a:ext cx="20593590" cy="7670489"/>
          </a:xfrm>
          <a:custGeom>
            <a:rect b="b" l="l" r="r" t="t"/>
            <a:pathLst>
              <a:path extrusionOk="0" h="7670489" w="20593590">
                <a:moveTo>
                  <a:pt x="0" y="0"/>
                </a:moveTo>
                <a:lnTo>
                  <a:pt x="20593590" y="0"/>
                </a:lnTo>
                <a:lnTo>
                  <a:pt x="20593590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4"/>
          <p:cNvSpPr/>
          <p:nvPr/>
        </p:nvSpPr>
        <p:spPr>
          <a:xfrm>
            <a:off x="-1068907" y="9077474"/>
            <a:ext cx="21201429" cy="7670489"/>
          </a:xfrm>
          <a:custGeom>
            <a:rect b="b" l="l" r="r" t="t"/>
            <a:pathLst>
              <a:path extrusionOk="0" h="7670489" w="21201429">
                <a:moveTo>
                  <a:pt x="0" y="0"/>
                </a:moveTo>
                <a:lnTo>
                  <a:pt x="21201429" y="0"/>
                </a:lnTo>
                <a:lnTo>
                  <a:pt x="21201429" y="7670489"/>
                </a:lnTo>
                <a:lnTo>
                  <a:pt x="0" y="767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-1687809" y="8483977"/>
            <a:ext cx="6249065" cy="1548646"/>
          </a:xfrm>
          <a:custGeom>
            <a:rect b="b" l="l" r="r" t="t"/>
            <a:pathLst>
              <a:path extrusionOk="0" h="1548646" w="6249065">
                <a:moveTo>
                  <a:pt x="0" y="0"/>
                </a:moveTo>
                <a:lnTo>
                  <a:pt x="6249064" y="0"/>
                </a:lnTo>
                <a:lnTo>
                  <a:pt x="6249064" y="1548645"/>
                </a:lnTo>
                <a:lnTo>
                  <a:pt x="0" y="1548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4"/>
          <p:cNvSpPr/>
          <p:nvPr/>
        </p:nvSpPr>
        <p:spPr>
          <a:xfrm>
            <a:off x="-1537717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4"/>
          <p:cNvSpPr/>
          <p:nvPr/>
        </p:nvSpPr>
        <p:spPr>
          <a:xfrm>
            <a:off x="16710243" y="3605783"/>
            <a:ext cx="3075434" cy="3075434"/>
          </a:xfrm>
          <a:custGeom>
            <a:rect b="b" l="l" r="r" t="t"/>
            <a:pathLst>
              <a:path extrusionOk="0" h="3075434" w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/>
          <p:nvPr/>
        </p:nvSpPr>
        <p:spPr>
          <a:xfrm>
            <a:off x="2308220" y="1494373"/>
            <a:ext cx="1191142" cy="1193312"/>
          </a:xfrm>
          <a:custGeom>
            <a:rect b="b" l="l" r="r" t="t"/>
            <a:pathLst>
              <a:path extrusionOk="0" h="1193312" w="119114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165" name="Google Shape;165;p4"/>
          <p:cNvSpPr/>
          <p:nvPr/>
        </p:nvSpPr>
        <p:spPr>
          <a:xfrm rot="10800000">
            <a:off x="15478403" y="1494373"/>
            <a:ext cx="1191142" cy="1193312"/>
          </a:xfrm>
          <a:custGeom>
            <a:rect b="b" l="l" r="r" t="t"/>
            <a:pathLst>
              <a:path extrusionOk="0" h="1193312" w="1191142">
                <a:moveTo>
                  <a:pt x="0" y="0"/>
                </a:moveTo>
                <a:lnTo>
                  <a:pt x="1191142" y="0"/>
                </a:lnTo>
                <a:lnTo>
                  <a:pt x="1191142" y="1193312"/>
                </a:lnTo>
                <a:lnTo>
                  <a:pt x="0" y="119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90" r="-89" t="0"/>
            </a:stretch>
          </a:blipFill>
          <a:ln>
            <a:noFill/>
          </a:ln>
        </p:spPr>
      </p:sp>
      <p:sp>
        <p:nvSpPr>
          <p:cNvPr id="166" name="Google Shape;166;p4"/>
          <p:cNvSpPr txBox="1"/>
          <p:nvPr/>
        </p:nvSpPr>
        <p:spPr>
          <a:xfrm>
            <a:off x="3300274" y="1407363"/>
            <a:ext cx="12377217" cy="2619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8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Etapas de las Relaciones Industriales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3880747" y="4300352"/>
            <a:ext cx="10486465" cy="3828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441" lvl="2" marL="12013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5255"/>
              <a:buFont typeface="Arial"/>
              <a:buAutoNum type="arabicPeriod"/>
            </a:pPr>
            <a:r>
              <a:rPr b="0" i="0" lang="en-US" sz="525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Taylorista </a:t>
            </a:r>
            <a:endParaRPr/>
          </a:p>
          <a:p>
            <a:pPr indent="-400441" lvl="2" marL="12013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5255"/>
              <a:buFont typeface="Arial"/>
              <a:buAutoNum type="arabicPeriod"/>
            </a:pPr>
            <a:r>
              <a:rPr b="0" i="0" lang="en-US" sz="525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Psicológica </a:t>
            </a:r>
            <a:endParaRPr/>
          </a:p>
          <a:p>
            <a:pPr indent="-400441" lvl="2" marL="12013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5255"/>
              <a:buFont typeface="Arial"/>
              <a:buAutoNum type="arabicPeriod"/>
            </a:pPr>
            <a:r>
              <a:rPr b="0" i="0" lang="en-US" sz="525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Psico-social </a:t>
            </a:r>
            <a:endParaRPr/>
          </a:p>
          <a:p>
            <a:pPr indent="-400441" lvl="2" marL="12013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C4C"/>
              </a:buClr>
              <a:buSzPts val="5255"/>
              <a:buFont typeface="Arial"/>
              <a:buAutoNum type="arabicPeriod"/>
            </a:pPr>
            <a:r>
              <a:rPr b="0" i="0" lang="en-US" sz="5255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Sociopolítica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 txBox="1"/>
          <p:nvPr/>
        </p:nvSpPr>
        <p:spPr>
          <a:xfrm>
            <a:off x="6622171" y="3819716"/>
            <a:ext cx="10522952" cy="133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Concepto de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6622171" y="4380381"/>
            <a:ext cx="10637129" cy="427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Relaciones Industriales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-2621310" y="2597766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879387" y="2845061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-1227937" y="-853806"/>
            <a:ext cx="9754024" cy="11836639"/>
          </a:xfrm>
          <a:custGeom>
            <a:rect b="b" l="l" r="r" t="t"/>
            <a:pathLst>
              <a:path extrusionOk="0" h="11836639" w="9754024">
                <a:moveTo>
                  <a:pt x="0" y="0"/>
                </a:moveTo>
                <a:lnTo>
                  <a:pt x="9754025" y="0"/>
                </a:lnTo>
                <a:lnTo>
                  <a:pt x="9754025" y="11836639"/>
                </a:lnTo>
                <a:lnTo>
                  <a:pt x="0" y="11836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7"/>
          <p:cNvGrpSpPr/>
          <p:nvPr/>
        </p:nvGrpSpPr>
        <p:grpSpPr>
          <a:xfrm>
            <a:off x="804758" y="1110286"/>
            <a:ext cx="7283066" cy="8313420"/>
            <a:chOff x="0" y="0"/>
            <a:chExt cx="9710755" cy="11084560"/>
          </a:xfrm>
        </p:grpSpPr>
        <p:sp>
          <p:nvSpPr>
            <p:cNvPr id="190" name="Google Shape;190;p7"/>
            <p:cNvSpPr/>
            <p:nvPr/>
          </p:nvSpPr>
          <p:spPr>
            <a:xfrm>
              <a:off x="53564" y="57150"/>
              <a:ext cx="9603626" cy="10970260"/>
            </a:xfrm>
            <a:custGeom>
              <a:rect b="b" l="l" r="r" t="t"/>
              <a:pathLst>
                <a:path extrusionOk="0" h="10970260" w="9603626">
                  <a:moveTo>
                    <a:pt x="0" y="0"/>
                  </a:moveTo>
                  <a:lnTo>
                    <a:pt x="9603626" y="0"/>
                  </a:lnTo>
                  <a:lnTo>
                    <a:pt x="9603626" y="10970260"/>
                  </a:lnTo>
                  <a:lnTo>
                    <a:pt x="0" y="109702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6203" l="-38149" r="-44716" t="-519"/>
              </a:stretch>
            </a:blipFill>
            <a:ln>
              <a:noFill/>
            </a:ln>
          </p:spPr>
        </p:sp>
        <p:sp>
          <p:nvSpPr>
            <p:cNvPr id="191" name="Google Shape;191;p7"/>
            <p:cNvSpPr/>
            <p:nvPr/>
          </p:nvSpPr>
          <p:spPr>
            <a:xfrm>
              <a:off x="0" y="0"/>
              <a:ext cx="9710755" cy="11084560"/>
            </a:xfrm>
            <a:custGeom>
              <a:rect b="b" l="l" r="r" t="t"/>
              <a:pathLst>
                <a:path extrusionOk="0" h="11084560" w="9710755">
                  <a:moveTo>
                    <a:pt x="53564" y="0"/>
                  </a:moveTo>
                  <a:lnTo>
                    <a:pt x="9657190" y="0"/>
                  </a:lnTo>
                  <a:cubicBezTo>
                    <a:pt x="9686830" y="0"/>
                    <a:pt x="9710755" y="25527"/>
                    <a:pt x="9710755" y="57150"/>
                  </a:cubicBezTo>
                  <a:lnTo>
                    <a:pt x="9710755" y="11027410"/>
                  </a:lnTo>
                  <a:cubicBezTo>
                    <a:pt x="9710755" y="11059033"/>
                    <a:pt x="9686830" y="11084560"/>
                    <a:pt x="9657190" y="11084560"/>
                  </a:cubicBezTo>
                  <a:lnTo>
                    <a:pt x="53564" y="11084560"/>
                  </a:lnTo>
                  <a:cubicBezTo>
                    <a:pt x="23925" y="11084560"/>
                    <a:pt x="0" y="11059033"/>
                    <a:pt x="0" y="11027410"/>
                  </a:cubicBezTo>
                  <a:lnTo>
                    <a:pt x="0" y="57150"/>
                  </a:lnTo>
                  <a:cubicBezTo>
                    <a:pt x="0" y="25527"/>
                    <a:pt x="23925" y="0"/>
                    <a:pt x="53564" y="0"/>
                  </a:cubicBezTo>
                  <a:moveTo>
                    <a:pt x="53564" y="114300"/>
                  </a:moveTo>
                  <a:lnTo>
                    <a:pt x="53564" y="57150"/>
                  </a:lnTo>
                  <a:lnTo>
                    <a:pt x="107129" y="57150"/>
                  </a:lnTo>
                  <a:lnTo>
                    <a:pt x="107129" y="11027410"/>
                  </a:lnTo>
                  <a:lnTo>
                    <a:pt x="53564" y="11027410"/>
                  </a:lnTo>
                  <a:lnTo>
                    <a:pt x="53564" y="10970260"/>
                  </a:lnTo>
                  <a:lnTo>
                    <a:pt x="9657190" y="10970260"/>
                  </a:lnTo>
                  <a:lnTo>
                    <a:pt x="9657190" y="11027410"/>
                  </a:lnTo>
                  <a:lnTo>
                    <a:pt x="9603626" y="11027410"/>
                  </a:lnTo>
                  <a:lnTo>
                    <a:pt x="9603626" y="57150"/>
                  </a:lnTo>
                  <a:lnTo>
                    <a:pt x="9657190" y="57150"/>
                  </a:lnTo>
                  <a:lnTo>
                    <a:pt x="9657190" y="114300"/>
                  </a:lnTo>
                  <a:lnTo>
                    <a:pt x="53564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7"/>
          <p:cNvSpPr/>
          <p:nvPr/>
        </p:nvSpPr>
        <p:spPr>
          <a:xfrm>
            <a:off x="11342926" y="-3596759"/>
            <a:ext cx="10538811" cy="5110647"/>
          </a:xfrm>
          <a:custGeom>
            <a:rect b="b" l="l" r="r" t="t"/>
            <a:pathLst>
              <a:path extrusionOk="0" h="5110647" w="10538811">
                <a:moveTo>
                  <a:pt x="0" y="0"/>
                </a:moveTo>
                <a:lnTo>
                  <a:pt x="10538811" y="0"/>
                </a:lnTo>
                <a:lnTo>
                  <a:pt x="10538811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7"/>
          <p:cNvSpPr/>
          <p:nvPr/>
        </p:nvSpPr>
        <p:spPr>
          <a:xfrm>
            <a:off x="16283032" y="-1586869"/>
            <a:ext cx="4009935" cy="4009935"/>
          </a:xfrm>
          <a:custGeom>
            <a:rect b="b" l="l" r="r" t="t"/>
            <a:pathLst>
              <a:path extrusionOk="0" h="4009935" w="4009935">
                <a:moveTo>
                  <a:pt x="0" y="0"/>
                </a:moveTo>
                <a:lnTo>
                  <a:pt x="4009935" y="0"/>
                </a:lnTo>
                <a:lnTo>
                  <a:pt x="4009935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7"/>
          <p:cNvSpPr/>
          <p:nvPr/>
        </p:nvSpPr>
        <p:spPr>
          <a:xfrm>
            <a:off x="13575832" y="625185"/>
            <a:ext cx="959812" cy="959812"/>
          </a:xfrm>
          <a:custGeom>
            <a:rect b="b" l="l" r="r" t="t"/>
            <a:pathLst>
              <a:path extrusionOk="0" h="959812" w="959812">
                <a:moveTo>
                  <a:pt x="0" y="0"/>
                </a:moveTo>
                <a:lnTo>
                  <a:pt x="959812" y="0"/>
                </a:lnTo>
                <a:lnTo>
                  <a:pt x="959812" y="959812"/>
                </a:lnTo>
                <a:lnTo>
                  <a:pt x="0" y="95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7"/>
          <p:cNvSpPr txBox="1"/>
          <p:nvPr/>
        </p:nvSpPr>
        <p:spPr>
          <a:xfrm>
            <a:off x="9700136" y="2638591"/>
            <a:ext cx="7559164" cy="72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4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Se refieren al estudio y gestión de las interacciones entre empleadores, empleados y sus representantes con el gobierno como mediador.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4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4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 Buscan crear un equilibrio justo y productivo en el lugar de trabajo. </a:t>
            </a:r>
            <a:endParaRPr/>
          </a:p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46" u="none" cap="none" strike="noStrike">
              <a:solidFill>
                <a:srgbClr val="4D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316865" y="1479622"/>
            <a:ext cx="8325706" cy="943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56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En resumen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/>
          <p:nvPr/>
        </p:nvSpPr>
        <p:spPr>
          <a:xfrm>
            <a:off x="13614542" y="-2522057"/>
            <a:ext cx="7061162" cy="3923214"/>
          </a:xfrm>
          <a:custGeom>
            <a:rect b="b" l="l" r="r" t="t"/>
            <a:pathLst>
              <a:path extrusionOk="0" h="3923214" w="7061162">
                <a:moveTo>
                  <a:pt x="0" y="0"/>
                </a:moveTo>
                <a:lnTo>
                  <a:pt x="7061162" y="0"/>
                </a:lnTo>
                <a:lnTo>
                  <a:pt x="7061162" y="3923214"/>
                </a:lnTo>
                <a:lnTo>
                  <a:pt x="0" y="3923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8"/>
          <p:cNvSpPr/>
          <p:nvPr/>
        </p:nvSpPr>
        <p:spPr>
          <a:xfrm>
            <a:off x="17259300" y="-746671"/>
            <a:ext cx="15452459" cy="12017010"/>
          </a:xfrm>
          <a:custGeom>
            <a:rect b="b" l="l" r="r" t="t"/>
            <a:pathLst>
              <a:path extrusionOk="0" h="12017010" w="15452459">
                <a:moveTo>
                  <a:pt x="0" y="0"/>
                </a:moveTo>
                <a:lnTo>
                  <a:pt x="15452459" y="0"/>
                </a:lnTo>
                <a:lnTo>
                  <a:pt x="15452459" y="12017010"/>
                </a:lnTo>
                <a:lnTo>
                  <a:pt x="0" y="12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8"/>
          <p:cNvSpPr txBox="1"/>
          <p:nvPr/>
        </p:nvSpPr>
        <p:spPr>
          <a:xfrm>
            <a:off x="6622171" y="3819716"/>
            <a:ext cx="10522952" cy="133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25" u="none" cap="none" strike="noStrike">
                <a:solidFill>
                  <a:srgbClr val="3C7443"/>
                </a:solidFill>
                <a:latin typeface="Borel"/>
                <a:ea typeface="Borel"/>
                <a:cs typeface="Borel"/>
                <a:sym typeface="Borel"/>
              </a:rPr>
              <a:t>Funciones de las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6622171" y="4380381"/>
            <a:ext cx="10637129" cy="427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00" u="none" cap="none" strike="noStrike">
                <a:solidFill>
                  <a:srgbClr val="4D4C4C"/>
                </a:solidFill>
                <a:latin typeface="Arial"/>
                <a:ea typeface="Arial"/>
                <a:cs typeface="Arial"/>
                <a:sym typeface="Arial"/>
              </a:rPr>
              <a:t>Relaciones Industriales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-2621310" y="2597766"/>
            <a:ext cx="9198355" cy="5110647"/>
          </a:xfrm>
          <a:custGeom>
            <a:rect b="b" l="l" r="r" t="t"/>
            <a:pathLst>
              <a:path extrusionOk="0" h="5110647" w="9198355">
                <a:moveTo>
                  <a:pt x="0" y="0"/>
                </a:moveTo>
                <a:lnTo>
                  <a:pt x="9198354" y="0"/>
                </a:lnTo>
                <a:lnTo>
                  <a:pt x="9198354" y="5110647"/>
                </a:lnTo>
                <a:lnTo>
                  <a:pt x="0" y="5110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879387" y="2845061"/>
            <a:ext cx="1098480" cy="1098480"/>
          </a:xfrm>
          <a:custGeom>
            <a:rect b="b" l="l" r="r" t="t"/>
            <a:pathLst>
              <a:path extrusionOk="0" h="1098480" w="1098480">
                <a:moveTo>
                  <a:pt x="0" y="0"/>
                </a:moveTo>
                <a:lnTo>
                  <a:pt x="1098480" y="0"/>
                </a:lnTo>
                <a:lnTo>
                  <a:pt x="1098480" y="1098480"/>
                </a:lnTo>
                <a:lnTo>
                  <a:pt x="0" y="109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8"/>
          <p:cNvSpPr/>
          <p:nvPr/>
        </p:nvSpPr>
        <p:spPr>
          <a:xfrm>
            <a:off x="-1698802" y="5514834"/>
            <a:ext cx="3397604" cy="3397604"/>
          </a:xfrm>
          <a:custGeom>
            <a:rect b="b" l="l" r="r" t="t"/>
            <a:pathLst>
              <a:path extrusionOk="0" h="3397604" w="3397604">
                <a:moveTo>
                  <a:pt x="0" y="0"/>
                </a:moveTo>
                <a:lnTo>
                  <a:pt x="3397604" y="0"/>
                </a:lnTo>
                <a:lnTo>
                  <a:pt x="3397604" y="3397604"/>
                </a:lnTo>
                <a:lnTo>
                  <a:pt x="0" y="339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