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346" r:id="rId4"/>
    <p:sldId id="347" r:id="rId5"/>
    <p:sldId id="316" r:id="rId6"/>
    <p:sldId id="321" r:id="rId7"/>
    <p:sldId id="262" r:id="rId8"/>
    <p:sldId id="263" r:id="rId9"/>
    <p:sldId id="264" r:id="rId10"/>
    <p:sldId id="267" r:id="rId11"/>
    <p:sldId id="265" r:id="rId12"/>
    <p:sldId id="270" r:id="rId13"/>
    <p:sldId id="271" r:id="rId14"/>
    <p:sldId id="266" r:id="rId15"/>
    <p:sldId id="274" r:id="rId16"/>
    <p:sldId id="275" r:id="rId17"/>
    <p:sldId id="277" r:id="rId18"/>
    <p:sldId id="276" r:id="rId19"/>
    <p:sldId id="278" r:id="rId20"/>
    <p:sldId id="345" r:id="rId21"/>
    <p:sldId id="282" r:id="rId22"/>
    <p:sldId id="280" r:id="rId23"/>
    <p:sldId id="279" r:id="rId24"/>
    <p:sldId id="281" r:id="rId25"/>
    <p:sldId id="344" r:id="rId26"/>
    <p:sldId id="349" r:id="rId27"/>
    <p:sldId id="332" r:id="rId28"/>
    <p:sldId id="283" r:id="rId29"/>
    <p:sldId id="284" r:id="rId30"/>
    <p:sldId id="285" r:id="rId31"/>
    <p:sldId id="350" r:id="rId32"/>
    <p:sldId id="286" r:id="rId33"/>
    <p:sldId id="289" r:id="rId34"/>
    <p:sldId id="290" r:id="rId35"/>
    <p:sldId id="291" r:id="rId36"/>
    <p:sldId id="292" r:id="rId37"/>
    <p:sldId id="306" r:id="rId38"/>
    <p:sldId id="351" r:id="rId39"/>
    <p:sldId id="352" r:id="rId40"/>
    <p:sldId id="353" r:id="rId41"/>
    <p:sldId id="354" r:id="rId42"/>
    <p:sldId id="355" r:id="rId43"/>
    <p:sldId id="356" r:id="rId44"/>
    <p:sldId id="357" r:id="rId45"/>
    <p:sldId id="293" r:id="rId46"/>
    <p:sldId id="295" r:id="rId47"/>
    <p:sldId id="358" r:id="rId48"/>
    <p:sldId id="359" r:id="rId49"/>
    <p:sldId id="296" r:id="rId50"/>
    <p:sldId id="297" r:id="rId51"/>
    <p:sldId id="360" r:id="rId52"/>
    <p:sldId id="298" r:id="rId53"/>
    <p:sldId id="305" r:id="rId54"/>
    <p:sldId id="299" r:id="rId55"/>
    <p:sldId id="307" r:id="rId56"/>
    <p:sldId id="308" r:id="rId57"/>
    <p:sldId id="300" r:id="rId58"/>
    <p:sldId id="301" r:id="rId59"/>
    <p:sldId id="302" r:id="rId60"/>
    <p:sldId id="333" r:id="rId61"/>
    <p:sldId id="362" r:id="rId62"/>
    <p:sldId id="337" r:id="rId63"/>
    <p:sldId id="340" r:id="rId64"/>
    <p:sldId id="338" r:id="rId65"/>
    <p:sldId id="341" r:id="rId66"/>
    <p:sldId id="339" r:id="rId67"/>
    <p:sldId id="334" r:id="rId68"/>
    <p:sldId id="303" r:id="rId69"/>
    <p:sldId id="342" r:id="rId70"/>
    <p:sldId id="343" r:id="rId71"/>
    <p:sldId id="361" r:id="rId72"/>
    <p:sldId id="331" r:id="rId73"/>
    <p:sldId id="328" r:id="rId74"/>
    <p:sldId id="327" r:id="rId75"/>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2427" autoAdjust="0"/>
  </p:normalViewPr>
  <p:slideViewPr>
    <p:cSldViewPr>
      <p:cViewPr varScale="1">
        <p:scale>
          <a:sx n="78" d="100"/>
          <a:sy n="78" d="100"/>
        </p:scale>
        <p:origin x="159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A577E9DD-057E-4E1E-ACD7-391AEFC2D953}" type="datetimeFigureOut">
              <a:rPr lang="es-AR" smtClean="0"/>
              <a:pPr/>
              <a:t>8/4/2026</a:t>
            </a:fld>
            <a:endParaRPr lang="es-AR"/>
          </a:p>
        </p:txBody>
      </p:sp>
      <p:sp>
        <p:nvSpPr>
          <p:cNvPr id="19" name="Footer Placeholder 18"/>
          <p:cNvSpPr>
            <a:spLocks noGrp="1"/>
          </p:cNvSpPr>
          <p:nvPr>
            <p:ph type="ftr" sz="quarter" idx="11"/>
          </p:nvPr>
        </p:nvSpPr>
        <p:spPr/>
        <p:txBody>
          <a:bodyPr/>
          <a:lstStyle/>
          <a:p>
            <a:endParaRPr lang="es-AR"/>
          </a:p>
        </p:txBody>
      </p:sp>
      <p:sp>
        <p:nvSpPr>
          <p:cNvPr id="27" name="Slide Number Placeholder 26"/>
          <p:cNvSpPr>
            <a:spLocks noGrp="1"/>
          </p:cNvSpPr>
          <p:nvPr>
            <p:ph type="sldNum" sz="quarter" idx="12"/>
          </p:nvPr>
        </p:nvSpPr>
        <p:spPr/>
        <p:txBody>
          <a:bodyPr/>
          <a:lstStyle/>
          <a:p>
            <a:fld id="{E934D692-438A-439A-98F6-122437D3269B}" type="slidenum">
              <a:rPr lang="es-AR" smtClean="0"/>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A577E9DD-057E-4E1E-ACD7-391AEFC2D953}" type="datetimeFigureOut">
              <a:rPr lang="es-AR" smtClean="0"/>
              <a:pPr/>
              <a:t>8/4/2026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934D692-438A-439A-98F6-122437D3269B}"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A577E9DD-057E-4E1E-ACD7-391AEFC2D953}" type="datetimeFigureOut">
              <a:rPr lang="es-AR" smtClean="0"/>
              <a:pPr/>
              <a:t>8/4/2026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934D692-438A-439A-98F6-122437D3269B}"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A577E9DD-057E-4E1E-ACD7-391AEFC2D953}" type="datetimeFigureOut">
              <a:rPr lang="es-AR" smtClean="0"/>
              <a:pPr/>
              <a:t>8/4/2026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934D692-438A-439A-98F6-122437D3269B}"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Date Placeholder 3"/>
          <p:cNvSpPr>
            <a:spLocks noGrp="1"/>
          </p:cNvSpPr>
          <p:nvPr>
            <p:ph type="dt" sz="half" idx="10"/>
          </p:nvPr>
        </p:nvSpPr>
        <p:spPr/>
        <p:txBody>
          <a:bodyPr/>
          <a:lstStyle/>
          <a:p>
            <a:fld id="{A577E9DD-057E-4E1E-ACD7-391AEFC2D953}" type="datetimeFigureOut">
              <a:rPr lang="es-AR" smtClean="0"/>
              <a:pPr/>
              <a:t>8/4/2026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934D692-438A-439A-98F6-122437D3269B}" type="slidenum">
              <a:rPr lang="es-AR" smtClean="0"/>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Date Placeholder 4"/>
          <p:cNvSpPr>
            <a:spLocks noGrp="1"/>
          </p:cNvSpPr>
          <p:nvPr>
            <p:ph type="dt" sz="half" idx="10"/>
          </p:nvPr>
        </p:nvSpPr>
        <p:spPr/>
        <p:txBody>
          <a:bodyPr/>
          <a:lstStyle/>
          <a:p>
            <a:fld id="{A577E9DD-057E-4E1E-ACD7-391AEFC2D953}" type="datetimeFigureOut">
              <a:rPr lang="es-AR" smtClean="0"/>
              <a:pPr/>
              <a:t>8/4/2026</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934D692-438A-439A-98F6-122437D3269B}"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Date Placeholder 6"/>
          <p:cNvSpPr>
            <a:spLocks noGrp="1"/>
          </p:cNvSpPr>
          <p:nvPr>
            <p:ph type="dt" sz="half" idx="10"/>
          </p:nvPr>
        </p:nvSpPr>
        <p:spPr/>
        <p:txBody>
          <a:bodyPr/>
          <a:lstStyle/>
          <a:p>
            <a:fld id="{A577E9DD-057E-4E1E-ACD7-391AEFC2D953}" type="datetimeFigureOut">
              <a:rPr lang="es-AR" smtClean="0"/>
              <a:pPr/>
              <a:t>8/4/2026</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E934D692-438A-439A-98F6-122437D3269B}"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Date Placeholder 2"/>
          <p:cNvSpPr>
            <a:spLocks noGrp="1"/>
          </p:cNvSpPr>
          <p:nvPr>
            <p:ph type="dt" sz="half" idx="10"/>
          </p:nvPr>
        </p:nvSpPr>
        <p:spPr/>
        <p:txBody>
          <a:bodyPr/>
          <a:lstStyle/>
          <a:p>
            <a:fld id="{A577E9DD-057E-4E1E-ACD7-391AEFC2D953}" type="datetimeFigureOut">
              <a:rPr lang="es-AR" smtClean="0"/>
              <a:pPr/>
              <a:t>8/4/2026</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E934D692-438A-439A-98F6-122437D3269B}"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7E9DD-057E-4E1E-ACD7-391AEFC2D953}" type="datetimeFigureOut">
              <a:rPr lang="es-AR" smtClean="0"/>
              <a:pPr/>
              <a:t>8/4/2026</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E934D692-438A-439A-98F6-122437D3269B}"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Date Placeholder 4"/>
          <p:cNvSpPr>
            <a:spLocks noGrp="1"/>
          </p:cNvSpPr>
          <p:nvPr>
            <p:ph type="dt" sz="half" idx="10"/>
          </p:nvPr>
        </p:nvSpPr>
        <p:spPr/>
        <p:txBody>
          <a:bodyPr/>
          <a:lstStyle/>
          <a:p>
            <a:fld id="{A577E9DD-057E-4E1E-ACD7-391AEFC2D953}" type="datetimeFigureOut">
              <a:rPr lang="es-AR" smtClean="0"/>
              <a:pPr/>
              <a:t>8/4/2026</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934D692-438A-439A-98F6-122437D3269B}"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Date Placeholder 4"/>
          <p:cNvSpPr>
            <a:spLocks noGrp="1"/>
          </p:cNvSpPr>
          <p:nvPr>
            <p:ph type="dt" sz="half" idx="10"/>
          </p:nvPr>
        </p:nvSpPr>
        <p:spPr/>
        <p:txBody>
          <a:bodyPr/>
          <a:lstStyle/>
          <a:p>
            <a:fld id="{A577E9DD-057E-4E1E-ACD7-391AEFC2D953}" type="datetimeFigureOut">
              <a:rPr lang="es-AR" smtClean="0"/>
              <a:pPr/>
              <a:t>8/4/2026</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a:xfrm>
            <a:off x="8077200" y="6356350"/>
            <a:ext cx="609600" cy="365125"/>
          </a:xfrm>
        </p:spPr>
        <p:txBody>
          <a:bodyPr/>
          <a:lstStyle/>
          <a:p>
            <a:fld id="{E934D692-438A-439A-98F6-122437D3269B}" type="slidenum">
              <a:rPr lang="es-AR" smtClean="0"/>
              <a:pPr/>
              <a:t>‹Nº›</a:t>
            </a:fld>
            <a:endParaRPr lang="es-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577E9DD-057E-4E1E-ACD7-391AEFC2D953}" type="datetimeFigureOut">
              <a:rPr lang="es-AR" smtClean="0"/>
              <a:pPr/>
              <a:t>8/4/2026</a:t>
            </a:fld>
            <a:endParaRPr lang="es-A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934D692-438A-439A-98F6-122437D3269B}" type="slidenum">
              <a:rPr lang="es-AR" smtClean="0"/>
              <a:pPr/>
              <a:t>‹Nº›</a:t>
            </a:fld>
            <a:endParaRPr lang="es-A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construsur.com.ar/IRAM-7692"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87624" y="548681"/>
            <a:ext cx="7270576" cy="2088232"/>
          </a:xfrm>
        </p:spPr>
        <p:txBody>
          <a:bodyPr/>
          <a:lstStyle/>
          <a:p>
            <a:r>
              <a:rPr lang="es-AR" dirty="0"/>
              <a:t>Unidad III</a:t>
            </a:r>
            <a:br>
              <a:rPr lang="es-AR" dirty="0"/>
            </a:br>
            <a:r>
              <a:rPr lang="es-ES" b="1" dirty="0"/>
              <a:t>Ropa de trabajo</a:t>
            </a:r>
            <a:endParaRPr lang="es-AR" dirty="0"/>
          </a:p>
        </p:txBody>
      </p:sp>
      <p:sp>
        <p:nvSpPr>
          <p:cNvPr id="3" name="2 Subtítulo"/>
          <p:cNvSpPr>
            <a:spLocks noGrp="1"/>
          </p:cNvSpPr>
          <p:nvPr>
            <p:ph type="subTitle" idx="1"/>
          </p:nvPr>
        </p:nvSpPr>
        <p:spPr>
          <a:xfrm>
            <a:off x="1475656" y="3212976"/>
            <a:ext cx="6768752" cy="3312368"/>
          </a:xfrm>
        </p:spPr>
        <p:txBody>
          <a:bodyPr>
            <a:normAutofit fontScale="25000" lnSpcReduction="20000"/>
          </a:bodyPr>
          <a:lstStyle/>
          <a:p>
            <a:r>
              <a:rPr lang="es-ES" sz="11200" b="1" dirty="0"/>
              <a:t>Introducción. Definición. Requisitos. Ventajas y beneficios. Recomendaciones de uso. Vestimenta. Usos para riesgos de naturaleza química, física y biológica. Tipos de protección y clases de performance.</a:t>
            </a:r>
            <a:endParaRPr lang="es-AR" sz="11200" b="1" dirty="0"/>
          </a:p>
          <a:p>
            <a:r>
              <a:rPr lang="es-ES" sz="11200" b="1" dirty="0"/>
              <a:t>Normativa Europea Aplicable a Indumentaria de Protección</a:t>
            </a:r>
            <a:endParaRPr lang="es-AR" sz="11200" b="1" dirty="0"/>
          </a:p>
          <a:p>
            <a:r>
              <a:rPr lang="es-ES" sz="11200" b="1" dirty="0"/>
              <a:t> </a:t>
            </a:r>
            <a:endParaRPr lang="es-AR" sz="11200" b="1" dirty="0"/>
          </a:p>
          <a:p>
            <a:endParaRPr lang="es-AR" dirty="0"/>
          </a:p>
        </p:txBody>
      </p:sp>
      <p:pic>
        <p:nvPicPr>
          <p:cNvPr id="4" name="3 Imagen" descr="http://t3.gstatic.com/images?q=tbn:ANd9GcQTMMBbI8LI3_5gYCnBOaf3xwGdfylD28l6xPpSKAe--GqDHNe00w"/>
          <p:cNvPicPr/>
          <p:nvPr/>
        </p:nvPicPr>
        <p:blipFill>
          <a:blip r:embed="rId2" cstate="print"/>
          <a:srcRect/>
          <a:stretch>
            <a:fillRect/>
          </a:stretch>
        </p:blipFill>
        <p:spPr bwMode="auto">
          <a:xfrm>
            <a:off x="323528" y="0"/>
            <a:ext cx="3600400" cy="26369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9732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412776"/>
          </a:xfrm>
        </p:spPr>
        <p:txBody>
          <a:bodyPr>
            <a:noAutofit/>
          </a:bodyPr>
          <a:lstStyle/>
          <a:p>
            <a:pPr algn="ctr"/>
            <a:r>
              <a:rPr lang="es-AR" sz="6600" dirty="0"/>
              <a:t>Nivel de Prestación</a:t>
            </a:r>
          </a:p>
        </p:txBody>
      </p:sp>
      <p:sp>
        <p:nvSpPr>
          <p:cNvPr id="3" name="2 Rectángulo"/>
          <p:cNvSpPr/>
          <p:nvPr/>
        </p:nvSpPr>
        <p:spPr>
          <a:xfrm>
            <a:off x="323528" y="1582341"/>
            <a:ext cx="8568952" cy="5632311"/>
          </a:xfrm>
          <a:prstGeom prst="rect">
            <a:avLst/>
          </a:prstGeom>
        </p:spPr>
        <p:txBody>
          <a:bodyPr wrap="square">
            <a:spAutoFit/>
          </a:bodyPr>
          <a:lstStyle/>
          <a:p>
            <a:pPr algn="just"/>
            <a:r>
              <a:rPr lang="es-AR" sz="3600" dirty="0">
                <a:latin typeface="+mj-lt"/>
              </a:rPr>
              <a:t>Consisten en números que indican unas categorías o rangos de prestaciones, directamente relacionados con los resultados de los ensayos contenidos en las normas técnicas destinadas a la evaluación de la conformidad de la ropa de protección, y en consecuencia constituyen unos </a:t>
            </a:r>
            <a:r>
              <a:rPr lang="es-AR" sz="3600" b="1" dirty="0">
                <a:solidFill>
                  <a:srgbClr val="FF0000"/>
                </a:solidFill>
                <a:latin typeface="+mj-lt"/>
              </a:rPr>
              <a:t>indicadores del grado de protección </a:t>
            </a:r>
            <a:r>
              <a:rPr lang="es-AR" sz="3600" dirty="0">
                <a:latin typeface="+mj-lt"/>
              </a:rPr>
              <a:t>ofrecido por la prenda.</a:t>
            </a:r>
          </a:p>
          <a:p>
            <a:r>
              <a:rPr lang="es-AR" sz="3600" dirty="0"/>
              <a:t> </a:t>
            </a:r>
          </a:p>
        </p:txBody>
      </p:sp>
    </p:spTree>
    <p:extLst>
      <p:ext uri="{BB962C8B-B14F-4D97-AF65-F5344CB8AC3E}">
        <p14:creationId xmlns:p14="http://schemas.microsoft.com/office/powerpoint/2010/main" val="316257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404664"/>
            <a:ext cx="8352928" cy="6124754"/>
          </a:xfrm>
          <a:prstGeom prst="rect">
            <a:avLst/>
          </a:prstGeom>
        </p:spPr>
        <p:txBody>
          <a:bodyPr wrap="square">
            <a:spAutoFit/>
          </a:bodyPr>
          <a:lstStyle/>
          <a:p>
            <a:pPr algn="just"/>
            <a:r>
              <a:rPr lang="es-AR" sz="2800" b="1" dirty="0">
                <a:latin typeface="+mj-lt"/>
              </a:rPr>
              <a:t>Un nivel alto, generalmente, se corresponde con una mayor protección</a:t>
            </a:r>
            <a:r>
              <a:rPr lang="es-AR" sz="2800" dirty="0">
                <a:latin typeface="+mj-lt"/>
              </a:rPr>
              <a:t>. </a:t>
            </a:r>
          </a:p>
          <a:p>
            <a:pPr algn="just"/>
            <a:r>
              <a:rPr lang="es-AR" sz="2800" b="1" dirty="0">
                <a:latin typeface="+mj-lt"/>
              </a:rPr>
              <a:t>Los niveles de prestación están basados en resultados de laboratorio lo cual no refleja necesariamente las condiciones reales del puesto de trabajo. </a:t>
            </a:r>
          </a:p>
          <a:p>
            <a:pPr algn="just"/>
            <a:r>
              <a:rPr lang="es-AR" sz="2800" dirty="0">
                <a:latin typeface="+mj-lt"/>
              </a:rPr>
              <a:t>El rango de los niveles de prestación va de 0 a 4, 5 o 6. El nivel 0 implica que el resultado está por debajo del valor mínimo establecido para el riesgo dado mientras que 4, 5 o 6 representa el mayor valor posible y por tanto el más efectivo. Una </a:t>
            </a:r>
            <a:r>
              <a:rPr lang="es-AR" sz="2800" b="1" dirty="0">
                <a:latin typeface="+mj-lt"/>
              </a:rPr>
              <a:t>“X” </a:t>
            </a:r>
            <a:r>
              <a:rPr lang="es-AR" sz="2800" dirty="0">
                <a:latin typeface="+mj-lt"/>
              </a:rPr>
              <a:t>representando el resultado de un ensayo implica que dicha ropa no ha sido sometida al ensayo o que el método no es adecuado para el diseño o material de la misma, por tanto no se debe usar como protección frente a dicho riesgo. </a:t>
            </a:r>
          </a:p>
        </p:txBody>
      </p:sp>
    </p:spTree>
    <p:extLst>
      <p:ext uri="{BB962C8B-B14F-4D97-AF65-F5344CB8AC3E}">
        <p14:creationId xmlns:p14="http://schemas.microsoft.com/office/powerpoint/2010/main" val="337110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556792"/>
          </a:xfrm>
        </p:spPr>
        <p:txBody>
          <a:bodyPr>
            <a:normAutofit fontScale="90000"/>
          </a:bodyPr>
          <a:lstStyle/>
          <a:p>
            <a:pPr algn="ctr"/>
            <a:r>
              <a:rPr lang="es-AR" sz="5300" b="1" dirty="0"/>
              <a:t>¿De qué me tiene que proteger?</a:t>
            </a:r>
            <a:br>
              <a:rPr lang="es-AR" dirty="0"/>
            </a:br>
            <a:endParaRPr lang="es-AR" dirty="0"/>
          </a:p>
        </p:txBody>
      </p:sp>
      <p:sp>
        <p:nvSpPr>
          <p:cNvPr id="3" name="2 Marcador de contenido"/>
          <p:cNvSpPr>
            <a:spLocks noGrp="1"/>
          </p:cNvSpPr>
          <p:nvPr>
            <p:ph idx="1"/>
          </p:nvPr>
        </p:nvSpPr>
        <p:spPr>
          <a:xfrm>
            <a:off x="107504" y="1196752"/>
            <a:ext cx="8784976" cy="5472608"/>
          </a:xfrm>
        </p:spPr>
        <p:txBody>
          <a:bodyPr>
            <a:normAutofit/>
          </a:bodyPr>
          <a:lstStyle/>
          <a:p>
            <a:pPr marL="0" indent="0" algn="just">
              <a:buNone/>
            </a:pPr>
            <a:r>
              <a:rPr lang="es-AR" dirty="0"/>
              <a:t> En </a:t>
            </a:r>
            <a:r>
              <a:rPr lang="es-AR" dirty="0">
                <a:latin typeface="+mj-lt"/>
              </a:rPr>
              <a:t>el lugar de trabajo, el cuerpo del trabajador puede hallarse expuesto a riesgos de naturaleza diversa, los cuales pueden clasificarse en dos grupos, según su forma de actuación:</a:t>
            </a:r>
          </a:p>
          <a:p>
            <a:pPr marL="0" indent="0" algn="just">
              <a:buNone/>
            </a:pPr>
            <a:endParaRPr lang="es-AR" dirty="0">
              <a:latin typeface="+mj-lt"/>
            </a:endParaRPr>
          </a:p>
          <a:p>
            <a:pPr marL="742950" indent="-742950" algn="just">
              <a:buFont typeface="+mj-lt"/>
              <a:buAutoNum type="alphaLcParenR"/>
            </a:pPr>
            <a:r>
              <a:rPr lang="es-AR" sz="3900" b="1" dirty="0">
                <a:latin typeface="+mj-lt"/>
              </a:rPr>
              <a:t>Lesiones del cuerpo por agresiones externas</a:t>
            </a:r>
          </a:p>
          <a:p>
            <a:pPr marL="742950" indent="-742950" algn="just">
              <a:buFont typeface="+mj-lt"/>
              <a:buAutoNum type="alphaLcParenR"/>
            </a:pPr>
            <a:r>
              <a:rPr lang="es-AR" sz="3900" b="1" dirty="0">
                <a:latin typeface="+mj-lt"/>
              </a:rPr>
              <a:t>Riesgos para la salud o molestias vinculados al uso de prendas de protección</a:t>
            </a:r>
          </a:p>
        </p:txBody>
      </p:sp>
    </p:spTree>
    <p:extLst>
      <p:ext uri="{BB962C8B-B14F-4D97-AF65-F5344CB8AC3E}">
        <p14:creationId xmlns:p14="http://schemas.microsoft.com/office/powerpoint/2010/main" val="404227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2971816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p:spPr>
        <p:txBody>
          <a:bodyPr>
            <a:normAutofit fontScale="90000"/>
          </a:bodyPr>
          <a:lstStyle/>
          <a:p>
            <a:r>
              <a:rPr lang="es-AR" sz="6700" b="1" dirty="0"/>
              <a:t>Tipos de Ropa de Protección</a:t>
            </a:r>
            <a:br>
              <a:rPr lang="es-AR" dirty="0"/>
            </a:br>
            <a:endParaRPr lang="es-AR" dirty="0"/>
          </a:p>
        </p:txBody>
      </p:sp>
      <p:sp>
        <p:nvSpPr>
          <p:cNvPr id="3" name="2 Rectángulo"/>
          <p:cNvSpPr/>
          <p:nvPr/>
        </p:nvSpPr>
        <p:spPr>
          <a:xfrm>
            <a:off x="0" y="692696"/>
            <a:ext cx="9144000" cy="6001643"/>
          </a:xfrm>
          <a:prstGeom prst="rect">
            <a:avLst/>
          </a:prstGeom>
        </p:spPr>
        <p:txBody>
          <a:bodyPr wrap="square">
            <a:spAutoFit/>
          </a:bodyPr>
          <a:lstStyle/>
          <a:p>
            <a:pPr marL="285750" lvl="0" indent="-285750" algn="just">
              <a:buFont typeface="Wingdings" pitchFamily="2" charset="2"/>
              <a:buChar char="ü"/>
            </a:pPr>
            <a:r>
              <a:rPr lang="es-AR" sz="3200" dirty="0">
                <a:latin typeface="+mj-lt"/>
              </a:rPr>
              <a:t>Ropa de protección frente a riesgos de tipo mecánico</a:t>
            </a:r>
          </a:p>
          <a:p>
            <a:pPr marL="285750" lvl="0" indent="-285750" algn="just">
              <a:buFont typeface="Wingdings" pitchFamily="2" charset="2"/>
              <a:buChar char="ü"/>
            </a:pPr>
            <a:r>
              <a:rPr lang="es-AR" sz="3200" dirty="0">
                <a:latin typeface="+mj-lt"/>
              </a:rPr>
              <a:t>Ropa de protección frente al calor y el fuego</a:t>
            </a:r>
          </a:p>
          <a:p>
            <a:pPr marL="285750" lvl="0" indent="-285750" algn="just">
              <a:buFont typeface="Wingdings" pitchFamily="2" charset="2"/>
              <a:buChar char="ü"/>
            </a:pPr>
            <a:r>
              <a:rPr lang="es-AR" sz="3200" dirty="0">
                <a:latin typeface="+mj-lt"/>
              </a:rPr>
              <a:t>Ropa de protección frente a riesgo químico</a:t>
            </a:r>
          </a:p>
          <a:p>
            <a:pPr marL="457200" lvl="0" indent="-457200">
              <a:buFont typeface="Wingdings" pitchFamily="2" charset="2"/>
              <a:buChar char="ü"/>
            </a:pPr>
            <a:r>
              <a:rPr lang="es-AR" sz="3200" dirty="0"/>
              <a:t>Ropa de protección frente al frio</a:t>
            </a:r>
          </a:p>
          <a:p>
            <a:pPr marL="457200" lvl="0" indent="-457200">
              <a:buFont typeface="Wingdings" pitchFamily="2" charset="2"/>
              <a:buChar char="ü"/>
            </a:pPr>
            <a:r>
              <a:rPr lang="es-AR" sz="3200" dirty="0"/>
              <a:t>Ropa de protección frente a la lluvia</a:t>
            </a:r>
          </a:p>
          <a:p>
            <a:pPr marL="285750" lvl="0" indent="-285750" algn="just">
              <a:buFont typeface="Wingdings" pitchFamily="2" charset="2"/>
              <a:buChar char="ü"/>
            </a:pPr>
            <a:r>
              <a:rPr lang="es-AR" sz="3200" dirty="0">
                <a:latin typeface="+mj-lt"/>
              </a:rPr>
              <a:t>Ropa de protección frente a riesgos biológicos</a:t>
            </a:r>
          </a:p>
          <a:p>
            <a:pPr marL="285750" lvl="0" indent="-285750" algn="just">
              <a:buFont typeface="Wingdings" pitchFamily="2" charset="2"/>
              <a:buChar char="ü"/>
            </a:pPr>
            <a:r>
              <a:rPr lang="es-AR" sz="3200" dirty="0">
                <a:latin typeface="+mj-lt"/>
              </a:rPr>
              <a:t>Ropa de protección frente a radiaciones (ionizantes y no ionizantes) </a:t>
            </a:r>
          </a:p>
          <a:p>
            <a:pPr marL="285750" lvl="0" indent="-285750" algn="just">
              <a:buFont typeface="Wingdings" pitchFamily="2" charset="2"/>
              <a:buChar char="ü"/>
            </a:pPr>
            <a:r>
              <a:rPr lang="es-AR" sz="3200" dirty="0">
                <a:latin typeface="+mj-lt"/>
              </a:rPr>
              <a:t>Ropa de protección de alta visibilidad   </a:t>
            </a:r>
          </a:p>
          <a:p>
            <a:pPr marL="285750" lvl="0" indent="-285750" algn="just">
              <a:buFont typeface="Wingdings" pitchFamily="2" charset="2"/>
              <a:buChar char="ü"/>
            </a:pPr>
            <a:r>
              <a:rPr lang="es-AR" sz="3200" dirty="0">
                <a:latin typeface="+mj-lt"/>
              </a:rPr>
              <a:t>Ropa de protección frente a riesgos eléctricos y antiestáticos.</a:t>
            </a:r>
          </a:p>
        </p:txBody>
      </p:sp>
    </p:spTree>
    <p:extLst>
      <p:ext uri="{BB962C8B-B14F-4D97-AF65-F5344CB8AC3E}">
        <p14:creationId xmlns:p14="http://schemas.microsoft.com/office/powerpoint/2010/main" val="222803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74638"/>
            <a:ext cx="9036496" cy="850106"/>
          </a:xfrm>
        </p:spPr>
        <p:txBody>
          <a:bodyPr>
            <a:noAutofit/>
          </a:bodyPr>
          <a:lstStyle/>
          <a:p>
            <a:pPr algn="ctr"/>
            <a:r>
              <a:rPr lang="es-AR" sz="4800" b="1" dirty="0"/>
              <a:t>Ropa frente a riesgos mecánicos</a:t>
            </a:r>
            <a:endParaRPr lang="es-AR" sz="4800" dirty="0"/>
          </a:p>
        </p:txBody>
      </p:sp>
      <p:sp>
        <p:nvSpPr>
          <p:cNvPr id="6" name="5 Rectángulo"/>
          <p:cNvSpPr/>
          <p:nvPr/>
        </p:nvSpPr>
        <p:spPr>
          <a:xfrm>
            <a:off x="323528" y="1412776"/>
            <a:ext cx="8640960" cy="4770537"/>
          </a:xfrm>
          <a:prstGeom prst="rect">
            <a:avLst/>
          </a:prstGeom>
        </p:spPr>
        <p:txBody>
          <a:bodyPr wrap="square">
            <a:spAutoFit/>
          </a:bodyPr>
          <a:lstStyle/>
          <a:p>
            <a:pPr algn="just"/>
            <a:r>
              <a:rPr lang="es-AR" sz="3200" dirty="0">
                <a:latin typeface="+mj-lt"/>
              </a:rPr>
              <a:t>Agresiones mecánicas contra las que está diseñada este tipo de ropa </a:t>
            </a:r>
          </a:p>
          <a:p>
            <a:pPr marL="457200" indent="-457200" algn="just">
              <a:buFont typeface="Arial" pitchFamily="34" charset="0"/>
              <a:buChar char="•"/>
            </a:pPr>
            <a:r>
              <a:rPr lang="es-AR" sz="3200" b="1" dirty="0">
                <a:latin typeface="+mj-lt"/>
              </a:rPr>
              <a:t>Rozaduras</a:t>
            </a:r>
          </a:p>
          <a:p>
            <a:pPr marL="457200" indent="-457200" algn="just">
              <a:buFont typeface="Arial" pitchFamily="34" charset="0"/>
              <a:buChar char="•"/>
            </a:pPr>
            <a:r>
              <a:rPr lang="es-AR" sz="3200" b="1" dirty="0">
                <a:latin typeface="+mj-lt"/>
              </a:rPr>
              <a:t>Pinchazos</a:t>
            </a:r>
          </a:p>
          <a:p>
            <a:pPr marL="457200" indent="-457200" algn="just">
              <a:buFont typeface="Arial" pitchFamily="34" charset="0"/>
              <a:buChar char="•"/>
            </a:pPr>
            <a:r>
              <a:rPr lang="es-AR" sz="3200" b="1" dirty="0">
                <a:latin typeface="+mj-lt"/>
              </a:rPr>
              <a:t>Cortes </a:t>
            </a:r>
          </a:p>
          <a:p>
            <a:pPr marL="457200" indent="-457200" algn="just">
              <a:buFont typeface="Arial" pitchFamily="34" charset="0"/>
              <a:buChar char="•"/>
            </a:pPr>
            <a:r>
              <a:rPr lang="es-AR" sz="3200" b="1" dirty="0">
                <a:latin typeface="+mj-lt"/>
              </a:rPr>
              <a:t>Impactos.</a:t>
            </a:r>
          </a:p>
          <a:p>
            <a:pPr algn="just"/>
            <a:r>
              <a:rPr lang="es-AR" sz="2800" dirty="0">
                <a:latin typeface="+mj-lt"/>
              </a:rPr>
              <a:t>Ejemplos de operaciones en las que se presentan estos tipos de riesgos son:</a:t>
            </a:r>
          </a:p>
          <a:p>
            <a:pPr algn="just"/>
            <a:r>
              <a:rPr lang="es-AR" sz="2800" dirty="0">
                <a:latin typeface="+mj-lt"/>
              </a:rPr>
              <a:t> trabajos forestales, deshuesado y troceado de carne, metalúrgica, manipulación de vidrio, etc. </a:t>
            </a:r>
          </a:p>
        </p:txBody>
      </p:sp>
    </p:spTree>
    <p:extLst>
      <p:ext uri="{BB962C8B-B14F-4D97-AF65-F5344CB8AC3E}">
        <p14:creationId xmlns:p14="http://schemas.microsoft.com/office/powerpoint/2010/main" val="250142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1124744"/>
            <a:ext cx="8856984" cy="4524315"/>
          </a:xfrm>
          <a:prstGeom prst="rect">
            <a:avLst/>
          </a:prstGeom>
        </p:spPr>
        <p:txBody>
          <a:bodyPr wrap="square">
            <a:spAutoFit/>
          </a:bodyPr>
          <a:lstStyle/>
          <a:p>
            <a:pPr algn="just"/>
            <a:r>
              <a:rPr lang="es-AR" sz="3200" dirty="0">
                <a:latin typeface="+mj-lt"/>
              </a:rPr>
              <a:t>En la actualidad, los materiales constituyentes de este tipo de ropa son paramidas, como el Kevlar o el Twaron, y otras </a:t>
            </a:r>
            <a:r>
              <a:rPr lang="es-AR" sz="3200" dirty="0">
                <a:solidFill>
                  <a:srgbClr val="FF0000"/>
                </a:solidFill>
                <a:latin typeface="+mj-lt"/>
              </a:rPr>
              <a:t>fibras sintéticas</a:t>
            </a:r>
            <a:r>
              <a:rPr lang="es-AR" sz="3200" dirty="0">
                <a:latin typeface="+mj-lt"/>
              </a:rPr>
              <a:t>.</a:t>
            </a:r>
          </a:p>
          <a:p>
            <a:pPr algn="just"/>
            <a:r>
              <a:rPr lang="es-AR" sz="3200" dirty="0">
                <a:latin typeface="+mj-lt"/>
              </a:rPr>
              <a:t> En cuanto a las características de protección, algunos tipos de ropa presentan diversas clases de protección y otros no. En el caso de existir estas clases de protección, los niveles de prestación se indicarán conjuntamente con el pictograma identificativo de la ropa de protección en cuestión</a:t>
            </a:r>
          </a:p>
        </p:txBody>
      </p:sp>
    </p:spTree>
    <p:extLst>
      <p:ext uri="{BB962C8B-B14F-4D97-AF65-F5344CB8AC3E}">
        <p14:creationId xmlns:p14="http://schemas.microsoft.com/office/powerpoint/2010/main" val="263510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5 Marcador de contenido" descr="http://www.treballo.com/catalogo/proteccion_epis/proteccion_manos_guantes/guantes_images/EN388-G.jp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24744"/>
            <a:ext cx="8964488" cy="3024336"/>
          </a:xfrm>
          <a:prstGeom prst="rect">
            <a:avLst/>
          </a:prstGeom>
          <a:noFill/>
          <a:ln>
            <a:noFill/>
          </a:ln>
        </p:spPr>
      </p:pic>
      <p:sp>
        <p:nvSpPr>
          <p:cNvPr id="3" name="2 Rectángulo"/>
          <p:cNvSpPr/>
          <p:nvPr/>
        </p:nvSpPr>
        <p:spPr>
          <a:xfrm>
            <a:off x="251520" y="4941168"/>
            <a:ext cx="8496944" cy="1569660"/>
          </a:xfrm>
          <a:prstGeom prst="rect">
            <a:avLst/>
          </a:prstGeom>
        </p:spPr>
        <p:txBody>
          <a:bodyPr wrap="square">
            <a:spAutoFit/>
          </a:bodyPr>
          <a:lstStyle/>
          <a:p>
            <a:pPr algn="just"/>
            <a:r>
              <a:rPr lang="es-AR" sz="2400" dirty="0"/>
              <a:t>En los procedimientos de certificación de la ropa de protección suele aplicarse la norma </a:t>
            </a:r>
            <a:r>
              <a:rPr lang="es-AR" sz="2400" b="1" dirty="0"/>
              <a:t>UNE-EN-340</a:t>
            </a:r>
            <a:r>
              <a:rPr lang="es-AR" sz="2400" dirty="0"/>
              <a:t> (veremos más adelante). En Argentina a través de la norma </a:t>
            </a:r>
            <a:r>
              <a:rPr lang="es-AR" sz="2400" b="1" dirty="0"/>
              <a:t>IRAM 3870 </a:t>
            </a:r>
            <a:r>
              <a:rPr lang="es-AR" sz="2400" dirty="0">
                <a:hlinkClick r:id="rId3"/>
              </a:rPr>
              <a:t>Indumentaria de protección. Requisitos generales.</a:t>
            </a:r>
            <a:endParaRPr lang="es-AR" sz="2400" dirty="0"/>
          </a:p>
        </p:txBody>
      </p:sp>
    </p:spTree>
    <p:extLst>
      <p:ext uri="{BB962C8B-B14F-4D97-AF65-F5344CB8AC3E}">
        <p14:creationId xmlns:p14="http://schemas.microsoft.com/office/powerpoint/2010/main" val="402896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847088"/>
          </a:xfrm>
        </p:spPr>
        <p:txBody>
          <a:bodyPr>
            <a:normAutofit/>
          </a:bodyPr>
          <a:lstStyle/>
          <a:p>
            <a:pPr algn="ctr"/>
            <a:r>
              <a:rPr lang="es-AR" b="1" dirty="0"/>
              <a:t>Ropa de protección frente a sierras de cadena según EN 381</a:t>
            </a:r>
          </a:p>
        </p:txBody>
      </p:sp>
      <p:sp>
        <p:nvSpPr>
          <p:cNvPr id="7" name="6 Marcador de contenido"/>
          <p:cNvSpPr>
            <a:spLocks noGrp="1"/>
          </p:cNvSpPr>
          <p:nvPr>
            <p:ph sz="half" idx="1"/>
          </p:nvPr>
        </p:nvSpPr>
        <p:spPr>
          <a:xfrm>
            <a:off x="0" y="2132856"/>
            <a:ext cx="5004048" cy="3993307"/>
          </a:xfrm>
        </p:spPr>
        <p:txBody>
          <a:bodyPr>
            <a:normAutofit/>
          </a:bodyPr>
          <a:lstStyle/>
          <a:p>
            <a:r>
              <a:rPr lang="es-AR" dirty="0"/>
              <a:t>Clase de protección 1: 16 m/s</a:t>
            </a:r>
          </a:p>
          <a:p>
            <a:r>
              <a:rPr lang="es-AR" dirty="0"/>
              <a:t>Clase de protección 2: 24 m/s</a:t>
            </a:r>
          </a:p>
          <a:p>
            <a:r>
              <a:rPr lang="es-AR" dirty="0"/>
              <a:t>Clase de protección 3: 28 m/s</a:t>
            </a:r>
          </a:p>
          <a:p>
            <a:r>
              <a:rPr lang="es-AR" dirty="0"/>
              <a:t>Clase de protección 4: 32 m/s </a:t>
            </a:r>
          </a:p>
          <a:p>
            <a:pPr marL="0" indent="0">
              <a:buNone/>
            </a:pPr>
            <a:endParaRPr lang="es-AR"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382485"/>
            <a:ext cx="4973953" cy="228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7 Marcador de contenido"/>
          <p:cNvPicPr>
            <a:picLocks noGrp="1"/>
          </p:cNvPicPr>
          <p:nvPr>
            <p:ph sz="half" idx="2"/>
          </p:nvPr>
        </p:nvPicPr>
        <p:blipFill rotWithShape="1">
          <a:blip r:embed="rId3"/>
          <a:srcRect l="73042" t="22809" r="3761" b="20899"/>
          <a:stretch/>
        </p:blipFill>
        <p:spPr bwMode="auto">
          <a:xfrm>
            <a:off x="5253410" y="2060848"/>
            <a:ext cx="3423046" cy="4320480"/>
          </a:xfrm>
          <a:prstGeom prst="rect">
            <a:avLst/>
          </a:prstGeom>
          <a:ln>
            <a:noFill/>
          </a:ln>
          <a:extLst>
            <a:ext uri="{53640926-AAD7-44D8-BBD7-CCE9431645EC}">
              <a14:shadowObscured xmlns:a14="http://schemas.microsoft.com/office/drawing/2010/main"/>
            </a:ext>
          </a:extLst>
        </p:spPr>
      </p:pic>
      <p:sp>
        <p:nvSpPr>
          <p:cNvPr id="3" name="2 Rectángulo"/>
          <p:cNvSpPr/>
          <p:nvPr/>
        </p:nvSpPr>
        <p:spPr>
          <a:xfrm>
            <a:off x="5940152" y="6484694"/>
            <a:ext cx="2326599" cy="369332"/>
          </a:xfrm>
          <a:prstGeom prst="rect">
            <a:avLst/>
          </a:prstGeom>
        </p:spPr>
        <p:txBody>
          <a:bodyPr wrap="none">
            <a:spAutoFit/>
          </a:bodyPr>
          <a:lstStyle/>
          <a:p>
            <a:r>
              <a:rPr lang="es-AR" dirty="0">
                <a:solidFill>
                  <a:srgbClr val="FF0000"/>
                </a:solidFill>
                <a:latin typeface="Times New Roman"/>
                <a:ea typeface="Calibri"/>
              </a:rPr>
              <a:t>ENTRAMPAMIENTO</a:t>
            </a:r>
            <a:endParaRPr lang="es-AR" dirty="0">
              <a:solidFill>
                <a:srgbClr val="FF0000"/>
              </a:solidFill>
            </a:endParaRPr>
          </a:p>
        </p:txBody>
      </p:sp>
    </p:spTree>
    <p:extLst>
      <p:ext uri="{BB962C8B-B14F-4D97-AF65-F5344CB8AC3E}">
        <p14:creationId xmlns:p14="http://schemas.microsoft.com/office/powerpoint/2010/main" val="426166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1000"/>
                                        <p:tgtEl>
                                          <p:spTgt spid="7">
                                            <p:txEl>
                                              <p:pRg st="3" end="3"/>
                                            </p:txEl>
                                          </p:spTgt>
                                        </p:tgtEl>
                                      </p:cBhvr>
                                    </p:animEffect>
                                    <p:anim calcmode="lin" valueType="num">
                                      <p:cBhvr>
                                        <p:cTn id="3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2051"/>
                                        </p:tgtEl>
                                        <p:attrNameLst>
                                          <p:attrName>style.visibility</p:attrName>
                                        </p:attrNameLst>
                                      </p:cBhvr>
                                      <p:to>
                                        <p:strVal val="visible"/>
                                      </p:to>
                                    </p:set>
                                    <p:anim calcmode="lin" valueType="num">
                                      <p:cBhvr>
                                        <p:cTn id="42" dur="1000" fill="hold"/>
                                        <p:tgtEl>
                                          <p:spTgt spid="2051"/>
                                        </p:tgtEl>
                                        <p:attrNameLst>
                                          <p:attrName>ppt_w</p:attrName>
                                        </p:attrNameLst>
                                      </p:cBhvr>
                                      <p:tavLst>
                                        <p:tav tm="0">
                                          <p:val>
                                            <p:fltVal val="0"/>
                                          </p:val>
                                        </p:tav>
                                        <p:tav tm="100000">
                                          <p:val>
                                            <p:strVal val="#ppt_w"/>
                                          </p:val>
                                        </p:tav>
                                      </p:tavLst>
                                    </p:anim>
                                    <p:anim calcmode="lin" valueType="num">
                                      <p:cBhvr>
                                        <p:cTn id="43" dur="1000" fill="hold"/>
                                        <p:tgtEl>
                                          <p:spTgt spid="2051"/>
                                        </p:tgtEl>
                                        <p:attrNameLst>
                                          <p:attrName>ppt_h</p:attrName>
                                        </p:attrNameLst>
                                      </p:cBhvr>
                                      <p:tavLst>
                                        <p:tav tm="0">
                                          <p:val>
                                            <p:fltVal val="0"/>
                                          </p:val>
                                        </p:tav>
                                        <p:tav tm="100000">
                                          <p:val>
                                            <p:strVal val="#ppt_h"/>
                                          </p:val>
                                        </p:tav>
                                      </p:tavLst>
                                    </p:anim>
                                    <p:anim calcmode="lin" valueType="num">
                                      <p:cBhvr>
                                        <p:cTn id="44" dur="1000" fill="hold"/>
                                        <p:tgtEl>
                                          <p:spTgt spid="2051"/>
                                        </p:tgtEl>
                                        <p:attrNameLst>
                                          <p:attrName>style.rotation</p:attrName>
                                        </p:attrNameLst>
                                      </p:cBhvr>
                                      <p:tavLst>
                                        <p:tav tm="0">
                                          <p:val>
                                            <p:fltVal val="90"/>
                                          </p:val>
                                        </p:tav>
                                        <p:tav tm="100000">
                                          <p:val>
                                            <p:fltVal val="0"/>
                                          </p:val>
                                        </p:tav>
                                      </p:tavLst>
                                    </p:anim>
                                    <p:animEffect transition="in" filter="fade">
                                      <p:cBhvr>
                                        <p:cTn id="45"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412776"/>
          </a:xfrm>
        </p:spPr>
        <p:txBody>
          <a:bodyPr>
            <a:noAutofit/>
          </a:bodyPr>
          <a:lstStyle/>
          <a:p>
            <a:pPr algn="ctr"/>
            <a:r>
              <a:rPr lang="es-AR" sz="4800" b="1" dirty="0"/>
              <a:t>Ropa de protección contra el calor y/o el fuego</a:t>
            </a:r>
            <a:endParaRPr lang="es-AR" sz="4800" dirty="0"/>
          </a:p>
        </p:txBody>
      </p:sp>
      <p:sp>
        <p:nvSpPr>
          <p:cNvPr id="3" name="2 Rectángulo"/>
          <p:cNvSpPr/>
          <p:nvPr/>
        </p:nvSpPr>
        <p:spPr>
          <a:xfrm>
            <a:off x="0" y="1628801"/>
            <a:ext cx="9144000" cy="5222330"/>
          </a:xfrm>
          <a:prstGeom prst="rect">
            <a:avLst/>
          </a:prstGeom>
        </p:spPr>
        <p:txBody>
          <a:bodyPr wrap="square">
            <a:spAutoFit/>
          </a:bodyPr>
          <a:lstStyle/>
          <a:p>
            <a:pPr algn="just"/>
            <a:r>
              <a:rPr lang="es-AR" sz="3600" dirty="0">
                <a:latin typeface="+mj-lt"/>
              </a:rPr>
              <a:t>Este tipo de prendas está diseñado para proteger frente a agresiones térmicas (calor y/o fuego) en sus diversas variantes, como pueden ser:</a:t>
            </a:r>
          </a:p>
          <a:p>
            <a:pPr algn="just"/>
            <a:r>
              <a:rPr lang="es-AR" sz="3600" dirty="0">
                <a:latin typeface="+mj-lt"/>
              </a:rPr>
              <a:t>• </a:t>
            </a:r>
            <a:r>
              <a:rPr lang="es-AR" sz="3600" b="1" dirty="0">
                <a:latin typeface="+mj-lt"/>
              </a:rPr>
              <a:t>Llamas</a:t>
            </a:r>
          </a:p>
          <a:p>
            <a:pPr algn="just"/>
            <a:r>
              <a:rPr lang="es-AR" sz="3600" b="1" dirty="0">
                <a:latin typeface="+mj-lt"/>
              </a:rPr>
              <a:t>• Transmisión de calor </a:t>
            </a:r>
            <a:r>
              <a:rPr lang="es-AR" sz="3600" dirty="0">
                <a:latin typeface="+mj-lt"/>
              </a:rPr>
              <a:t>(convectivo, radiante y por conducción) </a:t>
            </a:r>
          </a:p>
          <a:p>
            <a:pPr algn="just"/>
            <a:r>
              <a:rPr lang="es-AR" sz="3600" dirty="0">
                <a:latin typeface="+mj-lt"/>
              </a:rPr>
              <a:t>• </a:t>
            </a:r>
            <a:r>
              <a:rPr lang="es-AR" sz="3600" b="1" dirty="0">
                <a:latin typeface="+mj-lt"/>
              </a:rPr>
              <a:t>Proyecciones de materiales calientes y/o en fusión ·</a:t>
            </a:r>
          </a:p>
        </p:txBody>
      </p:sp>
    </p:spTree>
    <p:extLst>
      <p:ext uri="{BB962C8B-B14F-4D97-AF65-F5344CB8AC3E}">
        <p14:creationId xmlns:p14="http://schemas.microsoft.com/office/powerpoint/2010/main" val="131814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8686800" cy="2146250"/>
          </a:xfrm>
        </p:spPr>
        <p:txBody>
          <a:bodyPr>
            <a:noAutofit/>
          </a:bodyPr>
          <a:lstStyle/>
          <a:p>
            <a:pPr algn="ctr"/>
            <a:r>
              <a:rPr lang="es-AR" sz="5400" b="1" dirty="0"/>
              <a:t>Que dice la ley 19587 y su decreto reglamentario 351/79?</a:t>
            </a:r>
          </a:p>
        </p:txBody>
      </p:sp>
      <p:sp>
        <p:nvSpPr>
          <p:cNvPr id="3" name="2 Rectángulo"/>
          <p:cNvSpPr/>
          <p:nvPr/>
        </p:nvSpPr>
        <p:spPr>
          <a:xfrm>
            <a:off x="0" y="3068960"/>
            <a:ext cx="8964488" cy="3046988"/>
          </a:xfrm>
          <a:prstGeom prst="rect">
            <a:avLst/>
          </a:prstGeom>
        </p:spPr>
        <p:txBody>
          <a:bodyPr wrap="square">
            <a:spAutoFit/>
          </a:bodyPr>
          <a:lstStyle/>
          <a:p>
            <a:r>
              <a:rPr lang="es-AR" sz="9600" b="1" dirty="0">
                <a:latin typeface="+mj-lt"/>
              </a:rPr>
              <a:t>Artículo 191</a:t>
            </a:r>
            <a:r>
              <a:rPr lang="es-AR" sz="9600" dirty="0">
                <a:latin typeface="+mj-lt"/>
              </a:rPr>
              <a:t>. </a:t>
            </a:r>
          </a:p>
          <a:p>
            <a:r>
              <a:rPr lang="es-AR" sz="9600" b="1" dirty="0">
                <a:latin typeface="+mj-lt"/>
              </a:rPr>
              <a:t>Artículo 202</a:t>
            </a:r>
            <a:r>
              <a:rPr lang="es-AR" sz="4400" dirty="0"/>
              <a:t>. </a:t>
            </a:r>
          </a:p>
        </p:txBody>
      </p:sp>
    </p:spTree>
    <p:extLst>
      <p:ext uri="{BB962C8B-B14F-4D97-AF65-F5344CB8AC3E}">
        <p14:creationId xmlns:p14="http://schemas.microsoft.com/office/powerpoint/2010/main" val="347968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3803180"/>
            <a:ext cx="8064896" cy="3108543"/>
          </a:xfrm>
          <a:prstGeom prst="rect">
            <a:avLst/>
          </a:prstGeom>
        </p:spPr>
        <p:txBody>
          <a:bodyPr wrap="square">
            <a:spAutoFit/>
          </a:bodyPr>
          <a:lstStyle/>
          <a:p>
            <a:r>
              <a:rPr lang="es-AR" sz="2800" b="1" dirty="0"/>
              <a:t>Conducción</a:t>
            </a:r>
            <a:r>
              <a:rPr lang="es-AR" sz="2800" dirty="0"/>
              <a:t>: transmisión de </a:t>
            </a:r>
            <a:r>
              <a:rPr lang="es-AR" sz="2800" b="1" dirty="0"/>
              <a:t>calor</a:t>
            </a:r>
            <a:r>
              <a:rPr lang="es-AR" sz="2800" dirty="0"/>
              <a:t> por contacto sin transferencia de materia. </a:t>
            </a:r>
          </a:p>
          <a:p>
            <a:r>
              <a:rPr lang="es-AR" sz="2800" b="1" dirty="0"/>
              <a:t>Convección</a:t>
            </a:r>
            <a:r>
              <a:rPr lang="es-AR" sz="2800" dirty="0"/>
              <a:t>: transmisión de </a:t>
            </a:r>
            <a:r>
              <a:rPr lang="es-AR" sz="2800" b="1" dirty="0"/>
              <a:t>calor</a:t>
            </a:r>
            <a:r>
              <a:rPr lang="es-AR" sz="2800" dirty="0"/>
              <a:t> por la transferencia de la propia materia portadora del </a:t>
            </a:r>
            <a:r>
              <a:rPr lang="es-AR" sz="2800" b="1" dirty="0"/>
              <a:t>calor</a:t>
            </a:r>
            <a:r>
              <a:rPr lang="es-AR" sz="2800" dirty="0"/>
              <a:t>.</a:t>
            </a:r>
          </a:p>
          <a:p>
            <a:r>
              <a:rPr lang="es-AR" sz="2800" dirty="0"/>
              <a:t> </a:t>
            </a:r>
            <a:r>
              <a:rPr lang="es-AR" sz="2800" b="1" dirty="0"/>
              <a:t>Radiación</a:t>
            </a:r>
            <a:r>
              <a:rPr lang="es-AR" sz="2800" dirty="0"/>
              <a:t>: transmisión de energía por medio de la emisión de ondas electromagnéticas o fotones.</a:t>
            </a:r>
          </a:p>
        </p:txBody>
      </p:sp>
      <p:sp>
        <p:nvSpPr>
          <p:cNvPr id="3" name="AutoShape 4" descr="Resultado de imagen para calor conveccion conduccion radiac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4" name="AutoShape 6" descr="Resultado de imagen para calor conveccion conduccion radiac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8" descr="Resultado de imagen para calor conveccion conduccion radiaci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1034" name="Picture 10" descr="https://www.ejemplos.co/wp-content/uploads/2016/04/conduccion-conveccion-radiac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85738"/>
            <a:ext cx="6696744" cy="3522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112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rotWithShape="1">
          <a:blip r:embed="rId2"/>
          <a:srcRect l="41747" t="44678" r="30248" b="31349"/>
          <a:stretch/>
        </p:blipFill>
        <p:spPr bwMode="auto">
          <a:xfrm>
            <a:off x="1128828" y="1754326"/>
            <a:ext cx="7128791" cy="3254910"/>
          </a:xfrm>
          <a:prstGeom prst="rect">
            <a:avLst/>
          </a:prstGeom>
          <a:ln>
            <a:noFill/>
          </a:ln>
          <a:extLst>
            <a:ext uri="{53640926-AAD7-44D8-BBD7-CCE9431645EC}">
              <a14:shadowObscured xmlns:a14="http://schemas.microsoft.com/office/drawing/2010/main"/>
            </a:ext>
          </a:extLst>
        </p:spPr>
      </p:pic>
      <p:sp>
        <p:nvSpPr>
          <p:cNvPr id="4" name="3 Rectángulo"/>
          <p:cNvSpPr/>
          <p:nvPr/>
        </p:nvSpPr>
        <p:spPr>
          <a:xfrm>
            <a:off x="467544" y="0"/>
            <a:ext cx="7848872" cy="1754326"/>
          </a:xfrm>
          <a:prstGeom prst="rect">
            <a:avLst/>
          </a:prstGeom>
        </p:spPr>
        <p:txBody>
          <a:bodyPr wrap="square">
            <a:spAutoFit/>
          </a:bodyPr>
          <a:lstStyle/>
          <a:p>
            <a:pPr algn="just">
              <a:lnSpc>
                <a:spcPct val="150000"/>
              </a:lnSpc>
              <a:spcAft>
                <a:spcPts val="0"/>
              </a:spcAft>
            </a:pPr>
            <a:r>
              <a:rPr lang="es-AR" sz="2400" dirty="0">
                <a:latin typeface="Times New Roman"/>
                <a:ea typeface="Calibri"/>
                <a:cs typeface="Times New Roman"/>
              </a:rPr>
              <a:t>Pictograma y niveles de prestación según la normativa internacional EN ISO 11612:2015 para ropa de protección frente al </a:t>
            </a:r>
            <a:r>
              <a:rPr lang="es-AR" sz="2400" b="1" dirty="0">
                <a:latin typeface="Times New Roman"/>
                <a:ea typeface="Calibri"/>
                <a:cs typeface="Times New Roman"/>
              </a:rPr>
              <a:t>calor y las llamas</a:t>
            </a:r>
            <a:endParaRPr lang="es-AR" sz="2400" dirty="0">
              <a:effectLst/>
              <a:latin typeface="Calibri"/>
              <a:ea typeface="Calibri"/>
              <a:cs typeface="Times New Roman"/>
            </a:endParaRPr>
          </a:p>
        </p:txBody>
      </p:sp>
      <p:sp>
        <p:nvSpPr>
          <p:cNvPr id="5" name="4 Rectángulo"/>
          <p:cNvSpPr/>
          <p:nvPr/>
        </p:nvSpPr>
        <p:spPr>
          <a:xfrm>
            <a:off x="467544" y="5301208"/>
            <a:ext cx="8424936" cy="1338828"/>
          </a:xfrm>
          <a:prstGeom prst="rect">
            <a:avLst/>
          </a:prstGeom>
        </p:spPr>
        <p:txBody>
          <a:bodyPr wrap="square">
            <a:spAutoFit/>
          </a:bodyPr>
          <a:lstStyle/>
          <a:p>
            <a:pPr algn="just">
              <a:lnSpc>
                <a:spcPct val="150000"/>
              </a:lnSpc>
              <a:spcAft>
                <a:spcPts val="0"/>
              </a:spcAft>
            </a:pPr>
            <a:r>
              <a:rPr lang="es-AR" b="1" dirty="0">
                <a:latin typeface="Times New Roman"/>
                <a:ea typeface="Calibri"/>
                <a:cs typeface="Times New Roman"/>
              </a:rPr>
              <a:t>EN 1486:2007. </a:t>
            </a:r>
            <a:r>
              <a:rPr lang="es-AR" dirty="0">
                <a:latin typeface="Times New Roman"/>
                <a:ea typeface="Calibri"/>
                <a:cs typeface="Times New Roman"/>
              </a:rPr>
              <a:t> Esta Norma Europea especifica los métodos de ensayo y los requisitos mínimos de prestaciones para la ropa de protección </a:t>
            </a:r>
            <a:r>
              <a:rPr lang="es-AR" b="1" dirty="0">
                <a:latin typeface="Times New Roman"/>
                <a:ea typeface="Calibri"/>
                <a:cs typeface="Times New Roman"/>
              </a:rPr>
              <a:t>reflectante usada en la lucha contra el fuego por especialistas</a:t>
            </a:r>
            <a:r>
              <a:rPr lang="es-AR" sz="1200" dirty="0">
                <a:latin typeface="Arial"/>
                <a:ea typeface="Calibri"/>
                <a:cs typeface="Times New Roman"/>
              </a:rPr>
              <a:t>.</a:t>
            </a:r>
            <a:endParaRPr lang="es-AR" sz="1400" dirty="0">
              <a:effectLst/>
              <a:latin typeface="Calibri"/>
              <a:ea typeface="Calibri"/>
              <a:cs typeface="Times New Roman"/>
            </a:endParaRPr>
          </a:p>
        </p:txBody>
      </p:sp>
    </p:spTree>
    <p:extLst>
      <p:ext uri="{BB962C8B-B14F-4D97-AF65-F5344CB8AC3E}">
        <p14:creationId xmlns:p14="http://schemas.microsoft.com/office/powerpoint/2010/main" val="552368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912" y="-352"/>
            <a:ext cx="9144000" cy="1484784"/>
          </a:xfrm>
        </p:spPr>
        <p:txBody>
          <a:bodyPr>
            <a:noAutofit/>
          </a:bodyPr>
          <a:lstStyle/>
          <a:p>
            <a:pPr algn="ctr"/>
            <a:r>
              <a:rPr lang="es-AR" sz="4800" b="1" dirty="0"/>
              <a:t>Características de protección de las prendas</a:t>
            </a:r>
          </a:p>
        </p:txBody>
      </p:sp>
      <p:sp>
        <p:nvSpPr>
          <p:cNvPr id="3" name="2 Rectángulo"/>
          <p:cNvSpPr/>
          <p:nvPr/>
        </p:nvSpPr>
        <p:spPr>
          <a:xfrm>
            <a:off x="179512" y="1340768"/>
            <a:ext cx="8964488" cy="5693866"/>
          </a:xfrm>
          <a:prstGeom prst="rect">
            <a:avLst/>
          </a:prstGeom>
        </p:spPr>
        <p:txBody>
          <a:bodyPr wrap="square">
            <a:spAutoFit/>
          </a:bodyPr>
          <a:lstStyle/>
          <a:p>
            <a:pPr lvl="0"/>
            <a:r>
              <a:rPr lang="es-AR" sz="2800" b="1" dirty="0"/>
              <a:t>A</a:t>
            </a:r>
            <a:r>
              <a:rPr lang="es-AR" sz="2800" dirty="0"/>
              <a:t>: Propagación limitada de la llama: un nivel de prestación, marcado como 1 o 2</a:t>
            </a:r>
          </a:p>
          <a:p>
            <a:pPr lvl="0"/>
            <a:r>
              <a:rPr lang="es-AR" sz="2800" b="1" dirty="0"/>
              <a:t>B</a:t>
            </a:r>
            <a:r>
              <a:rPr lang="es-AR" sz="2800" dirty="0"/>
              <a:t>: Resistencia al calor convectivo: cinco niveles de prestación, marcados como 1, 2, 3,4 o 5</a:t>
            </a:r>
          </a:p>
          <a:p>
            <a:pPr lvl="0"/>
            <a:r>
              <a:rPr lang="es-AR" sz="2800" b="1" dirty="0"/>
              <a:t>C</a:t>
            </a:r>
            <a:r>
              <a:rPr lang="es-AR" sz="2800" dirty="0"/>
              <a:t>: Resistencia al calor radiante: cuatro niveles de prestación, marcados como 1, 2, 3 o 4</a:t>
            </a:r>
          </a:p>
          <a:p>
            <a:pPr lvl="0"/>
            <a:r>
              <a:rPr lang="es-AR" sz="2800" b="1" dirty="0"/>
              <a:t>D</a:t>
            </a:r>
            <a:r>
              <a:rPr lang="es-AR" sz="2800" dirty="0"/>
              <a:t>: Resistencia a salpicadura de aluminio fundido: tres niveles de prestación, marcados como 1, 2 o 3</a:t>
            </a:r>
          </a:p>
          <a:p>
            <a:pPr lvl="0"/>
            <a:r>
              <a:rPr lang="es-AR" sz="2800" b="1" dirty="0"/>
              <a:t>E</a:t>
            </a:r>
            <a:r>
              <a:rPr lang="es-AR" sz="2800" dirty="0"/>
              <a:t>: Resistencia a la salpicadura de hierro fundido: tres niveles de prestación, marcados como 1, 2 o 3</a:t>
            </a:r>
          </a:p>
          <a:p>
            <a:r>
              <a:rPr lang="es-AR" sz="2800" b="1" dirty="0"/>
              <a:t>F</a:t>
            </a:r>
            <a:r>
              <a:rPr lang="es-AR" sz="2800" dirty="0"/>
              <a:t>: Resistencia al calor por contacto: tres niveles de prestación, marcados como 1, 2 o 3</a:t>
            </a:r>
          </a:p>
          <a:p>
            <a:endParaRPr lang="es-AR" sz="2800" dirty="0"/>
          </a:p>
        </p:txBody>
      </p:sp>
    </p:spTree>
    <p:extLst>
      <p:ext uri="{BB962C8B-B14F-4D97-AF65-F5344CB8AC3E}">
        <p14:creationId xmlns:p14="http://schemas.microsoft.com/office/powerpoint/2010/main" val="174467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1000"/>
                                        <p:tgtEl>
                                          <p:spTgt spid="3">
                                            <p:txEl>
                                              <p:pRg st="5" end="5"/>
                                            </p:txEl>
                                          </p:spTgt>
                                        </p:tgtEl>
                                      </p:cBhvr>
                                    </p:animEffect>
                                    <p:anim calcmode="lin" valueType="num">
                                      <p:cBhvr>
                                        <p:cTn id="5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116632"/>
            <a:ext cx="9036496" cy="6678751"/>
          </a:xfrm>
          <a:prstGeom prst="rect">
            <a:avLst/>
          </a:prstGeom>
        </p:spPr>
        <p:txBody>
          <a:bodyPr wrap="square">
            <a:spAutoFit/>
          </a:bodyPr>
          <a:lstStyle/>
          <a:p>
            <a:r>
              <a:rPr lang="es-AR" sz="3200" b="1" dirty="0"/>
              <a:t>“Cuanto mayor sea el nivel de prestación, mayor será la protección relativa al parámetro asociado a dicho nivel”</a:t>
            </a:r>
          </a:p>
          <a:p>
            <a:endParaRPr lang="es-AR" sz="2800" dirty="0"/>
          </a:p>
          <a:p>
            <a:r>
              <a:rPr lang="es-AR" sz="2800" dirty="0"/>
              <a:t>Ejemplo:</a:t>
            </a:r>
          </a:p>
          <a:p>
            <a:r>
              <a:rPr lang="es-AR" sz="2800" dirty="0"/>
              <a:t>Para dos prendas marcadas con:</a:t>
            </a:r>
          </a:p>
          <a:p>
            <a:r>
              <a:rPr lang="es-AR" sz="4000" b="1" dirty="0"/>
              <a:t>1  2  2  1   1   3</a:t>
            </a:r>
            <a:endParaRPr lang="es-AR" sz="4000" dirty="0"/>
          </a:p>
          <a:p>
            <a:r>
              <a:rPr lang="es-AR" sz="4000" b="1" dirty="0"/>
              <a:t>0  4  1  2  3  2</a:t>
            </a:r>
          </a:p>
          <a:p>
            <a:r>
              <a:rPr lang="es-AR" sz="2800" dirty="0"/>
              <a:t>La primera tendrá mayores prestaciones en lo relativo a la propagación limitada de la llama , a la transmisión de calor radiante y de contacto, mientras que la segunda ofrecerá más protección en términos de aislamiento frente al calor convectivo y resistencia a las salpicaduras tanto de aluminio fundido como de hierro fundido.</a:t>
            </a:r>
          </a:p>
        </p:txBody>
      </p:sp>
    </p:spTree>
    <p:extLst>
      <p:ext uri="{BB962C8B-B14F-4D97-AF65-F5344CB8AC3E}">
        <p14:creationId xmlns:p14="http://schemas.microsoft.com/office/powerpoint/2010/main" val="183042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anim calcmode="lin" valueType="num">
                                      <p:cBhvr>
                                        <p:cTn id="1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1000"/>
                                        <p:tgtEl>
                                          <p:spTgt spid="2">
                                            <p:txEl>
                                              <p:pRg st="5" end="5"/>
                                            </p:txEl>
                                          </p:spTgt>
                                        </p:tgtEl>
                                      </p:cBhvr>
                                    </p:animEffect>
                                    <p:anim calcmode="lin" valueType="num">
                                      <p:cBhvr>
                                        <p:cTn id="2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1000"/>
                                        <p:tgtEl>
                                          <p:spTgt spid="2">
                                            <p:txEl>
                                              <p:pRg st="6" end="6"/>
                                            </p:txEl>
                                          </p:spTgt>
                                        </p:tgtEl>
                                      </p:cBhvr>
                                    </p:animEffect>
                                    <p:anim calcmode="lin" valueType="num">
                                      <p:cBhvr>
                                        <p:cTn id="3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https://infomilenium.files.wordpress.com/2014/09/b8a.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 y="2060848"/>
            <a:ext cx="4139951" cy="2736303"/>
          </a:xfrm>
          <a:prstGeom prst="rect">
            <a:avLst/>
          </a:prstGeom>
          <a:noFill/>
          <a:ln>
            <a:noFill/>
          </a:ln>
        </p:spPr>
      </p:pic>
      <p:pic>
        <p:nvPicPr>
          <p:cNvPr id="6" name="5 Marcador de contenido" descr="http://www.epibalear.es/images/max/Fotos/c808MED.jpg"/>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060849"/>
            <a:ext cx="4032448" cy="2736303"/>
          </a:xfrm>
          <a:prstGeom prst="rect">
            <a:avLst/>
          </a:prstGeom>
          <a:noFill/>
          <a:ln>
            <a:noFill/>
          </a:ln>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5070544"/>
            <a:ext cx="4139951" cy="1438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5090520"/>
            <a:ext cx="4104456" cy="1418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659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5"/>
                                        </p:tgtEl>
                                        <p:attrNameLst>
                                          <p:attrName>style.visibility</p:attrName>
                                        </p:attrNameLst>
                                      </p:cBhvr>
                                      <p:to>
                                        <p:strVal val="visible"/>
                                      </p:to>
                                    </p:set>
                                    <p:animEffect transition="in" filter="fade">
                                      <p:cBhvr>
                                        <p:cTn id="21" dur="1000"/>
                                        <p:tgtEl>
                                          <p:spTgt spid="3075"/>
                                        </p:tgtEl>
                                      </p:cBhvr>
                                    </p:animEffect>
                                    <p:anim calcmode="lin" valueType="num">
                                      <p:cBhvr>
                                        <p:cTn id="22" dur="1000" fill="hold"/>
                                        <p:tgtEl>
                                          <p:spTgt spid="3075"/>
                                        </p:tgtEl>
                                        <p:attrNameLst>
                                          <p:attrName>ppt_x</p:attrName>
                                        </p:attrNameLst>
                                      </p:cBhvr>
                                      <p:tavLst>
                                        <p:tav tm="0">
                                          <p:val>
                                            <p:strVal val="#ppt_x"/>
                                          </p:val>
                                        </p:tav>
                                        <p:tav tm="100000">
                                          <p:val>
                                            <p:strVal val="#ppt_x"/>
                                          </p:val>
                                        </p:tav>
                                      </p:tavLst>
                                    </p:anim>
                                    <p:anim calcmode="lin" valueType="num">
                                      <p:cBhvr>
                                        <p:cTn id="23"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116632"/>
            <a:ext cx="8784976" cy="4031873"/>
          </a:xfrm>
          <a:prstGeom prst="rect">
            <a:avLst/>
          </a:prstGeom>
        </p:spPr>
        <p:txBody>
          <a:bodyPr wrap="square">
            <a:spAutoFit/>
          </a:bodyPr>
          <a:lstStyle/>
          <a:p>
            <a:pPr algn="just"/>
            <a:r>
              <a:rPr lang="es-AR" sz="3600" b="1" dirty="0">
                <a:latin typeface="+mj-lt"/>
              </a:rPr>
              <a:t>Ropas Aluminizadas</a:t>
            </a:r>
            <a:r>
              <a:rPr lang="es-AR" sz="3600" dirty="0">
                <a:latin typeface="+mj-lt"/>
              </a:rPr>
              <a:t>: </a:t>
            </a:r>
          </a:p>
          <a:p>
            <a:pPr algn="just"/>
            <a:r>
              <a:rPr lang="es-AR" sz="2400" dirty="0"/>
              <a:t>Se trata de prendas exteriores, fabricadas a partir de materiales técnicos y flexibles con capas. Se usan para proteger al trabajador ante temperaturas extremadamente altas, como en el caso de reparaciones de hornos, crisoles, extracción de escorias metálicas, etc. También es usada para el combate de incendios junto con el uso de respiradores autónomos. </a:t>
            </a:r>
          </a:p>
          <a:p>
            <a:pPr algn="just"/>
            <a:r>
              <a:rPr lang="es-AR" sz="2400" dirty="0">
                <a:latin typeface="+mj-lt"/>
              </a:rPr>
              <a:t> </a:t>
            </a:r>
          </a:p>
          <a:p>
            <a:pPr algn="just"/>
            <a:endParaRPr lang="es-AR" sz="2400" dirty="0">
              <a:latin typeface="+mj-lt"/>
            </a:endParaRPr>
          </a:p>
          <a:p>
            <a:pPr algn="just"/>
            <a:endParaRPr lang="es-AR" sz="2800" dirty="0">
              <a:latin typeface="+mj-lt"/>
            </a:endParaRPr>
          </a:p>
        </p:txBody>
      </p:sp>
      <p:pic>
        <p:nvPicPr>
          <p:cNvPr id="3" name="2 Imagen" descr="C:\Users\roberto\Dropbox\Capturas de pantalla\Captura de pantalla 2020-03-22 14.21.24.png"/>
          <p:cNvPicPr/>
          <p:nvPr/>
        </p:nvPicPr>
        <p:blipFill rotWithShape="1">
          <a:blip r:embed="rId2">
            <a:extLst>
              <a:ext uri="{28A0092B-C50C-407E-A947-70E740481C1C}">
                <a14:useLocalDpi xmlns:a14="http://schemas.microsoft.com/office/drawing/2010/main" val="0"/>
              </a:ext>
            </a:extLst>
          </a:blip>
          <a:srcRect l="20069" t="33837" r="66680" b="17788"/>
          <a:stretch/>
        </p:blipFill>
        <p:spPr bwMode="auto">
          <a:xfrm>
            <a:off x="1115616" y="2852937"/>
            <a:ext cx="2304256" cy="3816424"/>
          </a:xfrm>
          <a:prstGeom prst="rect">
            <a:avLst/>
          </a:prstGeom>
          <a:noFill/>
          <a:ln>
            <a:noFill/>
          </a:ln>
          <a:extLst>
            <a:ext uri="{53640926-AAD7-44D8-BBD7-CCE9431645EC}">
              <a14:shadowObscured xmlns:a14="http://schemas.microsoft.com/office/drawing/2010/main"/>
            </a:ext>
          </a:extLst>
        </p:spPr>
      </p:pic>
      <p:pic>
        <p:nvPicPr>
          <p:cNvPr id="4" name="3 Imagen" descr="C:\Users\roberto\Dropbox\Capturas de pantalla\Captura de pantalla 2020-03-22 14.24.02.png"/>
          <p:cNvPicPr/>
          <p:nvPr/>
        </p:nvPicPr>
        <p:blipFill rotWithShape="1">
          <a:blip r:embed="rId3">
            <a:extLst>
              <a:ext uri="{28A0092B-C50C-407E-A947-70E740481C1C}">
                <a14:useLocalDpi xmlns:a14="http://schemas.microsoft.com/office/drawing/2010/main" val="0"/>
              </a:ext>
            </a:extLst>
          </a:blip>
          <a:srcRect l="13265" t="26888" r="59184" b="11131"/>
          <a:stretch/>
        </p:blipFill>
        <p:spPr bwMode="auto">
          <a:xfrm>
            <a:off x="4644008" y="2996951"/>
            <a:ext cx="3024336" cy="367240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3720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67544" y="620688"/>
            <a:ext cx="8352928" cy="5816977"/>
          </a:xfrm>
          <a:prstGeom prst="rect">
            <a:avLst/>
          </a:prstGeom>
        </p:spPr>
        <p:txBody>
          <a:bodyPr wrap="square">
            <a:spAutoFit/>
          </a:bodyPr>
          <a:lstStyle/>
          <a:p>
            <a:pPr lvl="0" algn="just"/>
            <a:r>
              <a:rPr lang="es-AR" sz="3600" b="1" dirty="0">
                <a:solidFill>
                  <a:prstClr val="black"/>
                </a:solidFill>
                <a:latin typeface="Calibri"/>
              </a:rPr>
              <a:t>Ropas ignifugada</a:t>
            </a:r>
            <a:r>
              <a:rPr lang="es-AR" sz="3600" dirty="0">
                <a:solidFill>
                  <a:prstClr val="black"/>
                </a:solidFill>
                <a:latin typeface="Calibri"/>
              </a:rPr>
              <a:t>:</a:t>
            </a:r>
          </a:p>
          <a:p>
            <a:pPr lvl="0" algn="just"/>
            <a:r>
              <a:rPr lang="es-AR" sz="2400" dirty="0">
                <a:solidFill>
                  <a:prstClr val="black"/>
                </a:solidFill>
                <a:latin typeface="Calibri"/>
              </a:rPr>
              <a:t>Es una forma que se tiene de tratar a las telas por medio de un tratamiento químico bastante sencillo que le permite repeler pequeñas cantidades de fuego en forma de chispa o ráfagas ligeras de fuego, evitando que se encienda y arda en su totalidad.</a:t>
            </a:r>
          </a:p>
          <a:p>
            <a:pPr lvl="0" algn="just"/>
            <a:endParaRPr lang="es-AR" sz="2400" dirty="0">
              <a:solidFill>
                <a:prstClr val="black"/>
              </a:solidFill>
              <a:latin typeface="Calibri"/>
            </a:endParaRPr>
          </a:p>
          <a:p>
            <a:pPr lvl="0" algn="just"/>
            <a:endParaRPr lang="es-AR" sz="3600" dirty="0">
              <a:solidFill>
                <a:prstClr val="black"/>
              </a:solidFill>
              <a:latin typeface="Calibri"/>
            </a:endParaRPr>
          </a:p>
          <a:p>
            <a:pPr lvl="0" algn="just"/>
            <a:r>
              <a:rPr lang="es-AR" sz="3600" b="1" dirty="0">
                <a:solidFill>
                  <a:prstClr val="black"/>
                </a:solidFill>
                <a:latin typeface="Calibri"/>
              </a:rPr>
              <a:t>Ropas de cuero:</a:t>
            </a:r>
          </a:p>
          <a:p>
            <a:pPr lvl="0" algn="just"/>
            <a:r>
              <a:rPr lang="es-AR" sz="2400" b="1" dirty="0">
                <a:solidFill>
                  <a:prstClr val="black"/>
                </a:solidFill>
                <a:latin typeface="Calibri"/>
              </a:rPr>
              <a:t> </a:t>
            </a:r>
            <a:r>
              <a:rPr lang="es-AR" sz="2400" dirty="0">
                <a:solidFill>
                  <a:prstClr val="black"/>
                </a:solidFill>
                <a:latin typeface="Calibri"/>
              </a:rPr>
              <a:t>protección del cuerpo contra el calor y salpicaduras de metal caliente, fuerzas de impacto no muy fuertes y radiaciones infrarrojas, ultravioletas de baja densidad. Entre los más comunes están la polainas y los delantales que generalmente lo usan los fundidores, soldadores, al trabajar con altas temperaturas en metales.</a:t>
            </a:r>
          </a:p>
        </p:txBody>
      </p:sp>
    </p:spTree>
    <p:extLst>
      <p:ext uri="{BB962C8B-B14F-4D97-AF65-F5344CB8AC3E}">
        <p14:creationId xmlns:p14="http://schemas.microsoft.com/office/powerpoint/2010/main" val="3207352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0"/>
            <a:ext cx="8223448" cy="836712"/>
          </a:xfrm>
        </p:spPr>
        <p:txBody>
          <a:bodyPr>
            <a:normAutofit fontScale="90000"/>
          </a:bodyPr>
          <a:lstStyle/>
          <a:p>
            <a:pPr algn="ctr"/>
            <a:r>
              <a:rPr lang="es-ES" sz="5400" b="1" dirty="0"/>
              <a:t>IRAM 3905</a:t>
            </a:r>
            <a:endParaRPr lang="es-AR" dirty="0"/>
          </a:p>
        </p:txBody>
      </p:sp>
      <p:sp>
        <p:nvSpPr>
          <p:cNvPr id="3" name="2 Rectángulo"/>
          <p:cNvSpPr/>
          <p:nvPr/>
        </p:nvSpPr>
        <p:spPr>
          <a:xfrm>
            <a:off x="107504" y="1124744"/>
            <a:ext cx="8640960" cy="5693866"/>
          </a:xfrm>
          <a:prstGeom prst="rect">
            <a:avLst/>
          </a:prstGeom>
        </p:spPr>
        <p:txBody>
          <a:bodyPr wrap="square">
            <a:spAutoFit/>
          </a:bodyPr>
          <a:lstStyle/>
          <a:p>
            <a:pPr algn="just"/>
            <a:r>
              <a:rPr lang="es-ES" sz="2800" dirty="0">
                <a:latin typeface="+mj-lt"/>
              </a:rPr>
              <a:t>Trata sobre la </a:t>
            </a:r>
            <a:r>
              <a:rPr lang="es-ES" sz="2800" b="1" dirty="0">
                <a:latin typeface="+mj-lt"/>
              </a:rPr>
              <a:t>indumentaria de protección contra el calor y el fuego</a:t>
            </a:r>
            <a:r>
              <a:rPr lang="es-ES" sz="2800" dirty="0">
                <a:latin typeface="+mj-lt"/>
              </a:rPr>
              <a:t> donde el </a:t>
            </a:r>
            <a:r>
              <a:rPr lang="es-AR" sz="2800" b="1" dirty="0">
                <a:latin typeface="+mj-lt"/>
              </a:rPr>
              <a:t>nivel de desempeño</a:t>
            </a:r>
            <a:r>
              <a:rPr lang="es-AR" sz="2800" dirty="0">
                <a:latin typeface="+mj-lt"/>
              </a:rPr>
              <a:t> se expresa por un índice de propagación limitada de la llama:</a:t>
            </a:r>
          </a:p>
          <a:p>
            <a:pPr algn="just"/>
            <a:endParaRPr lang="es-AR" sz="2800" dirty="0">
              <a:latin typeface="+mj-lt"/>
            </a:endParaRPr>
          </a:p>
          <a:p>
            <a:pPr lvl="0" algn="just"/>
            <a:r>
              <a:rPr lang="es-AR" sz="2800" b="1" dirty="0">
                <a:latin typeface="+mj-lt"/>
              </a:rPr>
              <a:t>Nivel de índice 1</a:t>
            </a:r>
            <a:r>
              <a:rPr lang="es-AR" sz="2800" dirty="0">
                <a:latin typeface="+mj-lt"/>
              </a:rPr>
              <a:t>: materiales que no propagan llama, pero que pueden formar agujero con el contacto con una llama. </a:t>
            </a:r>
          </a:p>
          <a:p>
            <a:pPr lvl="0" algn="just"/>
            <a:r>
              <a:rPr lang="es-AR" sz="2800" b="1" dirty="0">
                <a:latin typeface="+mj-lt"/>
              </a:rPr>
              <a:t>Nivel de índice 2: </a:t>
            </a:r>
            <a:r>
              <a:rPr lang="es-AR" sz="2800" dirty="0">
                <a:latin typeface="+mj-lt"/>
              </a:rPr>
              <a:t>materiales y conjunto de materiales que no propagan la llama y no forman agujero al contacto con una llama.</a:t>
            </a:r>
          </a:p>
          <a:p>
            <a:pPr lvl="0" algn="just"/>
            <a:r>
              <a:rPr lang="es-AR" sz="2800" b="1" dirty="0">
                <a:latin typeface="+mj-lt"/>
              </a:rPr>
              <a:t>Nivel de índice 3: </a:t>
            </a:r>
            <a:r>
              <a:rPr lang="es-AR" sz="2800" dirty="0">
                <a:latin typeface="+mj-lt"/>
              </a:rPr>
              <a:t>materiales y conjunto de materiales que no propagan la llama y no forman agujero al contacto con una llama. Deben tener un tiempo limitado de persistencia de llama (postcombustión).</a:t>
            </a:r>
          </a:p>
        </p:txBody>
      </p:sp>
    </p:spTree>
    <p:extLst>
      <p:ext uri="{BB962C8B-B14F-4D97-AF65-F5344CB8AC3E}">
        <p14:creationId xmlns:p14="http://schemas.microsoft.com/office/powerpoint/2010/main" val="3955805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p:spPr>
        <p:txBody>
          <a:bodyPr>
            <a:noAutofit/>
          </a:bodyPr>
          <a:lstStyle/>
          <a:p>
            <a:pPr algn="ctr"/>
            <a:r>
              <a:rPr lang="es-AR" sz="4800" b="1" dirty="0"/>
              <a:t>Ropa de protección contra riesgos químicos</a:t>
            </a:r>
            <a:endParaRPr lang="es-AR" sz="4800" dirty="0"/>
          </a:p>
        </p:txBody>
      </p:sp>
      <p:sp>
        <p:nvSpPr>
          <p:cNvPr id="3" name="2 Rectángulo"/>
          <p:cNvSpPr/>
          <p:nvPr/>
        </p:nvSpPr>
        <p:spPr>
          <a:xfrm>
            <a:off x="0" y="1556793"/>
            <a:ext cx="9144000" cy="4401205"/>
          </a:xfrm>
          <a:prstGeom prst="rect">
            <a:avLst/>
          </a:prstGeom>
        </p:spPr>
        <p:txBody>
          <a:bodyPr wrap="square">
            <a:spAutoFit/>
          </a:bodyPr>
          <a:lstStyle/>
          <a:p>
            <a:pPr algn="just"/>
            <a:r>
              <a:rPr lang="es-AR" sz="2800" dirty="0">
                <a:latin typeface="+mj-lt"/>
              </a:rPr>
              <a:t>Los materiales constituyentes de las prendas son específicos para el compuesto químico frente al cual se busca protección.</a:t>
            </a:r>
          </a:p>
          <a:p>
            <a:pPr algn="just"/>
            <a:r>
              <a:rPr lang="es-AR" sz="2800" dirty="0">
                <a:latin typeface="+mj-lt"/>
              </a:rPr>
              <a:t>Así, para cada pareja, constituida por material constituyente de la prenda/producto químico, es preciso fijar los niveles de protección. Dichos niveles se definen a través de una escala con </a:t>
            </a:r>
            <a:r>
              <a:rPr lang="es-AR" sz="2800" b="1" dirty="0">
                <a:latin typeface="+mj-lt"/>
              </a:rPr>
              <a:t>seis índices de protección</a:t>
            </a:r>
            <a:r>
              <a:rPr lang="es-AR" sz="2800" dirty="0">
                <a:latin typeface="+mj-lt"/>
              </a:rPr>
              <a:t> (</a:t>
            </a:r>
            <a:r>
              <a:rPr lang="es-AR" sz="2800" dirty="0">
                <a:solidFill>
                  <a:srgbClr val="FF0000"/>
                </a:solidFill>
                <a:latin typeface="+mj-lt"/>
              </a:rPr>
              <a:t>el 1 indica la mayor protección y el 6 la mínima).</a:t>
            </a:r>
            <a:r>
              <a:rPr lang="es-AR" sz="2800" dirty="0">
                <a:latin typeface="+mj-lt"/>
              </a:rPr>
              <a:t> Estos "índices de protección" se determinan en función de un parámetro de ensayo denominado "tiempo de paso" (BT. </a:t>
            </a:r>
            <a:r>
              <a:rPr lang="es-AR" sz="2800" dirty="0" err="1">
                <a:latin typeface="+mj-lt"/>
              </a:rPr>
              <a:t>Breakthrough</a:t>
            </a:r>
            <a:r>
              <a:rPr lang="es-AR" sz="2800" dirty="0">
                <a:latin typeface="+mj-lt"/>
              </a:rPr>
              <a:t> Time) el cual indica el tiempo que el producto químico tarda en atravesar el material.</a:t>
            </a:r>
          </a:p>
        </p:txBody>
      </p:sp>
    </p:spTree>
    <p:extLst>
      <p:ext uri="{BB962C8B-B14F-4D97-AF65-F5344CB8AC3E}">
        <p14:creationId xmlns:p14="http://schemas.microsoft.com/office/powerpoint/2010/main" val="33105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586054080"/>
              </p:ext>
            </p:extLst>
          </p:nvPr>
        </p:nvGraphicFramePr>
        <p:xfrm>
          <a:off x="251520" y="260648"/>
          <a:ext cx="8532440" cy="6584776"/>
        </p:xfrm>
        <a:graphic>
          <a:graphicData uri="http://schemas.openxmlformats.org/drawingml/2006/table">
            <a:tbl>
              <a:tblPr firstRow="1" bandRow="1">
                <a:tableStyleId>{5C22544A-7EE6-4342-B048-85BDC9FD1C3A}</a:tableStyleId>
              </a:tblPr>
              <a:tblGrid>
                <a:gridCol w="4266220">
                  <a:extLst>
                    <a:ext uri="{9D8B030D-6E8A-4147-A177-3AD203B41FA5}">
                      <a16:colId xmlns:a16="http://schemas.microsoft.com/office/drawing/2014/main" val="20000"/>
                    </a:ext>
                  </a:extLst>
                </a:gridCol>
                <a:gridCol w="4266220">
                  <a:extLst>
                    <a:ext uri="{9D8B030D-6E8A-4147-A177-3AD203B41FA5}">
                      <a16:colId xmlns:a16="http://schemas.microsoft.com/office/drawing/2014/main" val="20001"/>
                    </a:ext>
                  </a:extLst>
                </a:gridCol>
              </a:tblGrid>
              <a:tr h="549686">
                <a:tc>
                  <a:txBody>
                    <a:bodyPr/>
                    <a:lstStyle/>
                    <a:p>
                      <a:r>
                        <a:rPr lang="es-AR" dirty="0"/>
                        <a:t>TIPO</a:t>
                      </a:r>
                    </a:p>
                  </a:txBody>
                  <a:tcPr/>
                </a:tc>
                <a:tc>
                  <a:txBody>
                    <a:bodyPr/>
                    <a:lstStyle/>
                    <a:p>
                      <a:r>
                        <a:rPr lang="es-AR" dirty="0"/>
                        <a:t>PROTECCION</a:t>
                      </a:r>
                    </a:p>
                  </a:txBody>
                  <a:tcPr/>
                </a:tc>
                <a:extLst>
                  <a:ext uri="{0D108BD9-81ED-4DB2-BD59-A6C34878D82A}">
                    <a16:rowId xmlns:a16="http://schemas.microsoft.com/office/drawing/2014/main" val="10000"/>
                  </a:ext>
                </a:extLst>
              </a:tr>
              <a:tr h="2834690">
                <a:tc>
                  <a:txBody>
                    <a:bodyPr/>
                    <a:lstStyle/>
                    <a:p>
                      <a:r>
                        <a:rPr lang="es-AR" sz="4000" b="1" kern="1200" dirty="0">
                          <a:solidFill>
                            <a:schemeClr val="dk1"/>
                          </a:solidFill>
                          <a:effectLst/>
                          <a:latin typeface="+mn-lt"/>
                          <a:ea typeface="+mn-ea"/>
                          <a:cs typeface="+mn-cs"/>
                        </a:rPr>
                        <a:t>1</a:t>
                      </a:r>
                      <a:endParaRPr lang="es-AR" sz="4000" dirty="0"/>
                    </a:p>
                  </a:txBody>
                  <a:tcPr/>
                </a:tc>
                <a:tc>
                  <a:txBody>
                    <a:bodyPr/>
                    <a:lstStyle/>
                    <a:p>
                      <a:r>
                        <a:rPr lang="es-AR" sz="1800" kern="1200" dirty="0">
                          <a:solidFill>
                            <a:schemeClr val="dk1"/>
                          </a:solidFill>
                          <a:effectLst/>
                          <a:latin typeface="+mn-lt"/>
                          <a:ea typeface="+mn-ea"/>
                          <a:cs typeface="+mn-cs"/>
                        </a:rPr>
                        <a:t>Herméticos a productos químicos gaseosos o en forma de vapor. Cubren todo el cuerpo, incluyendo guantes, botas y equipo de protección respiratoria. </a:t>
                      </a:r>
                    </a:p>
                    <a:p>
                      <a:r>
                        <a:rPr lang="es-AR" sz="1800" b="1" i="1" kern="1200" dirty="0">
                          <a:solidFill>
                            <a:schemeClr val="dk1"/>
                          </a:solidFill>
                          <a:effectLst/>
                          <a:latin typeface="+mn-lt"/>
                          <a:ea typeface="+mn-ea"/>
                          <a:cs typeface="+mn-cs"/>
                        </a:rPr>
                        <a:t>Tipo 1 a</a:t>
                      </a:r>
                      <a:r>
                        <a:rPr lang="es-AR" sz="1800" kern="1200" dirty="0">
                          <a:solidFill>
                            <a:schemeClr val="dk1"/>
                          </a:solidFill>
                          <a:effectLst/>
                          <a:latin typeface="+mn-lt"/>
                          <a:ea typeface="+mn-ea"/>
                          <a:cs typeface="+mn-cs"/>
                        </a:rPr>
                        <a:t>: Llevan el equipo de protección respiratoria dentro del traje.</a:t>
                      </a:r>
                    </a:p>
                    <a:p>
                      <a:r>
                        <a:rPr lang="es-AR" sz="1800" b="1" i="1" kern="1200" dirty="0">
                          <a:solidFill>
                            <a:schemeClr val="dk1"/>
                          </a:solidFill>
                          <a:effectLst/>
                          <a:latin typeface="+mn-lt"/>
                          <a:ea typeface="+mn-ea"/>
                          <a:cs typeface="+mn-cs"/>
                        </a:rPr>
                        <a:t>Tipo 1 b</a:t>
                      </a:r>
                      <a:r>
                        <a:rPr lang="es-AR" sz="1800" kern="1200" dirty="0">
                          <a:solidFill>
                            <a:schemeClr val="dk1"/>
                          </a:solidFill>
                          <a:effectLst/>
                          <a:latin typeface="+mn-lt"/>
                          <a:ea typeface="+mn-ea"/>
                          <a:cs typeface="+mn-cs"/>
                        </a:rPr>
                        <a:t>: Llevan el equipo de protección respiratoria en el exterior del traje.</a:t>
                      </a:r>
                    </a:p>
                    <a:p>
                      <a:r>
                        <a:rPr lang="es-AR" sz="1800" b="1" i="1" kern="1200" dirty="0">
                          <a:solidFill>
                            <a:schemeClr val="dk1"/>
                          </a:solidFill>
                          <a:effectLst/>
                          <a:latin typeface="+mn-lt"/>
                          <a:ea typeface="+mn-ea"/>
                          <a:cs typeface="+mn-cs"/>
                        </a:rPr>
                        <a:t>Tipo 1 c</a:t>
                      </a:r>
                      <a:r>
                        <a:rPr lang="es-AR" sz="1800" kern="1200" dirty="0">
                          <a:solidFill>
                            <a:schemeClr val="dk1"/>
                          </a:solidFill>
                          <a:effectLst/>
                          <a:latin typeface="+mn-lt"/>
                          <a:ea typeface="+mn-ea"/>
                          <a:cs typeface="+mn-cs"/>
                        </a:rPr>
                        <a:t>: Van conectados a una línea de aire respirable.</a:t>
                      </a:r>
                      <a:endParaRPr lang="es-AR" dirty="0"/>
                    </a:p>
                  </a:txBody>
                  <a:tcPr/>
                </a:tc>
                <a:extLst>
                  <a:ext uri="{0D108BD9-81ED-4DB2-BD59-A6C34878D82A}">
                    <a16:rowId xmlns:a16="http://schemas.microsoft.com/office/drawing/2014/main" val="10001"/>
                  </a:ext>
                </a:extLst>
              </a:tr>
              <a:tr h="1296144">
                <a:tc>
                  <a:txBody>
                    <a:bodyPr/>
                    <a:lstStyle/>
                    <a:p>
                      <a:r>
                        <a:rPr lang="es-AR" sz="4000" b="1" dirty="0"/>
                        <a:t>2</a:t>
                      </a:r>
                    </a:p>
                  </a:txBody>
                  <a:tcPr/>
                </a:tc>
                <a:tc>
                  <a:txBody>
                    <a:bodyPr/>
                    <a:lstStyle/>
                    <a:p>
                      <a:r>
                        <a:rPr lang="es-AR" sz="1800" kern="1200" dirty="0">
                          <a:solidFill>
                            <a:schemeClr val="dk1"/>
                          </a:solidFill>
                          <a:effectLst/>
                          <a:latin typeface="+mn-lt"/>
                          <a:ea typeface="+mn-ea"/>
                          <a:cs typeface="+mn-cs"/>
                        </a:rPr>
                        <a:t>Son como los del tipo 1 c, pero sus costuras no son estancas. Todos ellos están constituidos por materiales no transpirables y con resistencia a la permeación.</a:t>
                      </a:r>
                      <a:endParaRPr lang="es-AR" dirty="0"/>
                    </a:p>
                  </a:txBody>
                  <a:tcPr/>
                </a:tc>
                <a:extLst>
                  <a:ext uri="{0D108BD9-81ED-4DB2-BD59-A6C34878D82A}">
                    <a16:rowId xmlns:a16="http://schemas.microsoft.com/office/drawing/2014/main" val="10002"/>
                  </a:ext>
                </a:extLst>
              </a:tr>
              <a:tr h="1656184">
                <a:tc>
                  <a:txBody>
                    <a:bodyPr/>
                    <a:lstStyle/>
                    <a:p>
                      <a:r>
                        <a:rPr lang="es-AR" sz="4000" b="1" dirty="0"/>
                        <a:t>3</a:t>
                      </a:r>
                    </a:p>
                  </a:txBody>
                  <a:tcPr/>
                </a:tc>
                <a:tc>
                  <a:txBody>
                    <a:bodyPr/>
                    <a:lstStyle/>
                    <a:p>
                      <a:r>
                        <a:rPr lang="es-AR" sz="1800" kern="1200" dirty="0">
                          <a:solidFill>
                            <a:schemeClr val="dk1"/>
                          </a:solidFill>
                          <a:effectLst/>
                          <a:latin typeface="+mn-lt"/>
                          <a:ea typeface="+mn-ea"/>
                          <a:cs typeface="+mn-cs"/>
                        </a:rPr>
                        <a:t>Tienen conexiones herméticas a productos químicos líquidos en forma de chorro a presión. Todos ellos están constituidos por materiales no transpirables y con resistencia a la permeación.</a:t>
                      </a:r>
                      <a:endParaRPr lang="es-AR"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0475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7931224" cy="708688"/>
          </a:xfrm>
        </p:spPr>
        <p:txBody>
          <a:bodyPr>
            <a:normAutofit fontScale="90000"/>
          </a:bodyPr>
          <a:lstStyle/>
          <a:p>
            <a:pPr algn="ctr"/>
            <a:r>
              <a:rPr lang="es-AR" b="1" dirty="0"/>
              <a:t>Clasificación general</a:t>
            </a:r>
          </a:p>
        </p:txBody>
      </p:sp>
      <p:sp>
        <p:nvSpPr>
          <p:cNvPr id="3" name="2 Marcador de contenido"/>
          <p:cNvSpPr>
            <a:spLocks noGrp="1"/>
          </p:cNvSpPr>
          <p:nvPr>
            <p:ph sz="half" idx="1"/>
          </p:nvPr>
        </p:nvSpPr>
        <p:spPr/>
        <p:txBody>
          <a:bodyPr/>
          <a:lstStyle/>
          <a:p>
            <a:r>
              <a:rPr lang="es-AR" dirty="0"/>
              <a:t>Vestimenta o ropa de trabajo</a:t>
            </a:r>
          </a:p>
          <a:p>
            <a:endParaRPr lang="es-AR" dirty="0"/>
          </a:p>
        </p:txBody>
      </p:sp>
      <p:sp>
        <p:nvSpPr>
          <p:cNvPr id="4" name="3 Marcador de contenido"/>
          <p:cNvSpPr>
            <a:spLocks noGrp="1"/>
          </p:cNvSpPr>
          <p:nvPr>
            <p:ph sz="half" idx="2"/>
          </p:nvPr>
        </p:nvSpPr>
        <p:spPr/>
        <p:txBody>
          <a:bodyPr/>
          <a:lstStyle/>
          <a:p>
            <a:r>
              <a:rPr lang="es-AR" dirty="0"/>
              <a:t>Ropa de protección</a:t>
            </a:r>
          </a:p>
        </p:txBody>
      </p:sp>
      <p:pic>
        <p:nvPicPr>
          <p:cNvPr id="5" name="4 Imagen" descr="Colección de chaquetas sanitarias con las que conjuntar tus uniformes sanitarios. Enfocados en darte el aire profesional que tu negocio necesita, ¡Entra ya! Uniformes Hospitalares, Uniformes Dentales, Chaqueta De Trabajo, Uniformes Estetica, Chaquetas Medicas, Ambos Medicos, Diseño De Uniforme, Uniformes Enfermeria, Blusas Personalizadas"/>
          <p:cNvPicPr/>
          <p:nvPr/>
        </p:nvPicPr>
        <p:blipFill>
          <a:blip r:embed="rId2">
            <a:extLst>
              <a:ext uri="{28A0092B-C50C-407E-A947-70E740481C1C}">
                <a14:useLocalDpi xmlns:a14="http://schemas.microsoft.com/office/drawing/2010/main" val="0"/>
              </a:ext>
            </a:extLst>
          </a:blip>
          <a:srcRect/>
          <a:stretch>
            <a:fillRect/>
          </a:stretch>
        </p:blipFill>
        <p:spPr bwMode="auto">
          <a:xfrm>
            <a:off x="251520" y="3111398"/>
            <a:ext cx="2016224" cy="3197922"/>
          </a:xfrm>
          <a:prstGeom prst="rect">
            <a:avLst/>
          </a:prstGeom>
          <a:noFill/>
          <a:ln>
            <a:noFill/>
          </a:ln>
        </p:spPr>
      </p:pic>
      <p:pic>
        <p:nvPicPr>
          <p:cNvPr id="6" name="Picture 2" descr="C:\Users\Fede\Desktop\5157 copia.png"/>
          <p:cNvPicPr>
            <a:picLocks noChangeAspect="1" noChangeArrowheads="1"/>
          </p:cNvPicPr>
          <p:nvPr/>
        </p:nvPicPr>
        <p:blipFill>
          <a:blip r:embed="rId3" cstate="print"/>
          <a:srcRect/>
          <a:stretch>
            <a:fillRect/>
          </a:stretch>
        </p:blipFill>
        <p:spPr bwMode="auto">
          <a:xfrm>
            <a:off x="2020477" y="3111397"/>
            <a:ext cx="2219101" cy="3053905"/>
          </a:xfrm>
          <a:prstGeom prst="rect">
            <a:avLst/>
          </a:prstGeom>
          <a:noFill/>
        </p:spPr>
      </p:pic>
      <p:pic>
        <p:nvPicPr>
          <p:cNvPr id="7" name="6 Imagen" descr="Resultado de imagen para ropa de proteccion laboral"/>
          <p:cNvPicPr/>
          <p:nvPr/>
        </p:nvPicPr>
        <p:blipFill rotWithShape="1">
          <a:blip r:embed="rId4">
            <a:extLst>
              <a:ext uri="{28A0092B-C50C-407E-A947-70E740481C1C}">
                <a14:useLocalDpi xmlns:a14="http://schemas.microsoft.com/office/drawing/2010/main" val="0"/>
              </a:ext>
            </a:extLst>
          </a:blip>
          <a:srcRect r="52158"/>
          <a:stretch/>
        </p:blipFill>
        <p:spPr bwMode="auto">
          <a:xfrm>
            <a:off x="5220072" y="2708920"/>
            <a:ext cx="3240360" cy="34563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3265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893101871"/>
              </p:ext>
            </p:extLst>
          </p:nvPr>
        </p:nvGraphicFramePr>
        <p:xfrm>
          <a:off x="179512" y="692696"/>
          <a:ext cx="8856984" cy="5760720"/>
        </p:xfrm>
        <a:graphic>
          <a:graphicData uri="http://schemas.openxmlformats.org/drawingml/2006/table">
            <a:tbl>
              <a:tblPr firstRow="1" bandRow="1">
                <a:tableStyleId>{5C22544A-7EE6-4342-B048-85BDC9FD1C3A}</a:tableStyleId>
              </a:tblPr>
              <a:tblGrid>
                <a:gridCol w="4338736">
                  <a:extLst>
                    <a:ext uri="{9D8B030D-6E8A-4147-A177-3AD203B41FA5}">
                      <a16:colId xmlns:a16="http://schemas.microsoft.com/office/drawing/2014/main" val="20000"/>
                    </a:ext>
                  </a:extLst>
                </a:gridCol>
                <a:gridCol w="4518248">
                  <a:extLst>
                    <a:ext uri="{9D8B030D-6E8A-4147-A177-3AD203B41FA5}">
                      <a16:colId xmlns:a16="http://schemas.microsoft.com/office/drawing/2014/main" val="20001"/>
                    </a:ext>
                  </a:extLst>
                </a:gridCol>
              </a:tblGrid>
              <a:tr h="1578842">
                <a:tc>
                  <a:txBody>
                    <a:bodyPr/>
                    <a:lstStyle/>
                    <a:p>
                      <a:r>
                        <a:rPr lang="es-AR" sz="4000" b="1" dirty="0"/>
                        <a:t>4</a:t>
                      </a:r>
                    </a:p>
                  </a:txBody>
                  <a:tcPr/>
                </a:tc>
                <a:tc>
                  <a:txBody>
                    <a:bodyPr/>
                    <a:lstStyle/>
                    <a:p>
                      <a:r>
                        <a:rPr lang="es-AR" sz="1800" kern="1200" dirty="0">
                          <a:solidFill>
                            <a:schemeClr val="dk1"/>
                          </a:solidFill>
                          <a:effectLst/>
                          <a:latin typeface="+mn-lt"/>
                          <a:ea typeface="+mn-ea"/>
                          <a:cs typeface="+mn-cs"/>
                        </a:rPr>
                        <a:t>Tienen conexiones herméticas a productos químicos líquidos en forma de spray. Pueden estar constituidos por materiales transpirables o no, pero que tienen que ofrecer resistencia a la permeación.</a:t>
                      </a:r>
                      <a:endParaRPr lang="es-AR" dirty="0"/>
                    </a:p>
                  </a:txBody>
                  <a:tcPr/>
                </a:tc>
                <a:extLst>
                  <a:ext uri="{0D108BD9-81ED-4DB2-BD59-A6C34878D82A}">
                    <a16:rowId xmlns:a16="http://schemas.microsoft.com/office/drawing/2014/main" val="10000"/>
                  </a:ext>
                </a:extLst>
              </a:tr>
              <a:tr h="1874875">
                <a:tc>
                  <a:txBody>
                    <a:bodyPr/>
                    <a:lstStyle/>
                    <a:p>
                      <a:r>
                        <a:rPr lang="es-AR" sz="4000" b="1" dirty="0"/>
                        <a:t>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800" kern="1200" dirty="0">
                          <a:solidFill>
                            <a:schemeClr val="dk1"/>
                          </a:solidFill>
                          <a:effectLst/>
                          <a:latin typeface="+mn-lt"/>
                          <a:ea typeface="+mn-ea"/>
                          <a:cs typeface="+mn-cs"/>
                        </a:rPr>
                        <a:t>Tienen conexiones herméticas a productos químicos en forma de partículas sólidas. Están confeccionados por materiales transpirables y el nivel de prestación se mide por la resistencia a la penetración de partículas sólidas.</a:t>
                      </a:r>
                    </a:p>
                    <a:p>
                      <a:endParaRPr lang="es-AR" dirty="0"/>
                    </a:p>
                  </a:txBody>
                  <a:tcPr/>
                </a:tc>
                <a:extLst>
                  <a:ext uri="{0D108BD9-81ED-4DB2-BD59-A6C34878D82A}">
                    <a16:rowId xmlns:a16="http://schemas.microsoft.com/office/drawing/2014/main" val="10001"/>
                  </a:ext>
                </a:extLst>
              </a:tr>
              <a:tr h="1874875">
                <a:tc>
                  <a:txBody>
                    <a:bodyPr/>
                    <a:lstStyle/>
                    <a:p>
                      <a:r>
                        <a:rPr lang="es-AR" sz="4000" b="1" dirty="0"/>
                        <a:t>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800" kern="1200" dirty="0">
                          <a:solidFill>
                            <a:schemeClr val="dk1"/>
                          </a:solidFill>
                          <a:effectLst/>
                          <a:latin typeface="+mn-lt"/>
                          <a:ea typeface="+mn-ea"/>
                          <a:cs typeface="+mn-cs"/>
                        </a:rPr>
                        <a:t>Ofrecen protección limitada frente a pequeñas salpicaduras de productos químicos líquidos. Están confeccionados por materiales transpirables y el nivel de prestación se mide por la resistencia a la penetración de líquidos.</a:t>
                      </a:r>
                    </a:p>
                    <a:p>
                      <a:endParaRPr lang="es-AR"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6927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Users\roberto\Dropbox\Capturas de pantalla\Captura de pantalla 2020-03-22 15.28.00.png"/>
          <p:cNvPicPr/>
          <p:nvPr/>
        </p:nvPicPr>
        <p:blipFill rotWithShape="1">
          <a:blip r:embed="rId2">
            <a:extLst>
              <a:ext uri="{28A0092B-C50C-407E-A947-70E740481C1C}">
                <a14:useLocalDpi xmlns:a14="http://schemas.microsoft.com/office/drawing/2010/main" val="0"/>
              </a:ext>
            </a:extLst>
          </a:blip>
          <a:srcRect l="13588" t="20810" r="19720" b="12037"/>
          <a:stretch/>
        </p:blipFill>
        <p:spPr bwMode="auto">
          <a:xfrm>
            <a:off x="395536" y="1200329"/>
            <a:ext cx="8568952" cy="5657672"/>
          </a:xfrm>
          <a:prstGeom prst="rect">
            <a:avLst/>
          </a:prstGeom>
          <a:noFill/>
          <a:ln>
            <a:noFill/>
          </a:ln>
          <a:extLst>
            <a:ext uri="{53640926-AAD7-44D8-BBD7-CCE9431645EC}">
              <a14:shadowObscured xmlns:a14="http://schemas.microsoft.com/office/drawing/2010/main"/>
            </a:ext>
          </a:extLst>
        </p:spPr>
      </p:pic>
      <p:sp>
        <p:nvSpPr>
          <p:cNvPr id="3" name="2 Rectángulo"/>
          <p:cNvSpPr/>
          <p:nvPr/>
        </p:nvSpPr>
        <p:spPr>
          <a:xfrm>
            <a:off x="251520" y="0"/>
            <a:ext cx="8712968" cy="1200329"/>
          </a:xfrm>
          <a:prstGeom prst="rect">
            <a:avLst/>
          </a:prstGeom>
        </p:spPr>
        <p:txBody>
          <a:bodyPr wrap="square">
            <a:spAutoFit/>
          </a:bodyPr>
          <a:lstStyle/>
          <a:p>
            <a:r>
              <a:rPr lang="es-AR" sz="3600" dirty="0">
                <a:ea typeface="Calibri"/>
              </a:rPr>
              <a:t>Según la normativa  </a:t>
            </a:r>
            <a:r>
              <a:rPr lang="es-AR" sz="3600" b="1" dirty="0">
                <a:ea typeface="Calibri"/>
              </a:rPr>
              <a:t>EN 465</a:t>
            </a:r>
            <a:r>
              <a:rPr lang="es-AR" sz="3600" dirty="0">
                <a:latin typeface="Times New Roman"/>
                <a:ea typeface="Calibri"/>
              </a:rPr>
              <a:t> existen seis tipos de protección </a:t>
            </a:r>
            <a:endParaRPr lang="es-AR" sz="3600" dirty="0"/>
          </a:p>
        </p:txBody>
      </p:sp>
    </p:spTree>
    <p:extLst>
      <p:ext uri="{BB962C8B-B14F-4D97-AF65-F5344CB8AC3E}">
        <p14:creationId xmlns:p14="http://schemas.microsoft.com/office/powerpoint/2010/main" val="2149084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16632"/>
            <a:ext cx="8568952" cy="6863417"/>
          </a:xfrm>
          <a:prstGeom prst="rect">
            <a:avLst/>
          </a:prstGeom>
        </p:spPr>
        <p:txBody>
          <a:bodyPr wrap="square">
            <a:spAutoFit/>
          </a:bodyPr>
          <a:lstStyle/>
          <a:p>
            <a:pPr algn="just"/>
            <a:r>
              <a:rPr lang="es-AR" sz="4000" dirty="0">
                <a:latin typeface="+mj-lt"/>
              </a:rPr>
              <a:t>Así pues vemos como el tipo 1 es el más hermético y el tipo 6 el menos hermético.</a:t>
            </a:r>
          </a:p>
          <a:p>
            <a:pPr algn="just"/>
            <a:r>
              <a:rPr lang="es-AR" sz="4000" b="1" dirty="0">
                <a:latin typeface="+mj-lt"/>
              </a:rPr>
              <a:t>No debe, en estas condiciones, </a:t>
            </a:r>
          </a:p>
          <a:p>
            <a:pPr algn="just"/>
            <a:r>
              <a:rPr lang="es-AR" sz="4000" b="1" dirty="0">
                <a:latin typeface="+mj-lt"/>
              </a:rPr>
              <a:t>confundirse esta clasificación de los trajes con los índices de protección de los materiales (anteriormente presentados)</a:t>
            </a:r>
            <a:r>
              <a:rPr lang="es-AR" sz="4000" dirty="0">
                <a:latin typeface="+mj-lt"/>
              </a:rPr>
              <a:t>, en los que como vimos la gradación era justo la inversa: el 1 indicaba la menor protección y el 6 la máxima.</a:t>
            </a:r>
          </a:p>
        </p:txBody>
      </p:sp>
    </p:spTree>
    <p:extLst>
      <p:ext uri="{BB962C8B-B14F-4D97-AF65-F5344CB8AC3E}">
        <p14:creationId xmlns:p14="http://schemas.microsoft.com/office/powerpoint/2010/main" val="140190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3" y="764703"/>
            <a:ext cx="8064896" cy="2519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805" y="3429000"/>
            <a:ext cx="8382392" cy="256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836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80" y="-17904"/>
            <a:ext cx="8532439" cy="679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251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353" y="692696"/>
            <a:ext cx="3739139" cy="5922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0518" y="116633"/>
            <a:ext cx="3283850"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1492" y="3429000"/>
            <a:ext cx="43815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4770" y="4162425"/>
            <a:ext cx="4368222"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49082" y="5517232"/>
            <a:ext cx="292417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545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gtEl>
                                        <p:attrNameLst>
                                          <p:attrName>style.visibility</p:attrName>
                                        </p:attrNameLst>
                                      </p:cBhvr>
                                      <p:to>
                                        <p:strVal val="visible"/>
                                      </p:to>
                                    </p:set>
                                    <p:animEffect transition="in" filter="fade">
                                      <p:cBhvr>
                                        <p:cTn id="14" dur="1000"/>
                                        <p:tgtEl>
                                          <p:spTgt spid="7171"/>
                                        </p:tgtEl>
                                      </p:cBhvr>
                                    </p:animEffect>
                                    <p:anim calcmode="lin" valueType="num">
                                      <p:cBhvr>
                                        <p:cTn id="15" dur="1000" fill="hold"/>
                                        <p:tgtEl>
                                          <p:spTgt spid="7171"/>
                                        </p:tgtEl>
                                        <p:attrNameLst>
                                          <p:attrName>ppt_x</p:attrName>
                                        </p:attrNameLst>
                                      </p:cBhvr>
                                      <p:tavLst>
                                        <p:tav tm="0">
                                          <p:val>
                                            <p:strVal val="#ppt_x"/>
                                          </p:val>
                                        </p:tav>
                                        <p:tav tm="100000">
                                          <p:val>
                                            <p:strVal val="#ppt_x"/>
                                          </p:val>
                                        </p:tav>
                                      </p:tavLst>
                                    </p:anim>
                                    <p:anim calcmode="lin" valueType="num">
                                      <p:cBhvr>
                                        <p:cTn id="16"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fade">
                                      <p:cBhvr>
                                        <p:cTn id="21" dur="1000"/>
                                        <p:tgtEl>
                                          <p:spTgt spid="7172"/>
                                        </p:tgtEl>
                                      </p:cBhvr>
                                    </p:animEffect>
                                    <p:anim calcmode="lin" valueType="num">
                                      <p:cBhvr>
                                        <p:cTn id="22" dur="1000" fill="hold"/>
                                        <p:tgtEl>
                                          <p:spTgt spid="7172"/>
                                        </p:tgtEl>
                                        <p:attrNameLst>
                                          <p:attrName>ppt_x</p:attrName>
                                        </p:attrNameLst>
                                      </p:cBhvr>
                                      <p:tavLst>
                                        <p:tav tm="0">
                                          <p:val>
                                            <p:strVal val="#ppt_x"/>
                                          </p:val>
                                        </p:tav>
                                        <p:tav tm="100000">
                                          <p:val>
                                            <p:strVal val="#ppt_x"/>
                                          </p:val>
                                        </p:tav>
                                      </p:tavLst>
                                    </p:anim>
                                    <p:anim calcmode="lin" valueType="num">
                                      <p:cBhvr>
                                        <p:cTn id="23"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3"/>
                                        </p:tgtEl>
                                        <p:attrNameLst>
                                          <p:attrName>style.visibility</p:attrName>
                                        </p:attrNameLst>
                                      </p:cBhvr>
                                      <p:to>
                                        <p:strVal val="visible"/>
                                      </p:to>
                                    </p:set>
                                    <p:animEffect transition="in" filter="fade">
                                      <p:cBhvr>
                                        <p:cTn id="28" dur="1000"/>
                                        <p:tgtEl>
                                          <p:spTgt spid="7173"/>
                                        </p:tgtEl>
                                      </p:cBhvr>
                                    </p:animEffect>
                                    <p:anim calcmode="lin" valueType="num">
                                      <p:cBhvr>
                                        <p:cTn id="29" dur="1000" fill="hold"/>
                                        <p:tgtEl>
                                          <p:spTgt spid="7173"/>
                                        </p:tgtEl>
                                        <p:attrNameLst>
                                          <p:attrName>ppt_x</p:attrName>
                                        </p:attrNameLst>
                                      </p:cBhvr>
                                      <p:tavLst>
                                        <p:tav tm="0">
                                          <p:val>
                                            <p:strVal val="#ppt_x"/>
                                          </p:val>
                                        </p:tav>
                                        <p:tav tm="100000">
                                          <p:val>
                                            <p:strVal val="#ppt_x"/>
                                          </p:val>
                                        </p:tav>
                                      </p:tavLst>
                                    </p:anim>
                                    <p:anim calcmode="lin" valueType="num">
                                      <p:cBhvr>
                                        <p:cTn id="30" dur="1000" fill="hold"/>
                                        <p:tgtEl>
                                          <p:spTgt spid="717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174"/>
                                        </p:tgtEl>
                                        <p:attrNameLst>
                                          <p:attrName>style.visibility</p:attrName>
                                        </p:attrNameLst>
                                      </p:cBhvr>
                                      <p:to>
                                        <p:strVal val="visible"/>
                                      </p:to>
                                    </p:set>
                                    <p:animEffect transition="in" filter="fade">
                                      <p:cBhvr>
                                        <p:cTn id="35" dur="1000"/>
                                        <p:tgtEl>
                                          <p:spTgt spid="7174"/>
                                        </p:tgtEl>
                                      </p:cBhvr>
                                    </p:animEffect>
                                    <p:anim calcmode="lin" valueType="num">
                                      <p:cBhvr>
                                        <p:cTn id="36" dur="1000" fill="hold"/>
                                        <p:tgtEl>
                                          <p:spTgt spid="7174"/>
                                        </p:tgtEl>
                                        <p:attrNameLst>
                                          <p:attrName>ppt_x</p:attrName>
                                        </p:attrNameLst>
                                      </p:cBhvr>
                                      <p:tavLst>
                                        <p:tav tm="0">
                                          <p:val>
                                            <p:strVal val="#ppt_x"/>
                                          </p:val>
                                        </p:tav>
                                        <p:tav tm="100000">
                                          <p:val>
                                            <p:strVal val="#ppt_x"/>
                                          </p:val>
                                        </p:tav>
                                      </p:tavLst>
                                    </p:anim>
                                    <p:anim calcmode="lin" valueType="num">
                                      <p:cBhvr>
                                        <p:cTn id="37"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288897"/>
            <a:ext cx="8712968" cy="5116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1791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992" y="1196752"/>
            <a:ext cx="8874639" cy="5505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189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116632"/>
            <a:ext cx="8496944" cy="2862322"/>
          </a:xfrm>
          <a:prstGeom prst="rect">
            <a:avLst/>
          </a:prstGeom>
        </p:spPr>
        <p:txBody>
          <a:bodyPr wrap="square">
            <a:spAutoFit/>
          </a:bodyPr>
          <a:lstStyle/>
          <a:p>
            <a:pPr algn="just">
              <a:lnSpc>
                <a:spcPct val="150000"/>
              </a:lnSpc>
              <a:spcAft>
                <a:spcPts val="1000"/>
              </a:spcAft>
            </a:pPr>
            <a:r>
              <a:rPr lang="es-AR" sz="2400" dirty="0">
                <a:latin typeface="Times New Roman"/>
                <a:ea typeface="Calibri"/>
                <a:cs typeface="Times New Roman"/>
              </a:rPr>
              <a:t>Ejemplo: </a:t>
            </a:r>
            <a:r>
              <a:rPr lang="es-AR" sz="2400" b="1" dirty="0">
                <a:latin typeface="Times New Roman"/>
                <a:ea typeface="Calibri"/>
                <a:cs typeface="Times New Roman"/>
              </a:rPr>
              <a:t>traje 3M desechable  Tipo 4</a:t>
            </a:r>
            <a:r>
              <a:rPr lang="es-AR" sz="2400" dirty="0">
                <a:latin typeface="Times New Roman"/>
                <a:ea typeface="Calibri"/>
                <a:cs typeface="Times New Roman"/>
              </a:rPr>
              <a:t> Manipulación de asbestos, agricultura, mecánicos, limpieza, servicios médicos y de emergencia, forenses, industria farmacéutica. Seguridad y confort. Ofrece una excelente protección química tratándose de un vestuario tipo 4, 5 y 6.</a:t>
            </a:r>
            <a:endParaRPr lang="es-AR" sz="2400" dirty="0">
              <a:effectLst/>
              <a:latin typeface="Calibri"/>
              <a:ea typeface="Calibri"/>
              <a:cs typeface="Times New Roman"/>
            </a:endParaRPr>
          </a:p>
        </p:txBody>
      </p:sp>
      <p:pic>
        <p:nvPicPr>
          <p:cNvPr id="3" name="2 Imagen" descr="C:\Users\roberto\Dropbox\Capturas de pantalla\Captura de pantalla 2020-03-22 15.49.02.png"/>
          <p:cNvPicPr/>
          <p:nvPr/>
        </p:nvPicPr>
        <p:blipFill rotWithShape="1">
          <a:blip r:embed="rId2">
            <a:extLst>
              <a:ext uri="{28A0092B-C50C-407E-A947-70E740481C1C}">
                <a14:useLocalDpi xmlns:a14="http://schemas.microsoft.com/office/drawing/2010/main" val="0"/>
              </a:ext>
            </a:extLst>
          </a:blip>
          <a:srcRect l="17859" t="41692" r="63264" b="21422"/>
          <a:stretch/>
        </p:blipFill>
        <p:spPr bwMode="auto">
          <a:xfrm>
            <a:off x="3131840" y="2455348"/>
            <a:ext cx="4608512" cy="440265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13528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116632"/>
            <a:ext cx="8568952" cy="2308324"/>
          </a:xfrm>
          <a:prstGeom prst="rect">
            <a:avLst/>
          </a:prstGeom>
        </p:spPr>
        <p:txBody>
          <a:bodyPr wrap="square">
            <a:spAutoFit/>
          </a:bodyPr>
          <a:lstStyle/>
          <a:p>
            <a:pPr algn="just">
              <a:lnSpc>
                <a:spcPct val="150000"/>
              </a:lnSpc>
              <a:spcAft>
                <a:spcPts val="1000"/>
              </a:spcAft>
            </a:pPr>
            <a:r>
              <a:rPr lang="es-AR" sz="2400" b="1" dirty="0">
                <a:latin typeface="Times New Roman"/>
                <a:ea typeface="Calibri"/>
                <a:cs typeface="Times New Roman"/>
              </a:rPr>
              <a:t>Traje tipo  de protección Tipo 3-4-5-6</a:t>
            </a:r>
            <a:r>
              <a:rPr lang="es-AR" sz="2400" dirty="0">
                <a:latin typeface="Times New Roman"/>
                <a:ea typeface="Calibri"/>
                <a:cs typeface="Times New Roman"/>
              </a:rPr>
              <a:t>, antiestático, protección contra partículas radiactivas y contra agentes biológicos. Fabricado en polipropileno no tejido laminado con un film micro poroso 80 g/m 2</a:t>
            </a:r>
            <a:r>
              <a:rPr lang="es-AR" sz="1200" dirty="0">
                <a:solidFill>
                  <a:srgbClr val="888888"/>
                </a:solidFill>
                <a:latin typeface="Arial"/>
                <a:ea typeface="Calibri"/>
                <a:cs typeface="Times New Roman"/>
              </a:rPr>
              <a:t>. </a:t>
            </a:r>
            <a:endParaRPr lang="es-AR" sz="1400" dirty="0">
              <a:effectLst/>
              <a:latin typeface="Calibri"/>
              <a:ea typeface="Calibri"/>
              <a:cs typeface="Times New Roman"/>
            </a:endParaRPr>
          </a:p>
        </p:txBody>
      </p:sp>
      <p:pic>
        <p:nvPicPr>
          <p:cNvPr id="3" name="2 Imagen" descr="C:\Users\roberto\Dropbox\Capturas de pantalla\Captura de pantalla 2020-03-22 15.56.03.png"/>
          <p:cNvPicPr/>
          <p:nvPr/>
        </p:nvPicPr>
        <p:blipFill rotWithShape="1">
          <a:blip r:embed="rId2">
            <a:extLst>
              <a:ext uri="{28A0092B-C50C-407E-A947-70E740481C1C}">
                <a14:useLocalDpi xmlns:a14="http://schemas.microsoft.com/office/drawing/2010/main" val="0"/>
              </a:ext>
            </a:extLst>
          </a:blip>
          <a:srcRect l="21259" t="38974" r="67857" b="12349"/>
          <a:stretch/>
        </p:blipFill>
        <p:spPr bwMode="auto">
          <a:xfrm>
            <a:off x="2051720" y="1844824"/>
            <a:ext cx="3384376" cy="4752528"/>
          </a:xfrm>
          <a:prstGeom prst="rect">
            <a:avLst/>
          </a:prstGeom>
          <a:noFill/>
          <a:ln>
            <a:noFill/>
          </a:ln>
          <a:extLst>
            <a:ext uri="{53640926-AAD7-44D8-BBD7-CCE9431645EC}">
              <a14:shadowObscured xmlns:a14="http://schemas.microsoft.com/office/drawing/2010/main"/>
            </a:ext>
          </a:extLst>
        </p:spPr>
      </p:pic>
      <p:pic>
        <p:nvPicPr>
          <p:cNvPr id="4" name="3 Imagen" descr="C:\Users\roberto\Dropbox\Capturas de pantalla\Captura de pantalla 2020-03-22 15.57.18.png"/>
          <p:cNvPicPr/>
          <p:nvPr/>
        </p:nvPicPr>
        <p:blipFill rotWithShape="1">
          <a:blip r:embed="rId3">
            <a:extLst>
              <a:ext uri="{28A0092B-C50C-407E-A947-70E740481C1C}">
                <a14:useLocalDpi xmlns:a14="http://schemas.microsoft.com/office/drawing/2010/main" val="0"/>
              </a:ext>
            </a:extLst>
          </a:blip>
          <a:srcRect l="17687" t="38671" r="62755" b="11442"/>
          <a:stretch/>
        </p:blipFill>
        <p:spPr bwMode="auto">
          <a:xfrm>
            <a:off x="6012160" y="2132856"/>
            <a:ext cx="2880320" cy="40324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5422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640960" cy="1556792"/>
          </a:xfrm>
        </p:spPr>
        <p:txBody>
          <a:bodyPr>
            <a:normAutofit/>
          </a:bodyPr>
          <a:lstStyle/>
          <a:p>
            <a:pPr algn="ctr"/>
            <a:r>
              <a:rPr lang="es-AR" sz="4400" b="1" dirty="0"/>
              <a:t>Vestimenta o ropa de trabajo</a:t>
            </a:r>
            <a:br>
              <a:rPr lang="es-AR" dirty="0"/>
            </a:br>
            <a:endParaRPr lang="es-AR" dirty="0"/>
          </a:p>
        </p:txBody>
      </p:sp>
      <p:sp>
        <p:nvSpPr>
          <p:cNvPr id="3" name="2 Rectángulo"/>
          <p:cNvSpPr/>
          <p:nvPr/>
        </p:nvSpPr>
        <p:spPr>
          <a:xfrm>
            <a:off x="323528" y="1340768"/>
            <a:ext cx="8496944" cy="3908762"/>
          </a:xfrm>
          <a:prstGeom prst="rect">
            <a:avLst/>
          </a:prstGeom>
        </p:spPr>
        <p:txBody>
          <a:bodyPr wrap="square">
            <a:spAutoFit/>
          </a:bodyPr>
          <a:lstStyle/>
          <a:p>
            <a:pPr algn="just"/>
            <a:r>
              <a:rPr lang="es-AR" sz="3600" dirty="0"/>
              <a:t>La ropa utilizada deberá ser la autorizada por la empresa, de acuerdo a la actividad a desarrollar en la misma por los trabajadores. Es posible que puedan existir diferentes ropas para diferentes sectores.</a:t>
            </a:r>
          </a:p>
          <a:p>
            <a:pPr algn="just"/>
            <a:endParaRPr lang="es-AR" sz="3200" dirty="0"/>
          </a:p>
        </p:txBody>
      </p:sp>
    </p:spTree>
    <p:extLst>
      <p:ext uri="{BB962C8B-B14F-4D97-AF65-F5344CB8AC3E}">
        <p14:creationId xmlns:p14="http://schemas.microsoft.com/office/powerpoint/2010/main" val="126451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116632"/>
            <a:ext cx="8856984" cy="1754326"/>
          </a:xfrm>
          <a:prstGeom prst="rect">
            <a:avLst/>
          </a:prstGeom>
        </p:spPr>
        <p:txBody>
          <a:bodyPr wrap="square">
            <a:spAutoFit/>
          </a:bodyPr>
          <a:lstStyle/>
          <a:p>
            <a:pPr algn="just">
              <a:lnSpc>
                <a:spcPct val="150000"/>
              </a:lnSpc>
              <a:spcAft>
                <a:spcPts val="1000"/>
              </a:spcAft>
            </a:pPr>
            <a:r>
              <a:rPr lang="es-AR" sz="2400" b="1" dirty="0">
                <a:latin typeface="Times New Roman"/>
                <a:ea typeface="Calibri"/>
                <a:cs typeface="Times New Roman"/>
              </a:rPr>
              <a:t>Traje de protección EASYCHEM</a:t>
            </a:r>
            <a:r>
              <a:rPr lang="es-AR" sz="2400" dirty="0">
                <a:latin typeface="Times New Roman"/>
                <a:ea typeface="Calibri"/>
                <a:cs typeface="Times New Roman"/>
              </a:rPr>
              <a:t> </a:t>
            </a:r>
            <a:r>
              <a:rPr lang="es-AR" sz="2400" b="1" dirty="0">
                <a:latin typeface="Times New Roman"/>
                <a:ea typeface="Calibri"/>
                <a:cs typeface="Times New Roman"/>
              </a:rPr>
              <a:t>Tipo </a:t>
            </a:r>
            <a:r>
              <a:rPr lang="es-AR" sz="2400" b="1" dirty="0">
                <a:solidFill>
                  <a:srgbClr val="FF0000"/>
                </a:solidFill>
                <a:latin typeface="Times New Roman"/>
                <a:ea typeface="Calibri"/>
                <a:cs typeface="Times New Roman"/>
              </a:rPr>
              <a:t>1?</a:t>
            </a:r>
            <a:r>
              <a:rPr lang="es-AR" sz="2400" b="1" dirty="0">
                <a:latin typeface="Times New Roman"/>
                <a:ea typeface="Calibri"/>
                <a:cs typeface="Times New Roman"/>
              </a:rPr>
              <a:t>.</a:t>
            </a:r>
            <a:r>
              <a:rPr lang="es-AR" sz="2400" dirty="0">
                <a:latin typeface="Times New Roman"/>
                <a:ea typeface="Calibri"/>
                <a:cs typeface="Times New Roman"/>
              </a:rPr>
              <a:t> es un traje hermético de acuerdo a la norma EN 943-1A que puede llevar un equipo de respiración autónomo en su interior</a:t>
            </a:r>
            <a:r>
              <a:rPr lang="es-AR" dirty="0">
                <a:latin typeface="Times New Roman"/>
                <a:ea typeface="Calibri"/>
                <a:cs typeface="Times New Roman"/>
              </a:rPr>
              <a:t>.</a:t>
            </a:r>
            <a:endParaRPr lang="es-AR" sz="1400" dirty="0">
              <a:effectLst/>
              <a:latin typeface="Calibri"/>
              <a:ea typeface="Calibri"/>
              <a:cs typeface="Times New Roman"/>
            </a:endParaRPr>
          </a:p>
        </p:txBody>
      </p:sp>
      <p:pic>
        <p:nvPicPr>
          <p:cNvPr id="3" name="2 Imagen" descr="C:\Users\roberto\Dropbox\Capturas de pantalla\Captura de pantalla 2020-03-22 16.03.14.png"/>
          <p:cNvPicPr/>
          <p:nvPr/>
        </p:nvPicPr>
        <p:blipFill rotWithShape="1">
          <a:blip r:embed="rId2">
            <a:extLst>
              <a:ext uri="{28A0092B-C50C-407E-A947-70E740481C1C}">
                <a14:useLocalDpi xmlns:a14="http://schemas.microsoft.com/office/drawing/2010/main" val="0"/>
              </a:ext>
            </a:extLst>
          </a:blip>
          <a:srcRect l="21768" t="33954" r="64626" b="17485"/>
          <a:stretch/>
        </p:blipFill>
        <p:spPr bwMode="auto">
          <a:xfrm>
            <a:off x="2987825" y="1909762"/>
            <a:ext cx="3888432" cy="46875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6210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 ACER IMPORTANTE ok\ROBERTO\DICTADO INGENIERIA\ELEMENTOS DE PROTECCION PERSONAL\CURSO EPP 2020\TEORIA 2020\UNIDAD III\FOTOS\20150508_1200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544" y="660649"/>
            <a:ext cx="3648432" cy="608072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D ACER IMPORTANTE ok\ROBERTO\DICTADO INGENIERIA\ELEMENTOS DE PROTECCION PERSONAL\CURSO EPP 2020\TEORIA 2020\UNIDAD III\FOTOS\20150508_1200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5672" y="660648"/>
            <a:ext cx="3648433" cy="608072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763688" y="0"/>
            <a:ext cx="5832648" cy="523220"/>
          </a:xfrm>
          <a:prstGeom prst="rect">
            <a:avLst/>
          </a:prstGeom>
        </p:spPr>
        <p:txBody>
          <a:bodyPr wrap="square">
            <a:spAutoFit/>
          </a:bodyPr>
          <a:lstStyle/>
          <a:p>
            <a:r>
              <a:rPr lang="es-AR" sz="2800" b="1" dirty="0">
                <a:solidFill>
                  <a:prstClr val="black"/>
                </a:solidFill>
                <a:latin typeface="Times New Roman"/>
                <a:cs typeface="Times New Roman"/>
              </a:rPr>
              <a:t>         MARCADO O ETIQUETADO</a:t>
            </a:r>
            <a:endParaRPr lang="es-AR" sz="2800" dirty="0"/>
          </a:p>
        </p:txBody>
      </p:sp>
    </p:spTree>
    <p:extLst>
      <p:ext uri="{BB962C8B-B14F-4D97-AF65-F5344CB8AC3E}">
        <p14:creationId xmlns:p14="http://schemas.microsoft.com/office/powerpoint/2010/main" val="1185045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568952" cy="1124744"/>
          </a:xfrm>
        </p:spPr>
        <p:txBody>
          <a:bodyPr>
            <a:normAutofit/>
          </a:bodyPr>
          <a:lstStyle/>
          <a:p>
            <a:pPr algn="ctr"/>
            <a:r>
              <a:rPr lang="es-AR" b="1" dirty="0"/>
              <a:t>COMPLEMENTOS</a:t>
            </a:r>
          </a:p>
        </p:txBody>
      </p:sp>
      <p:pic>
        <p:nvPicPr>
          <p:cNvPr id="3" name="2 Imagen" descr="C:\Users\roberto\Dropbox\Capturas de pantalla\Captura de pantalla 2020-03-22 16.14.30.png"/>
          <p:cNvPicPr/>
          <p:nvPr/>
        </p:nvPicPr>
        <p:blipFill rotWithShape="1">
          <a:blip r:embed="rId2">
            <a:extLst>
              <a:ext uri="{28A0092B-C50C-407E-A947-70E740481C1C}">
                <a14:useLocalDpi xmlns:a14="http://schemas.microsoft.com/office/drawing/2010/main" val="0"/>
              </a:ext>
            </a:extLst>
          </a:blip>
          <a:srcRect l="21769" t="34441" r="67516" b="18998"/>
          <a:stretch/>
        </p:blipFill>
        <p:spPr bwMode="auto">
          <a:xfrm>
            <a:off x="683568" y="2132856"/>
            <a:ext cx="1728192" cy="3024336"/>
          </a:xfrm>
          <a:prstGeom prst="rect">
            <a:avLst/>
          </a:prstGeom>
          <a:noFill/>
          <a:ln>
            <a:noFill/>
          </a:ln>
          <a:extLst>
            <a:ext uri="{53640926-AAD7-44D8-BBD7-CCE9431645EC}">
              <a14:shadowObscured xmlns:a14="http://schemas.microsoft.com/office/drawing/2010/main"/>
            </a:ext>
          </a:extLst>
        </p:spPr>
      </p:pic>
      <p:sp>
        <p:nvSpPr>
          <p:cNvPr id="4" name="3 Rectángulo"/>
          <p:cNvSpPr/>
          <p:nvPr/>
        </p:nvSpPr>
        <p:spPr>
          <a:xfrm>
            <a:off x="395536" y="5189548"/>
            <a:ext cx="2160240" cy="1077218"/>
          </a:xfrm>
          <a:prstGeom prst="rect">
            <a:avLst/>
          </a:prstGeom>
        </p:spPr>
        <p:txBody>
          <a:bodyPr wrap="square">
            <a:spAutoFit/>
          </a:bodyPr>
          <a:lstStyle/>
          <a:p>
            <a:r>
              <a:rPr lang="es-AR" sz="3200" b="1" dirty="0">
                <a:solidFill>
                  <a:prstClr val="black"/>
                </a:solidFill>
                <a:latin typeface="Calibri"/>
              </a:rPr>
              <a:t>Delantal de protección</a:t>
            </a:r>
            <a:endParaRPr lang="es-AR" b="1" dirty="0"/>
          </a:p>
        </p:txBody>
      </p:sp>
      <p:pic>
        <p:nvPicPr>
          <p:cNvPr id="5" name="4 Imagen" descr="C:\Users\roberto\Dropbox\Capturas de pantalla\Captura de pantalla 2020-03-22 16.17.36.png"/>
          <p:cNvPicPr/>
          <p:nvPr/>
        </p:nvPicPr>
        <p:blipFill rotWithShape="1">
          <a:blip r:embed="rId3">
            <a:extLst>
              <a:ext uri="{28A0092B-C50C-407E-A947-70E740481C1C}">
                <a14:useLocalDpi xmlns:a14="http://schemas.microsoft.com/office/drawing/2010/main" val="0"/>
              </a:ext>
            </a:extLst>
          </a:blip>
          <a:srcRect l="16496" t="54683" r="62075" b="26874"/>
          <a:stretch/>
        </p:blipFill>
        <p:spPr bwMode="auto">
          <a:xfrm>
            <a:off x="3131840" y="2799710"/>
            <a:ext cx="2633664" cy="1387336"/>
          </a:xfrm>
          <a:prstGeom prst="rect">
            <a:avLst/>
          </a:prstGeom>
          <a:noFill/>
          <a:ln>
            <a:noFill/>
          </a:ln>
          <a:extLst>
            <a:ext uri="{53640926-AAD7-44D8-BBD7-CCE9431645EC}">
              <a14:shadowObscured xmlns:a14="http://schemas.microsoft.com/office/drawing/2010/main"/>
            </a:ext>
          </a:extLst>
        </p:spPr>
      </p:pic>
      <p:sp>
        <p:nvSpPr>
          <p:cNvPr id="7" name="6 Rectángulo"/>
          <p:cNvSpPr/>
          <p:nvPr/>
        </p:nvSpPr>
        <p:spPr>
          <a:xfrm>
            <a:off x="3707904" y="4365104"/>
            <a:ext cx="1814717" cy="584775"/>
          </a:xfrm>
          <a:prstGeom prst="rect">
            <a:avLst/>
          </a:prstGeom>
        </p:spPr>
        <p:txBody>
          <a:bodyPr wrap="square">
            <a:spAutoFit/>
          </a:bodyPr>
          <a:lstStyle/>
          <a:p>
            <a:r>
              <a:rPr lang="es-AR" sz="3200" b="1" dirty="0">
                <a:solidFill>
                  <a:prstClr val="black"/>
                </a:solidFill>
                <a:latin typeface="Calibri"/>
              </a:rPr>
              <a:t>Mangas</a:t>
            </a:r>
            <a:endParaRPr lang="es-AR" sz="3200" b="1" dirty="0"/>
          </a:p>
        </p:txBody>
      </p:sp>
      <p:pic>
        <p:nvPicPr>
          <p:cNvPr id="8" name="7 Imagen" descr="C:\Users\roberto\Dropbox\Capturas de pantalla\Captura de pantalla 2020-03-22 16.25.37.png"/>
          <p:cNvPicPr/>
          <p:nvPr/>
        </p:nvPicPr>
        <p:blipFill rotWithShape="1">
          <a:blip r:embed="rId4" cstate="print">
            <a:extLst>
              <a:ext uri="{28A0092B-C50C-407E-A947-70E740481C1C}">
                <a14:useLocalDpi xmlns:a14="http://schemas.microsoft.com/office/drawing/2010/main" val="0"/>
              </a:ext>
            </a:extLst>
          </a:blip>
          <a:srcRect l="18198" t="41693" r="64796" b="11142"/>
          <a:stretch/>
        </p:blipFill>
        <p:spPr bwMode="auto">
          <a:xfrm>
            <a:off x="6804248" y="1390139"/>
            <a:ext cx="1445260" cy="2254885"/>
          </a:xfrm>
          <a:prstGeom prst="rect">
            <a:avLst/>
          </a:prstGeom>
          <a:noFill/>
          <a:ln>
            <a:noFill/>
          </a:ln>
          <a:extLst>
            <a:ext uri="{53640926-AAD7-44D8-BBD7-CCE9431645EC}">
              <a14:shadowObscured xmlns:a14="http://schemas.microsoft.com/office/drawing/2010/main"/>
            </a:ext>
          </a:extLst>
        </p:spPr>
      </p:pic>
      <p:sp>
        <p:nvSpPr>
          <p:cNvPr id="9" name="8 Rectángulo"/>
          <p:cNvSpPr/>
          <p:nvPr/>
        </p:nvSpPr>
        <p:spPr>
          <a:xfrm>
            <a:off x="6948264" y="3645024"/>
            <a:ext cx="2520279" cy="1077218"/>
          </a:xfrm>
          <a:prstGeom prst="rect">
            <a:avLst/>
          </a:prstGeom>
        </p:spPr>
        <p:txBody>
          <a:bodyPr wrap="square">
            <a:spAutoFit/>
          </a:bodyPr>
          <a:lstStyle/>
          <a:p>
            <a:r>
              <a:rPr lang="es-AR" sz="3200" b="1" dirty="0">
                <a:solidFill>
                  <a:prstClr val="black"/>
                </a:solidFill>
                <a:latin typeface="Calibri"/>
              </a:rPr>
              <a:t>Cubre zapatos</a:t>
            </a:r>
            <a:endParaRPr lang="es-AR" sz="3200" b="1" dirty="0"/>
          </a:p>
        </p:txBody>
      </p:sp>
    </p:spTree>
    <p:extLst>
      <p:ext uri="{BB962C8B-B14F-4D97-AF65-F5344CB8AC3E}">
        <p14:creationId xmlns:p14="http://schemas.microsoft.com/office/powerpoint/2010/main" val="1882521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0"/>
            <a:ext cx="8856984" cy="1268760"/>
          </a:xfrm>
        </p:spPr>
        <p:txBody>
          <a:bodyPr>
            <a:normAutofit fontScale="90000"/>
          </a:bodyPr>
          <a:lstStyle/>
          <a:p>
            <a:pPr algn="ctr"/>
            <a:r>
              <a:rPr lang="es-ES" b="1" dirty="0"/>
              <a:t>Norma argentina IRAM 3886</a:t>
            </a:r>
            <a:br>
              <a:rPr lang="es-AR" dirty="0"/>
            </a:br>
            <a:endParaRPr lang="es-AR" dirty="0"/>
          </a:p>
        </p:txBody>
      </p:sp>
      <p:sp>
        <p:nvSpPr>
          <p:cNvPr id="3" name="2 Rectángulo"/>
          <p:cNvSpPr/>
          <p:nvPr/>
        </p:nvSpPr>
        <p:spPr>
          <a:xfrm>
            <a:off x="242592" y="783996"/>
            <a:ext cx="8568952" cy="6740307"/>
          </a:xfrm>
          <a:prstGeom prst="rect">
            <a:avLst/>
          </a:prstGeom>
        </p:spPr>
        <p:txBody>
          <a:bodyPr wrap="square">
            <a:spAutoFit/>
          </a:bodyPr>
          <a:lstStyle/>
          <a:p>
            <a:pPr algn="just"/>
            <a:r>
              <a:rPr lang="es-AR" sz="2400" dirty="0"/>
              <a:t>Esta norma establece los requisitos mínimos de la indumentaria de protección contra </a:t>
            </a:r>
            <a:r>
              <a:rPr lang="es-AR" sz="2400" dirty="0">
                <a:solidFill>
                  <a:srgbClr val="FF0000"/>
                </a:solidFill>
              </a:rPr>
              <a:t>pulverizaciones</a:t>
            </a:r>
            <a:r>
              <a:rPr lang="es-AR" sz="2400" dirty="0"/>
              <a:t>, provistas de uniones herméticas entre las diferentes partes de la indumentaria.</a:t>
            </a:r>
          </a:p>
          <a:p>
            <a:pPr algn="just"/>
            <a:r>
              <a:rPr lang="es-AR" sz="2400" b="1" dirty="0"/>
              <a:t>Materiales constituyentes de la indumentaria de protección</a:t>
            </a:r>
            <a:r>
              <a:rPr lang="es-AR" sz="2400" dirty="0"/>
              <a:t>:</a:t>
            </a:r>
          </a:p>
          <a:p>
            <a:pPr lvl="0" algn="just"/>
            <a:r>
              <a:rPr lang="es-AR" sz="2400" dirty="0"/>
              <a:t>No deben provocar irritación de la piel o efectos indeseables para la salud.</a:t>
            </a:r>
          </a:p>
          <a:p>
            <a:pPr lvl="0" algn="just"/>
            <a:r>
              <a:rPr lang="es-AR" sz="2400" b="1" dirty="0"/>
              <a:t>Costuras y ensambles</a:t>
            </a:r>
            <a:r>
              <a:rPr lang="es-AR" sz="2400" dirty="0"/>
              <a:t>: Las costuras deben hacerse y sellarse de forma que se impida la penetración de líquidos en orificios propios de la costura, o a través de otros elementos propios del tipo de costura.</a:t>
            </a:r>
          </a:p>
          <a:p>
            <a:pPr algn="just"/>
            <a:r>
              <a:rPr lang="es-AR" sz="2400" b="1" dirty="0"/>
              <a:t>Requisitos para el traje completo</a:t>
            </a:r>
            <a:r>
              <a:rPr lang="es-AR" sz="2400" dirty="0"/>
              <a:t>: El traje debe confeccionarse de forma que el usuario tenga total libertad de movimientos y se sienta tan cómodo como sea posible.  Esta condición de confort debe ser totalmente compatible con la protección ofrecida por la indumentaria.</a:t>
            </a:r>
          </a:p>
          <a:p>
            <a:pPr lvl="0"/>
            <a:endParaRPr lang="es-AR" sz="2400" dirty="0"/>
          </a:p>
          <a:p>
            <a:endParaRPr lang="es-AR" sz="2400" dirty="0"/>
          </a:p>
        </p:txBody>
      </p:sp>
    </p:spTree>
    <p:extLst>
      <p:ext uri="{BB962C8B-B14F-4D97-AF65-F5344CB8AC3E}">
        <p14:creationId xmlns:p14="http://schemas.microsoft.com/office/powerpoint/2010/main" val="1087122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116632"/>
            <a:ext cx="8568952" cy="6124754"/>
          </a:xfrm>
          <a:prstGeom prst="rect">
            <a:avLst/>
          </a:prstGeom>
        </p:spPr>
        <p:txBody>
          <a:bodyPr wrap="square">
            <a:spAutoFit/>
          </a:bodyPr>
          <a:lstStyle/>
          <a:p>
            <a:pPr algn="ctr"/>
            <a:r>
              <a:rPr lang="es-AR" sz="4800" u="sng" dirty="0">
                <a:solidFill>
                  <a:srgbClr val="FF0000"/>
                </a:solidFill>
              </a:rPr>
              <a:t>Concepto importante</a:t>
            </a:r>
          </a:p>
          <a:p>
            <a:pPr algn="just"/>
            <a:endParaRPr lang="es-AR" sz="2400" b="1" u="sng" dirty="0"/>
          </a:p>
          <a:p>
            <a:pPr algn="just"/>
            <a:r>
              <a:rPr lang="es-AR" sz="3200" b="1" u="sng" dirty="0"/>
              <a:t>Resistencia a la penetración por pulverizaciones</a:t>
            </a:r>
            <a:r>
              <a:rPr lang="es-AR" sz="3200" u="sng" dirty="0"/>
              <a:t>:</a:t>
            </a:r>
            <a:r>
              <a:rPr lang="es-AR" sz="3200" dirty="0"/>
              <a:t> No debe presentarse ninguna penetración en el traje a partir del siguiente criterio,</a:t>
            </a:r>
          </a:p>
          <a:p>
            <a:pPr algn="just"/>
            <a:endParaRPr lang="es-AR" sz="3200" dirty="0"/>
          </a:p>
          <a:p>
            <a:pPr algn="just"/>
            <a:r>
              <a:rPr lang="es-AR" sz="3200" b="1" dirty="0"/>
              <a:t># </a:t>
            </a:r>
            <a:r>
              <a:rPr lang="es-AR" sz="3200" b="1" dirty="0">
                <a:solidFill>
                  <a:srgbClr val="FF0000"/>
                </a:solidFill>
              </a:rPr>
              <a:t>Existe penetración en el traje cuando la superficie total de la mancha debajo de la indumentaria es mayor a tres veces la superficie total de la mancha patrón.</a:t>
            </a:r>
          </a:p>
          <a:p>
            <a:pPr algn="just"/>
            <a:endParaRPr lang="es-AR" sz="3200" dirty="0">
              <a:solidFill>
                <a:srgbClr val="FF0000"/>
              </a:solidFill>
            </a:endParaRPr>
          </a:p>
        </p:txBody>
      </p:sp>
    </p:spTree>
    <p:extLst>
      <p:ext uri="{BB962C8B-B14F-4D97-AF65-F5344CB8AC3E}">
        <p14:creationId xmlns:p14="http://schemas.microsoft.com/office/powerpoint/2010/main" val="40408668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748464" cy="1124744"/>
          </a:xfrm>
        </p:spPr>
        <p:txBody>
          <a:bodyPr>
            <a:noAutofit/>
          </a:bodyPr>
          <a:lstStyle/>
          <a:p>
            <a:pPr algn="ctr"/>
            <a:r>
              <a:rPr lang="es-AR" sz="4800" b="1" dirty="0"/>
              <a:t>Ropa de protección frente al frío</a:t>
            </a:r>
            <a:endParaRPr lang="es-AR" sz="4800" dirty="0"/>
          </a:p>
        </p:txBody>
      </p:sp>
      <p:sp>
        <p:nvSpPr>
          <p:cNvPr id="3" name="2 Rectángulo"/>
          <p:cNvSpPr/>
          <p:nvPr/>
        </p:nvSpPr>
        <p:spPr>
          <a:xfrm>
            <a:off x="323528" y="1844824"/>
            <a:ext cx="8496944" cy="4031873"/>
          </a:xfrm>
          <a:prstGeom prst="rect">
            <a:avLst/>
          </a:prstGeom>
        </p:spPr>
        <p:txBody>
          <a:bodyPr wrap="square">
            <a:spAutoFit/>
          </a:bodyPr>
          <a:lstStyle/>
          <a:p>
            <a:pPr algn="just"/>
            <a:r>
              <a:rPr lang="es-AR" sz="3200" dirty="0">
                <a:latin typeface="+mj-lt"/>
              </a:rPr>
              <a:t>Aparte de los trabajos desarrollados en exteriores en condiciones invernales, los riesgos por bajas temperaturas pueden presentarse en industrias alimentarias, plantas frigoríficas, etc. Los materiales constituyentes de este tipo de ropa habitualmente consisten en textiles naturales o sintéticos recubiertos de una capa de material impermeable (poliéster, PVC o poliuretanos).</a:t>
            </a:r>
          </a:p>
        </p:txBody>
      </p:sp>
    </p:spTree>
    <p:extLst>
      <p:ext uri="{BB962C8B-B14F-4D97-AF65-F5344CB8AC3E}">
        <p14:creationId xmlns:p14="http://schemas.microsoft.com/office/powerpoint/2010/main" val="89947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3" y="5733256"/>
            <a:ext cx="5631551" cy="1015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179512" y="116632"/>
            <a:ext cx="8784976" cy="2369880"/>
          </a:xfrm>
          <a:prstGeom prst="rect">
            <a:avLst/>
          </a:prstGeom>
        </p:spPr>
        <p:txBody>
          <a:bodyPr wrap="square">
            <a:spAutoFit/>
          </a:bodyPr>
          <a:lstStyle/>
          <a:p>
            <a:r>
              <a:rPr lang="es-AR" dirty="0"/>
              <a:t>Ejemplo: </a:t>
            </a:r>
            <a:r>
              <a:rPr lang="es-AR" sz="2800" b="1" dirty="0"/>
              <a:t>Chaqueta y Buzo para cámaras frigoríficas</a:t>
            </a:r>
            <a:r>
              <a:rPr lang="es-AR" sz="2800" dirty="0"/>
              <a:t>. </a:t>
            </a:r>
          </a:p>
          <a:p>
            <a:r>
              <a:rPr lang="es-AR" sz="2400" dirty="0"/>
              <a:t>Está certificada según la EN342 y, consecuentemente, cuentan con el marcado CE. Las prendas garantizan cobertura desde frío (2ºC a -5ºC), pasando por almacén frigorífico (-25ºC), hasta congelación profunda (-40ºC). </a:t>
            </a:r>
          </a:p>
          <a:p>
            <a:r>
              <a:rPr lang="es-AR" sz="2400" dirty="0"/>
              <a:t>Composición: Tejido Oxford transpirable, 100% Poliéster.</a:t>
            </a:r>
          </a:p>
        </p:txBody>
      </p:sp>
      <p:pic>
        <p:nvPicPr>
          <p:cNvPr id="6" name="5 Imagen" descr="C:\Users\roberto\Dropbox\Capturas de pantalla\Captura de pantalla 2020-03-22 16.41.45.png"/>
          <p:cNvPicPr/>
          <p:nvPr/>
        </p:nvPicPr>
        <p:blipFill rotWithShape="1">
          <a:blip r:embed="rId3">
            <a:extLst>
              <a:ext uri="{28A0092B-C50C-407E-A947-70E740481C1C}">
                <a14:useLocalDpi xmlns:a14="http://schemas.microsoft.com/office/drawing/2010/main" val="0"/>
              </a:ext>
            </a:extLst>
          </a:blip>
          <a:srcRect l="16145" t="18127" r="61763" b="37764"/>
          <a:stretch/>
        </p:blipFill>
        <p:spPr bwMode="auto">
          <a:xfrm>
            <a:off x="380616" y="2708920"/>
            <a:ext cx="2679216" cy="3024336"/>
          </a:xfrm>
          <a:prstGeom prst="rect">
            <a:avLst/>
          </a:prstGeom>
          <a:noFill/>
          <a:ln>
            <a:noFill/>
          </a:ln>
          <a:extLst>
            <a:ext uri="{53640926-AAD7-44D8-BBD7-CCE9431645EC}">
              <a14:shadowObscured xmlns:a14="http://schemas.microsoft.com/office/drawing/2010/main"/>
            </a:ext>
          </a:extLst>
        </p:spPr>
      </p:pic>
      <p:pic>
        <p:nvPicPr>
          <p:cNvPr id="7" name="6 Imagen" descr="C:\Users\roberto\Dropbox\Capturas de pantalla\Captura de pantalla 2020-03-22 16.39.39.png"/>
          <p:cNvPicPr/>
          <p:nvPr/>
        </p:nvPicPr>
        <p:blipFill rotWithShape="1">
          <a:blip r:embed="rId4">
            <a:extLst>
              <a:ext uri="{28A0092B-C50C-407E-A947-70E740481C1C}">
                <a14:useLocalDpi xmlns:a14="http://schemas.microsoft.com/office/drawing/2010/main" val="0"/>
              </a:ext>
            </a:extLst>
          </a:blip>
          <a:srcRect l="20408" t="26888" r="63776" b="25341"/>
          <a:stretch/>
        </p:blipFill>
        <p:spPr bwMode="auto">
          <a:xfrm>
            <a:off x="3971925" y="2486512"/>
            <a:ext cx="3048348" cy="324674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561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748464" cy="1124744"/>
          </a:xfrm>
        </p:spPr>
        <p:txBody>
          <a:bodyPr>
            <a:noAutofit/>
          </a:bodyPr>
          <a:lstStyle/>
          <a:p>
            <a:pPr algn="ctr"/>
            <a:r>
              <a:rPr lang="es-AR" sz="4800" b="1" dirty="0"/>
              <a:t>Ropa de protección contra la lluvia</a:t>
            </a:r>
            <a:endParaRPr lang="es-AR" sz="4800" dirty="0"/>
          </a:p>
        </p:txBody>
      </p:sp>
      <p:sp>
        <p:nvSpPr>
          <p:cNvPr id="3" name="2 Rectángulo"/>
          <p:cNvSpPr/>
          <p:nvPr/>
        </p:nvSpPr>
        <p:spPr>
          <a:xfrm>
            <a:off x="0" y="1412776"/>
            <a:ext cx="9144000" cy="5509200"/>
          </a:xfrm>
          <a:prstGeom prst="rect">
            <a:avLst/>
          </a:prstGeom>
        </p:spPr>
        <p:txBody>
          <a:bodyPr wrap="square">
            <a:spAutoFit/>
          </a:bodyPr>
          <a:lstStyle/>
          <a:p>
            <a:pPr algn="just"/>
            <a:r>
              <a:rPr lang="es-AR" sz="3200" dirty="0"/>
              <a:t>Conforme a la norma EN 343 pertenece a la Categoría I de los EPP. </a:t>
            </a:r>
            <a:br>
              <a:rPr lang="es-AR" sz="3200" dirty="0"/>
            </a:br>
            <a:r>
              <a:rPr lang="es-AR" sz="3200" dirty="0"/>
              <a:t>La norma se aplica a materiales y costuras de las ropas de protección contra la influencia de ambientes caracterizados por la posible combinación de la lluvia, niebla, humedad del suelo y viento a temperaturas de -5ºC y superiores.</a:t>
            </a:r>
            <a:br>
              <a:rPr lang="es-AR" sz="3200" dirty="0"/>
            </a:br>
            <a:r>
              <a:rPr lang="es-AR" sz="3200" dirty="0"/>
              <a:t>La Norma contempla dos niveles, ambos con valores de 1 a 3, la eficacia es mayor cuanto mayor son los dos valores</a:t>
            </a:r>
          </a:p>
          <a:p>
            <a:pPr algn="just"/>
            <a:r>
              <a:rPr lang="es-AR" sz="3200" b="1" dirty="0">
                <a:solidFill>
                  <a:srgbClr val="FF0000"/>
                </a:solidFill>
              </a:rPr>
              <a:t>Impermeabilidad al agua y Transpirabilidad</a:t>
            </a:r>
            <a:endParaRPr lang="es-AR" sz="3200" dirty="0">
              <a:solidFill>
                <a:srgbClr val="FF0000"/>
              </a:solidFill>
              <a:latin typeface="+mj-lt"/>
            </a:endParaRPr>
          </a:p>
        </p:txBody>
      </p:sp>
    </p:spTree>
    <p:extLst>
      <p:ext uri="{BB962C8B-B14F-4D97-AF65-F5344CB8AC3E}">
        <p14:creationId xmlns:p14="http://schemas.microsoft.com/office/powerpoint/2010/main" val="42007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cstate="print"/>
          <a:srcRect l="28243" t="34664" r="28392" b="47269"/>
          <a:stretch/>
        </p:blipFill>
        <p:spPr bwMode="auto">
          <a:xfrm>
            <a:off x="2051721" y="5517232"/>
            <a:ext cx="5847574" cy="983529"/>
          </a:xfrm>
          <a:prstGeom prst="rect">
            <a:avLst/>
          </a:prstGeom>
          <a:ln>
            <a:noFill/>
          </a:ln>
          <a:extLst>
            <a:ext uri="{53640926-AAD7-44D8-BBD7-CCE9431645EC}">
              <a14:shadowObscured xmlns:a14="http://schemas.microsoft.com/office/drawing/2010/main"/>
            </a:ext>
          </a:extLst>
        </p:spPr>
      </p:pic>
      <p:pic>
        <p:nvPicPr>
          <p:cNvPr id="5" name="4 Imagen" descr="http://admin.itcm.es/Images/epibalear/max/Protecci%C3%B3n%20del%20cuerpo/DSC352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260648"/>
            <a:ext cx="3672408" cy="5256584"/>
          </a:xfrm>
          <a:prstGeom prst="rect">
            <a:avLst/>
          </a:prstGeom>
          <a:noFill/>
          <a:ln>
            <a:noFill/>
          </a:ln>
        </p:spPr>
      </p:pic>
    </p:spTree>
    <p:extLst>
      <p:ext uri="{BB962C8B-B14F-4D97-AF65-F5344CB8AC3E}">
        <p14:creationId xmlns:p14="http://schemas.microsoft.com/office/powerpoint/2010/main" val="57636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417638"/>
          </a:xfrm>
        </p:spPr>
        <p:txBody>
          <a:bodyPr>
            <a:noAutofit/>
          </a:bodyPr>
          <a:lstStyle/>
          <a:p>
            <a:pPr algn="ctr"/>
            <a:r>
              <a:rPr lang="es-AR" sz="4800" b="1" dirty="0"/>
              <a:t>Ropa de protección frente a riesgos biológicos</a:t>
            </a:r>
            <a:endParaRPr lang="es-AR" sz="4800" dirty="0"/>
          </a:p>
        </p:txBody>
      </p:sp>
      <p:sp>
        <p:nvSpPr>
          <p:cNvPr id="3" name="2 Rectángulo"/>
          <p:cNvSpPr/>
          <p:nvPr/>
        </p:nvSpPr>
        <p:spPr>
          <a:xfrm>
            <a:off x="0" y="1412776"/>
            <a:ext cx="9144000" cy="5139869"/>
          </a:xfrm>
          <a:prstGeom prst="rect">
            <a:avLst/>
          </a:prstGeom>
        </p:spPr>
        <p:txBody>
          <a:bodyPr wrap="square">
            <a:spAutoFit/>
          </a:bodyPr>
          <a:lstStyle/>
          <a:p>
            <a:endParaRPr lang="es-AR" sz="2800" dirty="0"/>
          </a:p>
          <a:p>
            <a:pPr algn="just"/>
            <a:r>
              <a:rPr lang="es-AR" sz="2800" dirty="0">
                <a:latin typeface="+mj-lt"/>
              </a:rPr>
              <a:t>Los campos de actividad donde se suelen presentar </a:t>
            </a:r>
            <a:r>
              <a:rPr lang="es-AR" sz="2800" dirty="0"/>
              <a:t>bacterias, virus, parásitos, partículas subvirales</a:t>
            </a:r>
            <a:r>
              <a:rPr lang="es-AR" sz="2800" dirty="0">
                <a:latin typeface="+mj-lt"/>
              </a:rPr>
              <a:t> son en: </a:t>
            </a:r>
          </a:p>
          <a:p>
            <a:pPr algn="just"/>
            <a:endParaRPr lang="es-AR" sz="2800" dirty="0">
              <a:latin typeface="+mj-lt"/>
            </a:endParaRPr>
          </a:p>
          <a:p>
            <a:pPr marL="685800" indent="-685800" algn="just">
              <a:buFont typeface="Arial" pitchFamily="34" charset="0"/>
              <a:buChar char="•"/>
            </a:pPr>
            <a:r>
              <a:rPr lang="es-AR" sz="5400" dirty="0">
                <a:latin typeface="+mj-lt"/>
              </a:rPr>
              <a:t>Medicina</a:t>
            </a:r>
          </a:p>
          <a:p>
            <a:pPr marL="685800" indent="-685800" algn="just">
              <a:buFont typeface="Arial" pitchFamily="34" charset="0"/>
              <a:buChar char="•"/>
            </a:pPr>
            <a:r>
              <a:rPr lang="es-AR" sz="5400" dirty="0">
                <a:latin typeface="+mj-lt"/>
              </a:rPr>
              <a:t>Industria alimentaria</a:t>
            </a:r>
          </a:p>
          <a:p>
            <a:pPr marL="685800" indent="-685800" algn="just">
              <a:buFont typeface="Arial" pitchFamily="34" charset="0"/>
              <a:buChar char="•"/>
            </a:pPr>
            <a:r>
              <a:rPr lang="es-AR" sz="5400" dirty="0">
                <a:latin typeface="+mj-lt"/>
              </a:rPr>
              <a:t>Tratamiento de residuos</a:t>
            </a:r>
          </a:p>
          <a:p>
            <a:pPr algn="just"/>
            <a:r>
              <a:rPr lang="es-AR" sz="5400" dirty="0">
                <a:latin typeface="+mj-lt"/>
              </a:rPr>
              <a:t> </a:t>
            </a:r>
          </a:p>
        </p:txBody>
      </p:sp>
    </p:spTree>
    <p:extLst>
      <p:ext uri="{BB962C8B-B14F-4D97-AF65-F5344CB8AC3E}">
        <p14:creationId xmlns:p14="http://schemas.microsoft.com/office/powerpoint/2010/main" val="253840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8964488" cy="7478970"/>
          </a:xfrm>
          <a:prstGeom prst="rect">
            <a:avLst/>
          </a:prstGeom>
        </p:spPr>
        <p:txBody>
          <a:bodyPr wrap="square">
            <a:spAutoFit/>
          </a:bodyPr>
          <a:lstStyle/>
          <a:p>
            <a:pPr algn="ctr"/>
            <a:r>
              <a:rPr lang="es-AR" sz="4000" b="1" dirty="0"/>
              <a:t>Respecto a la indumentaria de trabajo:</a:t>
            </a:r>
          </a:p>
          <a:p>
            <a:endParaRPr lang="es-AR" sz="4000" b="1" dirty="0"/>
          </a:p>
          <a:p>
            <a:pPr marL="285750" indent="-285750">
              <a:buFont typeface="Arial" pitchFamily="34" charset="0"/>
              <a:buChar char="•"/>
            </a:pPr>
            <a:r>
              <a:rPr lang="es-AR" sz="3200" dirty="0"/>
              <a:t>   Siempre ajustada al cuerpo,</a:t>
            </a:r>
          </a:p>
          <a:p>
            <a:pPr marL="285750" indent="-285750">
              <a:buFont typeface="Arial" pitchFamily="34" charset="0"/>
              <a:buChar char="•"/>
            </a:pPr>
            <a:r>
              <a:rPr lang="es-AR" sz="3200" dirty="0"/>
              <a:t>   No mangas sueltas,</a:t>
            </a:r>
          </a:p>
          <a:p>
            <a:pPr marL="285750" indent="-285750">
              <a:buFont typeface="Arial" pitchFamily="34" charset="0"/>
              <a:buChar char="•"/>
            </a:pPr>
            <a:r>
              <a:rPr lang="es-AR" sz="3200" dirty="0"/>
              <a:t>   No ropa deshilachada, </a:t>
            </a:r>
          </a:p>
          <a:p>
            <a:pPr marL="285750" indent="-285750">
              <a:buFont typeface="Arial" pitchFamily="34" charset="0"/>
              <a:buChar char="•"/>
            </a:pPr>
            <a:r>
              <a:rPr lang="es-AR" sz="3200" dirty="0"/>
              <a:t>   No cordones de ajuste, </a:t>
            </a:r>
          </a:p>
          <a:p>
            <a:pPr marL="285750" indent="-285750">
              <a:buFont typeface="Arial" pitchFamily="34" charset="0"/>
              <a:buChar char="•"/>
            </a:pPr>
            <a:r>
              <a:rPr lang="es-AR" sz="3200" dirty="0"/>
              <a:t>   No corbatas, cadenas, pulseras o relojes.</a:t>
            </a:r>
          </a:p>
          <a:p>
            <a:pPr marL="571500" indent="-571500">
              <a:buFont typeface="Arial" pitchFamily="34" charset="0"/>
              <a:buChar char="•"/>
            </a:pPr>
            <a:r>
              <a:rPr lang="es-AR" sz="3200" dirty="0"/>
              <a:t>Deberán ser de algodón puro.</a:t>
            </a:r>
          </a:p>
          <a:p>
            <a:pPr marL="571500" indent="-571500">
              <a:buFont typeface="Arial" pitchFamily="34" charset="0"/>
              <a:buChar char="•"/>
            </a:pPr>
            <a:r>
              <a:rPr lang="es-AR" sz="3200" dirty="0"/>
              <a:t>Los bolsillos sean del menor tamaño posible y se los ubique en la menor cantidad posible.</a:t>
            </a:r>
          </a:p>
          <a:p>
            <a:pPr marL="571500" indent="-571500">
              <a:buFont typeface="Arial" pitchFamily="34" charset="0"/>
              <a:buChar char="•"/>
            </a:pPr>
            <a:r>
              <a:rPr lang="es-AR" sz="3200" dirty="0"/>
              <a:t>Siempre que la actividad lo permita se debe usar camisa de manga corta.</a:t>
            </a:r>
          </a:p>
          <a:p>
            <a:pPr marL="571500" indent="-571500">
              <a:buFont typeface="Arial" pitchFamily="34" charset="0"/>
              <a:buChar char="•"/>
            </a:pPr>
            <a:endParaRPr lang="es-AR" sz="4000" dirty="0"/>
          </a:p>
        </p:txBody>
      </p:sp>
    </p:spTree>
    <p:extLst>
      <p:ext uri="{BB962C8B-B14F-4D97-AF65-F5344CB8AC3E}">
        <p14:creationId xmlns:p14="http://schemas.microsoft.com/office/powerpoint/2010/main" val="309704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arn(inVertic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barn(inVertical)">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barn(inVertical)">
                                      <p:cBhvr>
                                        <p:cTn id="4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0"/>
            <a:ext cx="8856984" cy="6955750"/>
          </a:xfrm>
          <a:prstGeom prst="rect">
            <a:avLst/>
          </a:prstGeom>
        </p:spPr>
        <p:txBody>
          <a:bodyPr wrap="square">
            <a:spAutoFit/>
          </a:bodyPr>
          <a:lstStyle/>
          <a:p>
            <a:pPr algn="just"/>
            <a:r>
              <a:rPr lang="es-AR" sz="3200" dirty="0">
                <a:latin typeface="+mj-lt"/>
              </a:rPr>
              <a:t>Este es un campo aún en fase de estudio, y en la confección de estas prendas se ha avanzado en dos direcciones. </a:t>
            </a:r>
          </a:p>
          <a:p>
            <a:pPr algn="just"/>
            <a:endParaRPr lang="es-AR" sz="2800" dirty="0">
              <a:latin typeface="+mj-lt"/>
            </a:endParaRPr>
          </a:p>
          <a:p>
            <a:pPr marL="342900" indent="-342900" algn="just">
              <a:buFont typeface="+mj-lt"/>
              <a:buAutoNum type="arabicPeriod"/>
            </a:pPr>
            <a:r>
              <a:rPr lang="es-AR" sz="3200" b="1" dirty="0">
                <a:latin typeface="+mj-lt"/>
              </a:rPr>
              <a:t>Por un lado se han desarrollado productos que toman como base materiales no-tejidos, que actúan como barreras efectivas.</a:t>
            </a:r>
          </a:p>
          <a:p>
            <a:pPr marL="342900" indent="-342900" algn="just">
              <a:buFont typeface="+mj-lt"/>
              <a:buAutoNum type="arabicPeriod"/>
            </a:pPr>
            <a:r>
              <a:rPr lang="es-AR" sz="3200" b="1" dirty="0">
                <a:latin typeface="+mj-lt"/>
              </a:rPr>
              <a:t>Por otro lado los tejidos antibacterianos, obtenidos por aplicación de un agente bactericida sobre la superficie de la tela.</a:t>
            </a:r>
          </a:p>
          <a:p>
            <a:pPr marL="342900" indent="-342900" algn="just">
              <a:buFont typeface="+mj-lt"/>
              <a:buAutoNum type="arabicPeriod"/>
            </a:pPr>
            <a:endParaRPr lang="es-AR" dirty="0">
              <a:latin typeface="+mj-lt"/>
            </a:endParaRPr>
          </a:p>
          <a:p>
            <a:pPr algn="just"/>
            <a:r>
              <a:rPr lang="es-AR" dirty="0">
                <a:latin typeface="+mj-lt"/>
              </a:rPr>
              <a:t> </a:t>
            </a:r>
            <a:r>
              <a:rPr lang="es-AR" sz="2800" dirty="0">
                <a:latin typeface="+mj-lt"/>
              </a:rPr>
              <a:t>Al ser un campo que todavía está en fase de estudio y desarrollo no existe normativa técnica de referencia en la materia (las normas se encuentran en fase de borrador en Argentina). </a:t>
            </a:r>
          </a:p>
        </p:txBody>
      </p:sp>
    </p:spTree>
    <p:extLst>
      <p:ext uri="{BB962C8B-B14F-4D97-AF65-F5344CB8AC3E}">
        <p14:creationId xmlns:p14="http://schemas.microsoft.com/office/powerpoint/2010/main" val="36327178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8640"/>
            <a:ext cx="8208912" cy="504056"/>
          </a:xfrm>
        </p:spPr>
        <p:txBody>
          <a:bodyPr>
            <a:noAutofit/>
          </a:bodyPr>
          <a:lstStyle/>
          <a:p>
            <a:pPr algn="ctr"/>
            <a:br>
              <a:rPr lang="es-AR" sz="2800" dirty="0"/>
            </a:br>
            <a:r>
              <a:rPr lang="es-AR" sz="3600" b="1" dirty="0"/>
              <a:t>Normativa europea EN 14126</a:t>
            </a:r>
          </a:p>
        </p:txBody>
      </p:sp>
      <p:sp>
        <p:nvSpPr>
          <p:cNvPr id="3" name="2 Rectángulo"/>
          <p:cNvSpPr/>
          <p:nvPr/>
        </p:nvSpPr>
        <p:spPr>
          <a:xfrm>
            <a:off x="467544" y="1052736"/>
            <a:ext cx="8496944" cy="2246769"/>
          </a:xfrm>
          <a:prstGeom prst="rect">
            <a:avLst/>
          </a:prstGeom>
        </p:spPr>
        <p:txBody>
          <a:bodyPr wrap="square">
            <a:spAutoFit/>
          </a:bodyPr>
          <a:lstStyle/>
          <a:p>
            <a:pPr marL="285750" indent="-285750">
              <a:buFont typeface="Wingdings" pitchFamily="2" charset="2"/>
              <a:buChar char="ü"/>
            </a:pPr>
            <a:r>
              <a:rPr lang="es-AR" dirty="0">
                <a:latin typeface="Times New Roman"/>
                <a:ea typeface="Calibri"/>
              </a:rPr>
              <a:t> </a:t>
            </a:r>
            <a:r>
              <a:rPr lang="es-AR" sz="2800" b="1" dirty="0">
                <a:latin typeface="Times New Roman"/>
                <a:ea typeface="Calibri"/>
              </a:rPr>
              <a:t>Categoría III</a:t>
            </a:r>
            <a:r>
              <a:rPr lang="es-AR" sz="2800" dirty="0">
                <a:latin typeface="Times New Roman"/>
                <a:ea typeface="Calibri"/>
              </a:rPr>
              <a:t> de los equipos de protección individual, debe cumplir los requisitos básicos de la norma EN 340</a:t>
            </a:r>
          </a:p>
          <a:p>
            <a:pPr marL="285750" indent="-285750">
              <a:buFont typeface="Wingdings" pitchFamily="2" charset="2"/>
              <a:buChar char="ü"/>
            </a:pPr>
            <a:r>
              <a:rPr lang="es-AR" sz="2800" dirty="0"/>
              <a:t>Numerados del </a:t>
            </a:r>
            <a:r>
              <a:rPr lang="es-AR" sz="2800" b="1" dirty="0"/>
              <a:t>1 al 6</a:t>
            </a:r>
            <a:r>
              <a:rPr lang="es-AR" sz="2800" dirty="0"/>
              <a:t>, con la incorporación de la letra “B” </a:t>
            </a:r>
          </a:p>
          <a:p>
            <a:pPr marL="285750" indent="-285750">
              <a:buFont typeface="Wingdings" pitchFamily="2" charset="2"/>
              <a:buChar char="ü"/>
            </a:pPr>
            <a:endParaRPr lang="es-AR" sz="2800" dirty="0"/>
          </a:p>
        </p:txBody>
      </p:sp>
      <p:graphicFrame>
        <p:nvGraphicFramePr>
          <p:cNvPr id="4" name="3 Tabla"/>
          <p:cNvGraphicFramePr>
            <a:graphicFrameLocks noGrp="1"/>
          </p:cNvGraphicFramePr>
          <p:nvPr>
            <p:extLst>
              <p:ext uri="{D42A27DB-BD31-4B8C-83A1-F6EECF244321}">
                <p14:modId xmlns:p14="http://schemas.microsoft.com/office/powerpoint/2010/main" val="3407096934"/>
              </p:ext>
            </p:extLst>
          </p:nvPr>
        </p:nvGraphicFramePr>
        <p:xfrm>
          <a:off x="467544" y="2996952"/>
          <a:ext cx="8352927" cy="3537821"/>
        </p:xfrm>
        <a:graphic>
          <a:graphicData uri="http://schemas.openxmlformats.org/drawingml/2006/table">
            <a:tbl>
              <a:tblPr firstRow="1" firstCol="1" bandRow="1">
                <a:tableStyleId>{5C22544A-7EE6-4342-B048-85BDC9FD1C3A}</a:tableStyleId>
              </a:tblPr>
              <a:tblGrid>
                <a:gridCol w="2550386">
                  <a:extLst>
                    <a:ext uri="{9D8B030D-6E8A-4147-A177-3AD203B41FA5}">
                      <a16:colId xmlns:a16="http://schemas.microsoft.com/office/drawing/2014/main" val="20000"/>
                    </a:ext>
                  </a:extLst>
                </a:gridCol>
                <a:gridCol w="4642032">
                  <a:extLst>
                    <a:ext uri="{9D8B030D-6E8A-4147-A177-3AD203B41FA5}">
                      <a16:colId xmlns:a16="http://schemas.microsoft.com/office/drawing/2014/main" val="20001"/>
                    </a:ext>
                  </a:extLst>
                </a:gridCol>
                <a:gridCol w="1160509">
                  <a:extLst>
                    <a:ext uri="{9D8B030D-6E8A-4147-A177-3AD203B41FA5}">
                      <a16:colId xmlns:a16="http://schemas.microsoft.com/office/drawing/2014/main" val="20002"/>
                    </a:ext>
                  </a:extLst>
                </a:gridCol>
              </a:tblGrid>
              <a:tr h="389876">
                <a:tc>
                  <a:txBody>
                    <a:bodyPr/>
                    <a:lstStyle/>
                    <a:p>
                      <a:pPr algn="just">
                        <a:lnSpc>
                          <a:spcPct val="150000"/>
                        </a:lnSpc>
                        <a:spcAft>
                          <a:spcPts val="0"/>
                        </a:spcAft>
                      </a:pPr>
                      <a:r>
                        <a:rPr lang="es-AR" sz="1200">
                          <a:effectLst/>
                        </a:rPr>
                        <a:t>Tipo1Ab y Tipo 1bB</a:t>
                      </a:r>
                      <a:endParaRPr lang="es-AR"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AR" sz="1200">
                          <a:effectLst/>
                        </a:rPr>
                        <a:t>Hermético a gases</a:t>
                      </a:r>
                      <a:endParaRPr lang="es-AR"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AR" sz="1200">
                          <a:effectLst/>
                        </a:rPr>
                        <a:t>EN 943-1</a:t>
                      </a:r>
                      <a:endParaRPr lang="es-AR"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89876">
                <a:tc>
                  <a:txBody>
                    <a:bodyPr/>
                    <a:lstStyle/>
                    <a:p>
                      <a:pPr algn="just">
                        <a:lnSpc>
                          <a:spcPct val="150000"/>
                        </a:lnSpc>
                        <a:spcAft>
                          <a:spcPts val="0"/>
                        </a:spcAft>
                      </a:pPr>
                      <a:r>
                        <a:rPr lang="es-AR" sz="1200">
                          <a:effectLst/>
                        </a:rPr>
                        <a:t>Tipo 1cB y Tipo 2B</a:t>
                      </a:r>
                      <a:endParaRPr lang="es-AR"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AR" sz="1200">
                          <a:effectLst/>
                        </a:rPr>
                        <a:t>Hermético a gases, costuras no herméticas</a:t>
                      </a:r>
                      <a:endParaRPr lang="es-AR"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AR" sz="1200">
                          <a:effectLst/>
                        </a:rPr>
                        <a:t>EN 943-2</a:t>
                      </a:r>
                      <a:endParaRPr lang="es-AR"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89876">
                <a:tc>
                  <a:txBody>
                    <a:bodyPr/>
                    <a:lstStyle/>
                    <a:p>
                      <a:pPr algn="just">
                        <a:lnSpc>
                          <a:spcPct val="150000"/>
                        </a:lnSpc>
                        <a:spcAft>
                          <a:spcPts val="0"/>
                        </a:spcAft>
                      </a:pPr>
                      <a:r>
                        <a:rPr lang="es-AR" sz="1200">
                          <a:effectLst/>
                        </a:rPr>
                        <a:t>Tipo 3B</a:t>
                      </a:r>
                      <a:endParaRPr lang="es-AR"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AR" sz="1200">
                          <a:effectLst/>
                        </a:rPr>
                        <a:t>Impermeable a productos líquidos a presión</a:t>
                      </a:r>
                      <a:endParaRPr lang="es-AR"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AR" sz="1200">
                          <a:effectLst/>
                        </a:rPr>
                        <a:t>EN 466</a:t>
                      </a:r>
                      <a:endParaRPr lang="es-AR"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29041">
                <a:tc>
                  <a:txBody>
                    <a:bodyPr/>
                    <a:lstStyle/>
                    <a:p>
                      <a:pPr algn="just">
                        <a:lnSpc>
                          <a:spcPct val="150000"/>
                        </a:lnSpc>
                        <a:spcAft>
                          <a:spcPts val="0"/>
                        </a:spcAft>
                      </a:pPr>
                      <a:r>
                        <a:rPr lang="es-AR" sz="1200">
                          <a:effectLst/>
                        </a:rPr>
                        <a:t>Tipo 4B</a:t>
                      </a:r>
                      <a:endParaRPr lang="es-AR"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AR" sz="1200">
                          <a:effectLst/>
                        </a:rPr>
                        <a:t>Impermeable a las pulverizaciones</a:t>
                      </a:r>
                      <a:endParaRPr lang="es-AR"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AR" sz="1200">
                          <a:effectLst/>
                        </a:rPr>
                        <a:t>EN 465</a:t>
                      </a:r>
                      <a:endParaRPr lang="es-AR"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824638">
                <a:tc>
                  <a:txBody>
                    <a:bodyPr/>
                    <a:lstStyle/>
                    <a:p>
                      <a:pPr algn="just">
                        <a:lnSpc>
                          <a:spcPct val="150000"/>
                        </a:lnSpc>
                        <a:spcAft>
                          <a:spcPts val="0"/>
                        </a:spcAft>
                      </a:pPr>
                      <a:r>
                        <a:rPr lang="es-AR" sz="1200">
                          <a:effectLst/>
                        </a:rPr>
                        <a:t>Tipo 5B</a:t>
                      </a:r>
                      <a:endParaRPr lang="es-AR"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AR" sz="1200">
                          <a:effectLst/>
                        </a:rPr>
                        <a:t>Impermeable a partículas sólidas suspendidas en el aire</a:t>
                      </a:r>
                      <a:endParaRPr lang="es-AR"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AR" sz="1200">
                          <a:effectLst/>
                        </a:rPr>
                        <a:t>EN ISO 13982-1</a:t>
                      </a:r>
                      <a:endParaRPr lang="es-AR" sz="11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824638">
                <a:tc>
                  <a:txBody>
                    <a:bodyPr/>
                    <a:lstStyle/>
                    <a:p>
                      <a:pPr algn="just">
                        <a:lnSpc>
                          <a:spcPct val="150000"/>
                        </a:lnSpc>
                        <a:spcAft>
                          <a:spcPts val="0"/>
                        </a:spcAft>
                      </a:pPr>
                      <a:r>
                        <a:rPr lang="es-AR" sz="1200">
                          <a:effectLst/>
                        </a:rPr>
                        <a:t>Tipo 6B</a:t>
                      </a:r>
                      <a:endParaRPr lang="es-AR"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AR" sz="1200">
                          <a:effectLst/>
                        </a:rPr>
                        <a:t>Impermeable a salpicaduras y proyecciones de intensidad limitada.</a:t>
                      </a:r>
                      <a:endParaRPr lang="es-AR"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AR" sz="1200">
                          <a:effectLst/>
                        </a:rPr>
                        <a:t>EN 13034</a:t>
                      </a:r>
                      <a:endParaRPr lang="es-AR" sz="11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89876">
                <a:tc>
                  <a:txBody>
                    <a:bodyPr/>
                    <a:lstStyle/>
                    <a:p>
                      <a:pPr algn="just">
                        <a:lnSpc>
                          <a:spcPct val="150000"/>
                        </a:lnSpc>
                        <a:spcAft>
                          <a:spcPts val="0"/>
                        </a:spcAft>
                      </a:pPr>
                      <a:r>
                        <a:rPr lang="es-AR" sz="1200">
                          <a:effectLst/>
                        </a:rPr>
                        <a:t>Tipo 6B</a:t>
                      </a:r>
                      <a:endParaRPr lang="es-AR"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AR" sz="1200">
                          <a:effectLst/>
                        </a:rPr>
                        <a:t>Protección corporal parcial</a:t>
                      </a:r>
                      <a:endParaRPr lang="es-AR"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AR" sz="1200" dirty="0">
                          <a:effectLst/>
                        </a:rPr>
                        <a:t>EN 467</a:t>
                      </a:r>
                      <a:endParaRPr lang="es-A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747359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estrucplan.com.ar/Producciones/Imagenes/shml/MedicinaLaboral/medicina1/image01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76672"/>
            <a:ext cx="3384375" cy="4104456"/>
          </a:xfrm>
          <a:prstGeom prst="rect">
            <a:avLst/>
          </a:prstGeom>
          <a:noFill/>
          <a:ln>
            <a:noFill/>
          </a:ln>
        </p:spPr>
      </p:pic>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5301208"/>
            <a:ext cx="4392487" cy="1101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3 Imagen" descr="http://www.epibalear.es/images/max/Fotos/FotoC78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3987" y="476672"/>
            <a:ext cx="3276366" cy="4464496"/>
          </a:xfrm>
          <a:prstGeom prst="rect">
            <a:avLst/>
          </a:prstGeom>
          <a:noFill/>
          <a:ln>
            <a:noFill/>
          </a:ln>
        </p:spPr>
      </p:pic>
    </p:spTree>
    <p:extLst>
      <p:ext uri="{BB962C8B-B14F-4D97-AF65-F5344CB8AC3E}">
        <p14:creationId xmlns:p14="http://schemas.microsoft.com/office/powerpoint/2010/main" val="165251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254983"/>
            <a:ext cx="3240359" cy="5737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8907" y="5520565"/>
            <a:ext cx="502920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19825"/>
            <a:ext cx="3360043" cy="3105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0510" y="3313092"/>
            <a:ext cx="4907954" cy="2143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29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9"/>
                                        </p:tgtEl>
                                        <p:attrNameLst>
                                          <p:attrName>style.visibility</p:attrName>
                                        </p:attrNameLst>
                                      </p:cBhvr>
                                      <p:to>
                                        <p:strVal val="visible"/>
                                      </p:to>
                                    </p:set>
                                    <p:animEffect transition="in" filter="fade">
                                      <p:cBhvr>
                                        <p:cTn id="21" dur="1000"/>
                                        <p:tgtEl>
                                          <p:spTgt spid="1029"/>
                                        </p:tgtEl>
                                      </p:cBhvr>
                                    </p:animEffect>
                                    <p:anim calcmode="lin" valueType="num">
                                      <p:cBhvr>
                                        <p:cTn id="22" dur="1000" fill="hold"/>
                                        <p:tgtEl>
                                          <p:spTgt spid="1029"/>
                                        </p:tgtEl>
                                        <p:attrNameLst>
                                          <p:attrName>ppt_x</p:attrName>
                                        </p:attrNameLst>
                                      </p:cBhvr>
                                      <p:tavLst>
                                        <p:tav tm="0">
                                          <p:val>
                                            <p:strVal val="#ppt_x"/>
                                          </p:val>
                                        </p:tav>
                                        <p:tav tm="100000">
                                          <p:val>
                                            <p:strVal val="#ppt_x"/>
                                          </p:val>
                                        </p:tav>
                                      </p:tavLst>
                                    </p:anim>
                                    <p:anim calcmode="lin" valueType="num">
                                      <p:cBhvr>
                                        <p:cTn id="23"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fade">
                                      <p:cBhvr>
                                        <p:cTn id="28" dur="1000"/>
                                        <p:tgtEl>
                                          <p:spTgt spid="1027"/>
                                        </p:tgtEl>
                                      </p:cBhvr>
                                    </p:animEffect>
                                    <p:anim calcmode="lin" valueType="num">
                                      <p:cBhvr>
                                        <p:cTn id="29" dur="1000" fill="hold"/>
                                        <p:tgtEl>
                                          <p:spTgt spid="1027"/>
                                        </p:tgtEl>
                                        <p:attrNameLst>
                                          <p:attrName>ppt_x</p:attrName>
                                        </p:attrNameLst>
                                      </p:cBhvr>
                                      <p:tavLst>
                                        <p:tav tm="0">
                                          <p:val>
                                            <p:strVal val="#ppt_x"/>
                                          </p:val>
                                        </p:tav>
                                        <p:tav tm="100000">
                                          <p:val>
                                            <p:strVal val="#ppt_x"/>
                                          </p:val>
                                        </p:tav>
                                      </p:tavLst>
                                    </p:anim>
                                    <p:anim calcmode="lin" valueType="num">
                                      <p:cBhvr>
                                        <p:cTn id="30"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268760"/>
          </a:xfrm>
        </p:spPr>
        <p:txBody>
          <a:bodyPr>
            <a:noAutofit/>
          </a:bodyPr>
          <a:lstStyle/>
          <a:p>
            <a:pPr algn="ctr"/>
            <a:br>
              <a:rPr lang="es-AR" sz="4800" b="1" dirty="0"/>
            </a:br>
            <a:br>
              <a:rPr lang="es-AR" sz="4800" b="1" dirty="0"/>
            </a:br>
            <a:r>
              <a:rPr lang="es-AR" sz="4800" b="1" dirty="0"/>
              <a:t>Ropa de protección frente a radiaciones</a:t>
            </a:r>
            <a:endParaRPr lang="es-AR" sz="4800" dirty="0"/>
          </a:p>
        </p:txBody>
      </p:sp>
      <p:sp>
        <p:nvSpPr>
          <p:cNvPr id="3" name="2 Rectángulo"/>
          <p:cNvSpPr/>
          <p:nvPr/>
        </p:nvSpPr>
        <p:spPr>
          <a:xfrm>
            <a:off x="0" y="1268760"/>
            <a:ext cx="9144000" cy="5786199"/>
          </a:xfrm>
          <a:prstGeom prst="rect">
            <a:avLst/>
          </a:prstGeom>
        </p:spPr>
        <p:txBody>
          <a:bodyPr wrap="square">
            <a:spAutoFit/>
          </a:bodyPr>
          <a:lstStyle/>
          <a:p>
            <a:pPr algn="just"/>
            <a:r>
              <a:rPr lang="es-AR" sz="3200" dirty="0"/>
              <a:t>Las soluciones adoptadas en el terreno de las radiaciones </a:t>
            </a:r>
            <a:r>
              <a:rPr lang="es-AR" sz="3200" dirty="0">
                <a:solidFill>
                  <a:srgbClr val="FF0000"/>
                </a:solidFill>
              </a:rPr>
              <a:t>no ionizantes </a:t>
            </a:r>
            <a:r>
              <a:rPr lang="es-AR" sz="3200" dirty="0"/>
              <a:t>pasan por los blindajes electromagnéticos y los tejidos con elevada conductividad eléctrica y disipación estática, existiendo diversos productos comerciales que aportan estas características. Por su parte para las radiaciones </a:t>
            </a:r>
            <a:r>
              <a:rPr lang="es-AR" sz="3200" dirty="0">
                <a:solidFill>
                  <a:srgbClr val="FF0000"/>
                </a:solidFill>
              </a:rPr>
              <a:t>ionizantes</a:t>
            </a:r>
            <a:r>
              <a:rPr lang="es-AR" sz="3200" dirty="0"/>
              <a:t> suelen emplearse prendas impermeables conjuntamente con materiales que actúan como blindaje (Pb plomo, B boro, etc.)</a:t>
            </a:r>
          </a:p>
          <a:p>
            <a:r>
              <a:rPr lang="es-AR" sz="3200" dirty="0"/>
              <a:t>En la actualidad, las características de este tipo de ropa vienen reguladas por la norma IRAM.</a:t>
            </a:r>
          </a:p>
          <a:p>
            <a:r>
              <a:rPr lang="es-AR" dirty="0"/>
              <a:t> </a:t>
            </a:r>
          </a:p>
        </p:txBody>
      </p:sp>
    </p:spTree>
    <p:extLst>
      <p:ext uri="{BB962C8B-B14F-4D97-AF65-F5344CB8AC3E}">
        <p14:creationId xmlns:p14="http://schemas.microsoft.com/office/powerpoint/2010/main" val="167912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nd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293" y="332656"/>
            <a:ext cx="6925021" cy="6334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81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escepticos.es/webanterior/imagenes/articulos/antenas/espectr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745894"/>
            <a:ext cx="7992888" cy="4213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4229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4916568"/>
            <a:ext cx="5145062" cy="148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ttp://4.bp.blogspot.com/-vNZmstP5epk/TwSyek9ggdI/AAAAAAAAAxE/SRJx5z0TIlg/s1600/IMG_538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510" y="908720"/>
            <a:ext cx="3096344" cy="3742720"/>
          </a:xfrm>
          <a:prstGeom prst="rect">
            <a:avLst/>
          </a:prstGeom>
          <a:noFill/>
          <a:ln>
            <a:noFill/>
          </a:ln>
        </p:spPr>
      </p:pic>
      <p:pic>
        <p:nvPicPr>
          <p:cNvPr id="4" name="3 Imagen" descr="http://1.bp.blogspot.com/-ACruqOUPqVY/TwSybLDxhNI/AAAAAAAAAw8/YtTr9zvfnoc/s320/IMG_497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6626" y="943105"/>
            <a:ext cx="2991470" cy="3727480"/>
          </a:xfrm>
          <a:prstGeom prst="rect">
            <a:avLst/>
          </a:prstGeom>
          <a:noFill/>
          <a:ln>
            <a:noFill/>
          </a:ln>
        </p:spPr>
      </p:pic>
    </p:spTree>
    <p:extLst>
      <p:ext uri="{BB962C8B-B14F-4D97-AF65-F5344CB8AC3E}">
        <p14:creationId xmlns:p14="http://schemas.microsoft.com/office/powerpoint/2010/main" val="17721860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268760"/>
          </a:xfrm>
        </p:spPr>
        <p:txBody>
          <a:bodyPr>
            <a:noAutofit/>
          </a:bodyPr>
          <a:lstStyle/>
          <a:p>
            <a:pPr algn="ctr"/>
            <a:r>
              <a:rPr lang="es-AR" sz="4800" b="1" dirty="0"/>
              <a:t>Ropa de protección de alta visibilidad</a:t>
            </a:r>
            <a:endParaRPr lang="es-AR" sz="4800" dirty="0"/>
          </a:p>
        </p:txBody>
      </p:sp>
      <p:sp>
        <p:nvSpPr>
          <p:cNvPr id="3" name="2 Rectángulo"/>
          <p:cNvSpPr/>
          <p:nvPr/>
        </p:nvSpPr>
        <p:spPr>
          <a:xfrm>
            <a:off x="179512" y="1720840"/>
            <a:ext cx="8856984" cy="5016758"/>
          </a:xfrm>
          <a:prstGeom prst="rect">
            <a:avLst/>
          </a:prstGeom>
        </p:spPr>
        <p:txBody>
          <a:bodyPr wrap="square">
            <a:spAutoFit/>
          </a:bodyPr>
          <a:lstStyle/>
          <a:p>
            <a:pPr algn="just"/>
            <a:r>
              <a:rPr lang="es-AR" sz="3200" dirty="0">
                <a:latin typeface="+mj-lt"/>
              </a:rPr>
              <a:t>La protección se puede conseguir por el propio material constituyente de la prenda o por la adición a la prenda confeccionada de materiales </a:t>
            </a:r>
            <a:r>
              <a:rPr lang="es-AR" sz="3200" dirty="0">
                <a:solidFill>
                  <a:srgbClr val="FF0000"/>
                </a:solidFill>
                <a:latin typeface="+mj-lt"/>
              </a:rPr>
              <a:t>fluorescentes</a:t>
            </a:r>
            <a:r>
              <a:rPr lang="es-AR" sz="3200" dirty="0">
                <a:latin typeface="+mj-lt"/>
              </a:rPr>
              <a:t> o con características de </a:t>
            </a:r>
            <a:r>
              <a:rPr lang="es-AR" sz="3200" dirty="0">
                <a:solidFill>
                  <a:srgbClr val="FF0000"/>
                </a:solidFill>
                <a:latin typeface="+mj-lt"/>
              </a:rPr>
              <a:t>retrorreflectividad</a:t>
            </a:r>
            <a:r>
              <a:rPr lang="es-AR" sz="3200" dirty="0">
                <a:latin typeface="+mj-lt"/>
              </a:rPr>
              <a:t> adecuadas. </a:t>
            </a:r>
          </a:p>
          <a:p>
            <a:pPr algn="just"/>
            <a:r>
              <a:rPr lang="es-AR" sz="3200" dirty="0">
                <a:latin typeface="+mj-lt"/>
              </a:rPr>
              <a:t>Existen tres clases para este tipo de ropa (1, 2 y 3), siendo la clase 3 la que ofrece mayores características de visibilidad y la 1, las menores.</a:t>
            </a:r>
          </a:p>
          <a:p>
            <a:pPr algn="just"/>
            <a:r>
              <a:rPr lang="es-AR" sz="3200" dirty="0">
                <a:latin typeface="+mj-lt"/>
              </a:rPr>
              <a:t>En la actualidad las características de este tipo de ropa vienen reguladas por la norma IRAM 3859. </a:t>
            </a:r>
          </a:p>
        </p:txBody>
      </p:sp>
    </p:spTree>
    <p:extLst>
      <p:ext uri="{BB962C8B-B14F-4D97-AF65-F5344CB8AC3E}">
        <p14:creationId xmlns:p14="http://schemas.microsoft.com/office/powerpoint/2010/main" val="259547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Vestuario alta visibilida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716530"/>
            <a:ext cx="8424935" cy="3088734"/>
          </a:xfrm>
          <a:prstGeom prst="rect">
            <a:avLst/>
          </a:prstGeom>
          <a:noFill/>
          <a:ln>
            <a:noFill/>
          </a:ln>
        </p:spPr>
      </p:pic>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4546" y="285728"/>
            <a:ext cx="5040560"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643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686800" cy="1484784"/>
          </a:xfrm>
        </p:spPr>
        <p:txBody>
          <a:bodyPr>
            <a:normAutofit fontScale="90000"/>
          </a:bodyPr>
          <a:lstStyle/>
          <a:p>
            <a:pPr algn="ctr"/>
            <a:br>
              <a:rPr lang="es-AR" b="1" dirty="0"/>
            </a:br>
            <a:r>
              <a:rPr lang="es-AR" b="1" dirty="0"/>
              <a:t>Vestimentas para Mujeres</a:t>
            </a:r>
            <a:br>
              <a:rPr lang="es-AR" dirty="0"/>
            </a:br>
            <a:endParaRPr lang="es-AR" dirty="0"/>
          </a:p>
        </p:txBody>
      </p:sp>
      <p:sp>
        <p:nvSpPr>
          <p:cNvPr id="3" name="2 Rectángulo"/>
          <p:cNvSpPr/>
          <p:nvPr/>
        </p:nvSpPr>
        <p:spPr>
          <a:xfrm>
            <a:off x="0" y="465664"/>
            <a:ext cx="9144000" cy="6401753"/>
          </a:xfrm>
          <a:prstGeom prst="rect">
            <a:avLst/>
          </a:prstGeom>
        </p:spPr>
        <p:txBody>
          <a:bodyPr wrap="square">
            <a:spAutoFit/>
          </a:bodyPr>
          <a:lstStyle/>
          <a:p>
            <a:endParaRPr lang="es-AR" dirty="0"/>
          </a:p>
          <a:p>
            <a:pPr marL="457200" indent="-457200" algn="just">
              <a:buFont typeface="Arial" pitchFamily="34" charset="0"/>
              <a:buChar char="•"/>
            </a:pPr>
            <a:r>
              <a:rPr lang="es-AR" sz="2800" dirty="0"/>
              <a:t>Características de la vestimenta igual a la usada en los hombres.</a:t>
            </a:r>
          </a:p>
          <a:p>
            <a:pPr marL="457200" indent="-457200" algn="just">
              <a:buFont typeface="Arial" pitchFamily="34" charset="0"/>
              <a:buChar char="•"/>
            </a:pPr>
            <a:r>
              <a:rPr lang="es-AR" sz="2800" dirty="0"/>
              <a:t>Las faldas y blusas sueltas pueden ser fácilmente atrapadas por las maquinas, en estos casos se exige el uso de pantalones y camisas de mangas cortas, así de esta manera se evita el peligro.</a:t>
            </a:r>
          </a:p>
          <a:p>
            <a:pPr marL="457200" indent="-457200" algn="just">
              <a:buFont typeface="Arial" pitchFamily="34" charset="0"/>
              <a:buChar char="•"/>
            </a:pPr>
            <a:r>
              <a:rPr lang="es-AR" sz="2800" dirty="0"/>
              <a:t>Cabellos largos por razones de higiene es recomendable el uso de cofias, gorros o pañuelos en la cabeza para evitar este riesgo y además de que forma parte de una norma sanitaria por ejemplo BPM (Buenas Prácticas de Manufactura) en empresa de alimentos.</a:t>
            </a:r>
          </a:p>
          <a:p>
            <a:pPr marL="457200" indent="-457200" algn="just">
              <a:buFont typeface="Arial" pitchFamily="34" charset="0"/>
              <a:buChar char="•"/>
            </a:pPr>
            <a:r>
              <a:rPr lang="es-AR" sz="2800" dirty="0"/>
              <a:t>Los anillos, pulsera, y pendientes son causas frecuentes de accidentes, por lo cual en las empresas se prohíbe su uso. </a:t>
            </a:r>
          </a:p>
        </p:txBody>
      </p:sp>
    </p:spTree>
    <p:extLst>
      <p:ext uri="{BB962C8B-B14F-4D97-AF65-F5344CB8AC3E}">
        <p14:creationId xmlns:p14="http://schemas.microsoft.com/office/powerpoint/2010/main" val="341666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8964488" cy="6740307"/>
          </a:xfrm>
          <a:prstGeom prst="rect">
            <a:avLst/>
          </a:prstGeom>
        </p:spPr>
        <p:txBody>
          <a:bodyPr wrap="square">
            <a:spAutoFit/>
          </a:bodyPr>
          <a:lstStyle/>
          <a:p>
            <a:pPr algn="just"/>
            <a:r>
              <a:rPr lang="es-AR" sz="3200" b="1" i="1" dirty="0">
                <a:solidFill>
                  <a:srgbClr val="FF0000"/>
                </a:solidFill>
                <a:latin typeface="+mj-lt"/>
              </a:rPr>
              <a:t>La indumentaria de protección de  alta visibilidad es aquella que debe ser percibida en todo momento</a:t>
            </a:r>
            <a:r>
              <a:rPr lang="es-AR" sz="3200" dirty="0">
                <a:solidFill>
                  <a:srgbClr val="FF0000"/>
                </a:solidFill>
                <a:latin typeface="+mj-lt"/>
              </a:rPr>
              <a:t>. </a:t>
            </a:r>
          </a:p>
          <a:p>
            <a:pPr algn="just"/>
            <a:endParaRPr lang="es-AR" sz="3200" dirty="0">
              <a:solidFill>
                <a:srgbClr val="FF0000"/>
              </a:solidFill>
              <a:latin typeface="+mj-lt"/>
            </a:endParaRPr>
          </a:p>
          <a:p>
            <a:pPr algn="just"/>
            <a:r>
              <a:rPr lang="es-AR" sz="2800" dirty="0">
                <a:latin typeface="+mj-lt"/>
              </a:rPr>
              <a:t>En actividades diurnas los trabajadores podrán ser identificados con mayor facilidad respecto del entorno en que se encuentran, cuando la vestimenta contiene materiales fluorescentes. </a:t>
            </a:r>
          </a:p>
          <a:p>
            <a:pPr algn="just"/>
            <a:r>
              <a:rPr lang="es-AR" sz="2800" dirty="0">
                <a:latin typeface="+mj-lt"/>
              </a:rPr>
              <a:t>Para condiciones de baja o nula iluminación, será indispensable incorporar materiales retrorreflectivo. </a:t>
            </a:r>
          </a:p>
          <a:p>
            <a:pPr algn="just"/>
            <a:r>
              <a:rPr lang="es-AR" sz="2800" b="1" dirty="0">
                <a:latin typeface="+mj-lt"/>
              </a:rPr>
              <a:t>Material retrorreflectivo: </a:t>
            </a:r>
            <a:r>
              <a:rPr lang="es-AR" sz="2800" dirty="0">
                <a:latin typeface="+mj-lt"/>
              </a:rPr>
              <a:t>“Material que es retrorreflector”</a:t>
            </a:r>
          </a:p>
          <a:p>
            <a:pPr algn="just"/>
            <a:r>
              <a:rPr lang="es-AR" sz="2800" b="1" dirty="0">
                <a:latin typeface="+mj-lt"/>
              </a:rPr>
              <a:t>Material de </a:t>
            </a:r>
            <a:r>
              <a:rPr lang="es-AR" sz="2800" b="1" dirty="0">
                <a:solidFill>
                  <a:srgbClr val="FF0000"/>
                </a:solidFill>
                <a:latin typeface="+mj-lt"/>
              </a:rPr>
              <a:t>fondo o fluorescente</a:t>
            </a:r>
            <a:r>
              <a:rPr lang="es-AR" sz="2800" b="1" dirty="0">
                <a:latin typeface="+mj-lt"/>
              </a:rPr>
              <a:t>: </a:t>
            </a:r>
            <a:r>
              <a:rPr lang="es-AR" sz="2800" dirty="0">
                <a:latin typeface="+mj-lt"/>
              </a:rPr>
              <a:t>“Material que emite radiación óptica de longitud de onda mayor que la absorbida”</a:t>
            </a:r>
          </a:p>
          <a:p>
            <a:pPr algn="just"/>
            <a:r>
              <a:rPr lang="es-AR" sz="2800" b="1" dirty="0">
                <a:latin typeface="+mj-lt"/>
              </a:rPr>
              <a:t>Material combinado: </a:t>
            </a:r>
            <a:r>
              <a:rPr lang="es-AR" sz="2800" dirty="0">
                <a:latin typeface="+mj-lt"/>
              </a:rPr>
              <a:t>“Material que presenta propiedades retrorreflectivas  y fluorescentes” </a:t>
            </a:r>
          </a:p>
        </p:txBody>
      </p:sp>
    </p:spTree>
    <p:extLst>
      <p:ext uri="{BB962C8B-B14F-4D97-AF65-F5344CB8AC3E}">
        <p14:creationId xmlns:p14="http://schemas.microsoft.com/office/powerpoint/2010/main" val="19621346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berto\AppData\Local\Packages\Microsoft.Windows.Photos_8wekyb3d8bbwe\TempState\ShareServiceTempFolder\Captura de pantalla (54).jpeg"/>
          <p:cNvPicPr>
            <a:picLocks noChangeAspect="1" noChangeArrowheads="1"/>
          </p:cNvPicPr>
          <p:nvPr/>
        </p:nvPicPr>
        <p:blipFill>
          <a:blip r:embed="rId2"/>
          <a:srcRect l="50169" t="28472" r="12109" b="22222"/>
          <a:stretch>
            <a:fillRect/>
          </a:stretch>
        </p:blipFill>
        <p:spPr bwMode="auto">
          <a:xfrm>
            <a:off x="2000232" y="3500438"/>
            <a:ext cx="4275212" cy="3143272"/>
          </a:xfrm>
          <a:prstGeom prst="rect">
            <a:avLst/>
          </a:prstGeom>
          <a:noFill/>
        </p:spPr>
      </p:pic>
      <p:pic>
        <p:nvPicPr>
          <p:cNvPr id="3" name="Picture 2" descr="C:\Users\roberto\AppData\Local\Packages\Microsoft.Windows.Photos_8wekyb3d8bbwe\TempState\ShareServiceTempFolder\Captura de pantalla (54).jpeg"/>
          <p:cNvPicPr>
            <a:picLocks noChangeAspect="1" noChangeArrowheads="1"/>
          </p:cNvPicPr>
          <p:nvPr/>
        </p:nvPicPr>
        <p:blipFill>
          <a:blip r:embed="rId2"/>
          <a:srcRect l="11719" t="28472" r="49201" b="22222"/>
          <a:stretch>
            <a:fillRect/>
          </a:stretch>
        </p:blipFill>
        <p:spPr bwMode="auto">
          <a:xfrm>
            <a:off x="2000232" y="214290"/>
            <a:ext cx="4429156" cy="3143272"/>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0"/>
            <a:ext cx="7863408" cy="548680"/>
          </a:xfrm>
        </p:spPr>
        <p:txBody>
          <a:bodyPr>
            <a:normAutofit fontScale="90000"/>
          </a:bodyPr>
          <a:lstStyle/>
          <a:p>
            <a:pPr algn="ctr"/>
            <a:r>
              <a:rPr lang="es-AR" dirty="0"/>
              <a:t>CLASE 1</a:t>
            </a:r>
          </a:p>
        </p:txBody>
      </p:sp>
      <p:graphicFrame>
        <p:nvGraphicFramePr>
          <p:cNvPr id="3" name="2 Tabla"/>
          <p:cNvGraphicFramePr>
            <a:graphicFrameLocks noGrp="1"/>
          </p:cNvGraphicFramePr>
          <p:nvPr>
            <p:extLst>
              <p:ext uri="{D42A27DB-BD31-4B8C-83A1-F6EECF244321}">
                <p14:modId xmlns:p14="http://schemas.microsoft.com/office/powerpoint/2010/main" val="314944368"/>
              </p:ext>
            </p:extLst>
          </p:nvPr>
        </p:nvGraphicFramePr>
        <p:xfrm>
          <a:off x="539552" y="1052736"/>
          <a:ext cx="7848872" cy="5352270"/>
        </p:xfrm>
        <a:graphic>
          <a:graphicData uri="http://schemas.openxmlformats.org/drawingml/2006/table">
            <a:tbl>
              <a:tblPr firstRow="1" firstCol="1" bandRow="1">
                <a:tableStyleId>{5C22544A-7EE6-4342-B048-85BDC9FD1C3A}</a:tableStyleId>
              </a:tblPr>
              <a:tblGrid>
                <a:gridCol w="3910566">
                  <a:extLst>
                    <a:ext uri="{9D8B030D-6E8A-4147-A177-3AD203B41FA5}">
                      <a16:colId xmlns:a16="http://schemas.microsoft.com/office/drawing/2014/main" val="20000"/>
                    </a:ext>
                  </a:extLst>
                </a:gridCol>
                <a:gridCol w="3938306">
                  <a:extLst>
                    <a:ext uri="{9D8B030D-6E8A-4147-A177-3AD203B41FA5}">
                      <a16:colId xmlns:a16="http://schemas.microsoft.com/office/drawing/2014/main" val="20001"/>
                    </a:ext>
                  </a:extLst>
                </a:gridCol>
              </a:tblGrid>
              <a:tr h="676193">
                <a:tc>
                  <a:txBody>
                    <a:bodyPr/>
                    <a:lstStyle/>
                    <a:p>
                      <a:pPr algn="ctr">
                        <a:lnSpc>
                          <a:spcPct val="150000"/>
                        </a:lnSpc>
                        <a:spcAft>
                          <a:spcPts val="0"/>
                        </a:spcAft>
                      </a:pPr>
                      <a:r>
                        <a:rPr lang="es-AR" sz="1400">
                          <a:effectLst/>
                        </a:rPr>
                        <a:t>Se recomienda emplear en actividades en las cuales:</a:t>
                      </a:r>
                      <a:endParaRPr lang="es-AR"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AR" sz="1400">
                          <a:effectLst/>
                        </a:rPr>
                        <a:t>Ejemplos</a:t>
                      </a:r>
                      <a:endParaRPr lang="es-AR" sz="1100">
                        <a:effectLst/>
                      </a:endParaRPr>
                    </a:p>
                    <a:p>
                      <a:pPr algn="ctr">
                        <a:lnSpc>
                          <a:spcPct val="150000"/>
                        </a:lnSpc>
                        <a:spcAft>
                          <a:spcPts val="0"/>
                        </a:spcAft>
                      </a:pPr>
                      <a:r>
                        <a:rPr lang="es-AR" sz="1400">
                          <a:effectLst/>
                        </a:rPr>
                        <a:t> </a:t>
                      </a:r>
                      <a:endParaRPr lang="es-AR"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4292359">
                <a:tc>
                  <a:txBody>
                    <a:bodyPr/>
                    <a:lstStyle/>
                    <a:p>
                      <a:pPr>
                        <a:lnSpc>
                          <a:spcPct val="150000"/>
                        </a:lnSpc>
                        <a:spcAft>
                          <a:spcPts val="0"/>
                        </a:spcAft>
                      </a:pPr>
                      <a:r>
                        <a:rPr lang="es-AR" sz="1600" dirty="0">
                          <a:effectLst/>
                        </a:rPr>
                        <a:t>-Las velocidades de equipos y vehículos sean menores o iguales a 40 km/h</a:t>
                      </a:r>
                    </a:p>
                    <a:p>
                      <a:pPr>
                        <a:lnSpc>
                          <a:spcPct val="150000"/>
                        </a:lnSpc>
                        <a:spcAft>
                          <a:spcPts val="0"/>
                        </a:spcAft>
                      </a:pPr>
                      <a:r>
                        <a:rPr lang="es-AR" sz="1600" dirty="0">
                          <a:effectLst/>
                        </a:rPr>
                        <a:t>-Se requiere una completa e inequívoca atención del tránsito que se aproxima</a:t>
                      </a:r>
                    </a:p>
                    <a:p>
                      <a:pPr>
                        <a:lnSpc>
                          <a:spcPct val="150000"/>
                        </a:lnSpc>
                        <a:spcAft>
                          <a:spcPts val="0"/>
                        </a:spcAft>
                      </a:pPr>
                      <a:r>
                        <a:rPr lang="es-AR" sz="1600" dirty="0">
                          <a:effectLst/>
                        </a:rPr>
                        <a:t>-Se provee una amplia separación de los trabajadores a pie respecto al tránsito vehicular con el cual se exponen</a:t>
                      </a:r>
                    </a:p>
                    <a:p>
                      <a:pPr>
                        <a:lnSpc>
                          <a:spcPct val="150000"/>
                        </a:lnSpc>
                        <a:spcAft>
                          <a:spcPts val="0"/>
                        </a:spcAft>
                      </a:pPr>
                      <a:r>
                        <a:rPr lang="es-AR" sz="1600" dirty="0">
                          <a:effectLst/>
                        </a:rPr>
                        <a:t>-Se asegure una óptima visibilidad en fondos de  contraste que no sean complejos.</a:t>
                      </a:r>
                    </a:p>
                    <a:p>
                      <a:pPr algn="ctr">
                        <a:lnSpc>
                          <a:spcPct val="150000"/>
                        </a:lnSpc>
                        <a:spcAft>
                          <a:spcPts val="0"/>
                        </a:spcAft>
                      </a:pPr>
                      <a:r>
                        <a:rPr lang="es-AR" sz="1400" dirty="0">
                          <a:effectLst/>
                        </a:rPr>
                        <a:t> </a:t>
                      </a:r>
                      <a:endParaRPr lang="es-AR"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s-AR" sz="1600" dirty="0">
                          <a:effectLst/>
                        </a:rPr>
                        <a:t>-Los que dirigen a conductores de vehículos hacia los lugares de estacionamiento o servicio</a:t>
                      </a:r>
                    </a:p>
                    <a:p>
                      <a:pPr algn="just">
                        <a:lnSpc>
                          <a:spcPct val="150000"/>
                        </a:lnSpc>
                        <a:spcAft>
                          <a:spcPts val="0"/>
                        </a:spcAft>
                      </a:pPr>
                      <a:r>
                        <a:rPr lang="es-AR" sz="1600" dirty="0">
                          <a:effectLst/>
                        </a:rPr>
                        <a:t>-Los que recogen changuitos en las zonas de estacionamiento de supermercados</a:t>
                      </a:r>
                    </a:p>
                    <a:p>
                      <a:pPr algn="just">
                        <a:lnSpc>
                          <a:spcPct val="150000"/>
                        </a:lnSpc>
                        <a:spcAft>
                          <a:spcPts val="0"/>
                        </a:spcAft>
                      </a:pPr>
                      <a:r>
                        <a:rPr lang="es-AR" sz="1600" dirty="0">
                          <a:effectLst/>
                        </a:rPr>
                        <a:t>-Los expuestos a los peligros del tránsito en los almacenes o depósitos</a:t>
                      </a:r>
                    </a:p>
                    <a:p>
                      <a:pPr algn="just">
                        <a:lnSpc>
                          <a:spcPct val="150000"/>
                        </a:lnSpc>
                        <a:spcAft>
                          <a:spcPts val="0"/>
                        </a:spcAft>
                      </a:pPr>
                      <a:r>
                        <a:rPr lang="es-AR" sz="1600" dirty="0">
                          <a:effectLst/>
                        </a:rPr>
                        <a:t>-Los conductores de vehículos de reparto</a:t>
                      </a:r>
                    </a:p>
                    <a:p>
                      <a:pPr algn="just">
                        <a:lnSpc>
                          <a:spcPct val="150000"/>
                        </a:lnSpc>
                        <a:spcAft>
                          <a:spcPts val="0"/>
                        </a:spcAft>
                      </a:pPr>
                      <a:r>
                        <a:rPr lang="es-AR" sz="1600" dirty="0">
                          <a:effectLst/>
                        </a:rPr>
                        <a:t>-Los que atienden puestos de peaje</a:t>
                      </a:r>
                    </a:p>
                    <a:p>
                      <a:pPr algn="just">
                        <a:lnSpc>
                          <a:spcPct val="150000"/>
                        </a:lnSpc>
                        <a:spcAft>
                          <a:spcPts val="0"/>
                        </a:spcAft>
                      </a:pPr>
                      <a:r>
                        <a:rPr lang="es-AR" sz="1600" dirty="0">
                          <a:effectLst/>
                        </a:rPr>
                        <a:t>-Los que realizan el  mantenimiento de banquinas o veredas o que están al costado del camino.</a:t>
                      </a:r>
                    </a:p>
                    <a:p>
                      <a:pPr algn="just">
                        <a:lnSpc>
                          <a:spcPct val="150000"/>
                        </a:lnSpc>
                        <a:spcAft>
                          <a:spcPts val="0"/>
                        </a:spcAft>
                      </a:pPr>
                      <a:r>
                        <a:rPr lang="es-AR" sz="1400" dirty="0">
                          <a:effectLst/>
                        </a:rPr>
                        <a:t> </a:t>
                      </a:r>
                      <a:endParaRPr lang="es-A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877435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l="4758" t="17221" r="32297" b="46525"/>
          <a:stretch>
            <a:fillRect/>
          </a:stretch>
        </p:blipFill>
        <p:spPr bwMode="auto">
          <a:xfrm>
            <a:off x="107504" y="1340768"/>
            <a:ext cx="8856983" cy="4392488"/>
          </a:xfrm>
          <a:prstGeom prst="rect">
            <a:avLst/>
          </a:prstGeom>
          <a:noFill/>
          <a:ln w="9525">
            <a:noFill/>
            <a:miter lim="800000"/>
            <a:headEnd/>
            <a:tailEnd/>
          </a:ln>
        </p:spPr>
      </p:pic>
    </p:spTree>
    <p:extLst>
      <p:ext uri="{BB962C8B-B14F-4D97-AF65-F5344CB8AC3E}">
        <p14:creationId xmlns:p14="http://schemas.microsoft.com/office/powerpoint/2010/main" val="9136673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0"/>
            <a:ext cx="7200800" cy="692696"/>
          </a:xfrm>
        </p:spPr>
        <p:txBody>
          <a:bodyPr>
            <a:normAutofit fontScale="90000"/>
          </a:bodyPr>
          <a:lstStyle/>
          <a:p>
            <a:pPr algn="ctr"/>
            <a:r>
              <a:rPr lang="es-AR" dirty="0"/>
              <a:t>CLASE 2</a:t>
            </a:r>
          </a:p>
        </p:txBody>
      </p:sp>
      <p:graphicFrame>
        <p:nvGraphicFramePr>
          <p:cNvPr id="3" name="2 Tabla"/>
          <p:cNvGraphicFramePr>
            <a:graphicFrameLocks noGrp="1"/>
          </p:cNvGraphicFramePr>
          <p:nvPr>
            <p:extLst>
              <p:ext uri="{D42A27DB-BD31-4B8C-83A1-F6EECF244321}">
                <p14:modId xmlns:p14="http://schemas.microsoft.com/office/powerpoint/2010/main" val="1878273853"/>
              </p:ext>
            </p:extLst>
          </p:nvPr>
        </p:nvGraphicFramePr>
        <p:xfrm>
          <a:off x="755576" y="620689"/>
          <a:ext cx="8064896" cy="6360056"/>
        </p:xfrm>
        <a:graphic>
          <a:graphicData uri="http://schemas.openxmlformats.org/drawingml/2006/table">
            <a:tbl>
              <a:tblPr firstRow="1" firstCol="1" bandRow="1">
                <a:tableStyleId>{5C22544A-7EE6-4342-B048-85BDC9FD1C3A}</a:tableStyleId>
              </a:tblPr>
              <a:tblGrid>
                <a:gridCol w="4032059">
                  <a:extLst>
                    <a:ext uri="{9D8B030D-6E8A-4147-A177-3AD203B41FA5}">
                      <a16:colId xmlns:a16="http://schemas.microsoft.com/office/drawing/2014/main" val="20000"/>
                    </a:ext>
                  </a:extLst>
                </a:gridCol>
                <a:gridCol w="4032837">
                  <a:extLst>
                    <a:ext uri="{9D8B030D-6E8A-4147-A177-3AD203B41FA5}">
                      <a16:colId xmlns:a16="http://schemas.microsoft.com/office/drawing/2014/main" val="20001"/>
                    </a:ext>
                  </a:extLst>
                </a:gridCol>
              </a:tblGrid>
              <a:tr h="746544">
                <a:tc>
                  <a:txBody>
                    <a:bodyPr/>
                    <a:lstStyle/>
                    <a:p>
                      <a:pPr algn="ctr">
                        <a:lnSpc>
                          <a:spcPct val="150000"/>
                        </a:lnSpc>
                        <a:spcAft>
                          <a:spcPts val="0"/>
                        </a:spcAft>
                      </a:pPr>
                      <a:r>
                        <a:rPr lang="es-AR" sz="1300">
                          <a:effectLst/>
                        </a:rPr>
                        <a:t>Se recomienda emplear en actividades en las cuales:</a:t>
                      </a:r>
                      <a:endParaRPr lang="es-AR" sz="1000">
                        <a:effectLst/>
                        <a:latin typeface="Calibri"/>
                        <a:ea typeface="Calibri"/>
                        <a:cs typeface="Times New Roman"/>
                      </a:endParaRPr>
                    </a:p>
                  </a:txBody>
                  <a:tcPr marL="62706" marR="62706" marT="0" marB="0"/>
                </a:tc>
                <a:tc>
                  <a:txBody>
                    <a:bodyPr/>
                    <a:lstStyle/>
                    <a:p>
                      <a:pPr algn="ctr">
                        <a:lnSpc>
                          <a:spcPct val="150000"/>
                        </a:lnSpc>
                        <a:spcAft>
                          <a:spcPts val="0"/>
                        </a:spcAft>
                      </a:pPr>
                      <a:r>
                        <a:rPr lang="es-AR" sz="1300">
                          <a:effectLst/>
                        </a:rPr>
                        <a:t>Ejemplos</a:t>
                      </a:r>
                      <a:endParaRPr lang="es-AR" sz="1000">
                        <a:effectLst/>
                      </a:endParaRPr>
                    </a:p>
                    <a:p>
                      <a:pPr algn="ctr">
                        <a:lnSpc>
                          <a:spcPct val="150000"/>
                        </a:lnSpc>
                        <a:spcAft>
                          <a:spcPts val="0"/>
                        </a:spcAft>
                      </a:pPr>
                      <a:r>
                        <a:rPr lang="es-AR" sz="1300">
                          <a:effectLst/>
                        </a:rPr>
                        <a:t> </a:t>
                      </a:r>
                      <a:endParaRPr lang="es-AR" sz="1000">
                        <a:effectLst/>
                        <a:latin typeface="Calibri"/>
                        <a:ea typeface="Calibri"/>
                        <a:cs typeface="Times New Roman"/>
                      </a:endParaRPr>
                    </a:p>
                  </a:txBody>
                  <a:tcPr marL="62706" marR="62706" marT="0" marB="0"/>
                </a:tc>
                <a:extLst>
                  <a:ext uri="{0D108BD9-81ED-4DB2-BD59-A6C34878D82A}">
                    <a16:rowId xmlns:a16="http://schemas.microsoft.com/office/drawing/2014/main" val="10000"/>
                  </a:ext>
                </a:extLst>
              </a:tr>
              <a:tr h="5613512">
                <a:tc>
                  <a:txBody>
                    <a:bodyPr/>
                    <a:lstStyle/>
                    <a:p>
                      <a:pPr algn="just">
                        <a:lnSpc>
                          <a:spcPct val="150000"/>
                        </a:lnSpc>
                        <a:spcAft>
                          <a:spcPts val="0"/>
                        </a:spcAft>
                      </a:pPr>
                      <a:r>
                        <a:rPr lang="es-AR" sz="1600" dirty="0">
                          <a:effectLst/>
                          <a:latin typeface="+mj-lt"/>
                        </a:rPr>
                        <a:t>-Las velocidades de equipos y vehículos sean mayores a 40 y menores a 80 km/h</a:t>
                      </a:r>
                    </a:p>
                    <a:p>
                      <a:pPr algn="just">
                        <a:lnSpc>
                          <a:spcPct val="150000"/>
                        </a:lnSpc>
                        <a:spcAft>
                          <a:spcPts val="0"/>
                        </a:spcAft>
                      </a:pPr>
                      <a:r>
                        <a:rPr lang="es-AR" sz="1600" dirty="0">
                          <a:effectLst/>
                          <a:latin typeface="+mj-lt"/>
                        </a:rPr>
                        <a:t>-Se necesita una mayor visibilidad durante las condiciones de tiempo inclementes</a:t>
                      </a:r>
                    </a:p>
                    <a:p>
                      <a:pPr algn="just">
                        <a:lnSpc>
                          <a:spcPct val="150000"/>
                        </a:lnSpc>
                        <a:spcAft>
                          <a:spcPts val="0"/>
                        </a:spcAft>
                      </a:pPr>
                      <a:r>
                        <a:rPr lang="es-AR" sz="1600" dirty="0">
                          <a:effectLst/>
                          <a:latin typeface="+mj-lt"/>
                        </a:rPr>
                        <a:t>-Existan fondos de contraste complejos</a:t>
                      </a:r>
                    </a:p>
                    <a:p>
                      <a:pPr algn="just">
                        <a:lnSpc>
                          <a:spcPct val="150000"/>
                        </a:lnSpc>
                        <a:spcAft>
                          <a:spcPts val="0"/>
                        </a:spcAft>
                      </a:pPr>
                      <a:r>
                        <a:rPr lang="es-AR" sz="1600" dirty="0">
                          <a:effectLst/>
                          <a:latin typeface="+mj-lt"/>
                        </a:rPr>
                        <a:t>-El personal que realiza tareas desviando el </a:t>
                      </a:r>
                      <a:r>
                        <a:rPr lang="pt-BR" sz="1600" dirty="0">
                          <a:effectLst/>
                          <a:latin typeface="+mj-lt"/>
                        </a:rPr>
                        <a:t>transito </a:t>
                      </a:r>
                      <a:r>
                        <a:rPr lang="pt-BR" sz="1600" dirty="0" err="1">
                          <a:effectLst/>
                          <a:latin typeface="+mj-lt"/>
                        </a:rPr>
                        <a:t>vehicular</a:t>
                      </a:r>
                      <a:r>
                        <a:rPr lang="pt-BR" sz="1600" dirty="0">
                          <a:effectLst/>
                          <a:latin typeface="+mj-lt"/>
                        </a:rPr>
                        <a:t> que se aproxima</a:t>
                      </a:r>
                      <a:endParaRPr lang="es-AR" sz="1600" dirty="0">
                        <a:effectLst/>
                        <a:latin typeface="+mj-lt"/>
                      </a:endParaRPr>
                    </a:p>
                    <a:p>
                      <a:pPr algn="just">
                        <a:lnSpc>
                          <a:spcPct val="150000"/>
                        </a:lnSpc>
                        <a:spcAft>
                          <a:spcPts val="0"/>
                        </a:spcAft>
                      </a:pPr>
                      <a:r>
                        <a:rPr lang="es-AR" sz="1600" dirty="0">
                          <a:effectLst/>
                          <a:latin typeface="+mj-lt"/>
                        </a:rPr>
                        <a:t>-Las actividades del personal que tienen lugar en la proximidad al tránsito vehicular. </a:t>
                      </a:r>
                    </a:p>
                    <a:p>
                      <a:pPr marL="457200">
                        <a:lnSpc>
                          <a:spcPct val="150000"/>
                        </a:lnSpc>
                        <a:spcAft>
                          <a:spcPts val="0"/>
                        </a:spcAft>
                      </a:pPr>
                      <a:r>
                        <a:rPr lang="es-AR" sz="1300" dirty="0">
                          <a:effectLst/>
                        </a:rPr>
                        <a:t> </a:t>
                      </a:r>
                      <a:endParaRPr lang="es-AR" sz="1000" dirty="0">
                        <a:effectLst/>
                        <a:latin typeface="Calibri"/>
                        <a:ea typeface="Calibri"/>
                        <a:cs typeface="Times New Roman"/>
                      </a:endParaRPr>
                    </a:p>
                  </a:txBody>
                  <a:tcPr marL="62706" marR="62706" marT="0" marB="0"/>
                </a:tc>
                <a:tc>
                  <a:txBody>
                    <a:bodyPr/>
                    <a:lstStyle/>
                    <a:p>
                      <a:pPr algn="just">
                        <a:lnSpc>
                          <a:spcPct val="150000"/>
                        </a:lnSpc>
                        <a:spcAft>
                          <a:spcPts val="0"/>
                        </a:spcAft>
                      </a:pPr>
                      <a:r>
                        <a:rPr lang="es-AR" sz="1400" dirty="0">
                          <a:effectLst/>
                        </a:rPr>
                        <a:t>-</a:t>
                      </a:r>
                      <a:r>
                        <a:rPr lang="es-AR" sz="1600" dirty="0">
                          <a:effectLst/>
                        </a:rPr>
                        <a:t>Los que realizan la construcción o el mantenimiento de rutas o caminos</a:t>
                      </a:r>
                    </a:p>
                    <a:p>
                      <a:pPr algn="just">
                        <a:lnSpc>
                          <a:spcPct val="150000"/>
                        </a:lnSpc>
                        <a:spcAft>
                          <a:spcPts val="0"/>
                        </a:spcAft>
                      </a:pPr>
                      <a:r>
                        <a:rPr lang="es-AR" sz="1600" dirty="0">
                          <a:effectLst/>
                        </a:rPr>
                        <a:t>-Las cuadrillas de auxilio</a:t>
                      </a:r>
                    </a:p>
                    <a:p>
                      <a:pPr algn="just">
                        <a:lnSpc>
                          <a:spcPct val="150000"/>
                        </a:lnSpc>
                        <a:spcAft>
                          <a:spcPts val="0"/>
                        </a:spcAft>
                      </a:pPr>
                      <a:r>
                        <a:rPr lang="es-AR" sz="1600" dirty="0">
                          <a:effectLst/>
                        </a:rPr>
                        <a:t>-Los que trabajan en las vías del ferrocarril o similar</a:t>
                      </a:r>
                    </a:p>
                    <a:p>
                      <a:pPr algn="just">
                        <a:lnSpc>
                          <a:spcPct val="150000"/>
                        </a:lnSpc>
                        <a:spcAft>
                          <a:spcPts val="0"/>
                        </a:spcAft>
                      </a:pPr>
                      <a:r>
                        <a:rPr lang="es-AR" sz="1600" dirty="0">
                          <a:effectLst/>
                        </a:rPr>
                        <a:t>-Los de respuesta a emergencias (bomberos, médicos, policías, etc.)</a:t>
                      </a:r>
                    </a:p>
                    <a:p>
                      <a:pPr algn="just">
                        <a:lnSpc>
                          <a:spcPct val="150000"/>
                        </a:lnSpc>
                        <a:spcAft>
                          <a:spcPts val="0"/>
                        </a:spcAft>
                      </a:pPr>
                      <a:r>
                        <a:rPr lang="es-AR" sz="1600" dirty="0">
                          <a:effectLst/>
                        </a:rPr>
                        <a:t>-Los que realizan servicios públicos</a:t>
                      </a:r>
                    </a:p>
                    <a:p>
                      <a:pPr algn="just">
                        <a:lnSpc>
                          <a:spcPct val="150000"/>
                        </a:lnSpc>
                        <a:spcAft>
                          <a:spcPts val="0"/>
                        </a:spcAft>
                      </a:pPr>
                      <a:r>
                        <a:rPr lang="es-AR" sz="1600" dirty="0">
                          <a:effectLst/>
                        </a:rPr>
                        <a:t>-Los de estacionamiento de grandes volúmenes /o entre las barreras de peaje</a:t>
                      </a:r>
                    </a:p>
                    <a:p>
                      <a:pPr algn="just">
                        <a:lnSpc>
                          <a:spcPct val="150000"/>
                        </a:lnSpc>
                        <a:spcAft>
                          <a:spcPts val="0"/>
                        </a:spcAft>
                      </a:pPr>
                      <a:r>
                        <a:rPr lang="es-AR" sz="1600" dirty="0">
                          <a:effectLst/>
                        </a:rPr>
                        <a:t>-Las guardias de cruce de calles de escolares en escuelas</a:t>
                      </a:r>
                    </a:p>
                    <a:p>
                      <a:pPr algn="just">
                        <a:lnSpc>
                          <a:spcPct val="150000"/>
                        </a:lnSpc>
                        <a:spcAft>
                          <a:spcPts val="0"/>
                        </a:spcAft>
                      </a:pPr>
                      <a:r>
                        <a:rPr lang="es-AR" sz="1600" dirty="0">
                          <a:effectLst/>
                        </a:rPr>
                        <a:t>-Los que transportan equipajes en aeropuertos o rampas de aeropuertos </a:t>
                      </a:r>
                    </a:p>
                    <a:p>
                      <a:pPr algn="just">
                        <a:lnSpc>
                          <a:spcPct val="150000"/>
                        </a:lnSpc>
                        <a:spcAft>
                          <a:spcPts val="0"/>
                        </a:spcAft>
                      </a:pPr>
                      <a:r>
                        <a:rPr lang="es-AR" sz="1600" dirty="0">
                          <a:effectLst/>
                        </a:rPr>
                        <a:t> </a:t>
                      </a:r>
                      <a:endParaRPr lang="es-AR" sz="1600" dirty="0">
                        <a:effectLst/>
                        <a:latin typeface="Calibri"/>
                        <a:ea typeface="Calibri"/>
                        <a:cs typeface="Times New Roman"/>
                      </a:endParaRPr>
                    </a:p>
                  </a:txBody>
                  <a:tcPr marL="62706" marR="62706"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998854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l="6279" t="24407" r="6279" b="24406"/>
          <a:stretch>
            <a:fillRect/>
          </a:stretch>
        </p:blipFill>
        <p:spPr bwMode="auto">
          <a:xfrm>
            <a:off x="293722" y="1124744"/>
            <a:ext cx="8640959" cy="4392488"/>
          </a:xfrm>
          <a:prstGeom prst="rect">
            <a:avLst/>
          </a:prstGeom>
          <a:noFill/>
          <a:ln w="9525">
            <a:noFill/>
            <a:miter lim="800000"/>
            <a:headEnd/>
            <a:tailEnd/>
          </a:ln>
        </p:spPr>
      </p:pic>
    </p:spTree>
    <p:extLst>
      <p:ext uri="{BB962C8B-B14F-4D97-AF65-F5344CB8AC3E}">
        <p14:creationId xmlns:p14="http://schemas.microsoft.com/office/powerpoint/2010/main" val="32271615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0"/>
            <a:ext cx="8007424" cy="620688"/>
          </a:xfrm>
        </p:spPr>
        <p:txBody>
          <a:bodyPr>
            <a:normAutofit fontScale="90000"/>
          </a:bodyPr>
          <a:lstStyle/>
          <a:p>
            <a:pPr algn="ctr"/>
            <a:r>
              <a:rPr lang="es-AR" dirty="0"/>
              <a:t>CLASE 3</a:t>
            </a:r>
          </a:p>
        </p:txBody>
      </p:sp>
      <p:graphicFrame>
        <p:nvGraphicFramePr>
          <p:cNvPr id="3" name="2 Tabla"/>
          <p:cNvGraphicFramePr>
            <a:graphicFrameLocks noGrp="1"/>
          </p:cNvGraphicFramePr>
          <p:nvPr>
            <p:extLst>
              <p:ext uri="{D42A27DB-BD31-4B8C-83A1-F6EECF244321}">
                <p14:modId xmlns:p14="http://schemas.microsoft.com/office/powerpoint/2010/main" val="4193036876"/>
              </p:ext>
            </p:extLst>
          </p:nvPr>
        </p:nvGraphicFramePr>
        <p:xfrm>
          <a:off x="251520" y="1124744"/>
          <a:ext cx="8424936" cy="5234338"/>
        </p:xfrm>
        <a:graphic>
          <a:graphicData uri="http://schemas.openxmlformats.org/drawingml/2006/table">
            <a:tbl>
              <a:tblPr firstRow="1" firstCol="1" bandRow="1">
                <a:tableStyleId>{5C22544A-7EE6-4342-B048-85BDC9FD1C3A}</a:tableStyleId>
              </a:tblPr>
              <a:tblGrid>
                <a:gridCol w="4212061">
                  <a:extLst>
                    <a:ext uri="{9D8B030D-6E8A-4147-A177-3AD203B41FA5}">
                      <a16:colId xmlns:a16="http://schemas.microsoft.com/office/drawing/2014/main" val="20000"/>
                    </a:ext>
                  </a:extLst>
                </a:gridCol>
                <a:gridCol w="4212875">
                  <a:extLst>
                    <a:ext uri="{9D8B030D-6E8A-4147-A177-3AD203B41FA5}">
                      <a16:colId xmlns:a16="http://schemas.microsoft.com/office/drawing/2014/main" val="20001"/>
                    </a:ext>
                  </a:extLst>
                </a:gridCol>
              </a:tblGrid>
              <a:tr h="799498">
                <a:tc>
                  <a:txBody>
                    <a:bodyPr/>
                    <a:lstStyle/>
                    <a:p>
                      <a:pPr algn="ctr">
                        <a:lnSpc>
                          <a:spcPct val="150000"/>
                        </a:lnSpc>
                        <a:spcAft>
                          <a:spcPts val="0"/>
                        </a:spcAft>
                      </a:pPr>
                      <a:r>
                        <a:rPr lang="es-AR" sz="1400">
                          <a:effectLst/>
                        </a:rPr>
                        <a:t>Se recomienda emplear en actividades en las cuales:</a:t>
                      </a:r>
                      <a:endParaRPr lang="es-AR"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AR" sz="1400">
                          <a:effectLst/>
                        </a:rPr>
                        <a:t>Ejemplos</a:t>
                      </a:r>
                      <a:endParaRPr lang="es-AR" sz="1100">
                        <a:effectLst/>
                      </a:endParaRPr>
                    </a:p>
                    <a:p>
                      <a:pPr algn="ctr">
                        <a:lnSpc>
                          <a:spcPct val="150000"/>
                        </a:lnSpc>
                        <a:spcAft>
                          <a:spcPts val="0"/>
                        </a:spcAft>
                      </a:pPr>
                      <a:r>
                        <a:rPr lang="es-AR" sz="1400">
                          <a:effectLst/>
                        </a:rPr>
                        <a:t> </a:t>
                      </a:r>
                      <a:endParaRPr lang="es-AR"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991133">
                <a:tc>
                  <a:txBody>
                    <a:bodyPr/>
                    <a:lstStyle/>
                    <a:p>
                      <a:pPr>
                        <a:lnSpc>
                          <a:spcPct val="150000"/>
                        </a:lnSpc>
                        <a:spcAft>
                          <a:spcPts val="0"/>
                        </a:spcAft>
                      </a:pPr>
                      <a:r>
                        <a:rPr lang="es-AR" sz="1200" dirty="0">
                          <a:effectLst/>
                        </a:rPr>
                        <a:t>-</a:t>
                      </a:r>
                      <a:r>
                        <a:rPr lang="es-AR" sz="1600" dirty="0">
                          <a:effectLst/>
                          <a:latin typeface="+mj-lt"/>
                        </a:rPr>
                        <a:t>Personal expuesto a una velocidad de tránsito </a:t>
                      </a:r>
                      <a:r>
                        <a:rPr lang="pt-BR" sz="1600" dirty="0">
                          <a:effectLst/>
                          <a:latin typeface="+mj-lt"/>
                        </a:rPr>
                        <a:t>igual o </a:t>
                      </a:r>
                      <a:r>
                        <a:rPr lang="pt-BR" sz="1600" dirty="0" err="1">
                          <a:effectLst/>
                          <a:latin typeface="+mj-lt"/>
                        </a:rPr>
                        <a:t>mayor</a:t>
                      </a:r>
                      <a:r>
                        <a:rPr lang="pt-BR" sz="1600" dirty="0">
                          <a:effectLst/>
                          <a:latin typeface="+mj-lt"/>
                        </a:rPr>
                        <a:t> a 80  km/h</a:t>
                      </a:r>
                      <a:endParaRPr lang="es-AR" sz="1600" dirty="0">
                        <a:effectLst/>
                        <a:latin typeface="+mj-lt"/>
                      </a:endParaRPr>
                    </a:p>
                    <a:p>
                      <a:pPr>
                        <a:lnSpc>
                          <a:spcPct val="150000"/>
                        </a:lnSpc>
                        <a:spcAft>
                          <a:spcPts val="0"/>
                        </a:spcAft>
                      </a:pPr>
                      <a:r>
                        <a:rPr lang="es-AR" sz="1600" dirty="0">
                          <a:effectLst/>
                          <a:latin typeface="+mj-lt"/>
                        </a:rPr>
                        <a:t>-El personal a pie y operadores de vehículos que tienen grandes cargas de trabajo y deben ser identificados fácilmente cuando están expuestos a un peligro</a:t>
                      </a:r>
                    </a:p>
                    <a:p>
                      <a:pPr>
                        <a:lnSpc>
                          <a:spcPct val="150000"/>
                        </a:lnSpc>
                        <a:spcAft>
                          <a:spcPts val="0"/>
                        </a:spcAft>
                      </a:pPr>
                      <a:r>
                        <a:rPr lang="es-AR" sz="1600" dirty="0">
                          <a:effectLst/>
                          <a:latin typeface="+mj-lt"/>
                        </a:rPr>
                        <a:t>-El usuario debe ser visible en todo el rango completo de los movimientos del cuerpo a una distancia mínima de 390 metros y debe ser identificable como una persona. </a:t>
                      </a:r>
                    </a:p>
                    <a:p>
                      <a:pPr>
                        <a:lnSpc>
                          <a:spcPct val="150000"/>
                        </a:lnSpc>
                        <a:spcAft>
                          <a:spcPts val="0"/>
                        </a:spcAft>
                      </a:pPr>
                      <a:r>
                        <a:rPr lang="es-AR" sz="1600" dirty="0">
                          <a:effectLst/>
                          <a:latin typeface="+mj-lt"/>
                        </a:rPr>
                        <a:t> </a:t>
                      </a:r>
                      <a:endParaRPr lang="es-AR" sz="1600" dirty="0">
                        <a:effectLst/>
                        <a:latin typeface="+mj-lt"/>
                        <a:ea typeface="Calibri"/>
                        <a:cs typeface="Times New Roman"/>
                      </a:endParaRPr>
                    </a:p>
                  </a:txBody>
                  <a:tcPr marL="68580" marR="68580" marT="0" marB="0"/>
                </a:tc>
                <a:tc>
                  <a:txBody>
                    <a:bodyPr/>
                    <a:lstStyle/>
                    <a:p>
                      <a:pPr algn="just">
                        <a:lnSpc>
                          <a:spcPct val="150000"/>
                        </a:lnSpc>
                        <a:spcAft>
                          <a:spcPts val="0"/>
                        </a:spcAft>
                      </a:pPr>
                      <a:r>
                        <a:rPr lang="es-AR" sz="1200" dirty="0">
                          <a:effectLst/>
                        </a:rPr>
                        <a:t>-</a:t>
                      </a:r>
                      <a:r>
                        <a:rPr lang="es-AR" sz="1800" dirty="0">
                          <a:effectLst/>
                          <a:latin typeface="+mj-lt"/>
                        </a:rPr>
                        <a:t>Los que realizan la construcción o el  mantenimiento de caminos, rutas y autopistas</a:t>
                      </a:r>
                    </a:p>
                    <a:p>
                      <a:pPr algn="just">
                        <a:lnSpc>
                          <a:spcPct val="150000"/>
                        </a:lnSpc>
                        <a:spcAft>
                          <a:spcPts val="0"/>
                        </a:spcAft>
                      </a:pPr>
                      <a:r>
                        <a:rPr lang="es-AR" sz="1800" dirty="0">
                          <a:effectLst/>
                          <a:latin typeface="+mj-lt"/>
                        </a:rPr>
                        <a:t>-Las cuadrillas de auxilio</a:t>
                      </a:r>
                    </a:p>
                    <a:p>
                      <a:pPr algn="just">
                        <a:lnSpc>
                          <a:spcPct val="150000"/>
                        </a:lnSpc>
                        <a:spcAft>
                          <a:spcPts val="0"/>
                        </a:spcAft>
                      </a:pPr>
                      <a:r>
                        <a:rPr lang="es-AR" sz="1800" dirty="0">
                          <a:effectLst/>
                          <a:latin typeface="+mj-lt"/>
                        </a:rPr>
                        <a:t>-Los que realizan servicios públicos</a:t>
                      </a:r>
                    </a:p>
                    <a:p>
                      <a:pPr algn="just">
                        <a:lnSpc>
                          <a:spcPct val="150000"/>
                        </a:lnSpc>
                        <a:spcAft>
                          <a:spcPts val="0"/>
                        </a:spcAft>
                      </a:pPr>
                      <a:r>
                        <a:rPr lang="es-AR" sz="1800" dirty="0">
                          <a:effectLst/>
                          <a:latin typeface="+mj-lt"/>
                        </a:rPr>
                        <a:t>-Los de respuesta a emergencias (bomberos, médicos, policías, etc.)</a:t>
                      </a:r>
                    </a:p>
                    <a:p>
                      <a:pPr algn="just">
                        <a:lnSpc>
                          <a:spcPct val="150000"/>
                        </a:lnSpc>
                        <a:spcAft>
                          <a:spcPts val="0"/>
                        </a:spcAft>
                      </a:pPr>
                      <a:r>
                        <a:rPr lang="es-AR" sz="1800" dirty="0">
                          <a:effectLst/>
                          <a:latin typeface="+mj-lt"/>
                        </a:rPr>
                        <a:t>-Los que desarrollan tareas en minería, actividades portuarias, servicios forestales, servicios petroleros, etc. </a:t>
                      </a:r>
                    </a:p>
                    <a:p>
                      <a:pPr algn="just">
                        <a:lnSpc>
                          <a:spcPct val="150000"/>
                        </a:lnSpc>
                        <a:spcAft>
                          <a:spcPts val="0"/>
                        </a:spcAft>
                      </a:pPr>
                      <a:r>
                        <a:rPr lang="es-AR" sz="1400" dirty="0">
                          <a:effectLst/>
                        </a:rPr>
                        <a:t> </a:t>
                      </a:r>
                      <a:endParaRPr lang="es-A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719427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l="6914" t="23250" r="6197" b="25855"/>
          <a:stretch>
            <a:fillRect/>
          </a:stretch>
        </p:blipFill>
        <p:spPr bwMode="auto">
          <a:xfrm>
            <a:off x="323528" y="836712"/>
            <a:ext cx="8496944" cy="5256584"/>
          </a:xfrm>
          <a:prstGeom prst="rect">
            <a:avLst/>
          </a:prstGeom>
          <a:noFill/>
          <a:ln w="9525">
            <a:noFill/>
            <a:miter lim="800000"/>
            <a:headEnd/>
            <a:tailEnd/>
          </a:ln>
        </p:spPr>
      </p:pic>
    </p:spTree>
    <p:extLst>
      <p:ext uri="{BB962C8B-B14F-4D97-AF65-F5344CB8AC3E}">
        <p14:creationId xmlns:p14="http://schemas.microsoft.com/office/powerpoint/2010/main" val="37368043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632" y="34220"/>
            <a:ext cx="9128368" cy="1234539"/>
          </a:xfrm>
        </p:spPr>
        <p:txBody>
          <a:bodyPr>
            <a:noAutofit/>
          </a:bodyPr>
          <a:lstStyle/>
          <a:p>
            <a:pPr algn="ctr"/>
            <a:r>
              <a:rPr lang="es-AR" sz="4800" b="1" dirty="0"/>
              <a:t>Ropa de protección frente a riesgos antiestáticos</a:t>
            </a:r>
            <a:endParaRPr lang="es-AR" sz="4800" dirty="0"/>
          </a:p>
        </p:txBody>
      </p:sp>
      <p:sp>
        <p:nvSpPr>
          <p:cNvPr id="3" name="2 Rectángulo"/>
          <p:cNvSpPr/>
          <p:nvPr/>
        </p:nvSpPr>
        <p:spPr>
          <a:xfrm>
            <a:off x="0" y="1268760"/>
            <a:ext cx="9159632" cy="6124754"/>
          </a:xfrm>
          <a:prstGeom prst="rect">
            <a:avLst/>
          </a:prstGeom>
        </p:spPr>
        <p:txBody>
          <a:bodyPr wrap="square">
            <a:spAutoFit/>
          </a:bodyPr>
          <a:lstStyle/>
          <a:p>
            <a:pPr algn="just"/>
            <a:r>
              <a:rPr lang="es-AR" sz="2800" dirty="0"/>
              <a:t>Según la EN 1149-1 : 1995 este tipo de ropa pertenece a la </a:t>
            </a:r>
            <a:r>
              <a:rPr lang="es-AR" sz="2800" b="1" dirty="0"/>
              <a:t>Categoría II.</a:t>
            </a:r>
          </a:p>
          <a:p>
            <a:pPr algn="just"/>
            <a:r>
              <a:rPr lang="es-AR" sz="2800" dirty="0"/>
              <a:t>El cuerpo humano tiene una resistividad volumétrica  baja para actuar como conductor y si está aislado de tierra, puede acumular cargas electrostáticas lo suficientemente elevadas como para provocar chispas peligrosas. </a:t>
            </a:r>
          </a:p>
          <a:p>
            <a:pPr algn="just"/>
            <a:r>
              <a:rPr lang="es-AR" sz="2800" dirty="0"/>
              <a:t>El control es especialmente importante en atmósferas explosivas, industrias químicas o con materiales inflamables. La ropa antiestática también se utiliza para proteger los materiales sensibles a las descargas eléctricas, como la fabricación de productos electrónicos y montaje de semiconductores, y en atmósferas controladas como los talleres de pintura de automóviles.</a:t>
            </a:r>
            <a:endParaRPr lang="es-AR" sz="2800" b="1" dirty="0"/>
          </a:p>
          <a:p>
            <a:pPr algn="just"/>
            <a:endParaRPr lang="es-AR" sz="2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507435"/>
            <a:ext cx="2843808" cy="715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541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0648"/>
            <a:ext cx="8568952" cy="1728192"/>
          </a:xfrm>
        </p:spPr>
        <p:txBody>
          <a:bodyPr>
            <a:normAutofit fontScale="90000"/>
          </a:bodyPr>
          <a:lstStyle/>
          <a:p>
            <a:pPr algn="ctr"/>
            <a:r>
              <a:rPr lang="es-AR" b="1" dirty="0"/>
              <a:t>Ropa de protección contra el arco eléctrico</a:t>
            </a:r>
            <a:br>
              <a:rPr lang="es-AR" dirty="0"/>
            </a:br>
            <a:endParaRPr lang="es-AR" dirty="0"/>
          </a:p>
        </p:txBody>
      </p:sp>
      <p:sp>
        <p:nvSpPr>
          <p:cNvPr id="3" name="2 Rectángulo"/>
          <p:cNvSpPr/>
          <p:nvPr/>
        </p:nvSpPr>
        <p:spPr>
          <a:xfrm>
            <a:off x="179512" y="1340768"/>
            <a:ext cx="8568952" cy="1569660"/>
          </a:xfrm>
          <a:prstGeom prst="rect">
            <a:avLst/>
          </a:prstGeom>
        </p:spPr>
        <p:txBody>
          <a:bodyPr wrap="square">
            <a:spAutoFit/>
          </a:bodyPr>
          <a:lstStyle/>
          <a:p>
            <a:pPr algn="just"/>
            <a:r>
              <a:rPr lang="es-AR" sz="2400" dirty="0">
                <a:latin typeface="+mj-lt"/>
              </a:rPr>
              <a:t>Actualmente, la normativa vigente en nuestro país que define los requisitos y métodos de ensayo para materiales e indumentaria utilizados ante riesgo de exposición al arco eléctrico es la IRAM 3904/2004.</a:t>
            </a:r>
          </a:p>
        </p:txBody>
      </p:sp>
      <p:pic>
        <p:nvPicPr>
          <p:cNvPr id="5122" name="Imagen 1032"/>
          <p:cNvPicPr>
            <a:picLocks noChangeAspect="1" noChangeArrowheads="1"/>
          </p:cNvPicPr>
          <p:nvPr/>
        </p:nvPicPr>
        <p:blipFill>
          <a:blip r:embed="rId2">
            <a:extLst>
              <a:ext uri="{28A0092B-C50C-407E-A947-70E740481C1C}">
                <a14:useLocalDpi xmlns:a14="http://schemas.microsoft.com/office/drawing/2010/main" val="0"/>
              </a:ext>
            </a:extLst>
          </a:blip>
          <a:srcRect l="54514" t="15433" r="8507" b="6168"/>
          <a:stretch>
            <a:fillRect/>
          </a:stretch>
        </p:blipFill>
        <p:spPr bwMode="auto">
          <a:xfrm>
            <a:off x="899592" y="2986087"/>
            <a:ext cx="2616063" cy="3108075"/>
          </a:xfrm>
          <a:prstGeom prst="rect">
            <a:avLst/>
          </a:prstGeom>
          <a:noFill/>
          <a:extLst>
            <a:ext uri="{909E8E84-426E-40DD-AFC4-6F175D3DCCD1}">
              <a14:hiddenFill xmlns:a14="http://schemas.microsoft.com/office/drawing/2010/main">
                <a:solidFill>
                  <a:srgbClr val="FFFFFF"/>
                </a:solidFill>
              </a14:hiddenFill>
            </a:ext>
          </a:extLst>
        </p:spPr>
      </p:pic>
      <p:pic>
        <p:nvPicPr>
          <p:cNvPr id="5121" name="Imagen 1033"/>
          <p:cNvPicPr>
            <a:picLocks noChangeAspect="1" noChangeArrowheads="1"/>
          </p:cNvPicPr>
          <p:nvPr/>
        </p:nvPicPr>
        <p:blipFill>
          <a:blip r:embed="rId3">
            <a:extLst>
              <a:ext uri="{28A0092B-C50C-407E-A947-70E740481C1C}">
                <a14:useLocalDpi xmlns:a14="http://schemas.microsoft.com/office/drawing/2010/main" val="0"/>
              </a:ext>
            </a:extLst>
          </a:blip>
          <a:srcRect l="11092" t="42284" r="52559" b="13889"/>
          <a:stretch>
            <a:fillRect/>
          </a:stretch>
        </p:blipFill>
        <p:spPr bwMode="auto">
          <a:xfrm>
            <a:off x="4214798" y="2986088"/>
            <a:ext cx="2589450" cy="30764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5" name="Rectangle 4"/>
          <p:cNvSpPr>
            <a:spLocks noChangeArrowheads="1"/>
          </p:cNvSpPr>
          <p:nvPr/>
        </p:nvSpPr>
        <p:spPr bwMode="auto">
          <a:xfrm>
            <a:off x="0" y="2924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endParaRPr kumimoji="0" lang="es-AR"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2620408" y="4329322"/>
            <a:ext cx="3903184"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es-AR" sz="1200"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A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AR" sz="1200"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A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AR" sz="1200"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A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AR" sz="1200"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A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AR" sz="1200"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A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Fuente: revista Ahora, de la C</a:t>
            </a:r>
            <a:r>
              <a:rPr kumimoji="0" lang="es-AR" sz="1200" b="0" i="0" u="none" strike="noStrike" cap="none" normalizeH="0" baseline="0" dirty="0">
                <a:ln>
                  <a:noFill/>
                </a:ln>
                <a:solidFill>
                  <a:schemeClr val="tx1"/>
                </a:solidFill>
                <a:effectLst/>
                <a:latin typeface="Calibri"/>
                <a:ea typeface="Calibri" pitchFamily="34" charset="0"/>
                <a:cs typeface="Times New Roman" pitchFamily="18" charset="0"/>
              </a:rPr>
              <a:t>á</a:t>
            </a:r>
            <a:r>
              <a:rPr kumimoji="0" lang="es-A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mara Argentina de Seguridad</a:t>
            </a:r>
            <a:endParaRPr kumimoji="0" lang="es-AR"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9166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186309"/>
          </a:xfrm>
          <a:prstGeom prst="rect">
            <a:avLst/>
          </a:prstGeom>
        </p:spPr>
        <p:txBody>
          <a:bodyPr wrap="square">
            <a:spAutoFit/>
          </a:bodyPr>
          <a:lstStyle/>
          <a:p>
            <a:pPr algn="just"/>
            <a:endParaRPr lang="es-AR" sz="5400" dirty="0">
              <a:latin typeface="+mj-lt"/>
            </a:endParaRPr>
          </a:p>
          <a:p>
            <a:pPr algn="just"/>
            <a:r>
              <a:rPr lang="es-AR" sz="5400" dirty="0">
                <a:latin typeface="+mj-lt"/>
              </a:rPr>
              <a:t>Constituyen de esta manera</a:t>
            </a:r>
          </a:p>
          <a:p>
            <a:pPr algn="just"/>
            <a:endParaRPr lang="es-AR" dirty="0">
              <a:latin typeface="+mj-lt"/>
            </a:endParaRPr>
          </a:p>
          <a:p>
            <a:pPr marL="285750" indent="-285750" algn="just">
              <a:buFont typeface="Wingdings" pitchFamily="2" charset="2"/>
              <a:buChar char="ü"/>
            </a:pPr>
            <a:r>
              <a:rPr lang="es-AR" sz="5400" dirty="0">
                <a:latin typeface="+mj-lt"/>
              </a:rPr>
              <a:t> Uniformidad</a:t>
            </a:r>
          </a:p>
          <a:p>
            <a:pPr marL="285750" indent="-285750" algn="just">
              <a:buFont typeface="Wingdings" pitchFamily="2" charset="2"/>
              <a:buChar char="ü"/>
            </a:pPr>
            <a:r>
              <a:rPr lang="es-AR" sz="5400" dirty="0">
                <a:latin typeface="+mj-lt"/>
              </a:rPr>
              <a:t> Imagen</a:t>
            </a:r>
          </a:p>
          <a:p>
            <a:pPr marL="285750" indent="-285750" algn="just">
              <a:buFont typeface="Wingdings" pitchFamily="2" charset="2"/>
              <a:buChar char="ü"/>
            </a:pPr>
            <a:r>
              <a:rPr lang="es-AR" sz="5400" dirty="0">
                <a:latin typeface="+mj-lt"/>
              </a:rPr>
              <a:t> Disciplina</a:t>
            </a:r>
          </a:p>
          <a:p>
            <a:pPr marL="285750" indent="-285750" algn="just">
              <a:buFont typeface="Wingdings" pitchFamily="2" charset="2"/>
              <a:buChar char="ü"/>
            </a:pPr>
            <a:r>
              <a:rPr lang="es-AR" sz="5400" dirty="0">
                <a:latin typeface="+mj-lt"/>
              </a:rPr>
              <a:t> Identificación</a:t>
            </a:r>
          </a:p>
          <a:p>
            <a:pPr marL="285750" indent="-285750" algn="just">
              <a:buFont typeface="Wingdings" pitchFamily="2" charset="2"/>
              <a:buChar char="ü"/>
            </a:pPr>
            <a:r>
              <a:rPr lang="es-AR" sz="5400" dirty="0">
                <a:latin typeface="+mj-lt"/>
              </a:rPr>
              <a:t> Nivelación </a:t>
            </a:r>
          </a:p>
        </p:txBody>
      </p:sp>
    </p:spTree>
    <p:extLst>
      <p:ext uri="{BB962C8B-B14F-4D97-AF65-F5344CB8AC3E}">
        <p14:creationId xmlns:p14="http://schemas.microsoft.com/office/powerpoint/2010/main" val="170541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arn(inVertic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88640"/>
            <a:ext cx="8712968" cy="6001643"/>
          </a:xfrm>
          <a:prstGeom prst="rect">
            <a:avLst/>
          </a:prstGeom>
        </p:spPr>
        <p:txBody>
          <a:bodyPr wrap="square">
            <a:spAutoFit/>
          </a:bodyPr>
          <a:lstStyle/>
          <a:p>
            <a:pPr algn="just"/>
            <a:r>
              <a:rPr lang="es-AR" sz="3200" dirty="0">
                <a:latin typeface="+mj-lt"/>
              </a:rPr>
              <a:t>El resultado de la prueba se considera satisfactorio cuando se cumplen todos los requisitos siguientes:</a:t>
            </a:r>
          </a:p>
          <a:p>
            <a:pPr marL="457200" lvl="0" indent="-457200" algn="just">
              <a:buFont typeface="Arial" pitchFamily="34" charset="0"/>
              <a:buChar char="•"/>
            </a:pPr>
            <a:r>
              <a:rPr lang="es-AR" sz="3200" b="1" dirty="0">
                <a:latin typeface="+mj-lt"/>
              </a:rPr>
              <a:t> </a:t>
            </a:r>
            <a:r>
              <a:rPr lang="es-AR" sz="3200" dirty="0">
                <a:latin typeface="+mj-lt"/>
              </a:rPr>
              <a:t>Tiempo de persistencia de la llama (si hubiera) menor o igual a cinco segundos;</a:t>
            </a:r>
          </a:p>
          <a:p>
            <a:pPr marL="457200" lvl="0" indent="-457200" algn="just">
              <a:buFont typeface="Arial" pitchFamily="34" charset="0"/>
              <a:buChar char="•"/>
            </a:pPr>
            <a:r>
              <a:rPr lang="es-AR" sz="3200" b="1" dirty="0">
                <a:latin typeface="+mj-lt"/>
              </a:rPr>
              <a:t> </a:t>
            </a:r>
            <a:r>
              <a:rPr lang="es-AR" sz="3200" dirty="0">
                <a:latin typeface="+mj-lt"/>
              </a:rPr>
              <a:t>Inexistencia de fusión a través del material, excepto los agujeros que se indican en el punto siguiente;</a:t>
            </a:r>
          </a:p>
          <a:p>
            <a:pPr marL="457200" lvl="0" indent="-457200" algn="just">
              <a:buFont typeface="Arial" pitchFamily="34" charset="0"/>
              <a:buChar char="•"/>
            </a:pPr>
            <a:r>
              <a:rPr lang="es-AR" sz="3200" dirty="0">
                <a:latin typeface="+mj-lt"/>
              </a:rPr>
              <a:t>ausencia de agujeros de más de cinco milímetros en el material.</a:t>
            </a:r>
          </a:p>
          <a:p>
            <a:pPr lvl="0" algn="just"/>
            <a:endParaRPr lang="es-AR" sz="3200" dirty="0">
              <a:latin typeface="+mj-lt"/>
            </a:endParaRPr>
          </a:p>
          <a:p>
            <a:pPr lvl="0" algn="just"/>
            <a:r>
              <a:rPr lang="es-AR" sz="3200" b="1" dirty="0">
                <a:latin typeface="+mj-lt"/>
              </a:rPr>
              <a:t>Clase 1</a:t>
            </a:r>
            <a:r>
              <a:rPr lang="es-AR" sz="3200" dirty="0">
                <a:latin typeface="+mj-lt"/>
              </a:rPr>
              <a:t>: cuatro </a:t>
            </a:r>
            <a:r>
              <a:rPr lang="es-AR" sz="3200" dirty="0" err="1">
                <a:latin typeface="+mj-lt"/>
              </a:rPr>
              <a:t>kiloamperes</a:t>
            </a:r>
            <a:r>
              <a:rPr lang="es-AR" sz="3200" dirty="0">
                <a:latin typeface="+mj-lt"/>
              </a:rPr>
              <a:t> (4 </a:t>
            </a:r>
            <a:r>
              <a:rPr lang="es-AR" sz="3200" dirty="0" err="1">
                <a:latin typeface="+mj-lt"/>
              </a:rPr>
              <a:t>kA</a:t>
            </a:r>
            <a:r>
              <a:rPr lang="es-AR" sz="3200" dirty="0">
                <a:latin typeface="+mj-lt"/>
              </a:rPr>
              <a:t>)</a:t>
            </a:r>
          </a:p>
          <a:p>
            <a:pPr lvl="0" algn="just"/>
            <a:r>
              <a:rPr lang="es-AR" sz="3200" b="1" dirty="0">
                <a:latin typeface="+mj-lt"/>
              </a:rPr>
              <a:t>Clase 2</a:t>
            </a:r>
            <a:r>
              <a:rPr lang="es-AR" sz="3200" dirty="0">
                <a:latin typeface="+mj-lt"/>
              </a:rPr>
              <a:t>: siete </a:t>
            </a:r>
            <a:r>
              <a:rPr lang="es-AR" sz="3200" dirty="0" err="1">
                <a:latin typeface="+mj-lt"/>
              </a:rPr>
              <a:t>kiloamperes</a:t>
            </a:r>
            <a:r>
              <a:rPr lang="es-AR" sz="3200" dirty="0">
                <a:latin typeface="+mj-lt"/>
              </a:rPr>
              <a:t> (7 </a:t>
            </a:r>
            <a:r>
              <a:rPr lang="es-AR" sz="3200" dirty="0" err="1">
                <a:latin typeface="+mj-lt"/>
              </a:rPr>
              <a:t>kA</a:t>
            </a:r>
            <a:r>
              <a:rPr lang="es-AR" sz="3200" dirty="0">
                <a:latin typeface="+mj-lt"/>
              </a:rPr>
              <a:t>)</a:t>
            </a:r>
          </a:p>
        </p:txBody>
      </p:sp>
    </p:spTree>
    <p:extLst>
      <p:ext uri="{BB962C8B-B14F-4D97-AF65-F5344CB8AC3E}">
        <p14:creationId xmlns:p14="http://schemas.microsoft.com/office/powerpoint/2010/main" val="9744152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764704"/>
            <a:ext cx="8064896" cy="2554545"/>
          </a:xfrm>
          <a:prstGeom prst="rect">
            <a:avLst/>
          </a:prstGeom>
        </p:spPr>
        <p:txBody>
          <a:bodyPr wrap="square">
            <a:spAutoFit/>
          </a:bodyPr>
          <a:lstStyle/>
          <a:p>
            <a:pPr algn="just"/>
            <a:r>
              <a:rPr lang="es-AR" sz="3200" dirty="0"/>
              <a:t>En baja tensión se utilizan fundamentalmente el algodón o mezclas algodón poliéster, mientras que en alta tensión se utiliza ropa conductora. </a:t>
            </a:r>
          </a:p>
          <a:p>
            <a:pPr algn="just"/>
            <a:endParaRPr lang="es-AR" sz="3200" dirty="0"/>
          </a:p>
        </p:txBody>
      </p:sp>
      <p:pic>
        <p:nvPicPr>
          <p:cNvPr id="3" name="2 Imagen" descr="http://www.dpp-europe.com/plugins/fckeditor/UserFiles/Image/en/News/Nomex_Comfor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6493" y="2924944"/>
            <a:ext cx="6912767" cy="3700810"/>
          </a:xfrm>
          <a:prstGeom prst="rect">
            <a:avLst/>
          </a:prstGeom>
          <a:noFill/>
          <a:ln>
            <a:noFill/>
          </a:ln>
        </p:spPr>
      </p:pic>
    </p:spTree>
    <p:extLst>
      <p:ext uri="{BB962C8B-B14F-4D97-AF65-F5344CB8AC3E}">
        <p14:creationId xmlns:p14="http://schemas.microsoft.com/office/powerpoint/2010/main" val="411730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26081"/>
            <a:ext cx="8082738" cy="6803320"/>
          </a:xfrm>
          <a:prstGeom prst="rect">
            <a:avLst/>
          </a:prstGeom>
          <a:solidFill>
            <a:schemeClr val="accent2"/>
          </a:solidFill>
          <a:ln>
            <a:noFill/>
          </a:ln>
          <a:effectLst/>
        </p:spPr>
      </p:pic>
    </p:spTree>
    <p:extLst>
      <p:ext uri="{BB962C8B-B14F-4D97-AF65-F5344CB8AC3E}">
        <p14:creationId xmlns:p14="http://schemas.microsoft.com/office/powerpoint/2010/main" val="35259244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892480" cy="1844824"/>
          </a:xfrm>
        </p:spPr>
        <p:txBody>
          <a:bodyPr>
            <a:normAutofit fontScale="90000"/>
          </a:bodyPr>
          <a:lstStyle/>
          <a:p>
            <a:br>
              <a:rPr lang="es-AR" sz="6000" b="1" dirty="0"/>
            </a:br>
            <a:r>
              <a:rPr lang="es-AR" sz="6000" b="1" dirty="0"/>
              <a:t>Marcado de la ropa de trabajo</a:t>
            </a:r>
            <a:br>
              <a:rPr lang="es-AR" dirty="0"/>
            </a:br>
            <a:endParaRPr lang="es-AR" dirty="0"/>
          </a:p>
        </p:txBody>
      </p:sp>
      <p:sp>
        <p:nvSpPr>
          <p:cNvPr id="3" name="2 Rectángulo"/>
          <p:cNvSpPr/>
          <p:nvPr/>
        </p:nvSpPr>
        <p:spPr>
          <a:xfrm>
            <a:off x="0" y="1628800"/>
            <a:ext cx="9144000" cy="5016758"/>
          </a:xfrm>
          <a:prstGeom prst="rect">
            <a:avLst/>
          </a:prstGeom>
        </p:spPr>
        <p:txBody>
          <a:bodyPr wrap="square">
            <a:spAutoFit/>
          </a:bodyPr>
          <a:lstStyle/>
          <a:p>
            <a:r>
              <a:rPr lang="es-AR" sz="3200" dirty="0"/>
              <a:t>1. Nombre, marca registrada u otro medio de identificación del fabricante o representante autorizado.</a:t>
            </a:r>
          </a:p>
          <a:p>
            <a:r>
              <a:rPr lang="es-AR" sz="3200" dirty="0"/>
              <a:t>2. Denominación del tipo de producto, nombre comercial o código.</a:t>
            </a:r>
          </a:p>
          <a:p>
            <a:r>
              <a:rPr lang="es-AR" sz="3200" dirty="0"/>
              <a:t>3. Talla.</a:t>
            </a:r>
          </a:p>
          <a:p>
            <a:r>
              <a:rPr lang="es-AR" sz="3200" dirty="0"/>
              <a:t>4. Número de la norma IRAM específica.</a:t>
            </a:r>
          </a:p>
          <a:p>
            <a:r>
              <a:rPr lang="es-AR" sz="3200" dirty="0"/>
              <a:t>5. Pictogramas y, si es de aplicación, niveles de prestación.</a:t>
            </a:r>
          </a:p>
          <a:p>
            <a:r>
              <a:rPr lang="es-AR" sz="3200" dirty="0"/>
              <a:t>6. Etiqueta de cuidado</a:t>
            </a:r>
          </a:p>
        </p:txBody>
      </p:sp>
    </p:spTree>
    <p:extLst>
      <p:ext uri="{BB962C8B-B14F-4D97-AF65-F5344CB8AC3E}">
        <p14:creationId xmlns:p14="http://schemas.microsoft.com/office/powerpoint/2010/main" val="62098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2413338"/>
            <a:ext cx="8856984" cy="3416320"/>
          </a:xfrm>
          <a:prstGeom prst="rect">
            <a:avLst/>
          </a:prstGeom>
        </p:spPr>
        <p:txBody>
          <a:bodyPr wrap="square">
            <a:spAutoFit/>
          </a:bodyPr>
          <a:lstStyle/>
          <a:p>
            <a:r>
              <a:rPr lang="es-AR" sz="7200" dirty="0"/>
              <a:t>Muchas gracias </a:t>
            </a:r>
          </a:p>
          <a:p>
            <a:endParaRPr lang="es-AR" sz="7200" dirty="0"/>
          </a:p>
          <a:p>
            <a:r>
              <a:rPr lang="es-AR" sz="7200" dirty="0"/>
              <a:t>hasta el jueves</a:t>
            </a:r>
          </a:p>
        </p:txBody>
      </p:sp>
    </p:spTree>
    <p:extLst>
      <p:ext uri="{BB962C8B-B14F-4D97-AF65-F5344CB8AC3E}">
        <p14:creationId xmlns:p14="http://schemas.microsoft.com/office/powerpoint/2010/main" val="94178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43408"/>
            <a:ext cx="8617296" cy="1656184"/>
          </a:xfrm>
        </p:spPr>
        <p:txBody>
          <a:bodyPr>
            <a:noAutofit/>
          </a:bodyPr>
          <a:lstStyle/>
          <a:p>
            <a:pPr algn="ctr"/>
            <a:r>
              <a:rPr lang="es-AR" sz="4400" dirty="0"/>
              <a:t>ROPA DE PROTECCION</a:t>
            </a:r>
            <a:br>
              <a:rPr lang="es-AR" sz="4400" dirty="0"/>
            </a:br>
            <a:r>
              <a:rPr lang="es-AR" sz="4400" dirty="0"/>
              <a:t>DEFINICION</a:t>
            </a:r>
          </a:p>
        </p:txBody>
      </p:sp>
      <p:sp>
        <p:nvSpPr>
          <p:cNvPr id="3" name="2 Rectángulo"/>
          <p:cNvSpPr/>
          <p:nvPr/>
        </p:nvSpPr>
        <p:spPr>
          <a:xfrm>
            <a:off x="251520" y="1628800"/>
            <a:ext cx="8640960" cy="3785652"/>
          </a:xfrm>
          <a:prstGeom prst="rect">
            <a:avLst/>
          </a:prstGeom>
        </p:spPr>
        <p:txBody>
          <a:bodyPr wrap="square">
            <a:spAutoFit/>
          </a:bodyPr>
          <a:lstStyle/>
          <a:p>
            <a:pPr algn="just"/>
            <a:r>
              <a:rPr lang="es-AR" sz="4800" dirty="0">
                <a:latin typeface="+mj-lt"/>
              </a:rPr>
              <a:t>Se define como aquella ropa que sustituye o cubre la ropa personal, y que está diseñada para proporcionar protección contra uno o más peligros. </a:t>
            </a:r>
          </a:p>
        </p:txBody>
      </p:sp>
    </p:spTree>
    <p:extLst>
      <p:ext uri="{BB962C8B-B14F-4D97-AF65-F5344CB8AC3E}">
        <p14:creationId xmlns:p14="http://schemas.microsoft.com/office/powerpoint/2010/main" val="310644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476672"/>
            <a:ext cx="9036496" cy="5509200"/>
          </a:xfrm>
          <a:prstGeom prst="rect">
            <a:avLst/>
          </a:prstGeom>
        </p:spPr>
        <p:txBody>
          <a:bodyPr wrap="square">
            <a:spAutoFit/>
          </a:bodyPr>
          <a:lstStyle/>
          <a:p>
            <a:pPr algn="just"/>
            <a:r>
              <a:rPr lang="es-AR" sz="4400" dirty="0">
                <a:latin typeface="+mj-lt"/>
              </a:rPr>
              <a:t>La ropa debe seleccionarse basándose en la </a:t>
            </a:r>
            <a:r>
              <a:rPr lang="es-AR" sz="4400" b="1" dirty="0">
                <a:latin typeface="+mj-lt"/>
              </a:rPr>
              <a:t>evaluación de riesgos</a:t>
            </a:r>
            <a:r>
              <a:rPr lang="es-AR" sz="4400" dirty="0">
                <a:latin typeface="+mj-lt"/>
              </a:rPr>
              <a:t>, lo que implica la identificación de los peligros y la determinación del riesgo por exposición a esos peligros. En base a dicha evaluación se determinan las propiedades relevantes y </a:t>
            </a:r>
            <a:r>
              <a:rPr lang="es-AR" sz="4400" dirty="0">
                <a:solidFill>
                  <a:srgbClr val="FF0000"/>
                </a:solidFill>
                <a:latin typeface="+mj-lt"/>
              </a:rPr>
              <a:t>niveles de prestación</a:t>
            </a:r>
            <a:r>
              <a:rPr lang="es-AR" sz="4400" dirty="0">
                <a:latin typeface="+mj-lt"/>
              </a:rPr>
              <a:t> requeridos. </a:t>
            </a:r>
          </a:p>
        </p:txBody>
      </p:sp>
    </p:spTree>
    <p:extLst>
      <p:ext uri="{BB962C8B-B14F-4D97-AF65-F5344CB8AC3E}">
        <p14:creationId xmlns:p14="http://schemas.microsoft.com/office/powerpoint/2010/main" val="36600175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1835</TotalTime>
  <Words>3934</Words>
  <Application>Microsoft Office PowerPoint</Application>
  <PresentationFormat>Presentación en pantalla (4:3)</PresentationFormat>
  <Paragraphs>305</Paragraphs>
  <Slides>74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74</vt:i4>
      </vt:variant>
    </vt:vector>
  </HeadingPairs>
  <TitlesOfParts>
    <vt:vector size="81" baseType="lpstr">
      <vt:lpstr>Arial</vt:lpstr>
      <vt:lpstr>Calibri</vt:lpstr>
      <vt:lpstr>Constantia</vt:lpstr>
      <vt:lpstr>Times New Roman</vt:lpstr>
      <vt:lpstr>Wingdings</vt:lpstr>
      <vt:lpstr>Wingdings 2</vt:lpstr>
      <vt:lpstr>Flujo</vt:lpstr>
      <vt:lpstr>Unidad III Ropa de trabajo</vt:lpstr>
      <vt:lpstr>Que dice la ley 19587 y su decreto reglamentario 351/79?</vt:lpstr>
      <vt:lpstr>Clasificación general</vt:lpstr>
      <vt:lpstr>Vestimenta o ropa de trabajo </vt:lpstr>
      <vt:lpstr>Presentación de PowerPoint</vt:lpstr>
      <vt:lpstr> Vestimentas para Mujeres </vt:lpstr>
      <vt:lpstr>Presentación de PowerPoint</vt:lpstr>
      <vt:lpstr>ROPA DE PROTECCION DEFINICION</vt:lpstr>
      <vt:lpstr>Presentación de PowerPoint</vt:lpstr>
      <vt:lpstr>Nivel de Prestación</vt:lpstr>
      <vt:lpstr>Presentación de PowerPoint</vt:lpstr>
      <vt:lpstr>¿De qué me tiene que proteger? </vt:lpstr>
      <vt:lpstr>Presentación de PowerPoint</vt:lpstr>
      <vt:lpstr>Tipos de Ropa de Protección </vt:lpstr>
      <vt:lpstr>Ropa frente a riesgos mecánicos</vt:lpstr>
      <vt:lpstr>Presentación de PowerPoint</vt:lpstr>
      <vt:lpstr>Presentación de PowerPoint</vt:lpstr>
      <vt:lpstr>Ropa de protección frente a sierras de cadena según EN 381</vt:lpstr>
      <vt:lpstr>Ropa de protección contra el calor y/o el fuego</vt:lpstr>
      <vt:lpstr>Presentación de PowerPoint</vt:lpstr>
      <vt:lpstr>Presentación de PowerPoint</vt:lpstr>
      <vt:lpstr>Características de protección de las prendas</vt:lpstr>
      <vt:lpstr>Presentación de PowerPoint</vt:lpstr>
      <vt:lpstr>Presentación de PowerPoint</vt:lpstr>
      <vt:lpstr>Presentación de PowerPoint</vt:lpstr>
      <vt:lpstr>Presentación de PowerPoint</vt:lpstr>
      <vt:lpstr>IRAM 3905</vt:lpstr>
      <vt:lpstr>Ropa de protección contra riesgos químicos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COMPLEMENTOS</vt:lpstr>
      <vt:lpstr>Norma argentina IRAM 3886 </vt:lpstr>
      <vt:lpstr>Presentación de PowerPoint</vt:lpstr>
      <vt:lpstr>Ropa de protección frente al frío</vt:lpstr>
      <vt:lpstr>Presentación de PowerPoint</vt:lpstr>
      <vt:lpstr>Ropa de protección contra la lluvia</vt:lpstr>
      <vt:lpstr>Presentación de PowerPoint</vt:lpstr>
      <vt:lpstr>Ropa de protección frente a riesgos biológicos</vt:lpstr>
      <vt:lpstr>Presentación de PowerPoint</vt:lpstr>
      <vt:lpstr> Normativa europea EN 14126</vt:lpstr>
      <vt:lpstr>Presentación de PowerPoint</vt:lpstr>
      <vt:lpstr>Presentación de PowerPoint</vt:lpstr>
      <vt:lpstr>  Ropa de protección frente a radiaciones</vt:lpstr>
      <vt:lpstr>Presentación de PowerPoint</vt:lpstr>
      <vt:lpstr>Presentación de PowerPoint</vt:lpstr>
      <vt:lpstr>Presentación de PowerPoint</vt:lpstr>
      <vt:lpstr>Ropa de protección de alta visibilidad</vt:lpstr>
      <vt:lpstr>Presentación de PowerPoint</vt:lpstr>
      <vt:lpstr>Presentación de PowerPoint</vt:lpstr>
      <vt:lpstr>Presentación de PowerPoint</vt:lpstr>
      <vt:lpstr>CLASE 1</vt:lpstr>
      <vt:lpstr>Presentación de PowerPoint</vt:lpstr>
      <vt:lpstr>CLASE 2</vt:lpstr>
      <vt:lpstr>Presentación de PowerPoint</vt:lpstr>
      <vt:lpstr>CLASE 3</vt:lpstr>
      <vt:lpstr>Presentación de PowerPoint</vt:lpstr>
      <vt:lpstr>Ropa de protección frente a riesgos antiestáticos</vt:lpstr>
      <vt:lpstr>Ropa de protección contra el arco eléctrico </vt:lpstr>
      <vt:lpstr>Presentación de PowerPoint</vt:lpstr>
      <vt:lpstr>Presentación de PowerPoint</vt:lpstr>
      <vt:lpstr>Presentación de PowerPoint</vt:lpstr>
      <vt:lpstr> Marcado de la ropa de trabajo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roberto</dc:creator>
  <cp:lastModifiedBy>Roberto</cp:lastModifiedBy>
  <cp:revision>119</cp:revision>
  <dcterms:created xsi:type="dcterms:W3CDTF">2015-03-24T14:01:16Z</dcterms:created>
  <dcterms:modified xsi:type="dcterms:W3CDTF">2026-04-08T14:55:41Z</dcterms:modified>
</cp:coreProperties>
</file>