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70" r:id="rId4"/>
    <p:sldId id="273" r:id="rId5"/>
    <p:sldId id="269" r:id="rId6"/>
    <p:sldId id="271" r:id="rId7"/>
    <p:sldId id="272" r:id="rId8"/>
    <p:sldId id="274" r:id="rId9"/>
    <p:sldId id="275" r:id="rId10"/>
    <p:sldId id="276" r:id="rId11"/>
    <p:sldId id="277" r:id="rId12"/>
    <p:sldId id="278" r:id="rId13"/>
    <p:sldId id="280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B6E887B-BD1F-4153-9828-2B279E7D5C98}">
          <p14:sldIdLst>
            <p14:sldId id="257"/>
            <p14:sldId id="267"/>
            <p14:sldId id="270"/>
            <p14:sldId id="273"/>
            <p14:sldId id="269"/>
            <p14:sldId id="271"/>
            <p14:sldId id="272"/>
            <p14:sldId id="274"/>
            <p14:sldId id="275"/>
            <p14:sldId id="276"/>
            <p14:sldId id="277"/>
            <p14:sldId id="278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6477D-34AA-4F7F-ABF7-9D36B65B3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56154-47E9-4EDE-A5D2-7935DC408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81155F-F72E-42B8-A7E9-0538745F4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363FC-5A80-48E4-92F8-E9F93956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13D153-C714-49E9-BB9A-EC587434F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774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FA462-B81D-4ADA-8E72-995942F8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E99E68-2292-4747-811E-67EB0A8C8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F78114-E70A-43E9-BD29-2116EFB6E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79FADE-9769-4AD9-A4E6-F17510F1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70CD9A-AE9A-44A1-A658-7667AA5D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665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2B587B-C386-408F-925B-0797ED9CE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B84D17-C8D8-46D5-AE00-9F92C3C44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66A659-CE06-4FD4-A22E-A9DF0B5C7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19D2FD-FB60-4947-A7A3-EC31ECF89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75C08-59C5-45AD-B128-B436C1C3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123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833A1-1522-467C-B392-C25E4003C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0F76B6-CA90-48A6-9B22-BFD7F2453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964D0B-8CD9-4092-8D39-25A691386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E42A64-FA7C-4E80-9519-126A616A7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2DF679-5F3B-4808-AA25-92AB236C4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228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16021-0C73-4903-8A42-D66FC902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824C7E-DA1D-4D44-B817-0DDEEC5F8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85080-69AF-4BBD-8204-86319767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F2C6BB-F9CC-4EC2-9552-6EC5F11C5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C40DE0-834A-470A-AA00-C1340772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102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895311-706B-4075-8E7C-9C322B32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5B6913-70B3-4525-B3AF-2536FF1DD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229725-BF6D-4559-9537-54A66C521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1CBD3B-987C-43A6-BE56-258CE0ED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C48065-C9C9-4AA5-94E9-2351A5E7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8FF7B7-3AB2-4293-83E5-AFAA5A379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633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7BAAF-60FC-46D2-AD2A-B0F48DD3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19C9E4-DF7A-4DB4-943D-2BF458475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F2D9A5-D35F-4505-B7F2-2202B1EE0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F2ECDFD-9C13-4F97-B37B-8050826D4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58D8848-7EC1-46D2-B82E-F10283C39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82AB91E-39B0-49AC-96FB-ED2EEDFF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003FFD8-888F-49A0-8B3E-C7CD9FFF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24D434-85B7-4502-BD59-C87DB701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819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21C2A-BC7D-478A-8922-C935F4BE7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46F44FD-F20A-40E1-856D-92FEB4E39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C300F8-ECA1-4DE4-AA7D-F3260364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AD4EE4-0E01-428F-8CC1-70DA35AE0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176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6888A16-2B91-4653-81F9-9199441F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8AE4B9D-F190-4313-BBCD-D4C17839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AC31D0F-90E8-4496-8E6C-FFB1886E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948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33180-7BFD-491C-87F8-83D0190D2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36DCFD-5CB5-4319-BC42-4705CD4CB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991B4B-6C8F-4025-96CA-72AEA8A1A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1E7F72-30E1-4FF1-8CD8-F7AEA829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24AB66-542D-4EF9-B222-A9A8350D4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22EAF7-055A-4234-B930-B075F12BE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360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91480B-44C3-40B2-8208-9DA417E71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2B5FBF3-0A83-41C4-A7E4-5E755E982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3C2867-A484-453B-96F7-C1F677F56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123C55-A6CE-429D-9887-EA25307E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EF47AC-0C2B-456C-ABEC-B4320353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D868E3-9335-4A2A-863C-C12B78C8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6853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B897585-9F58-42B1-A51F-8D862EAB8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DBE8E8-CD3F-405C-A321-1E617FAAF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B31165-F476-42E7-BE5E-9600357CC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53B73-2120-4E15-8D0B-D0DF2D100A20}" type="datetimeFigureOut">
              <a:rPr lang="es-AR" smtClean="0"/>
              <a:t>9/3/2026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ACDB96-4187-4773-A691-DF620E99C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B5C1B1-B8B7-4C0F-AFD3-CFB018D18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0FCFB-9A90-43D8-85A6-B22081C90A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345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gj3y8K3AD8?feature=oembe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F4ECDF1-4B08-4F4E-A8C5-2667C59D7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259" y="2607006"/>
            <a:ext cx="8588188" cy="36377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/>
              <a:t>Matrices de transformación homogénea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6B84B-3CFE-458F-A13B-00204259A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Matrices de transformación homogéneas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9A1A42-D14D-4E04-84CE-F3845F3E4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Aplicación a un punto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C1568C5-CB32-4E71-9576-6CA81AD5E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746" y="2610763"/>
            <a:ext cx="9554908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392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45966-6134-4883-91F6-8B3BC5E9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Ejercicio de ejemplo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392885-A000-4FB9-8855-6D44EADA5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  <a:t>Calcule la posición del TCP (Tool </a:t>
            </a:r>
            <a:r>
              <a:rPr lang="es-MX" sz="1800" dirty="0">
                <a:solidFill>
                  <a:srgbClr val="000000"/>
                </a:solidFill>
                <a:latin typeface="ArialMT"/>
              </a:rPr>
              <a:t>C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  <a:t>enter Point) mediante matrices de Transformación homogéneas.</a:t>
            </a:r>
            <a:r>
              <a:rPr lang="es-MX" dirty="0"/>
              <a:t> </a:t>
            </a:r>
            <a:br>
              <a:rPr lang="es-MX" dirty="0"/>
            </a:b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177B83E-67F9-4B05-8FA0-CA4939BC6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554" y="2759126"/>
            <a:ext cx="3134162" cy="307700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7F9537F-9018-48DA-8CEF-6D63D8F810AD}"/>
              </a:ext>
            </a:extLst>
          </p:cNvPr>
          <p:cNvSpPr txBox="1"/>
          <p:nvPr/>
        </p:nvSpPr>
        <p:spPr>
          <a:xfrm>
            <a:off x="6587069" y="2690336"/>
            <a:ext cx="524086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🧠 Qué </a:t>
            </a:r>
            <a:r>
              <a:rPr lang="es-MX" b="1" dirty="0" err="1"/>
              <a:t>tenés</a:t>
            </a:r>
            <a:r>
              <a:rPr lang="es-MX" b="1" dirty="0"/>
              <a:t> que aprender de este ejercicio</a:t>
            </a:r>
          </a:p>
          <a:p>
            <a:r>
              <a:rPr lang="es-MX" dirty="0"/>
              <a:t>✔️ Nunca “sumar longitudes” directamente</a:t>
            </a:r>
            <a:br>
              <a:rPr lang="es-MX" dirty="0"/>
            </a:br>
            <a:r>
              <a:rPr lang="es-MX" dirty="0"/>
              <a:t>✔️ Siempre expresar puntos en su marco local</a:t>
            </a:r>
            <a:br>
              <a:rPr lang="es-MX" dirty="0"/>
            </a:br>
            <a:r>
              <a:rPr lang="es-MX" dirty="0"/>
              <a:t>✔️ Usar transformaciones homogéneas encadenadas</a:t>
            </a:r>
            <a:br>
              <a:rPr lang="es-MX" dirty="0"/>
            </a:br>
            <a:r>
              <a:rPr lang="es-MX" dirty="0"/>
              <a:t>✔️ El orden importa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AA3230A-6497-42F5-B963-993D87EDB5FD}"/>
              </a:ext>
            </a:extLst>
          </p:cNvPr>
          <p:cNvSpPr txBox="1"/>
          <p:nvPr/>
        </p:nvSpPr>
        <p:spPr>
          <a:xfrm>
            <a:off x="6129869" y="461831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  <a:t>Resultado:</a:t>
            </a:r>
            <a:b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</a:br>
            <a:endParaRPr lang="es-AR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0D70CF1-9DDF-4986-A326-AAA3B7494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3211" y="4977340"/>
            <a:ext cx="2295845" cy="121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53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BECAED-4E08-4017-8D8C-FBF195DAA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Recordar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61AC36-E71C-4DEE-B422-AACF56F96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Las matrices son asociativas</a:t>
            </a:r>
            <a:r>
              <a:rPr lang="es-AR" dirty="0"/>
              <a:t>, se puede armar una sola matriz de transformación y luego multiplicarla por el punto. O multiplicar la matriz correspondiente e ir transformando el punto en cada paso.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BA217F2-C796-4550-86F5-378EF7494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9551" y="3268101"/>
            <a:ext cx="1952898" cy="45726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C848DC2-98CC-4F1D-BDF0-34C3C9551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5841" y="3650108"/>
            <a:ext cx="1200318" cy="120031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0869616-A3F0-46FA-ADA9-13A8B9D959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8013" y="4985363"/>
            <a:ext cx="2210108" cy="9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601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C7152-0A80-4E16-B253-9BADD5A3B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Ejercicios propuestos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EF6ED7-CDE5-471D-B46F-63830E9DE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/>
              <a:t>1- Hallar el punto TCP en coordenadas </a:t>
            </a:r>
            <a:r>
              <a:rPr lang="es-MX" sz="1800" dirty="0" err="1"/>
              <a:t>mnp</a:t>
            </a:r>
            <a:r>
              <a:rPr lang="es-MX" sz="1800" dirty="0"/>
              <a:t> partiendo del resultado anterior para verificar el ejercicio. </a:t>
            </a:r>
          </a:p>
          <a:p>
            <a:pPr marL="0" indent="0">
              <a:buNone/>
            </a:pPr>
            <a:r>
              <a:rPr lang="es-AR" sz="1800" dirty="0"/>
              <a:t>2-</a:t>
            </a:r>
            <a:r>
              <a:rPr lang="es-MX" sz="1800" dirty="0"/>
              <a:t> Dado un marco de referencia fijo {0} y un marco móvil {1} inicialmente alineado con {0}, realice la siguiente secuencia de rotaciones sobre {1}:</a:t>
            </a:r>
          </a:p>
          <a:p>
            <a:pPr lvl="1">
              <a:buFont typeface="+mj-lt"/>
              <a:buAutoNum type="arabicPeriod"/>
            </a:pPr>
            <a:r>
              <a:rPr lang="es-AR" sz="1200" dirty="0"/>
              <a:t>Rote {1} alrededor del eje x del marco {0} un ángulo </a:t>
            </a:r>
            <a:r>
              <a:rPr lang="el-GR" sz="1200" dirty="0"/>
              <a:t>α; </a:t>
            </a:r>
            <a:r>
              <a:rPr lang="es-AR" sz="1200" dirty="0"/>
              <a:t>llame a este nuevo marco {2}.</a:t>
            </a:r>
          </a:p>
          <a:p>
            <a:pPr lvl="1">
              <a:buFont typeface="+mj-lt"/>
              <a:buAutoNum type="arabicPeriod"/>
            </a:pPr>
            <a:r>
              <a:rPr lang="es-AR" sz="1200" dirty="0"/>
              <a:t>Rote {2} alrededor del eje y​ del marco {0} un ángulo </a:t>
            </a:r>
            <a:r>
              <a:rPr lang="el-GR" sz="1200" dirty="0"/>
              <a:t>β; </a:t>
            </a:r>
            <a:r>
              <a:rPr lang="es-AR" sz="1200" dirty="0"/>
              <a:t>llame a este nuevo marco {3}.</a:t>
            </a:r>
          </a:p>
          <a:p>
            <a:pPr lvl="1">
              <a:buFont typeface="+mj-lt"/>
              <a:buAutoNum type="arabicPeriod"/>
            </a:pPr>
            <a:r>
              <a:rPr lang="es-AR" sz="1200" dirty="0"/>
              <a:t>Rote {3} alrededor del eje z del marco {0} un ángulo </a:t>
            </a:r>
            <a:r>
              <a:rPr lang="el-GR" sz="1200" dirty="0"/>
              <a:t>γ; </a:t>
            </a:r>
            <a:r>
              <a:rPr lang="es-AR" sz="1200" dirty="0"/>
              <a:t>llame a este nuevo marco {4}.</a:t>
            </a:r>
          </a:p>
          <a:p>
            <a:pPr marL="0" indent="0">
              <a:buNone/>
            </a:pPr>
            <a:r>
              <a:rPr lang="es-AR" sz="1200" dirty="0"/>
              <a:t>	¿Cuál es la orientación final R04?</a:t>
            </a:r>
          </a:p>
          <a:p>
            <a:pPr marL="0" indent="0">
              <a:buNone/>
            </a:pPr>
            <a:r>
              <a:rPr lang="es-AR" sz="1800" dirty="0"/>
              <a:t>3- Hallar </a:t>
            </a:r>
            <a:r>
              <a:rPr lang="es-AR" sz="1800" dirty="0" err="1"/>
              <a:t>Tca</a:t>
            </a:r>
            <a:endParaRPr lang="es-AR" sz="1800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1DB594E-C7CC-49AA-82F7-AB390195D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67" y="4001294"/>
            <a:ext cx="6620799" cy="162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50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EB42B-CA68-43AF-B810-E6B63272E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706659-4ACF-46AC-B46B-D070A987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Modern </a:t>
            </a:r>
            <a:r>
              <a:rPr lang="es-MX" dirty="0" err="1"/>
              <a:t>robotics</a:t>
            </a:r>
            <a:r>
              <a:rPr lang="es-MX" dirty="0"/>
              <a:t>, </a:t>
            </a:r>
            <a:r>
              <a:rPr lang="es-MX" dirty="0" err="1"/>
              <a:t>Mechanics</a:t>
            </a:r>
            <a:r>
              <a:rPr lang="es-MX" dirty="0"/>
              <a:t>, </a:t>
            </a:r>
            <a:r>
              <a:rPr lang="es-MX" dirty="0" err="1"/>
              <a:t>planning</a:t>
            </a:r>
            <a:r>
              <a:rPr lang="es-MX" dirty="0"/>
              <a:t> and control </a:t>
            </a:r>
            <a:r>
              <a:rPr lang="en-US" dirty="0"/>
              <a:t>Lynch and Park, Cambridge U </a:t>
            </a:r>
          </a:p>
          <a:p>
            <a:r>
              <a:rPr lang="es-MX" dirty="0"/>
              <a:t>Apuntes de catedra de robótica Universidad de Ciencias Aplicadas Karlsruhe</a:t>
            </a:r>
          </a:p>
          <a:p>
            <a:r>
              <a:rPr lang="es-MX" dirty="0" err="1"/>
              <a:t>Shabana</a:t>
            </a:r>
            <a:r>
              <a:rPr lang="es-MX" dirty="0"/>
              <a:t>, A. A.: </a:t>
            </a:r>
            <a:r>
              <a:rPr lang="es-MX" dirty="0" err="1"/>
              <a:t>Computational</a:t>
            </a:r>
            <a:r>
              <a:rPr lang="es-MX" dirty="0"/>
              <a:t> Dynamics, 2.ª edición, John Wiley &amp; </a:t>
            </a:r>
            <a:r>
              <a:rPr lang="es-MX" dirty="0" err="1"/>
              <a:t>Sons,Nueva</a:t>
            </a:r>
            <a:r>
              <a:rPr lang="es-MX" dirty="0"/>
              <a:t> York 2003.</a:t>
            </a:r>
          </a:p>
          <a:p>
            <a:r>
              <a:rPr lang="es-MX" dirty="0" err="1"/>
              <a:t>Shabana</a:t>
            </a:r>
            <a:r>
              <a:rPr lang="es-MX" dirty="0"/>
              <a:t>, A. A.: Dynamics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Multibody</a:t>
            </a:r>
            <a:r>
              <a:rPr lang="es-MX" dirty="0"/>
              <a:t> </a:t>
            </a:r>
            <a:r>
              <a:rPr lang="es-MX" dirty="0" err="1"/>
              <a:t>Systems</a:t>
            </a:r>
            <a:r>
              <a:rPr lang="es-MX" dirty="0"/>
              <a:t>, 3.ª edición, John Wiley &amp;</a:t>
            </a:r>
            <a:r>
              <a:rPr lang="es-MX" dirty="0" err="1"/>
              <a:t>Sons</a:t>
            </a:r>
            <a:r>
              <a:rPr lang="es-MX" dirty="0"/>
              <a:t>, Nueva York 2005.</a:t>
            </a:r>
          </a:p>
          <a:p>
            <a:r>
              <a:rPr lang="es-MX" dirty="0" err="1"/>
              <a:t>Sciavicco</a:t>
            </a:r>
            <a:r>
              <a:rPr lang="es-MX" dirty="0"/>
              <a:t>, L. , Siciliano, B. : </a:t>
            </a:r>
            <a:r>
              <a:rPr lang="es-MX" dirty="0" err="1"/>
              <a:t>Modelling</a:t>
            </a:r>
            <a:r>
              <a:rPr lang="es-MX" dirty="0"/>
              <a:t> and Control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RobotManipulators</a:t>
            </a:r>
            <a:r>
              <a:rPr lang="es-MX" dirty="0"/>
              <a:t>, McGraw Hill, 1996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2014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6D0749-82C0-4E79-BA3B-368063D7E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Matrices de transformación homogéneas</a:t>
            </a:r>
            <a:endParaRPr lang="es-AR" dirty="0"/>
          </a:p>
        </p:txBody>
      </p:sp>
      <p:pic>
        <p:nvPicPr>
          <p:cNvPr id="4" name="Elementos multimedia en línea 3" title="Matrices de transformación homogéneas con ejemplos (robótica industrial).">
            <a:hlinkClick r:id="" action="ppaction://media"/>
            <a:extLst>
              <a:ext uri="{FF2B5EF4-FFF2-40B4-BE49-F238E27FC236}">
                <a16:creationId xmlns:a16="http://schemas.microsoft.com/office/drawing/2014/main" id="{B394AD40-AFE2-4CC8-B6E8-4878263F88D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99266" y="2023004"/>
            <a:ext cx="7506748" cy="424232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29FD3CC-36DC-4111-98E2-C386F4DAD901}"/>
              </a:ext>
            </a:extLst>
          </p:cNvPr>
          <p:cNvSpPr txBox="1"/>
          <p:nvPr/>
        </p:nvSpPr>
        <p:spPr>
          <a:xfrm>
            <a:off x="3304640" y="64129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dirty="0"/>
              <a:t>Video recomendado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4975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1FE2D8-52C8-450A-93E0-E9AB8AC01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Rotaciones en matrices 3x3</a:t>
            </a:r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EF06CAD-CB76-4C42-954D-F173B3328357}"/>
              </a:ext>
            </a:extLst>
          </p:cNvPr>
          <p:cNvSpPr txBox="1"/>
          <p:nvPr/>
        </p:nvSpPr>
        <p:spPr>
          <a:xfrm>
            <a:off x="1032933" y="150602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Una matriz de rotación R actúa así:</a:t>
            </a:r>
            <a:endParaRPr lang="es-AR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1B68132-091A-423E-B030-175E52145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7136" y="1962126"/>
            <a:ext cx="914528" cy="342948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8F658A6-DBF1-4D2F-9652-4DFDCF37FE83}"/>
              </a:ext>
            </a:extLst>
          </p:cNvPr>
          <p:cNvSpPr txBox="1"/>
          <p:nvPr/>
        </p:nvSpPr>
        <p:spPr>
          <a:xfrm>
            <a:off x="1032933" y="222867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Eso siempre: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rota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escala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refleja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9BE1277-3DEF-4FC7-8168-EE3A91273972}"/>
              </a:ext>
            </a:extLst>
          </p:cNvPr>
          <p:cNvSpPr txBox="1"/>
          <p:nvPr/>
        </p:nvSpPr>
        <p:spPr>
          <a:xfrm>
            <a:off x="3513667" y="3782317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¿Por qué una matriz 3x3 no puede trasladar también?</a:t>
            </a:r>
            <a:br>
              <a:rPr lang="es-MX" dirty="0"/>
            </a:br>
            <a:r>
              <a:rPr lang="es-MX" dirty="0"/>
              <a:t>Porque una matriz es una </a:t>
            </a:r>
            <a:r>
              <a:rPr lang="es-MX" b="1" dirty="0"/>
              <a:t>transformación lineal</a:t>
            </a:r>
            <a:br>
              <a:rPr lang="es-MX" dirty="0"/>
            </a:br>
            <a:r>
              <a:rPr lang="es-MX" dirty="0"/>
              <a:t>y la traslación </a:t>
            </a:r>
            <a:r>
              <a:rPr lang="es-MX" b="1" dirty="0"/>
              <a:t>NO es lineal</a:t>
            </a:r>
            <a:r>
              <a:rPr lang="es-MX" dirty="0"/>
              <a:t> (no conserva el origen).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416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3AA9F-78A4-48D6-996D-B6B583985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888"/>
            <a:ext cx="10515600" cy="1325563"/>
          </a:xfrm>
        </p:spPr>
        <p:txBody>
          <a:bodyPr/>
          <a:lstStyle/>
          <a:p>
            <a:pPr algn="ctr"/>
            <a:r>
              <a:rPr lang="es-MX" dirty="0"/>
              <a:t>Matrices de transformación homogéneas</a:t>
            </a:r>
            <a:endParaRPr lang="es-AR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705C158-3BCE-4D5F-A8BC-CA71A6340BC9}"/>
              </a:ext>
            </a:extLst>
          </p:cNvPr>
          <p:cNvSpPr txBox="1"/>
          <p:nvPr/>
        </p:nvSpPr>
        <p:spPr>
          <a:xfrm>
            <a:off x="3081866" y="2442401"/>
            <a:ext cx="67479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b="0" i="0" dirty="0">
                <a:effectLst/>
                <a:latin typeface="Google Sans"/>
              </a:rPr>
              <a:t>Una matriz de transformación homogénea T combina una matriz de rotación R ∈ ℝ³ˣ³ y un vector de traslación p ∈ ℝ³ en una estructura 4×4</a:t>
            </a:r>
            <a:endParaRPr lang="es-AR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00FF46-4C6F-4229-A345-2DD82CEB18FF}"/>
              </a:ext>
            </a:extLst>
          </p:cNvPr>
          <p:cNvSpPr txBox="1"/>
          <p:nvPr/>
        </p:nvSpPr>
        <p:spPr>
          <a:xfrm>
            <a:off x="3318933" y="3492270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/>
              <a:t>Las matrices de transformación homogéneas (4x4) en robótica sirven para representar la </a:t>
            </a:r>
            <a:r>
              <a:rPr lang="es-MX" b="1" dirty="0">
                <a:effectLst/>
              </a:rPr>
              <a:t>posición (traslación) y orientación (rotación)</a:t>
            </a:r>
            <a:r>
              <a:rPr lang="es-MX" dirty="0"/>
              <a:t> de los componentes de un robot en un sistema tridimensional unificado</a:t>
            </a:r>
            <a:r>
              <a:rPr lang="es-MX" b="0" i="0" dirty="0">
                <a:solidFill>
                  <a:srgbClr val="0A0A0A"/>
                </a:solidFill>
                <a:effectLst/>
                <a:latin typeface="Google Sans"/>
              </a:rPr>
              <a:t>. Permiten calcular la cinemática directa/inversa, concatenar transformaciones entre eslabones y transformar coordenadas de puntos entre sistemas de referencia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6791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B0155A-4ADA-4C66-8DBD-F39E7A4CC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Matrices de rotación </a:t>
            </a:r>
            <a:r>
              <a:rPr lang="es-MX" dirty="0" err="1"/>
              <a:t>homogeneas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D2852B-6111-4E6F-8913-585DE30A1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1800" dirty="0">
                <a:solidFill>
                  <a:srgbClr val="000000"/>
                </a:solidFill>
                <a:latin typeface="ArialMT"/>
              </a:rPr>
              <a:t>A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  <a:t>demás de la rotación, incluye también el desplazamiento del origen del sistema de coordenadas en la matriz de transformación de coordenadas.</a:t>
            </a:r>
          </a:p>
          <a:p>
            <a: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  <a:t>Cada posición en el espacio se puede alcanzar mediante el desplazamiento del centro de gravedad y el cambio de orientación.</a:t>
            </a:r>
          </a:p>
          <a:p>
            <a:r>
              <a:rPr lang="es-MX" sz="1800" b="0" i="0" dirty="0">
                <a:solidFill>
                  <a:srgbClr val="000000"/>
                </a:solidFill>
                <a:effectLst/>
                <a:latin typeface="ArialMT"/>
              </a:rPr>
              <a:t>Aplicación: se añade una cuarta dimensión al vector de posición (1x4) y a la matriz de rotación (4x4)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95FA3D4-994F-4890-83D7-C6D9689D9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830" y="3701686"/>
            <a:ext cx="3801005" cy="26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4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DFC8B8-278F-40D4-BA2E-E67B28EB0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Matrices de transformación homogéneas</a:t>
            </a:r>
            <a:endParaRPr lang="es-AR" dirty="0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0E40257E-2E38-4CCB-B235-CA1E45B8A0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13840" y="2114367"/>
            <a:ext cx="4334480" cy="1314633"/>
          </a:xfr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DE8E39B-3F1C-419A-81EB-FC504368A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8684" y="3525757"/>
            <a:ext cx="2381582" cy="108600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FF47171D-9EF7-420F-BF1B-7BBFDABED69B}"/>
              </a:ext>
            </a:extLst>
          </p:cNvPr>
          <p:cNvSpPr txBox="1"/>
          <p:nvPr/>
        </p:nvSpPr>
        <p:spPr>
          <a:xfrm>
            <a:off x="2700640" y="4883740"/>
            <a:ext cx="8026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1800" b="0" i="1" dirty="0">
                <a:solidFill>
                  <a:srgbClr val="000000"/>
                </a:solidFill>
                <a:effectLst/>
                <a:latin typeface="CMTI10"/>
              </a:rPr>
              <a:t>La multiplicación de matrices de transformación es asociativa,  </a:t>
            </a:r>
            <a:r>
              <a:rPr lang="es-AR" sz="1800" b="0" i="0" dirty="0">
                <a:solidFill>
                  <a:srgbClr val="000000"/>
                </a:solidFill>
                <a:effectLst/>
                <a:latin typeface="CMR10"/>
              </a:rPr>
              <a:t>(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1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2</a:t>
            </a:r>
            <a:r>
              <a:rPr lang="es-AR" sz="1800" b="0" i="0" dirty="0">
                <a:solidFill>
                  <a:srgbClr val="000000"/>
                </a:solidFill>
                <a:effectLst/>
                <a:latin typeface="CMR10"/>
              </a:rPr>
              <a:t>)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3 </a:t>
            </a:r>
            <a:r>
              <a:rPr lang="es-AR" sz="1800" b="0" i="0" dirty="0">
                <a:solidFill>
                  <a:srgbClr val="000000"/>
                </a:solidFill>
                <a:effectLst/>
                <a:latin typeface="CMR10"/>
              </a:rPr>
              <a:t>= 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1</a:t>
            </a:r>
            <a:r>
              <a:rPr lang="es-AR" sz="1800" b="0" i="0" dirty="0">
                <a:solidFill>
                  <a:srgbClr val="000000"/>
                </a:solidFill>
                <a:effectLst/>
                <a:latin typeface="CMR10"/>
              </a:rPr>
              <a:t>(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2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3</a:t>
            </a:r>
            <a:r>
              <a:rPr lang="es-AR" sz="1800" b="0" i="0" dirty="0">
                <a:solidFill>
                  <a:srgbClr val="000000"/>
                </a:solidFill>
                <a:effectLst/>
                <a:latin typeface="CMR10"/>
              </a:rPr>
              <a:t>)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TI10"/>
              </a:rPr>
              <a:t>, pero generalmente no es conmutativa: 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1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2 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SY10"/>
              </a:rPr>
              <a:t>6</a:t>
            </a:r>
            <a:r>
              <a:rPr lang="es-AR" sz="1800" b="0" i="0" dirty="0">
                <a:solidFill>
                  <a:srgbClr val="000000"/>
                </a:solidFill>
                <a:effectLst/>
                <a:latin typeface="CMR10"/>
              </a:rPr>
              <a:t>= 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2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MI10"/>
              </a:rPr>
              <a:t>T</a:t>
            </a:r>
            <a:r>
              <a:rPr lang="es-AR" sz="1100" b="0" i="0" dirty="0">
                <a:solidFill>
                  <a:srgbClr val="000000"/>
                </a:solidFill>
                <a:effectLst/>
                <a:latin typeface="CMR7"/>
              </a:rPr>
              <a:t>1</a:t>
            </a:r>
            <a:r>
              <a:rPr lang="es-AR" sz="1800" b="0" i="1" dirty="0">
                <a:solidFill>
                  <a:srgbClr val="000000"/>
                </a:solidFill>
                <a:effectLst/>
                <a:latin typeface="CMTI10"/>
              </a:rPr>
              <a:t>.</a:t>
            </a:r>
            <a:r>
              <a:rPr lang="es-AR" dirty="0"/>
              <a:t> </a:t>
            </a:r>
            <a:br>
              <a:rPr lang="es-AR" dirty="0"/>
            </a:br>
            <a:endParaRPr lang="es-AR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50AC915-1084-47CD-B171-5232DD57D11D}"/>
              </a:ext>
            </a:extLst>
          </p:cNvPr>
          <p:cNvSpPr txBox="1"/>
          <p:nvPr/>
        </p:nvSpPr>
        <p:spPr>
          <a:xfrm>
            <a:off x="2700640" y="5789073"/>
            <a:ext cx="85682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El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MTI10"/>
              </a:rPr>
              <a:t>producto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 de una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MTI10"/>
              </a:rPr>
              <a:t>matriz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 de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MTI10"/>
              </a:rPr>
              <a:t>transformación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 es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MTI10"/>
              </a:rPr>
              <a:t>otra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MTI10"/>
              </a:rPr>
              <a:t>matriz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 de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CMTI10"/>
              </a:rPr>
              <a:t>transformación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TI10"/>
              </a:rPr>
              <a:t>.</a:t>
            </a:r>
            <a:r>
              <a:rPr lang="en-US" dirty="0"/>
              <a:t> </a:t>
            </a:r>
            <a:br>
              <a:rPr lang="en-US" dirty="0"/>
            </a:br>
            <a:endParaRPr lang="es-AR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C819732-D8AB-4942-AB35-2C0E42B8C40D}"/>
              </a:ext>
            </a:extLst>
          </p:cNvPr>
          <p:cNvSpPr txBox="1"/>
          <p:nvPr/>
        </p:nvSpPr>
        <p:spPr>
          <a:xfrm>
            <a:off x="508226" y="1690688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es-MX" dirty="0"/>
            </a:br>
            <a:r>
              <a:rPr lang="es-MX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El grupo euclidiano especial SE(3), también conocido como grupo de movimientos de cuerpos rígidos o matrices de transformación homogéneas en R3, es el conjunto de todas las 4x4 matrices reales T.</a:t>
            </a:r>
            <a:br>
              <a:rPr lang="es-MX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</a:br>
            <a:r>
              <a:rPr lang="es-MX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Donde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MR10"/>
              </a:rPr>
              <a:t>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MI10"/>
              </a:rPr>
              <a:t>R </a:t>
            </a:r>
            <a:r>
              <a:rPr kumimoji="0" lang="es-AR" altLang="es-A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∈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MI10"/>
              </a:rPr>
              <a:t>SO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MR10"/>
              </a:rPr>
              <a:t>(3) y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MI10"/>
              </a:rPr>
              <a:t>p </a:t>
            </a:r>
            <a:r>
              <a:rPr kumimoji="0" lang="es-AR" altLang="es-A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∈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CMSY10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MSBM10"/>
              </a:rPr>
              <a:t>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MR7"/>
              </a:rPr>
              <a:t>3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MR10"/>
              </a:rPr>
              <a:t>es un vector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CMR10"/>
              </a:rPr>
              <a:t>columna</a:t>
            </a:r>
            <a:br>
              <a:rPr lang="en-US" dirty="0"/>
            </a:br>
            <a:endParaRPr lang="es-AR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51F1270-5522-48E3-A514-ACDBF6463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-4111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11E69D5E-34BF-4646-84A5-A8EDFF445908}"/>
              </a:ext>
            </a:extLst>
          </p:cNvPr>
          <p:cNvSpPr txBox="1"/>
          <p:nvPr/>
        </p:nvSpPr>
        <p:spPr>
          <a:xfrm>
            <a:off x="0" y="6453401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*SO(3)= Special Orthogonal Group </a:t>
            </a:r>
            <a:r>
              <a:rPr lang="en-US" sz="1400" b="1" dirty="0" err="1"/>
              <a:t>en</a:t>
            </a:r>
            <a:r>
              <a:rPr lang="en-US" sz="1400" b="1" dirty="0"/>
              <a:t> 3D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69933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84A40-FDCB-40AB-9663-16CB99C07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Matrices de transformación homogéneas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2B356F-FA09-4496-B803-6093D8391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409" y="158999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/>
              <a:t>Translación pura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1EF6E9-8F23-43DE-8037-1E29AC2CD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763" y="2227249"/>
            <a:ext cx="5941410" cy="426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36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0E3A7-5A5F-46DF-88A7-482CAF4D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Matrices de transformación homogéneas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FC993E-97E3-49A8-A210-211D5000C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4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/>
              <a:t>Resumen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0EFE293-1E29-40BD-A808-322DF17B6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1716" y="1881620"/>
            <a:ext cx="4381884" cy="486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267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674</Words>
  <Application>Microsoft Office PowerPoint</Application>
  <PresentationFormat>Panorámica</PresentationFormat>
  <Paragraphs>49</Paragraphs>
  <Slides>13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5" baseType="lpstr">
      <vt:lpstr>Arial</vt:lpstr>
      <vt:lpstr>ArialMT</vt:lpstr>
      <vt:lpstr>Calibri</vt:lpstr>
      <vt:lpstr>Calibri Light</vt:lpstr>
      <vt:lpstr>CMMI10</vt:lpstr>
      <vt:lpstr>CMR10</vt:lpstr>
      <vt:lpstr>CMR7</vt:lpstr>
      <vt:lpstr>CMSY10</vt:lpstr>
      <vt:lpstr>CMTI10</vt:lpstr>
      <vt:lpstr>Google Sans</vt:lpstr>
      <vt:lpstr>MSBM10</vt:lpstr>
      <vt:lpstr>Tema de Office</vt:lpstr>
      <vt:lpstr>Matrices de transformación homogénea</vt:lpstr>
      <vt:lpstr>Bibliografía</vt:lpstr>
      <vt:lpstr>Matrices de transformación homogéneas</vt:lpstr>
      <vt:lpstr>Rotaciones en matrices 3x3</vt:lpstr>
      <vt:lpstr>Matrices de transformación homogéneas</vt:lpstr>
      <vt:lpstr>Matrices de rotación homogeneas</vt:lpstr>
      <vt:lpstr>Matrices de transformación homogéneas</vt:lpstr>
      <vt:lpstr>Matrices de transformación homogéneas</vt:lpstr>
      <vt:lpstr>Matrices de transformación homogéneas</vt:lpstr>
      <vt:lpstr>Matrices de transformación homogéneas</vt:lpstr>
      <vt:lpstr>Ejercicio de ejemplo</vt:lpstr>
      <vt:lpstr>Recordar</vt:lpstr>
      <vt:lpstr>Ejercicios propuestos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Grados de Libertad en Cadenas Cinemáticas</dc:title>
  <dc:creator>becario</dc:creator>
  <cp:lastModifiedBy>becario</cp:lastModifiedBy>
  <cp:revision>42</cp:revision>
  <dcterms:created xsi:type="dcterms:W3CDTF">2026-01-20T12:35:28Z</dcterms:created>
  <dcterms:modified xsi:type="dcterms:W3CDTF">2026-03-09T16:43:45Z</dcterms:modified>
</cp:coreProperties>
</file>