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2" r:id="rId7"/>
    <p:sldId id="260"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3/20/2025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3/20/2025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3/20/2025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3/20/2025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infoleg.gov.ar/"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AR" sz="3600" dirty="0" smtClean="0">
                <a:latin typeface="Times New Roman" panose="02020603050405020304" pitchFamily="18" charset="0"/>
                <a:cs typeface="Times New Roman" panose="02020603050405020304" pitchFamily="18" charset="0"/>
              </a:rPr>
              <a:t>DERECHO DEL TRABAJO</a:t>
            </a:r>
            <a:endParaRPr lang="en-US" sz="3600" dirty="0">
              <a:latin typeface="Times New Roman" panose="02020603050405020304" pitchFamily="18" charset="0"/>
              <a:cs typeface="Times New Roman" panose="02020603050405020304" pitchFamily="18" charset="0"/>
            </a:endParaRPr>
          </a:p>
        </p:txBody>
      </p:sp>
      <p:sp>
        <p:nvSpPr>
          <p:cNvPr id="3" name="Subtítulo 2"/>
          <p:cNvSpPr>
            <a:spLocks noGrp="1"/>
          </p:cNvSpPr>
          <p:nvPr>
            <p:ph type="subTitle" idx="1"/>
          </p:nvPr>
        </p:nvSpPr>
        <p:spPr/>
        <p:txBody>
          <a:bodyPr/>
          <a:lstStyle/>
          <a:p>
            <a:r>
              <a:rPr lang="es-AR" dirty="0" smtClean="0"/>
              <a:t>Fernández Alfredo</a:t>
            </a:r>
            <a:endParaRPr lang="en-US" dirty="0"/>
          </a:p>
        </p:txBody>
      </p:sp>
    </p:spTree>
    <p:extLst>
      <p:ext uri="{BB962C8B-B14F-4D97-AF65-F5344CB8AC3E}">
        <p14:creationId xmlns:p14="http://schemas.microsoft.com/office/powerpoint/2010/main" val="802684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Características de las leyes</a:t>
            </a:r>
            <a:endParaRPr lang="en-US" dirty="0"/>
          </a:p>
        </p:txBody>
      </p:sp>
      <p:sp>
        <p:nvSpPr>
          <p:cNvPr id="3" name="Marcador de contenido 2"/>
          <p:cNvSpPr>
            <a:spLocks noGrp="1"/>
          </p:cNvSpPr>
          <p:nvPr>
            <p:ph idx="1"/>
          </p:nvPr>
        </p:nvSpPr>
        <p:spPr/>
        <p:txBody>
          <a:bodyPr/>
          <a:lstStyle/>
          <a:p>
            <a:r>
              <a:rPr lang="es-ES" dirty="0"/>
              <a:t>Obligatoriedad </a:t>
            </a:r>
            <a:endParaRPr lang="es-ES" dirty="0" smtClean="0"/>
          </a:p>
          <a:p>
            <a:r>
              <a:rPr lang="es-ES" dirty="0" smtClean="0"/>
              <a:t>Vigencia </a:t>
            </a:r>
            <a:r>
              <a:rPr lang="es-ES" dirty="0"/>
              <a:t>de la ley </a:t>
            </a:r>
            <a:endParaRPr lang="es-ES" dirty="0" smtClean="0"/>
          </a:p>
          <a:p>
            <a:r>
              <a:rPr lang="es-ES" dirty="0" smtClean="0"/>
              <a:t>Principio </a:t>
            </a:r>
            <a:r>
              <a:rPr lang="es-ES" dirty="0"/>
              <a:t>de inexcusabilidad sobre el conocimiento de la </a:t>
            </a:r>
            <a:r>
              <a:rPr lang="es-ES" dirty="0" smtClean="0"/>
              <a:t>ley</a:t>
            </a:r>
          </a:p>
          <a:p>
            <a:r>
              <a:rPr lang="es-ES" dirty="0" smtClean="0"/>
              <a:t>Principio </a:t>
            </a:r>
            <a:r>
              <a:rPr lang="es-ES" dirty="0"/>
              <a:t>de buena fe en el ejercicio de la ley </a:t>
            </a:r>
            <a:r>
              <a:rPr lang="es-ES" dirty="0" smtClean="0"/>
              <a:t>        ABUSO </a:t>
            </a:r>
            <a:r>
              <a:rPr lang="es-ES" dirty="0"/>
              <a:t>DEL DERECHO </a:t>
            </a:r>
            <a:endParaRPr lang="es-ES" dirty="0" smtClean="0"/>
          </a:p>
          <a:p>
            <a:r>
              <a:rPr lang="es-ES" dirty="0" smtClean="0"/>
              <a:t>No </a:t>
            </a:r>
            <a:r>
              <a:rPr lang="es-ES" dirty="0"/>
              <a:t>se puede renunciar en general a las leyes, si en forma particular si la ley lo </a:t>
            </a:r>
            <a:r>
              <a:rPr lang="es-ES" dirty="0" smtClean="0"/>
              <a:t>permite</a:t>
            </a:r>
          </a:p>
          <a:p>
            <a:r>
              <a:rPr lang="es-ES" dirty="0" smtClean="0"/>
              <a:t>Las </a:t>
            </a:r>
            <a:r>
              <a:rPr lang="es-ES" dirty="0"/>
              <a:t>leyes prevén dos clases de derechos para las personas: individuales y de incidencia colectiva</a:t>
            </a:r>
            <a:endParaRPr lang="en-US" dirty="0"/>
          </a:p>
        </p:txBody>
      </p:sp>
      <p:sp>
        <p:nvSpPr>
          <p:cNvPr id="4" name="Flecha derecha 3"/>
          <p:cNvSpPr/>
          <p:nvPr/>
        </p:nvSpPr>
        <p:spPr>
          <a:xfrm>
            <a:off x="6629400" y="3597965"/>
            <a:ext cx="198783" cy="2782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89784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51579" y="198783"/>
            <a:ext cx="9603275" cy="1654971"/>
          </a:xfrm>
        </p:spPr>
        <p:txBody>
          <a:bodyPr>
            <a:normAutofit fontScale="90000"/>
          </a:bodyPr>
          <a:lstStyle/>
          <a:p>
            <a:r>
              <a:rPr lang="es-AR" dirty="0" smtClean="0"/>
              <a:t>Objetivos</a:t>
            </a:r>
            <a:br>
              <a:rPr lang="es-AR" dirty="0" smtClean="0"/>
            </a:br>
            <a:r>
              <a:rPr lang="es-AR" sz="2200" b="1" cap="none" dirty="0">
                <a:latin typeface="Times New Roman" panose="02020603050405020304" pitchFamily="18" charset="0"/>
                <a:cs typeface="Times New Roman" panose="02020603050405020304" pitchFamily="18" charset="0"/>
              </a:rPr>
              <a:t>G</a:t>
            </a:r>
            <a:r>
              <a:rPr lang="es-AR" sz="2200" b="1" cap="none" dirty="0" smtClean="0">
                <a:latin typeface="Times New Roman" panose="02020603050405020304" pitchFamily="18" charset="0"/>
                <a:cs typeface="Times New Roman" panose="02020603050405020304" pitchFamily="18" charset="0"/>
              </a:rPr>
              <a:t>eneral: q</a:t>
            </a:r>
            <a:r>
              <a:rPr lang="es-AR" sz="2200" cap="none" dirty="0" smtClean="0">
                <a:latin typeface="Times New Roman" panose="02020603050405020304" pitchFamily="18" charset="0"/>
                <a:cs typeface="Times New Roman" panose="02020603050405020304" pitchFamily="18" charset="0"/>
              </a:rPr>
              <a:t>ue el estudiante a través del proceso enseñanza – aprendizaje, logre comprender y aplicar los conocimientos relativos a las normas más importantes que rigen el derecho laboral, las normas de higiene y seguridad en el trabajo y las relativas al derecho ambiental</a:t>
            </a:r>
            <a:r>
              <a:rPr lang="es-AR" sz="2200" dirty="0" smtClean="0">
                <a:latin typeface="Times New Roman" panose="02020603050405020304" pitchFamily="18" charset="0"/>
                <a:cs typeface="Times New Roman" panose="02020603050405020304" pitchFamily="18" charset="0"/>
              </a:rPr>
              <a:t>.</a:t>
            </a:r>
            <a:r>
              <a:rPr lang="en-US" sz="2200" dirty="0">
                <a:latin typeface="Times New Roman" panose="02020603050405020304" pitchFamily="18" charset="0"/>
                <a:cs typeface="Times New Roman" panose="02020603050405020304" pitchFamily="18" charset="0"/>
              </a:rPr>
              <a:t/>
            </a:r>
            <a:br>
              <a:rPr lang="en-US" sz="2200" dirty="0">
                <a:latin typeface="Times New Roman" panose="02020603050405020304" pitchFamily="18" charset="0"/>
                <a:cs typeface="Times New Roman" panose="02020603050405020304" pitchFamily="18" charset="0"/>
              </a:rPr>
            </a:br>
            <a:endParaRPr lang="en-US" sz="2200" dirty="0"/>
          </a:p>
        </p:txBody>
      </p:sp>
      <p:sp>
        <p:nvSpPr>
          <p:cNvPr id="3" name="Marcador de contenido 2"/>
          <p:cNvSpPr>
            <a:spLocks noGrp="1"/>
          </p:cNvSpPr>
          <p:nvPr>
            <p:ph idx="1"/>
          </p:nvPr>
        </p:nvSpPr>
        <p:spPr>
          <a:xfrm>
            <a:off x="288235" y="1853754"/>
            <a:ext cx="11708295" cy="4268750"/>
          </a:xfrm>
        </p:spPr>
        <p:txBody>
          <a:bodyPr>
            <a:noAutofit/>
          </a:bodyPr>
          <a:lstStyle/>
          <a:p>
            <a:pPr marL="0" indent="0">
              <a:buNone/>
            </a:pPr>
            <a:r>
              <a:rPr lang="es-AR" b="1" dirty="0" smtClean="0">
                <a:latin typeface="Times New Roman" panose="02020603050405020304" pitchFamily="18" charset="0"/>
                <a:cs typeface="Times New Roman" panose="02020603050405020304" pitchFamily="18" charset="0"/>
              </a:rPr>
              <a:t>Específicos</a:t>
            </a:r>
            <a:r>
              <a:rPr lang="es-AR" b="1"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lvl="0">
              <a:spcBef>
                <a:spcPts val="0"/>
              </a:spcBef>
            </a:pPr>
            <a:r>
              <a:rPr lang="es-AR" dirty="0">
                <a:latin typeface="Times New Roman" panose="02020603050405020304" pitchFamily="18" charset="0"/>
                <a:cs typeface="Times New Roman" panose="02020603050405020304" pitchFamily="18" charset="0"/>
              </a:rPr>
              <a:t>Abordar metódica y científicamente </a:t>
            </a:r>
            <a:r>
              <a:rPr lang="es-AR" dirty="0" smtClean="0">
                <a:latin typeface="Times New Roman" panose="02020603050405020304" pitchFamily="18" charset="0"/>
                <a:cs typeface="Times New Roman" panose="02020603050405020304" pitchFamily="18" charset="0"/>
              </a:rPr>
              <a:t>todo lo relacionado a </a:t>
            </a:r>
            <a:r>
              <a:rPr lang="es-AR" dirty="0">
                <a:latin typeface="Times New Roman" panose="02020603050405020304" pitchFamily="18" charset="0"/>
                <a:cs typeface="Times New Roman" panose="02020603050405020304" pitchFamily="18" charset="0"/>
              </a:rPr>
              <a:t>las relaciones laborales y </a:t>
            </a:r>
            <a:r>
              <a:rPr lang="es-AR" dirty="0" smtClean="0">
                <a:latin typeface="Times New Roman" panose="02020603050405020304" pitchFamily="18" charset="0"/>
                <a:cs typeface="Times New Roman" panose="02020603050405020304" pitchFamily="18" charset="0"/>
              </a:rPr>
              <a:t>la higiene </a:t>
            </a:r>
            <a:r>
              <a:rPr lang="es-AR" dirty="0">
                <a:latin typeface="Times New Roman" panose="02020603050405020304" pitchFamily="18" charset="0"/>
                <a:cs typeface="Times New Roman" panose="02020603050405020304" pitchFamily="18" charset="0"/>
              </a:rPr>
              <a:t>y seguridad </a:t>
            </a:r>
            <a:endParaRPr lang="en-US" dirty="0">
              <a:latin typeface="Times New Roman" panose="02020603050405020304" pitchFamily="18" charset="0"/>
              <a:cs typeface="Times New Roman" panose="02020603050405020304" pitchFamily="18" charset="0"/>
            </a:endParaRPr>
          </a:p>
          <a:p>
            <a:pPr lvl="0">
              <a:spcBef>
                <a:spcPts val="0"/>
              </a:spcBef>
            </a:pPr>
            <a:r>
              <a:rPr lang="es-AR" dirty="0">
                <a:latin typeface="Times New Roman" panose="02020603050405020304" pitchFamily="18" charset="0"/>
                <a:cs typeface="Times New Roman" panose="02020603050405020304" pitchFamily="18" charset="0"/>
              </a:rPr>
              <a:t>Lograr que </a:t>
            </a:r>
            <a:r>
              <a:rPr lang="es-AR" dirty="0" smtClean="0">
                <a:latin typeface="Times New Roman" panose="02020603050405020304" pitchFamily="18" charset="0"/>
                <a:cs typeface="Times New Roman" panose="02020603050405020304" pitchFamily="18" charset="0"/>
              </a:rPr>
              <a:t>el estudiante por </a:t>
            </a:r>
            <a:r>
              <a:rPr lang="es-AR" dirty="0">
                <a:latin typeface="Times New Roman" panose="02020603050405020304" pitchFamily="18" charset="0"/>
                <a:cs typeface="Times New Roman" panose="02020603050405020304" pitchFamily="18" charset="0"/>
              </a:rPr>
              <a:t>medio de los conocimientos teóricos contextualice e identifique,  </a:t>
            </a:r>
            <a:r>
              <a:rPr lang="es-AR" dirty="0" smtClean="0">
                <a:latin typeface="Times New Roman" panose="02020603050405020304" pitchFamily="18" charset="0"/>
                <a:cs typeface="Times New Roman" panose="02020603050405020304" pitchFamily="18" charset="0"/>
              </a:rPr>
              <a:t>los </a:t>
            </a:r>
            <a:r>
              <a:rPr lang="es-AR" dirty="0">
                <a:latin typeface="Times New Roman" panose="02020603050405020304" pitchFamily="18" charset="0"/>
                <a:cs typeface="Times New Roman" panose="02020603050405020304" pitchFamily="18" charset="0"/>
              </a:rPr>
              <a:t>hechos relacionados al Derecho Laboral, de Higiene y Seguridad en el Trabajo y las normas del derecho </a:t>
            </a:r>
            <a:r>
              <a:rPr lang="es-AR" dirty="0" smtClean="0">
                <a:latin typeface="Times New Roman" panose="02020603050405020304" pitchFamily="18" charset="0"/>
                <a:cs typeface="Times New Roman" panose="02020603050405020304" pitchFamily="18" charset="0"/>
              </a:rPr>
              <a:t>ambiental</a:t>
            </a:r>
            <a:endParaRPr lang="en-US" dirty="0">
              <a:latin typeface="Times New Roman" panose="02020603050405020304" pitchFamily="18" charset="0"/>
              <a:cs typeface="Times New Roman" panose="02020603050405020304" pitchFamily="18" charset="0"/>
            </a:endParaRPr>
          </a:p>
          <a:p>
            <a:pPr lvl="0">
              <a:spcBef>
                <a:spcPts val="0"/>
              </a:spcBef>
            </a:pPr>
            <a:r>
              <a:rPr lang="es-AR" dirty="0">
                <a:latin typeface="Times New Roman" panose="02020603050405020304" pitchFamily="18" charset="0"/>
                <a:cs typeface="Times New Roman" panose="02020603050405020304" pitchFamily="18" charset="0"/>
              </a:rPr>
              <a:t>Conocer en profundidad los derechos y obligaciones de todas las partes intervinientes en la relación laboral.</a:t>
            </a:r>
            <a:endParaRPr lang="en-US" dirty="0">
              <a:latin typeface="Times New Roman" panose="02020603050405020304" pitchFamily="18" charset="0"/>
              <a:cs typeface="Times New Roman" panose="02020603050405020304" pitchFamily="18" charset="0"/>
            </a:endParaRPr>
          </a:p>
          <a:p>
            <a:pPr lvl="0">
              <a:spcBef>
                <a:spcPts val="0"/>
              </a:spcBef>
            </a:pPr>
            <a:r>
              <a:rPr lang="es-AR" dirty="0">
                <a:latin typeface="Times New Roman" panose="02020603050405020304" pitchFamily="18" charset="0"/>
                <a:cs typeface="Times New Roman" panose="02020603050405020304" pitchFamily="18" charset="0"/>
              </a:rPr>
              <a:t> Comprender la dinámica empresarial </a:t>
            </a:r>
            <a:r>
              <a:rPr lang="es-AR" dirty="0" smtClean="0">
                <a:latin typeface="Times New Roman" panose="02020603050405020304" pitchFamily="18" charset="0"/>
                <a:cs typeface="Times New Roman" panose="02020603050405020304" pitchFamily="18" charset="0"/>
              </a:rPr>
              <a:t>y la gestión de sus </a:t>
            </a:r>
            <a:r>
              <a:rPr lang="es-AR" dirty="0">
                <a:latin typeface="Times New Roman" panose="02020603050405020304" pitchFamily="18" charset="0"/>
                <a:cs typeface="Times New Roman" panose="02020603050405020304" pitchFamily="18" charset="0"/>
              </a:rPr>
              <a:t>recursos humanos, en pos de su protección integral, </a:t>
            </a:r>
            <a:r>
              <a:rPr lang="es-AR" dirty="0" smtClean="0">
                <a:latin typeface="Times New Roman" panose="02020603050405020304" pitchFamily="18" charset="0"/>
                <a:cs typeface="Times New Roman" panose="02020603050405020304" pitchFamily="18" charset="0"/>
              </a:rPr>
              <a:t>a través de la normativa aplicable  </a:t>
            </a:r>
            <a:endParaRPr lang="en-US" dirty="0">
              <a:latin typeface="Times New Roman" panose="02020603050405020304" pitchFamily="18" charset="0"/>
              <a:cs typeface="Times New Roman" panose="02020603050405020304" pitchFamily="18" charset="0"/>
            </a:endParaRPr>
          </a:p>
          <a:p>
            <a:pPr lvl="0">
              <a:spcBef>
                <a:spcPts val="0"/>
              </a:spcBef>
            </a:pPr>
            <a:r>
              <a:rPr lang="es-AR" dirty="0" smtClean="0">
                <a:latin typeface="Times New Roman" panose="02020603050405020304" pitchFamily="18" charset="0"/>
                <a:cs typeface="Times New Roman" panose="02020603050405020304" pitchFamily="18" charset="0"/>
              </a:rPr>
              <a:t>Promover </a:t>
            </a:r>
            <a:r>
              <a:rPr lang="es-AR" dirty="0">
                <a:latin typeface="Times New Roman" panose="02020603050405020304" pitchFamily="18" charset="0"/>
                <a:cs typeface="Times New Roman" panose="02020603050405020304" pitchFamily="18" charset="0"/>
              </a:rPr>
              <a:t>la capacitación en todo lo relacionado a Higiene y Seguridad en el Trabajo y la responsabilidad </a:t>
            </a:r>
            <a:r>
              <a:rPr lang="es-AR" dirty="0" smtClean="0">
                <a:latin typeface="Times New Roman" panose="02020603050405020304" pitchFamily="18" charset="0"/>
                <a:cs typeface="Times New Roman" panose="02020603050405020304" pitchFamily="18" charset="0"/>
              </a:rPr>
              <a:t>relacionadas </a:t>
            </a:r>
            <a:r>
              <a:rPr lang="es-AR" dirty="0">
                <a:latin typeface="Times New Roman" panose="02020603050405020304" pitchFamily="18" charset="0"/>
                <a:cs typeface="Times New Roman" panose="02020603050405020304" pitchFamily="18" charset="0"/>
              </a:rPr>
              <a:t>al daño ambiental tanto respecto a trabajadores como empleadores. </a:t>
            </a:r>
            <a:endParaRPr lang="en-US" dirty="0">
              <a:latin typeface="Times New Roman" panose="02020603050405020304" pitchFamily="18" charset="0"/>
              <a:cs typeface="Times New Roman" panose="02020603050405020304" pitchFamily="18" charset="0"/>
            </a:endParaRPr>
          </a:p>
          <a:p>
            <a:pPr lvl="0">
              <a:spcBef>
                <a:spcPts val="0"/>
              </a:spcBef>
            </a:pPr>
            <a:r>
              <a:rPr lang="es-AR" dirty="0">
                <a:latin typeface="Times New Roman" panose="02020603050405020304" pitchFamily="18" charset="0"/>
                <a:cs typeface="Times New Roman" panose="02020603050405020304" pitchFamily="18" charset="0"/>
              </a:rPr>
              <a:t>Visualizar el ejercicio profesional que deberá asumir el alumno en el futuro, con </a:t>
            </a:r>
            <a:r>
              <a:rPr lang="es-AR" dirty="0" smtClean="0">
                <a:latin typeface="Times New Roman" panose="02020603050405020304" pitchFamily="18" charset="0"/>
                <a:cs typeface="Times New Roman" panose="02020603050405020304" pitchFamily="18" charset="0"/>
              </a:rPr>
              <a:t>Ética </a:t>
            </a:r>
            <a:r>
              <a:rPr lang="es-AR" dirty="0">
                <a:latin typeface="Times New Roman" panose="02020603050405020304" pitchFamily="18" charset="0"/>
                <a:cs typeface="Times New Roman" panose="02020603050405020304" pitchFamily="18" charset="0"/>
              </a:rPr>
              <a:t>y </a:t>
            </a:r>
            <a:r>
              <a:rPr lang="es-AR" dirty="0" smtClean="0">
                <a:latin typeface="Times New Roman" panose="02020603050405020304" pitchFamily="18" charset="0"/>
                <a:cs typeface="Times New Roman" panose="02020603050405020304" pitchFamily="18" charset="0"/>
              </a:rPr>
              <a:t>responsabilidad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2444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Reglas (solo enumerativas)</a:t>
            </a:r>
            <a:endParaRPr lang="en-US" dirty="0"/>
          </a:p>
        </p:txBody>
      </p:sp>
      <p:sp>
        <p:nvSpPr>
          <p:cNvPr id="3" name="Marcador de contenido 2"/>
          <p:cNvSpPr>
            <a:spLocks noGrp="1"/>
          </p:cNvSpPr>
          <p:nvPr>
            <p:ph idx="1"/>
          </p:nvPr>
        </p:nvSpPr>
        <p:spPr>
          <a:xfrm>
            <a:off x="367749" y="2015732"/>
            <a:ext cx="11728174" cy="4116711"/>
          </a:xfrm>
        </p:spPr>
        <p:txBody>
          <a:bodyPr>
            <a:noAutofit/>
          </a:bodyPr>
          <a:lstStyle/>
          <a:p>
            <a:pPr>
              <a:spcBef>
                <a:spcPts val="0"/>
              </a:spcBef>
            </a:pPr>
            <a:r>
              <a:rPr lang="es-ES" dirty="0">
                <a:latin typeface="Times New Roman" panose="02020603050405020304" pitchFamily="18" charset="0"/>
                <a:cs typeface="Times New Roman" panose="02020603050405020304" pitchFamily="18" charset="0"/>
              </a:rPr>
              <a:t>Inscripción a la signatura cuando está en condiciones de ser alumno regular</a:t>
            </a:r>
          </a:p>
          <a:p>
            <a:pPr>
              <a:spcBef>
                <a:spcPts val="0"/>
              </a:spcBef>
            </a:pPr>
            <a:r>
              <a:rPr lang="es-ES" dirty="0">
                <a:latin typeface="Times New Roman" panose="02020603050405020304" pitchFamily="18" charset="0"/>
                <a:cs typeface="Times New Roman" panose="02020603050405020304" pitchFamily="18" charset="0"/>
              </a:rPr>
              <a:t>80% de asistencia y 100% de presentación de los entregables al finalizar el cuatrimestre</a:t>
            </a:r>
          </a:p>
          <a:p>
            <a:pPr>
              <a:spcBef>
                <a:spcPts val="0"/>
              </a:spcBef>
            </a:pPr>
            <a:r>
              <a:rPr lang="es-ES" dirty="0">
                <a:latin typeface="Times New Roman" panose="02020603050405020304" pitchFamily="18" charset="0"/>
                <a:cs typeface="Times New Roman" panose="02020603050405020304" pitchFamily="18" charset="0"/>
              </a:rPr>
              <a:t>Utilización de la plataforma Moodle, para las producciones individuales o en equipo</a:t>
            </a:r>
          </a:p>
          <a:p>
            <a:pPr>
              <a:spcBef>
                <a:spcPts val="0"/>
              </a:spcBef>
            </a:pPr>
            <a:r>
              <a:rPr lang="es-ES" dirty="0">
                <a:latin typeface="Times New Roman" panose="02020603050405020304" pitchFamily="18" charset="0"/>
                <a:cs typeface="Times New Roman" panose="02020603050405020304" pitchFamily="18" charset="0"/>
              </a:rPr>
              <a:t>Respetar formato y consignas para las actividades</a:t>
            </a:r>
          </a:p>
          <a:p>
            <a:pPr>
              <a:spcBef>
                <a:spcPts val="0"/>
              </a:spcBef>
            </a:pPr>
            <a:r>
              <a:rPr lang="es-ES" dirty="0">
                <a:latin typeface="Times New Roman" panose="02020603050405020304" pitchFamily="18" charset="0"/>
                <a:cs typeface="Times New Roman" panose="02020603050405020304" pitchFamily="18" charset="0"/>
              </a:rPr>
              <a:t>Honestidad de las </a:t>
            </a:r>
            <a:r>
              <a:rPr lang="es-ES" dirty="0" smtClean="0">
                <a:latin typeface="Times New Roman" panose="02020603050405020304" pitchFamily="18" charset="0"/>
                <a:cs typeface="Times New Roman" panose="02020603050405020304" pitchFamily="18" charset="0"/>
              </a:rPr>
              <a:t>producciones. El </a:t>
            </a:r>
            <a:r>
              <a:rPr lang="es-ES" dirty="0">
                <a:latin typeface="Times New Roman" panose="02020603050405020304" pitchFamily="18" charset="0"/>
                <a:cs typeface="Times New Roman" panose="02020603050405020304" pitchFamily="18" charset="0"/>
              </a:rPr>
              <a:t>plagio en las producciones </a:t>
            </a:r>
            <a:r>
              <a:rPr lang="es-ES" dirty="0" smtClean="0">
                <a:latin typeface="Times New Roman" panose="02020603050405020304" pitchFamily="18" charset="0"/>
                <a:cs typeface="Times New Roman" panose="02020603050405020304" pitchFamily="18" charset="0"/>
              </a:rPr>
              <a:t>implicará no aprobación alguna</a:t>
            </a:r>
          </a:p>
          <a:p>
            <a:pPr>
              <a:spcBef>
                <a:spcPts val="0"/>
              </a:spcBef>
            </a:pPr>
            <a:r>
              <a:rPr lang="es-ES" dirty="0" smtClean="0">
                <a:latin typeface="Times New Roman" panose="02020603050405020304" pitchFamily="18" charset="0"/>
                <a:cs typeface="Times New Roman" panose="02020603050405020304" pitchFamily="18" charset="0"/>
              </a:rPr>
              <a:t>La comunicación </a:t>
            </a:r>
            <a:r>
              <a:rPr lang="es-ES" dirty="0">
                <a:latin typeface="Times New Roman" panose="02020603050405020304" pitchFamily="18" charset="0"/>
                <a:cs typeface="Times New Roman" panose="02020603050405020304" pitchFamily="18" charset="0"/>
              </a:rPr>
              <a:t>será flexible, en el marco del respecto en el trato y en </a:t>
            </a:r>
            <a:r>
              <a:rPr lang="es-ES" dirty="0" smtClean="0">
                <a:latin typeface="Times New Roman" panose="02020603050405020304" pitchFamily="18" charset="0"/>
                <a:cs typeface="Times New Roman" panose="02020603050405020304" pitchFamily="18" charset="0"/>
              </a:rPr>
              <a:t>tiempos (AVM, </a:t>
            </a:r>
            <a:r>
              <a:rPr lang="es-ES" dirty="0" err="1" smtClean="0">
                <a:latin typeface="Times New Roman" panose="02020603050405020304" pitchFamily="18" charset="0"/>
                <a:cs typeface="Times New Roman" panose="02020603050405020304" pitchFamily="18" charset="0"/>
              </a:rPr>
              <a:t>Whatsapp</a:t>
            </a:r>
            <a:r>
              <a:rPr lang="es-ES" dirty="0" smtClean="0">
                <a:latin typeface="Times New Roman" panose="02020603050405020304" pitchFamily="18" charset="0"/>
                <a:cs typeface="Times New Roman" panose="02020603050405020304" pitchFamily="18" charset="0"/>
              </a:rPr>
              <a:t>)</a:t>
            </a:r>
            <a:endParaRPr lang="es-ES" dirty="0">
              <a:latin typeface="Times New Roman" panose="02020603050405020304" pitchFamily="18" charset="0"/>
              <a:cs typeface="Times New Roman" panose="02020603050405020304" pitchFamily="18" charset="0"/>
            </a:endParaRPr>
          </a:p>
          <a:p>
            <a:pPr>
              <a:spcBef>
                <a:spcPts val="0"/>
              </a:spcBef>
            </a:pPr>
            <a:r>
              <a:rPr lang="es-ES" dirty="0">
                <a:latin typeface="Times New Roman" panose="02020603050405020304" pitchFamily="18" charset="0"/>
                <a:cs typeface="Times New Roman" panose="02020603050405020304" pitchFamily="18" charset="0"/>
              </a:rPr>
              <a:t>Respeto de los horarios de </a:t>
            </a:r>
            <a:r>
              <a:rPr lang="es-ES" dirty="0" smtClean="0">
                <a:latin typeface="Times New Roman" panose="02020603050405020304" pitchFamily="18" charset="0"/>
                <a:cs typeface="Times New Roman" panose="02020603050405020304" pitchFamily="18" charset="0"/>
              </a:rPr>
              <a:t>clase y NO </a:t>
            </a:r>
            <a:r>
              <a:rPr lang="es-ES" dirty="0">
                <a:latin typeface="Times New Roman" panose="02020603050405020304" pitchFamily="18" charset="0"/>
                <a:cs typeface="Times New Roman" panose="02020603050405020304" pitchFamily="18" charset="0"/>
              </a:rPr>
              <a:t>uso de los dispositivos </a:t>
            </a:r>
            <a:r>
              <a:rPr lang="es-ES" dirty="0" smtClean="0">
                <a:latin typeface="Times New Roman" panose="02020603050405020304" pitchFamily="18" charset="0"/>
                <a:cs typeface="Times New Roman" panose="02020603050405020304" pitchFamily="18" charset="0"/>
              </a:rPr>
              <a:t>salvo </a:t>
            </a:r>
            <a:r>
              <a:rPr lang="es-ES" dirty="0">
                <a:latin typeface="Times New Roman" panose="02020603050405020304" pitchFamily="18" charset="0"/>
                <a:cs typeface="Times New Roman" panose="02020603050405020304" pitchFamily="18" charset="0"/>
              </a:rPr>
              <a:t>cuando alguna actividad exija su uso </a:t>
            </a:r>
          </a:p>
          <a:p>
            <a:pPr>
              <a:spcBef>
                <a:spcPts val="0"/>
              </a:spcBef>
            </a:pPr>
            <a:r>
              <a:rPr lang="es-ES" b="1" dirty="0">
                <a:latin typeface="Times New Roman" panose="02020603050405020304" pitchFamily="18" charset="0"/>
                <a:cs typeface="Times New Roman" panose="02020603050405020304" pitchFamily="18" charset="0"/>
              </a:rPr>
              <a:t>No se tolerará ningún tipo de Violencia especialmente la de Género</a:t>
            </a:r>
            <a:r>
              <a:rPr lang="es-ES" dirty="0">
                <a:latin typeface="Times New Roman" panose="02020603050405020304" pitchFamily="18" charset="0"/>
                <a:cs typeface="Times New Roman" panose="02020603050405020304" pitchFamily="18" charset="0"/>
              </a:rPr>
              <a:t>, siendo el respeto hacia los docentes y pares, la base del desarrollo de la asignatura</a:t>
            </a:r>
          </a:p>
          <a:p>
            <a:pPr>
              <a:spcBef>
                <a:spcPts val="0"/>
              </a:spcBef>
            </a:pPr>
            <a:r>
              <a:rPr lang="es-ES" dirty="0">
                <a:latin typeface="Times New Roman" panose="02020603050405020304" pitchFamily="18" charset="0"/>
                <a:cs typeface="Times New Roman" panose="02020603050405020304" pitchFamily="18" charset="0"/>
              </a:rPr>
              <a:t>NO utilización de los logos de la Facultad o de la Universidad, en los trabajos individuales o en equipo, o cualquier presentación, salvo en presentaciones en representación de la FIO</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9351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evaluación</a:t>
            </a:r>
            <a:endParaRPr lang="en-US" dirty="0"/>
          </a:p>
        </p:txBody>
      </p:sp>
      <p:sp>
        <p:nvSpPr>
          <p:cNvPr id="3" name="Marcador de contenido 2"/>
          <p:cNvSpPr>
            <a:spLocks noGrp="1"/>
          </p:cNvSpPr>
          <p:nvPr>
            <p:ph idx="1"/>
          </p:nvPr>
        </p:nvSpPr>
        <p:spPr>
          <a:xfrm>
            <a:off x="506897" y="2015732"/>
            <a:ext cx="11439938" cy="4315494"/>
          </a:xfrm>
        </p:spPr>
        <p:txBody>
          <a:bodyPr>
            <a:noAutofit/>
          </a:bodyPr>
          <a:lstStyle/>
          <a:p>
            <a:pPr>
              <a:lnSpc>
                <a:spcPct val="150000"/>
              </a:lnSpc>
              <a:spcBef>
                <a:spcPts val="0"/>
              </a:spcBef>
            </a:pPr>
            <a:r>
              <a:rPr lang="es-ES" dirty="0" smtClean="0">
                <a:latin typeface="Times New Roman" panose="02020603050405020304" pitchFamily="18" charset="0"/>
                <a:cs typeface="Times New Roman" panose="02020603050405020304" pitchFamily="18" charset="0"/>
              </a:rPr>
              <a:t>Actividades </a:t>
            </a:r>
            <a:r>
              <a:rPr lang="es-ES" dirty="0">
                <a:latin typeface="Times New Roman" panose="02020603050405020304" pitchFamily="18" charset="0"/>
                <a:cs typeface="Times New Roman" panose="02020603050405020304" pitchFamily="18" charset="0"/>
              </a:rPr>
              <a:t>prácticas en equipo durante el desarrollo de </a:t>
            </a:r>
            <a:r>
              <a:rPr lang="es-ES" dirty="0" smtClean="0">
                <a:latin typeface="Times New Roman" panose="02020603050405020304" pitchFamily="18" charset="0"/>
                <a:cs typeface="Times New Roman" panose="02020603050405020304" pitchFamily="18" charset="0"/>
              </a:rPr>
              <a:t>la asignatura</a:t>
            </a:r>
            <a:endParaRPr lang="es-ES" dirty="0">
              <a:latin typeface="Times New Roman" panose="02020603050405020304" pitchFamily="18" charset="0"/>
              <a:cs typeface="Times New Roman" panose="02020603050405020304" pitchFamily="18" charset="0"/>
            </a:endParaRPr>
          </a:p>
          <a:p>
            <a:pPr>
              <a:lnSpc>
                <a:spcPct val="150000"/>
              </a:lnSpc>
              <a:spcBef>
                <a:spcPts val="0"/>
              </a:spcBef>
            </a:pPr>
            <a:r>
              <a:rPr lang="es-ES" dirty="0">
                <a:latin typeface="Times New Roman" panose="02020603050405020304" pitchFamily="18" charset="0"/>
                <a:cs typeface="Times New Roman" panose="02020603050405020304" pitchFamily="18" charset="0"/>
              </a:rPr>
              <a:t>Evaluación </a:t>
            </a:r>
            <a:r>
              <a:rPr lang="es-ES" dirty="0" smtClean="0">
                <a:latin typeface="Times New Roman" panose="02020603050405020304" pitchFamily="18" charset="0"/>
                <a:cs typeface="Times New Roman" panose="02020603050405020304" pitchFamily="18" charset="0"/>
              </a:rPr>
              <a:t>Formativa </a:t>
            </a:r>
            <a:r>
              <a:rPr lang="es-ES" dirty="0">
                <a:latin typeface="Times New Roman" panose="02020603050405020304" pitchFamily="18" charset="0"/>
                <a:cs typeface="Times New Roman" panose="02020603050405020304" pitchFamily="18" charset="0"/>
              </a:rPr>
              <a:t>como recurso auxiliar a través del </a:t>
            </a:r>
            <a:r>
              <a:rPr lang="es-ES" dirty="0" smtClean="0">
                <a:latin typeface="Times New Roman" panose="02020603050405020304" pitchFamily="18" charset="0"/>
                <a:cs typeface="Times New Roman" panose="02020603050405020304" pitchFamily="18" charset="0"/>
              </a:rPr>
              <a:t>AVM</a:t>
            </a:r>
            <a:endParaRPr lang="es-ES" dirty="0">
              <a:latin typeface="Times New Roman" panose="02020603050405020304" pitchFamily="18" charset="0"/>
              <a:cs typeface="Times New Roman" panose="02020603050405020304" pitchFamily="18" charset="0"/>
            </a:endParaRPr>
          </a:p>
          <a:p>
            <a:pPr>
              <a:lnSpc>
                <a:spcPct val="150000"/>
              </a:lnSpc>
              <a:spcBef>
                <a:spcPts val="0"/>
              </a:spcBef>
            </a:pPr>
            <a:r>
              <a:rPr lang="es-ES" dirty="0">
                <a:latin typeface="Times New Roman" panose="02020603050405020304" pitchFamily="18" charset="0"/>
                <a:cs typeface="Times New Roman" panose="02020603050405020304" pitchFamily="18" charset="0"/>
              </a:rPr>
              <a:t>L</a:t>
            </a:r>
            <a:r>
              <a:rPr lang="es-ES" dirty="0" smtClean="0">
                <a:latin typeface="Times New Roman" panose="02020603050405020304" pitchFamily="18" charset="0"/>
                <a:cs typeface="Times New Roman" panose="02020603050405020304" pitchFamily="18" charset="0"/>
              </a:rPr>
              <a:t>as evaluaciones de Seguimiento serán cuestionarios a través del AVM cortos</a:t>
            </a:r>
            <a:r>
              <a:rPr lang="es-ES" dirty="0">
                <a:latin typeface="Times New Roman" panose="02020603050405020304" pitchFamily="18" charset="0"/>
                <a:cs typeface="Times New Roman" panose="02020603050405020304" pitchFamily="18" charset="0"/>
              </a:rPr>
              <a:t>, cerrados y concretos para </a:t>
            </a:r>
            <a:r>
              <a:rPr lang="es-ES" dirty="0" smtClean="0">
                <a:latin typeface="Times New Roman" panose="02020603050405020304" pitchFamily="18" charset="0"/>
                <a:cs typeface="Times New Roman" panose="02020603050405020304" pitchFamily="18" charset="0"/>
              </a:rPr>
              <a:t>el seguimiento </a:t>
            </a:r>
            <a:r>
              <a:rPr lang="es-ES" dirty="0">
                <a:latin typeface="Times New Roman" panose="02020603050405020304" pitchFamily="18" charset="0"/>
                <a:cs typeface="Times New Roman" panose="02020603050405020304" pitchFamily="18" charset="0"/>
              </a:rPr>
              <a:t>del aprendizaje </a:t>
            </a:r>
            <a:r>
              <a:rPr lang="es-ES" dirty="0" smtClean="0">
                <a:latin typeface="Times New Roman" panose="02020603050405020304" pitchFamily="18" charset="0"/>
                <a:cs typeface="Times New Roman" panose="02020603050405020304" pitchFamily="18" charset="0"/>
              </a:rPr>
              <a:t>y </a:t>
            </a:r>
            <a:r>
              <a:rPr lang="es-ES" dirty="0">
                <a:latin typeface="Times New Roman" panose="02020603050405020304" pitchFamily="18" charset="0"/>
                <a:cs typeface="Times New Roman" panose="02020603050405020304" pitchFamily="18" charset="0"/>
              </a:rPr>
              <a:t>como instancia previa a las evaluaciones </a:t>
            </a:r>
            <a:r>
              <a:rPr lang="es-ES" dirty="0" smtClean="0">
                <a:latin typeface="Times New Roman" panose="02020603050405020304" pitchFamily="18" charset="0"/>
                <a:cs typeface="Times New Roman" panose="02020603050405020304" pitchFamily="18" charset="0"/>
              </a:rPr>
              <a:t>formativas y</a:t>
            </a:r>
          </a:p>
          <a:p>
            <a:pPr>
              <a:lnSpc>
                <a:spcPct val="150000"/>
              </a:lnSpc>
              <a:spcBef>
                <a:spcPts val="0"/>
              </a:spcBef>
            </a:pPr>
            <a:r>
              <a:rPr lang="es-ES" dirty="0">
                <a:latin typeface="Times New Roman" panose="02020603050405020304" pitchFamily="18" charset="0"/>
                <a:cs typeface="Times New Roman" panose="02020603050405020304" pitchFamily="18" charset="0"/>
              </a:rPr>
              <a:t>E</a:t>
            </a:r>
            <a:r>
              <a:rPr lang="es-ES" dirty="0" smtClean="0">
                <a:latin typeface="Times New Roman" panose="02020603050405020304" pitchFamily="18" charset="0"/>
                <a:cs typeface="Times New Roman" panose="02020603050405020304" pitchFamily="18" charset="0"/>
              </a:rPr>
              <a:t>stas </a:t>
            </a:r>
            <a:r>
              <a:rPr lang="es-ES" dirty="0">
                <a:latin typeface="Times New Roman" panose="02020603050405020304" pitchFamily="18" charset="0"/>
                <a:cs typeface="Times New Roman" panose="02020603050405020304" pitchFamily="18" charset="0"/>
              </a:rPr>
              <a:t>evaluaciones </a:t>
            </a:r>
            <a:r>
              <a:rPr lang="es-ES" dirty="0" smtClean="0">
                <a:latin typeface="Times New Roman" panose="02020603050405020304" pitchFamily="18" charset="0"/>
                <a:cs typeface="Times New Roman" panose="02020603050405020304" pitchFamily="18" charset="0"/>
              </a:rPr>
              <a:t>de seguimiento serán </a:t>
            </a:r>
            <a:r>
              <a:rPr lang="es-ES" dirty="0">
                <a:latin typeface="Times New Roman" panose="02020603050405020304" pitchFamily="18" charset="0"/>
                <a:cs typeface="Times New Roman" panose="02020603050405020304" pitchFamily="18" charset="0"/>
              </a:rPr>
              <a:t>planificadas para que sean resueltas en </a:t>
            </a:r>
            <a:r>
              <a:rPr lang="es-ES" dirty="0" smtClean="0">
                <a:latin typeface="Times New Roman" panose="02020603050405020304" pitchFamily="18" charset="0"/>
                <a:cs typeface="Times New Roman" panose="02020603050405020304" pitchFamily="18" charset="0"/>
              </a:rPr>
              <a:t>10 </a:t>
            </a:r>
            <a:r>
              <a:rPr lang="es-ES" dirty="0">
                <a:latin typeface="Times New Roman" panose="02020603050405020304" pitchFamily="18" charset="0"/>
                <a:cs typeface="Times New Roman" panose="02020603050405020304" pitchFamily="18" charset="0"/>
              </a:rPr>
              <a:t>a 15 minutos, a través del AVM y como actividad no presencial</a:t>
            </a:r>
          </a:p>
          <a:p>
            <a:pPr>
              <a:lnSpc>
                <a:spcPct val="150000"/>
              </a:lnSpc>
              <a:spcBef>
                <a:spcPts val="0"/>
              </a:spcBef>
            </a:pPr>
            <a:r>
              <a:rPr lang="es-ES" dirty="0">
                <a:latin typeface="Times New Roman" panose="02020603050405020304" pitchFamily="18" charset="0"/>
                <a:cs typeface="Times New Roman" panose="02020603050405020304" pitchFamily="18" charset="0"/>
              </a:rPr>
              <a:t>Las instancias o recurso previos serán de cumplimiento obligatorio</a:t>
            </a:r>
          </a:p>
          <a:p>
            <a:pPr>
              <a:lnSpc>
                <a:spcPct val="150000"/>
              </a:lnSpc>
              <a:spcBef>
                <a:spcPts val="0"/>
              </a:spcBef>
            </a:pPr>
            <a:r>
              <a:rPr lang="es-ES" dirty="0">
                <a:latin typeface="Times New Roman" panose="02020603050405020304" pitchFamily="18" charset="0"/>
                <a:cs typeface="Times New Roman" panose="02020603050405020304" pitchFamily="18" charset="0"/>
              </a:rPr>
              <a:t>Todas las instancias tendrán la posibilidad de ser reelaboradas o presentadas nuevamente antes de la finalización del cursado</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4034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programa</a:t>
            </a:r>
            <a:endParaRPr lang="en-US" dirty="0"/>
          </a:p>
        </p:txBody>
      </p:sp>
      <p:sp>
        <p:nvSpPr>
          <p:cNvPr id="3" name="Marcador de contenido 2"/>
          <p:cNvSpPr>
            <a:spLocks noGrp="1"/>
          </p:cNvSpPr>
          <p:nvPr>
            <p:ph idx="1"/>
          </p:nvPr>
        </p:nvSpPr>
        <p:spPr>
          <a:xfrm>
            <a:off x="178904" y="1853754"/>
            <a:ext cx="12013095" cy="4248872"/>
          </a:xfrm>
        </p:spPr>
        <p:txBody>
          <a:bodyPr>
            <a:noAutofit/>
          </a:bodyPr>
          <a:lstStyle/>
          <a:p>
            <a:pPr marL="0" indent="0">
              <a:lnSpc>
                <a:spcPct val="100000"/>
              </a:lnSpc>
              <a:spcBef>
                <a:spcPts val="0"/>
              </a:spcBef>
              <a:buNone/>
            </a:pPr>
            <a:r>
              <a:rPr lang="es-AR" sz="1800" b="1" dirty="0">
                <a:latin typeface="Times New Roman" panose="02020603050405020304" pitchFamily="18" charset="0"/>
                <a:cs typeface="Times New Roman" panose="02020603050405020304" pitchFamily="18" charset="0"/>
              </a:rPr>
              <a:t>UNIDAD I</a:t>
            </a:r>
            <a:r>
              <a:rPr lang="es-AR" sz="1800" dirty="0">
                <a:latin typeface="Times New Roman" panose="02020603050405020304" pitchFamily="18" charset="0"/>
                <a:cs typeface="Times New Roman" panose="02020603050405020304" pitchFamily="18" charset="0"/>
              </a:rPr>
              <a:t>: Principios del Derecho Laboral. Fuentes del Derecho Laboral. Ámbito de aplicación. Carácter de orden público de las normas laborales. Comparación con otros contratos: presunciones a favor del trabajador para evitar fraude laboral. </a:t>
            </a:r>
            <a:endParaRPr lang="es-AR" sz="1800" dirty="0" smtClean="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en-US" sz="18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s-AR" sz="1800" b="1" dirty="0">
                <a:latin typeface="Times New Roman" panose="02020603050405020304" pitchFamily="18" charset="0"/>
                <a:cs typeface="Times New Roman" panose="02020603050405020304" pitchFamily="18" charset="0"/>
              </a:rPr>
              <a:t>UNIDAD II</a:t>
            </a:r>
            <a:r>
              <a:rPr lang="es-AR" sz="1800" dirty="0">
                <a:latin typeface="Times New Roman" panose="02020603050405020304" pitchFamily="18" charset="0"/>
                <a:cs typeface="Times New Roman" panose="02020603050405020304" pitchFamily="18" charset="0"/>
              </a:rPr>
              <a:t>: Relación Laboral: Contrato de Trabajo: Concepto. Características. Derechos y obligaciones de las partes. Modalidades de contratación laboral. Facultades y límites en el derecho de organización y disciplinaria. </a:t>
            </a:r>
            <a:endParaRPr lang="es-AR" sz="1800" dirty="0" smtClean="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en-US" sz="18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s-AR" sz="1800" b="1" dirty="0">
                <a:latin typeface="Times New Roman" panose="02020603050405020304" pitchFamily="18" charset="0"/>
                <a:cs typeface="Times New Roman" panose="02020603050405020304" pitchFamily="18" charset="0"/>
              </a:rPr>
              <a:t>UNIDAD III</a:t>
            </a:r>
            <a:r>
              <a:rPr lang="es-AR" sz="1800" dirty="0">
                <a:latin typeface="Times New Roman" panose="02020603050405020304" pitchFamily="18" charset="0"/>
                <a:cs typeface="Times New Roman" panose="02020603050405020304" pitchFamily="18" charset="0"/>
              </a:rPr>
              <a:t>: Remuneración. Plazos. Pago en especie. Salario mínimo, vital y móvil. Vacaciones. Licencias. Licencias especiales. Sueldo anual complementario. Liquidación y pago. </a:t>
            </a:r>
            <a:endParaRPr lang="es-AR" sz="1800" dirty="0" smtClean="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en-US" sz="18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s-AR" sz="1800" b="1" dirty="0">
                <a:latin typeface="Times New Roman" panose="02020603050405020304" pitchFamily="18" charset="0"/>
                <a:cs typeface="Times New Roman" panose="02020603050405020304" pitchFamily="18" charset="0"/>
              </a:rPr>
              <a:t>UNIDAD IV</a:t>
            </a:r>
            <a:r>
              <a:rPr lang="es-AR" sz="1800" dirty="0">
                <a:latin typeface="Times New Roman" panose="02020603050405020304" pitchFamily="18" charset="0"/>
                <a:cs typeface="Times New Roman" panose="02020603050405020304" pitchFamily="18" charset="0"/>
              </a:rPr>
              <a:t>: Suspensión de los efectos del Contrato de Trabajo. Suspensión por fuerza mayor. Suspensión por cuestiones económicas. Ley 24557. Accidentes y enfermedades laborales. Enfermedad inculpable Accidente “in </a:t>
            </a:r>
            <a:r>
              <a:rPr lang="es-AR" sz="1800" dirty="0" err="1">
                <a:latin typeface="Times New Roman" panose="02020603050405020304" pitchFamily="18" charset="0"/>
                <a:cs typeface="Times New Roman" panose="02020603050405020304" pitchFamily="18" charset="0"/>
              </a:rPr>
              <a:t>itinere</a:t>
            </a:r>
            <a:r>
              <a:rPr lang="es-AR" sz="1800" dirty="0">
                <a:latin typeface="Times New Roman" panose="02020603050405020304" pitchFamily="18" charset="0"/>
                <a:cs typeface="Times New Roman" panose="02020603050405020304" pitchFamily="18" charset="0"/>
              </a:rPr>
              <a:t>”. Procedimiento frente a un accidente o enfermedad laboral. A quién se aplica la Ley 24.557 (LRT). Incapacidades que prevé la LRT. Prestaciones en especie y prestaciones dinerarias. Muerte del Trabajador. Comisiones médicas. Procedimiento. Revisión de las incapacidades determinadas por las Comisiones Médicas.  Régimen legal para la reparación de los daños derivados de los accidentes de trabajo y enfermedades profesionales: Ley 26.773.  </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304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programa</a:t>
            </a:r>
            <a:endParaRPr lang="en-US" dirty="0"/>
          </a:p>
        </p:txBody>
      </p:sp>
      <p:sp>
        <p:nvSpPr>
          <p:cNvPr id="3" name="Marcador de contenido 2"/>
          <p:cNvSpPr>
            <a:spLocks noGrp="1"/>
          </p:cNvSpPr>
          <p:nvPr>
            <p:ph idx="1"/>
          </p:nvPr>
        </p:nvSpPr>
        <p:spPr>
          <a:xfrm>
            <a:off x="99391" y="2015732"/>
            <a:ext cx="11807687" cy="4047138"/>
          </a:xfrm>
        </p:spPr>
        <p:txBody>
          <a:bodyPr>
            <a:noAutofit/>
          </a:bodyPr>
          <a:lstStyle/>
          <a:p>
            <a:pPr>
              <a:lnSpc>
                <a:spcPct val="100000"/>
              </a:lnSpc>
              <a:spcBef>
                <a:spcPts val="0"/>
              </a:spcBef>
            </a:pPr>
            <a:r>
              <a:rPr lang="es-AR" b="1" dirty="0">
                <a:latin typeface="Times New Roman" panose="02020603050405020304" pitchFamily="18" charset="0"/>
                <a:cs typeface="Times New Roman" panose="02020603050405020304" pitchFamily="18" charset="0"/>
              </a:rPr>
              <a:t>UNIDAD V</a:t>
            </a:r>
            <a:r>
              <a:rPr lang="es-AR" dirty="0">
                <a:latin typeface="Times New Roman" panose="02020603050405020304" pitchFamily="18" charset="0"/>
                <a:cs typeface="Times New Roman" panose="02020603050405020304" pitchFamily="18" charset="0"/>
              </a:rPr>
              <a:t>: Higiene y Seguridad en el Trabajo. Ley 19.587 y su Decreto Reglamentario Nº 351/79 y Nº 1338/96. Ámbito de aplicación. Contexto laboral que considera la ley. Riesgos previstos. Principios y métodos. Derechos y deberes del empleador y el trabajador. Cuestiones que debe prever todo reglamento empresarial de Higiene y Seguridad establecidas por la ley. Régimen especial de la Ley N° 22250. Reglamento de Higiene y Seguridad para la industria de la construcción,  Decreto PEN 911/96.</a:t>
            </a:r>
            <a:endParaRPr lang="en-US" dirty="0">
              <a:latin typeface="Times New Roman" panose="02020603050405020304" pitchFamily="18" charset="0"/>
              <a:cs typeface="Times New Roman" panose="02020603050405020304" pitchFamily="18" charset="0"/>
            </a:endParaRPr>
          </a:p>
          <a:p>
            <a:pPr>
              <a:lnSpc>
                <a:spcPct val="100000"/>
              </a:lnSpc>
              <a:spcBef>
                <a:spcPts val="0"/>
              </a:spcBef>
            </a:pPr>
            <a:r>
              <a:rPr lang="es-AR" b="1" dirty="0">
                <a:latin typeface="Times New Roman" panose="02020603050405020304" pitchFamily="18" charset="0"/>
                <a:cs typeface="Times New Roman" panose="02020603050405020304" pitchFamily="18" charset="0"/>
              </a:rPr>
              <a:t>UNIDAD VI</a:t>
            </a:r>
            <a:r>
              <a:rPr lang="es-AR" dirty="0">
                <a:latin typeface="Times New Roman" panose="02020603050405020304" pitchFamily="18" charset="0"/>
                <a:cs typeface="Times New Roman" panose="02020603050405020304" pitchFamily="18" charset="0"/>
              </a:rPr>
              <a:t>: Derecho ambiental. Antecedentes nacionales e internacionales. Protocolo de </a:t>
            </a:r>
            <a:r>
              <a:rPr lang="es-AR" dirty="0" err="1">
                <a:latin typeface="Times New Roman" panose="02020603050405020304" pitchFamily="18" charset="0"/>
                <a:cs typeface="Times New Roman" panose="02020603050405020304" pitchFamily="18" charset="0"/>
              </a:rPr>
              <a:t>Kyoto</a:t>
            </a:r>
            <a:r>
              <a:rPr lang="es-AR" dirty="0">
                <a:latin typeface="Times New Roman" panose="02020603050405020304" pitchFamily="18" charset="0"/>
                <a:cs typeface="Times New Roman" panose="02020603050405020304" pitchFamily="18" charset="0"/>
              </a:rPr>
              <a:t>. Previsiones de la Constitución Nacional. Política Ambiental Nacional: Ley 25.675. Objetivos y Principios. Creación del </a:t>
            </a:r>
            <a:r>
              <a:rPr lang="es-ES" dirty="0">
                <a:latin typeface="Times New Roman" panose="02020603050405020304" pitchFamily="18" charset="0"/>
                <a:cs typeface="Times New Roman" panose="02020603050405020304" pitchFamily="18" charset="0"/>
              </a:rPr>
              <a:t>Sistema Federal Ambiental y el  Consejo Federal de Medio Ambiente (COFEMA). Legislación comparada.</a:t>
            </a:r>
            <a:endParaRPr lang="en-US" dirty="0">
              <a:latin typeface="Times New Roman" panose="02020603050405020304" pitchFamily="18" charset="0"/>
              <a:cs typeface="Times New Roman" panose="02020603050405020304" pitchFamily="18" charset="0"/>
            </a:endParaRPr>
          </a:p>
          <a:p>
            <a:pPr>
              <a:lnSpc>
                <a:spcPct val="100000"/>
              </a:lnSpc>
              <a:spcBef>
                <a:spcPts val="0"/>
              </a:spcBef>
            </a:pPr>
            <a:r>
              <a:rPr lang="es-ES" b="1" dirty="0">
                <a:latin typeface="Times New Roman" panose="02020603050405020304" pitchFamily="18" charset="0"/>
                <a:cs typeface="Times New Roman" panose="02020603050405020304" pitchFamily="18" charset="0"/>
              </a:rPr>
              <a:t>UNIDAD VII: </a:t>
            </a:r>
            <a:r>
              <a:rPr lang="es-ES" dirty="0">
                <a:latin typeface="Times New Roman" panose="02020603050405020304" pitchFamily="18" charset="0"/>
                <a:cs typeface="Times New Roman" panose="02020603050405020304" pitchFamily="18" charset="0"/>
              </a:rPr>
              <a:t>Ética y Ejercicio Profesional. Responsabilidad civil, penal y tributaria en el ejercicio profesional. Responsabilidad Social Empresaria (RSE) y su vinculación con las normas del Derecho Laboral, de Higiene y Seguridad en el Trabajo y las Normas del Derecho Ambiental. Legislación comparada en materia de higiene y seguridad en el marco del MERCOSUR y Chile.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1970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bibliografía</a:t>
            </a:r>
            <a:endParaRPr lang="en-US" dirty="0"/>
          </a:p>
        </p:txBody>
      </p:sp>
      <p:sp>
        <p:nvSpPr>
          <p:cNvPr id="3" name="Marcador de contenido 2"/>
          <p:cNvSpPr>
            <a:spLocks noGrp="1"/>
          </p:cNvSpPr>
          <p:nvPr>
            <p:ph idx="1"/>
          </p:nvPr>
        </p:nvSpPr>
        <p:spPr>
          <a:xfrm>
            <a:off x="149087" y="2015732"/>
            <a:ext cx="11767930" cy="4305555"/>
          </a:xfrm>
        </p:spPr>
        <p:txBody>
          <a:bodyPr>
            <a:noAutofit/>
          </a:bodyPr>
          <a:lstStyle/>
          <a:p>
            <a:pPr>
              <a:lnSpc>
                <a:spcPct val="100000"/>
              </a:lnSpc>
              <a:spcBef>
                <a:spcPts val="0"/>
              </a:spcBef>
            </a:pPr>
            <a:r>
              <a:rPr lang="es-AR" sz="1800" dirty="0" smtClean="0">
                <a:latin typeface="Times New Roman" panose="02020603050405020304" pitchFamily="18" charset="0"/>
                <a:cs typeface="Times New Roman" panose="02020603050405020304" pitchFamily="18" charset="0"/>
              </a:rPr>
              <a:t>Leyes laborales especialmente la 20744 y su modificaciones</a:t>
            </a:r>
          </a:p>
          <a:p>
            <a:pPr>
              <a:lnSpc>
                <a:spcPct val="100000"/>
              </a:lnSpc>
              <a:spcBef>
                <a:spcPts val="0"/>
              </a:spcBef>
            </a:pPr>
            <a:r>
              <a:rPr lang="es-AR" sz="1800" dirty="0">
                <a:latin typeface="Times New Roman" panose="02020603050405020304" pitchFamily="18" charset="0"/>
                <a:cs typeface="Times New Roman" panose="02020603050405020304" pitchFamily="18" charset="0"/>
              </a:rPr>
              <a:t>Borda, Guillermo. Tratado de Derecho Civil. Contratos. Editorial: </a:t>
            </a:r>
            <a:r>
              <a:rPr lang="es-AR" sz="1800" dirty="0" err="1">
                <a:latin typeface="Times New Roman" panose="02020603050405020304" pitchFamily="18" charset="0"/>
                <a:cs typeface="Times New Roman" panose="02020603050405020304" pitchFamily="18" charset="0"/>
              </a:rPr>
              <a:t>Abeledo</a:t>
            </a:r>
            <a:r>
              <a:rPr lang="es-AR" sz="1800" dirty="0">
                <a:latin typeface="Times New Roman" panose="02020603050405020304" pitchFamily="18" charset="0"/>
                <a:cs typeface="Times New Roman" panose="02020603050405020304" pitchFamily="18" charset="0"/>
              </a:rPr>
              <a:t> </a:t>
            </a:r>
            <a:r>
              <a:rPr lang="es-AR" sz="1800" dirty="0" err="1">
                <a:latin typeface="Times New Roman" panose="02020603050405020304" pitchFamily="18" charset="0"/>
                <a:cs typeface="Times New Roman" panose="02020603050405020304" pitchFamily="18" charset="0"/>
              </a:rPr>
              <a:t>Perrot</a:t>
            </a:r>
            <a:r>
              <a:rPr lang="es-AR" sz="1800" dirty="0">
                <a:latin typeface="Times New Roman" panose="02020603050405020304" pitchFamily="18" charset="0"/>
                <a:cs typeface="Times New Roman" panose="02020603050405020304" pitchFamily="18" charset="0"/>
              </a:rPr>
              <a:t> 1990, </a:t>
            </a:r>
            <a:r>
              <a:rPr lang="es-AR" sz="1800" dirty="0" err="1">
                <a:latin typeface="Times New Roman" panose="02020603050405020304" pitchFamily="18" charset="0"/>
                <a:cs typeface="Times New Roman" panose="02020603050405020304" pitchFamily="18" charset="0"/>
              </a:rPr>
              <a:t>BsAs</a:t>
            </a:r>
            <a:r>
              <a:rPr lang="es-AR" sz="1800" dirty="0">
                <a:latin typeface="Times New Roman" panose="02020603050405020304" pitchFamily="18" charset="0"/>
                <a:cs typeface="Times New Roman" panose="02020603050405020304" pitchFamily="18" charset="0"/>
              </a:rPr>
              <a:t>, Argentina.</a:t>
            </a:r>
            <a:endParaRPr lang="en-US" sz="1800" dirty="0">
              <a:latin typeface="Times New Roman" panose="02020603050405020304" pitchFamily="18" charset="0"/>
              <a:cs typeface="Times New Roman" panose="02020603050405020304" pitchFamily="18" charset="0"/>
            </a:endParaRPr>
          </a:p>
          <a:p>
            <a:pPr>
              <a:lnSpc>
                <a:spcPct val="100000"/>
              </a:lnSpc>
              <a:spcBef>
                <a:spcPts val="0"/>
              </a:spcBef>
            </a:pPr>
            <a:r>
              <a:rPr lang="es-AR" sz="1800" dirty="0">
                <a:latin typeface="Times New Roman" panose="02020603050405020304" pitchFamily="18" charset="0"/>
                <a:cs typeface="Times New Roman" panose="02020603050405020304" pitchFamily="18" charset="0"/>
              </a:rPr>
              <a:t>Código Civil y Comercial de la República Argentina.</a:t>
            </a:r>
            <a:endParaRPr lang="en-US" sz="1800" dirty="0">
              <a:latin typeface="Times New Roman" panose="02020603050405020304" pitchFamily="18" charset="0"/>
              <a:cs typeface="Times New Roman" panose="02020603050405020304" pitchFamily="18" charset="0"/>
            </a:endParaRPr>
          </a:p>
          <a:p>
            <a:pPr>
              <a:lnSpc>
                <a:spcPct val="100000"/>
              </a:lnSpc>
              <a:spcBef>
                <a:spcPts val="0"/>
              </a:spcBef>
            </a:pPr>
            <a:r>
              <a:rPr lang="es-AR" sz="1800" dirty="0" err="1">
                <a:latin typeface="Times New Roman" panose="02020603050405020304" pitchFamily="18" charset="0"/>
                <a:cs typeface="Times New Roman" panose="02020603050405020304" pitchFamily="18" charset="0"/>
              </a:rPr>
              <a:t>Creus</a:t>
            </a:r>
            <a:r>
              <a:rPr lang="es-AR" sz="1800" dirty="0">
                <a:latin typeface="Times New Roman" panose="02020603050405020304" pitchFamily="18" charset="0"/>
                <a:cs typeface="Times New Roman" panose="02020603050405020304" pitchFamily="18" charset="0"/>
              </a:rPr>
              <a:t> Antonio, </a:t>
            </a:r>
            <a:r>
              <a:rPr lang="es-AR" sz="1800" dirty="0" err="1">
                <a:latin typeface="Times New Roman" panose="02020603050405020304" pitchFamily="18" charset="0"/>
                <a:cs typeface="Times New Roman" panose="02020603050405020304" pitchFamily="18" charset="0"/>
              </a:rPr>
              <a:t>Mangosio</a:t>
            </a:r>
            <a:r>
              <a:rPr lang="es-AR" sz="1800" dirty="0">
                <a:latin typeface="Times New Roman" panose="02020603050405020304" pitchFamily="18" charset="0"/>
                <a:cs typeface="Times New Roman" panose="02020603050405020304" pitchFamily="18" charset="0"/>
              </a:rPr>
              <a:t> Jorge. Seguridad e Higiene en el Trabajo. Editorial </a:t>
            </a:r>
            <a:r>
              <a:rPr lang="es-AR" sz="1800" dirty="0" err="1">
                <a:latin typeface="Times New Roman" panose="02020603050405020304" pitchFamily="18" charset="0"/>
                <a:cs typeface="Times New Roman" panose="02020603050405020304" pitchFamily="18" charset="0"/>
              </a:rPr>
              <a:t>Alfaomega</a:t>
            </a:r>
            <a:r>
              <a:rPr lang="es-AR" sz="1800" dirty="0">
                <a:latin typeface="Times New Roman" panose="02020603050405020304" pitchFamily="18" charset="0"/>
                <a:cs typeface="Times New Roman" panose="02020603050405020304" pitchFamily="18" charset="0"/>
              </a:rPr>
              <a:t> Grupo Editor. 2011, </a:t>
            </a:r>
            <a:r>
              <a:rPr lang="es-AR" sz="1800" dirty="0" err="1">
                <a:latin typeface="Times New Roman" panose="02020603050405020304" pitchFamily="18" charset="0"/>
                <a:cs typeface="Times New Roman" panose="02020603050405020304" pitchFamily="18" charset="0"/>
              </a:rPr>
              <a:t>BsAs</a:t>
            </a:r>
            <a:r>
              <a:rPr lang="es-AR" sz="1800" dirty="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pPr>
              <a:lnSpc>
                <a:spcPct val="100000"/>
              </a:lnSpc>
              <a:spcBef>
                <a:spcPts val="0"/>
              </a:spcBef>
            </a:pPr>
            <a:r>
              <a:rPr lang="es-AR" sz="1800" dirty="0">
                <a:latin typeface="Times New Roman" panose="02020603050405020304" pitchFamily="18" charset="0"/>
                <a:cs typeface="Times New Roman" panose="02020603050405020304" pitchFamily="18" charset="0"/>
              </a:rPr>
              <a:t>Gómez </a:t>
            </a:r>
            <a:r>
              <a:rPr lang="es-AR" sz="1800" dirty="0" err="1">
                <a:latin typeface="Times New Roman" panose="02020603050405020304" pitchFamily="18" charset="0"/>
                <a:cs typeface="Times New Roman" panose="02020603050405020304" pitchFamily="18" charset="0"/>
              </a:rPr>
              <a:t>Etxebarria</a:t>
            </a:r>
            <a:r>
              <a:rPr lang="es-AR" sz="1800" dirty="0">
                <a:latin typeface="Times New Roman" panose="02020603050405020304" pitchFamily="18" charset="0"/>
                <a:cs typeface="Times New Roman" panose="02020603050405020304" pitchFamily="18" charset="0"/>
              </a:rPr>
              <a:t>, Genero. Código de Prevención de Riesgos Laborales. </a:t>
            </a:r>
            <a:r>
              <a:rPr lang="es-AR" sz="1800" dirty="0" err="1">
                <a:latin typeface="Times New Roman" panose="02020603050405020304" pitchFamily="18" charset="0"/>
                <a:cs typeface="Times New Roman" panose="02020603050405020304" pitchFamily="18" charset="0"/>
              </a:rPr>
              <a:t>Ed.CISS</a:t>
            </a:r>
            <a:r>
              <a:rPr lang="es-AR" sz="1800" dirty="0">
                <a:latin typeface="Times New Roman" panose="02020603050405020304" pitchFamily="18" charset="0"/>
                <a:cs typeface="Times New Roman" panose="02020603050405020304" pitchFamily="18" charset="0"/>
              </a:rPr>
              <a:t> SA, año 2003. </a:t>
            </a:r>
            <a:endParaRPr lang="en-US" sz="1800" dirty="0">
              <a:latin typeface="Times New Roman" panose="02020603050405020304" pitchFamily="18" charset="0"/>
              <a:cs typeface="Times New Roman" panose="02020603050405020304" pitchFamily="18" charset="0"/>
            </a:endParaRPr>
          </a:p>
          <a:p>
            <a:pPr>
              <a:lnSpc>
                <a:spcPct val="100000"/>
              </a:lnSpc>
              <a:spcBef>
                <a:spcPts val="0"/>
              </a:spcBef>
            </a:pPr>
            <a:r>
              <a:rPr lang="es-AR" sz="1800" dirty="0" err="1">
                <a:latin typeface="Times New Roman" panose="02020603050405020304" pitchFamily="18" charset="0"/>
                <a:cs typeface="Times New Roman" panose="02020603050405020304" pitchFamily="18" charset="0"/>
              </a:rPr>
              <a:t>Grisolia</a:t>
            </a:r>
            <a:r>
              <a:rPr lang="es-AR" sz="1800" dirty="0">
                <a:latin typeface="Times New Roman" panose="02020603050405020304" pitchFamily="18" charset="0"/>
                <a:cs typeface="Times New Roman" panose="02020603050405020304" pitchFamily="18" charset="0"/>
              </a:rPr>
              <a:t>, Julio A. Derecho del trabajo y la seguridad social. Editorial </a:t>
            </a:r>
            <a:r>
              <a:rPr lang="es-AR" sz="1800" dirty="0" err="1">
                <a:latin typeface="Times New Roman" panose="02020603050405020304" pitchFamily="18" charset="0"/>
                <a:cs typeface="Times New Roman" panose="02020603050405020304" pitchFamily="18" charset="0"/>
              </a:rPr>
              <a:t>Lexis</a:t>
            </a:r>
            <a:r>
              <a:rPr lang="es-AR" sz="1800" dirty="0">
                <a:latin typeface="Times New Roman" panose="02020603050405020304" pitchFamily="18" charset="0"/>
                <a:cs typeface="Times New Roman" panose="02020603050405020304" pitchFamily="18" charset="0"/>
              </a:rPr>
              <a:t> </a:t>
            </a:r>
            <a:r>
              <a:rPr lang="es-AR" sz="1800" dirty="0" err="1">
                <a:latin typeface="Times New Roman" panose="02020603050405020304" pitchFamily="18" charset="0"/>
                <a:cs typeface="Times New Roman" panose="02020603050405020304" pitchFamily="18" charset="0"/>
              </a:rPr>
              <a:t>Nexis</a:t>
            </a:r>
            <a:r>
              <a:rPr lang="es-AR" sz="1800" dirty="0">
                <a:latin typeface="Times New Roman" panose="02020603050405020304" pitchFamily="18" charset="0"/>
                <a:cs typeface="Times New Roman" panose="02020603050405020304" pitchFamily="18" charset="0"/>
              </a:rPr>
              <a:t>, 2007, </a:t>
            </a:r>
            <a:r>
              <a:rPr lang="es-AR" sz="1800" dirty="0" err="1">
                <a:latin typeface="Times New Roman" panose="02020603050405020304" pitchFamily="18" charset="0"/>
                <a:cs typeface="Times New Roman" panose="02020603050405020304" pitchFamily="18" charset="0"/>
              </a:rPr>
              <a:t>BsAs</a:t>
            </a:r>
            <a:r>
              <a:rPr lang="es-AR" sz="1800" dirty="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a:p>
            <a:pPr>
              <a:lnSpc>
                <a:spcPct val="100000"/>
              </a:lnSpc>
              <a:spcBef>
                <a:spcPts val="0"/>
              </a:spcBef>
            </a:pPr>
            <a:r>
              <a:rPr lang="es-AR" sz="1800" dirty="0">
                <a:latin typeface="Times New Roman" panose="02020603050405020304" pitchFamily="18" charset="0"/>
                <a:cs typeface="Times New Roman" panose="02020603050405020304" pitchFamily="18" charset="0"/>
              </a:rPr>
              <a:t>Rubio, </a:t>
            </a:r>
            <a:r>
              <a:rPr lang="es-AR" sz="1800" dirty="0" err="1">
                <a:latin typeface="Times New Roman" panose="02020603050405020304" pitchFamily="18" charset="0"/>
                <a:cs typeface="Times New Roman" panose="02020603050405020304" pitchFamily="18" charset="0"/>
              </a:rPr>
              <a:t>Angel</a:t>
            </a:r>
            <a:r>
              <a:rPr lang="es-AR" sz="1800" dirty="0">
                <a:latin typeface="Times New Roman" panose="02020603050405020304" pitchFamily="18" charset="0"/>
                <a:cs typeface="Times New Roman" panose="02020603050405020304" pitchFamily="18" charset="0"/>
              </a:rPr>
              <a:t>. Manual de Derechos, Obligaciones y responsabilidades en la prevención de riesgos laborales. Ed. </a:t>
            </a:r>
            <a:r>
              <a:rPr lang="es-AR" sz="1800" dirty="0" err="1">
                <a:latin typeface="Times New Roman" panose="02020603050405020304" pitchFamily="18" charset="0"/>
                <a:cs typeface="Times New Roman" panose="02020603050405020304" pitchFamily="18" charset="0"/>
              </a:rPr>
              <a:t>Fund.Conmetal</a:t>
            </a:r>
            <a:r>
              <a:rPr lang="es-AR" sz="1800" dirty="0">
                <a:latin typeface="Times New Roman" panose="02020603050405020304" pitchFamily="18" charset="0"/>
                <a:cs typeface="Times New Roman" panose="02020603050405020304" pitchFamily="18" charset="0"/>
              </a:rPr>
              <a:t>, año 2002.</a:t>
            </a:r>
            <a:endParaRPr lang="en-US" sz="1800" dirty="0">
              <a:latin typeface="Times New Roman" panose="02020603050405020304" pitchFamily="18" charset="0"/>
              <a:cs typeface="Times New Roman" panose="02020603050405020304" pitchFamily="18" charset="0"/>
            </a:endParaRPr>
          </a:p>
          <a:p>
            <a:pPr>
              <a:lnSpc>
                <a:spcPct val="100000"/>
              </a:lnSpc>
              <a:spcBef>
                <a:spcPts val="0"/>
              </a:spcBef>
            </a:pPr>
            <a:r>
              <a:rPr lang="es-AR" sz="1800" dirty="0" smtClean="0">
                <a:latin typeface="Times New Roman" panose="02020603050405020304" pitchFamily="18" charset="0"/>
                <a:cs typeface="Times New Roman" panose="02020603050405020304" pitchFamily="18" charset="0"/>
              </a:rPr>
              <a:t>Código Civil y Comercial</a:t>
            </a:r>
          </a:p>
          <a:p>
            <a:pPr>
              <a:lnSpc>
                <a:spcPct val="100000"/>
              </a:lnSpc>
              <a:spcBef>
                <a:spcPts val="0"/>
              </a:spcBef>
            </a:pPr>
            <a:r>
              <a:rPr lang="es-AR" sz="1800" dirty="0" smtClean="0">
                <a:latin typeface="Times New Roman" panose="02020603050405020304" pitchFamily="18" charset="0"/>
                <a:cs typeface="Times New Roman" panose="02020603050405020304" pitchFamily="18" charset="0"/>
              </a:rPr>
              <a:t>Ley de Higiene y Seguridad </a:t>
            </a:r>
          </a:p>
          <a:p>
            <a:pPr>
              <a:lnSpc>
                <a:spcPct val="100000"/>
              </a:lnSpc>
              <a:spcBef>
                <a:spcPts val="0"/>
              </a:spcBef>
            </a:pPr>
            <a:r>
              <a:rPr lang="es-AR" sz="1800" dirty="0" smtClean="0">
                <a:latin typeface="Times New Roman" panose="02020603050405020304" pitchFamily="18" charset="0"/>
                <a:cs typeface="Times New Roman" panose="02020603050405020304" pitchFamily="18" charset="0"/>
              </a:rPr>
              <a:t>Ley de Riesgo de Trabajo </a:t>
            </a:r>
          </a:p>
          <a:p>
            <a:pPr>
              <a:lnSpc>
                <a:spcPct val="100000"/>
              </a:lnSpc>
              <a:spcBef>
                <a:spcPts val="0"/>
              </a:spcBef>
            </a:pPr>
            <a:r>
              <a:rPr lang="es-AR" sz="1800" dirty="0" smtClean="0">
                <a:latin typeface="Times New Roman" panose="02020603050405020304" pitchFamily="18" charset="0"/>
                <a:cs typeface="Times New Roman" panose="02020603050405020304" pitchFamily="18" charset="0"/>
              </a:rPr>
              <a:t>Página web de uso frecuente: </a:t>
            </a:r>
            <a:r>
              <a:rPr lang="es-AR" sz="1800" dirty="0" smtClean="0">
                <a:latin typeface="Times New Roman" panose="02020603050405020304" pitchFamily="18" charset="0"/>
                <a:cs typeface="Times New Roman" panose="02020603050405020304" pitchFamily="18" charset="0"/>
                <a:hlinkClick r:id="rId2"/>
              </a:rPr>
              <a:t>www.infoleg.gov.ar</a:t>
            </a:r>
            <a:endParaRPr lang="en-US" sz="1800" dirty="0">
              <a:latin typeface="Times New Roman" panose="02020603050405020304" pitchFamily="18" charset="0"/>
              <a:cs typeface="Times New Roman" panose="02020603050405020304" pitchFamily="18" charset="0"/>
            </a:endParaRPr>
          </a:p>
          <a:p>
            <a:pPr>
              <a:lnSpc>
                <a:spcPct val="100000"/>
              </a:lnSpc>
              <a:spcBef>
                <a:spcPts val="0"/>
              </a:spcBef>
            </a:pPr>
            <a:r>
              <a:rPr lang="es-AR" sz="1800" dirty="0" smtClean="0">
                <a:latin typeface="Times New Roman" panose="02020603050405020304" pitchFamily="18" charset="0"/>
                <a:cs typeface="Times New Roman" panose="02020603050405020304" pitchFamily="18" charset="0"/>
              </a:rPr>
              <a:t>Material específico por cada unidad temática</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6622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¿Qué ES LA LEY?</a:t>
            </a:r>
            <a:endParaRPr lang="en-US" dirty="0"/>
          </a:p>
        </p:txBody>
      </p:sp>
      <p:sp>
        <p:nvSpPr>
          <p:cNvPr id="3" name="Marcador de contenido 2"/>
          <p:cNvSpPr>
            <a:spLocks noGrp="1"/>
          </p:cNvSpPr>
          <p:nvPr>
            <p:ph idx="1"/>
          </p:nvPr>
        </p:nvSpPr>
        <p:spPr>
          <a:xfrm>
            <a:off x="1043609" y="2015732"/>
            <a:ext cx="10674626" cy="4126651"/>
          </a:xfrm>
        </p:spPr>
        <p:txBody>
          <a:bodyPr>
            <a:noAutofit/>
          </a:bodyPr>
          <a:lstStyle/>
          <a:p>
            <a:r>
              <a:rPr lang="es-ES" sz="2400" dirty="0" smtClean="0"/>
              <a:t>Regla </a:t>
            </a:r>
            <a:r>
              <a:rPr lang="es-ES" sz="2400" dirty="0"/>
              <a:t>social obligatoria emanada de autoridad </a:t>
            </a:r>
            <a:r>
              <a:rPr lang="es-ES" sz="2400" dirty="0" smtClean="0"/>
              <a:t>competente</a:t>
            </a:r>
          </a:p>
          <a:p>
            <a:r>
              <a:rPr lang="es-ES" sz="2400" dirty="0" smtClean="0"/>
              <a:t>Requiere</a:t>
            </a:r>
            <a:r>
              <a:rPr lang="es-ES" sz="2400" dirty="0"/>
              <a:t>: Sanción, </a:t>
            </a:r>
            <a:r>
              <a:rPr lang="es-ES" sz="2400" dirty="0" smtClean="0"/>
              <a:t>Promulgación, Publicación</a:t>
            </a:r>
          </a:p>
          <a:p>
            <a:r>
              <a:rPr lang="es-ES" sz="2400" dirty="0" smtClean="0"/>
              <a:t>Renuncia </a:t>
            </a:r>
            <a:r>
              <a:rPr lang="es-ES" sz="2400" dirty="0"/>
              <a:t>general de las leyes no produce efecto </a:t>
            </a:r>
            <a:r>
              <a:rPr lang="es-ES" sz="2400" dirty="0" smtClean="0"/>
              <a:t>alguno</a:t>
            </a:r>
          </a:p>
          <a:p>
            <a:r>
              <a:rPr lang="es-ES" sz="2400" dirty="0" smtClean="0"/>
              <a:t>Es </a:t>
            </a:r>
            <a:r>
              <a:rPr lang="es-ES" sz="2400" dirty="0"/>
              <a:t>un conjunto de normas que guardan cierto sistema y ordenan una materia, un área o conjunto de situaciones determinadas a la luz de la evolución del derecho </a:t>
            </a:r>
            <a:r>
              <a:rPr lang="es-ES" sz="2400" dirty="0" smtClean="0"/>
              <a:t>actual</a:t>
            </a:r>
          </a:p>
          <a:p>
            <a:r>
              <a:rPr lang="es-ES" sz="2400" dirty="0" smtClean="0"/>
              <a:t>Excepcionalmente </a:t>
            </a:r>
            <a:r>
              <a:rPr lang="es-ES" sz="2400" dirty="0"/>
              <a:t>puede estar dirigida a una persona o hecho determinado: Ej. Expropiación, </a:t>
            </a:r>
            <a:r>
              <a:rPr lang="es-ES" sz="2400" dirty="0" smtClean="0"/>
              <a:t>Agradecimientos</a:t>
            </a:r>
            <a:endParaRPr lang="en-US" sz="2400" dirty="0"/>
          </a:p>
        </p:txBody>
      </p:sp>
    </p:spTree>
    <p:extLst>
      <p:ext uri="{BB962C8B-B14F-4D97-AF65-F5344CB8AC3E}">
        <p14:creationId xmlns:p14="http://schemas.microsoft.com/office/powerpoint/2010/main" val="2176655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92500" lnSpcReduction="10000"/>
          </a:bodyPr>
          <a:lstStyle/>
          <a:p>
            <a:r>
              <a:rPr lang="es-ES" b="1" dirty="0">
                <a:solidFill>
                  <a:schemeClr val="accent1"/>
                </a:solidFill>
              </a:rPr>
              <a:t>Derecho interno Nacional </a:t>
            </a:r>
            <a:endParaRPr lang="es-ES" b="1" dirty="0" smtClean="0">
              <a:solidFill>
                <a:schemeClr val="accent1"/>
              </a:solidFill>
            </a:endParaRPr>
          </a:p>
          <a:p>
            <a:pPr lvl="1"/>
            <a:r>
              <a:rPr lang="es-ES" u="sng" dirty="0" smtClean="0">
                <a:solidFill>
                  <a:schemeClr val="accent1"/>
                </a:solidFill>
              </a:rPr>
              <a:t>Derecho </a:t>
            </a:r>
            <a:r>
              <a:rPr lang="es-ES" u="sng" dirty="0">
                <a:solidFill>
                  <a:schemeClr val="accent1"/>
                </a:solidFill>
              </a:rPr>
              <a:t>interno público</a:t>
            </a:r>
            <a:r>
              <a:rPr lang="es-ES" dirty="0"/>
              <a:t>: </a:t>
            </a:r>
            <a:r>
              <a:rPr lang="es-ES" dirty="0" smtClean="0"/>
              <a:t> -  </a:t>
            </a:r>
            <a:r>
              <a:rPr lang="es-ES" dirty="0"/>
              <a:t>Derecho Penal </a:t>
            </a:r>
            <a:r>
              <a:rPr lang="es-ES" dirty="0" smtClean="0"/>
              <a:t>- Derecho </a:t>
            </a:r>
            <a:r>
              <a:rPr lang="es-ES" dirty="0"/>
              <a:t>Constitucional </a:t>
            </a:r>
            <a:r>
              <a:rPr lang="es-ES" dirty="0" smtClean="0"/>
              <a:t>- </a:t>
            </a:r>
            <a:r>
              <a:rPr lang="es-ES" dirty="0"/>
              <a:t>Derecho Procesal </a:t>
            </a:r>
            <a:r>
              <a:rPr lang="es-ES" dirty="0" smtClean="0"/>
              <a:t>- </a:t>
            </a:r>
            <a:r>
              <a:rPr lang="es-ES" dirty="0"/>
              <a:t>Derecho Administrativo </a:t>
            </a:r>
            <a:r>
              <a:rPr lang="es-ES" dirty="0" smtClean="0"/>
              <a:t>- </a:t>
            </a:r>
            <a:r>
              <a:rPr lang="es-ES" dirty="0"/>
              <a:t>Tratados internacionales incorporados al derecho interno </a:t>
            </a:r>
            <a:r>
              <a:rPr lang="es-ES" dirty="0" smtClean="0"/>
              <a:t> </a:t>
            </a:r>
          </a:p>
          <a:p>
            <a:pPr lvl="1"/>
            <a:r>
              <a:rPr lang="es-ES" u="sng" dirty="0" smtClean="0">
                <a:solidFill>
                  <a:schemeClr val="accent1"/>
                </a:solidFill>
              </a:rPr>
              <a:t>Derecho </a:t>
            </a:r>
            <a:r>
              <a:rPr lang="es-ES" u="sng" dirty="0">
                <a:solidFill>
                  <a:schemeClr val="accent1"/>
                </a:solidFill>
              </a:rPr>
              <a:t>interno Privado</a:t>
            </a:r>
            <a:r>
              <a:rPr lang="es-ES" dirty="0"/>
              <a:t>  Derecho Civil y Comercial  Derecho Agrario  Derecho Minero  Derecho Aeronáutico  Derecho Laboral </a:t>
            </a:r>
            <a:endParaRPr lang="es-ES" dirty="0" smtClean="0"/>
          </a:p>
          <a:p>
            <a:r>
              <a:rPr lang="es-ES" b="1" dirty="0" smtClean="0">
                <a:solidFill>
                  <a:schemeClr val="accent1"/>
                </a:solidFill>
              </a:rPr>
              <a:t>Derecho </a:t>
            </a:r>
            <a:r>
              <a:rPr lang="es-ES" b="1" dirty="0">
                <a:solidFill>
                  <a:schemeClr val="accent1"/>
                </a:solidFill>
              </a:rPr>
              <a:t>Internacional </a:t>
            </a:r>
            <a:endParaRPr lang="es-ES" b="1" dirty="0" smtClean="0">
              <a:solidFill>
                <a:schemeClr val="accent1"/>
              </a:solidFill>
            </a:endParaRPr>
          </a:p>
          <a:p>
            <a:pPr lvl="1"/>
            <a:r>
              <a:rPr lang="es-ES" b="1" dirty="0" smtClean="0">
                <a:solidFill>
                  <a:schemeClr val="accent1"/>
                </a:solidFill>
              </a:rPr>
              <a:t>PUBLICO</a:t>
            </a:r>
            <a:r>
              <a:rPr lang="es-ES" dirty="0"/>
              <a:t>: Rige la relación entre los distintos estados entre sí, la organización de los entes creados por tratados, ej. El Mercosur, La Unión Europea, el Nafta, etc. </a:t>
            </a:r>
          </a:p>
          <a:p>
            <a:pPr lvl="1"/>
            <a:r>
              <a:rPr lang="es-ES" b="1" dirty="0" smtClean="0">
                <a:solidFill>
                  <a:schemeClr val="accent1"/>
                </a:solidFill>
              </a:rPr>
              <a:t>PRIVADO:</a:t>
            </a:r>
            <a:r>
              <a:rPr lang="es-ES" dirty="0" smtClean="0"/>
              <a:t> </a:t>
            </a:r>
            <a:r>
              <a:rPr lang="es-ES" dirty="0"/>
              <a:t>Rige las relaciones entre particulares domiciliados en distintos estados, relaciones de familia, societarias,</a:t>
            </a:r>
            <a:endParaRPr lang="en-US" dirty="0"/>
          </a:p>
        </p:txBody>
      </p:sp>
    </p:spTree>
    <p:extLst>
      <p:ext uri="{BB962C8B-B14F-4D97-AF65-F5344CB8AC3E}">
        <p14:creationId xmlns:p14="http://schemas.microsoft.com/office/powerpoint/2010/main" val="214274534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TM10001114[[fn=Galería]]</Template>
  <TotalTime>41</TotalTime>
  <Words>1236</Words>
  <Application>Microsoft Office PowerPoint</Application>
  <PresentationFormat>Panorámica</PresentationFormat>
  <Paragraphs>71</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Gill Sans MT</vt:lpstr>
      <vt:lpstr>Times New Roman</vt:lpstr>
      <vt:lpstr>Gallery</vt:lpstr>
      <vt:lpstr>DERECHO DEL TRABAJO</vt:lpstr>
      <vt:lpstr>Objetivos General: que el estudiante a través del proceso enseñanza – aprendizaje, logre comprender y aplicar los conocimientos relativos a las normas más importantes que rigen el derecho laboral, las normas de higiene y seguridad en el trabajo y las relativas al derecho ambiental. </vt:lpstr>
      <vt:lpstr>Reglas (solo enumerativas)</vt:lpstr>
      <vt:lpstr>evaluación</vt:lpstr>
      <vt:lpstr>programa</vt:lpstr>
      <vt:lpstr>programa</vt:lpstr>
      <vt:lpstr>bibliografía</vt:lpstr>
      <vt:lpstr>¿Qué ES LA LEY?</vt:lpstr>
      <vt:lpstr>Presentación de PowerPoint</vt:lpstr>
      <vt:lpstr>Características de las leyes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DERECHO DEL TRABAJO</dc:title>
  <dc:creator>PC</dc:creator>
  <cp:lastModifiedBy>Alfredo</cp:lastModifiedBy>
  <cp:revision>6</cp:revision>
  <dcterms:created xsi:type="dcterms:W3CDTF">2024-03-14T02:17:59Z</dcterms:created>
  <dcterms:modified xsi:type="dcterms:W3CDTF">2025-03-20T12:20:00Z</dcterms:modified>
</cp:coreProperties>
</file>