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62" r:id="rId3"/>
    <p:sldId id="263" r:id="rId4"/>
    <p:sldId id="264" r:id="rId5"/>
    <p:sldId id="256" r:id="rId6"/>
    <p:sldId id="257" r:id="rId7"/>
    <p:sldId id="258" r:id="rId8"/>
    <p:sldId id="259" r:id="rId9"/>
    <p:sldId id="260" r:id="rId10"/>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476" y="-1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B2907FA8-8C40-42AF-8FE3-43797F1A2ABA}" type="datetimeFigureOut">
              <a:rPr lang="es-AR" smtClean="0"/>
              <a:t>5/9/2023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A20BD39-E5CD-4FF7-986C-E3FCA1B318B2}" type="slidenum">
              <a:rPr lang="es-AR" smtClean="0"/>
              <a:t>‹Nº›</a:t>
            </a:fld>
            <a:endParaRPr lang="es-A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2907FA8-8C40-42AF-8FE3-43797F1A2ABA}" type="datetimeFigureOut">
              <a:rPr lang="es-AR" smtClean="0"/>
              <a:t>5/9/2023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2907FA8-8C40-42AF-8FE3-43797F1A2ABA}" type="datetimeFigureOut">
              <a:rPr lang="es-AR" smtClean="0"/>
              <a:t>5/9/2023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B2907FA8-8C40-42AF-8FE3-43797F1A2ABA}" type="datetimeFigureOut">
              <a:rPr lang="es-AR" smtClean="0"/>
              <a:t>5/9/2023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B2907FA8-8C40-42AF-8FE3-43797F1A2ABA}" type="datetimeFigureOut">
              <a:rPr lang="es-AR" smtClean="0"/>
              <a:t>5/9/2023</a:t>
            </a:fld>
            <a:endParaRPr lang="es-AR"/>
          </a:p>
        </p:txBody>
      </p:sp>
      <p:sp>
        <p:nvSpPr>
          <p:cNvPr id="5" name="Footer Placeholder 4"/>
          <p:cNvSpPr>
            <a:spLocks noGrp="1"/>
          </p:cNvSpPr>
          <p:nvPr>
            <p:ph type="ftr" sz="quarter" idx="11"/>
          </p:nvPr>
        </p:nvSpPr>
        <p:spPr/>
        <p:txBody>
          <a:bodyPr/>
          <a:lstStyle/>
          <a:p>
            <a:endParaRPr lang="es-AR"/>
          </a:p>
        </p:txBody>
      </p:sp>
      <p:sp>
        <p:nvSpPr>
          <p:cNvPr id="6" name="Slide Number Placeholder 5"/>
          <p:cNvSpPr>
            <a:spLocks noGrp="1"/>
          </p:cNvSpPr>
          <p:nvPr>
            <p:ph type="sldNum" sz="quarter" idx="12"/>
          </p:nvPr>
        </p:nvSpPr>
        <p:spPr/>
        <p:txBody>
          <a:bodyPr/>
          <a:lstStyle/>
          <a:p>
            <a:fld id="{9A20BD39-E5CD-4FF7-986C-E3FCA1B318B2}" type="slidenum">
              <a:rPr lang="es-AR" smtClean="0"/>
              <a:t>‹Nº›</a:t>
            </a:fld>
            <a:endParaRPr lang="es-A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Date Placeholder 4"/>
          <p:cNvSpPr>
            <a:spLocks noGrp="1"/>
          </p:cNvSpPr>
          <p:nvPr>
            <p:ph type="dt" sz="half" idx="10"/>
          </p:nvPr>
        </p:nvSpPr>
        <p:spPr/>
        <p:txBody>
          <a:bodyPr/>
          <a:lstStyle/>
          <a:p>
            <a:fld id="{B2907FA8-8C40-42AF-8FE3-43797F1A2ABA}" type="datetimeFigureOut">
              <a:rPr lang="es-AR" smtClean="0"/>
              <a:t>5/9/2023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B2907FA8-8C40-42AF-8FE3-43797F1A2ABA}" type="datetimeFigureOut">
              <a:rPr lang="es-AR" smtClean="0"/>
              <a:t>5/9/2023</a:t>
            </a:fld>
            <a:endParaRPr lang="es-AR"/>
          </a:p>
        </p:txBody>
      </p:sp>
      <p:sp>
        <p:nvSpPr>
          <p:cNvPr id="8" name="Footer Placeholder 7"/>
          <p:cNvSpPr>
            <a:spLocks noGrp="1"/>
          </p:cNvSpPr>
          <p:nvPr>
            <p:ph type="ftr" sz="quarter" idx="11"/>
          </p:nvPr>
        </p:nvSpPr>
        <p:spPr/>
        <p:txBody>
          <a:bodyPr/>
          <a:lstStyle/>
          <a:p>
            <a:endParaRPr lang="es-AR"/>
          </a:p>
        </p:txBody>
      </p:sp>
      <p:sp>
        <p:nvSpPr>
          <p:cNvPr id="9" name="Slide Number Placeholder 8"/>
          <p:cNvSpPr>
            <a:spLocks noGrp="1"/>
          </p:cNvSpPr>
          <p:nvPr>
            <p:ph type="sldNum" sz="quarter" idx="12"/>
          </p:nvPr>
        </p:nvSpPr>
        <p:spPr/>
        <p:txBody>
          <a:bodyPr/>
          <a:lstStyle/>
          <a:p>
            <a:fld id="{9A20BD39-E5CD-4FF7-986C-E3FCA1B318B2}" type="slidenum">
              <a:rPr lang="es-AR" smtClean="0"/>
              <a:t>‹Nº›</a:t>
            </a:fld>
            <a:endParaRPr lang="es-A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B2907FA8-8C40-42AF-8FE3-43797F1A2ABA}" type="datetimeFigureOut">
              <a:rPr lang="es-AR" smtClean="0"/>
              <a:t>5/9/2023</a:t>
            </a:fld>
            <a:endParaRPr lang="es-AR"/>
          </a:p>
        </p:txBody>
      </p:sp>
      <p:sp>
        <p:nvSpPr>
          <p:cNvPr id="4" name="Footer Placeholder 3"/>
          <p:cNvSpPr>
            <a:spLocks noGrp="1"/>
          </p:cNvSpPr>
          <p:nvPr>
            <p:ph type="ftr" sz="quarter" idx="11"/>
          </p:nvPr>
        </p:nvSpPr>
        <p:spPr/>
        <p:txBody>
          <a:bodyPr/>
          <a:lstStyle/>
          <a:p>
            <a:endParaRPr lang="es-AR"/>
          </a:p>
        </p:txBody>
      </p:sp>
      <p:sp>
        <p:nvSpPr>
          <p:cNvPr id="5" name="Slide Number Placeholder 4"/>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907FA8-8C40-42AF-8FE3-43797F1A2ABA}" type="datetimeFigureOut">
              <a:rPr lang="es-AR" smtClean="0"/>
              <a:t>5/9/2023</a:t>
            </a:fld>
            <a:endParaRPr lang="es-AR"/>
          </a:p>
        </p:txBody>
      </p:sp>
      <p:sp>
        <p:nvSpPr>
          <p:cNvPr id="3" name="Footer Placeholder 2"/>
          <p:cNvSpPr>
            <a:spLocks noGrp="1"/>
          </p:cNvSpPr>
          <p:nvPr>
            <p:ph type="ftr" sz="quarter" idx="11"/>
          </p:nvPr>
        </p:nvSpPr>
        <p:spPr/>
        <p:txBody>
          <a:bodyPr/>
          <a:lstStyle/>
          <a:p>
            <a:endParaRPr lang="es-AR"/>
          </a:p>
        </p:txBody>
      </p:sp>
      <p:sp>
        <p:nvSpPr>
          <p:cNvPr id="4" name="Slide Number Placeholder 3"/>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s-ES" smtClean="0"/>
              <a:t>Haga clic para modificar el estilo de título del patrón</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2907FA8-8C40-42AF-8FE3-43797F1A2ABA}" type="datetimeFigureOut">
              <a:rPr lang="es-AR" smtClean="0"/>
              <a:t>5/9/2023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A20BD39-E5CD-4FF7-986C-E3FCA1B318B2}" type="slidenum">
              <a:rPr lang="es-AR" smtClean="0"/>
              <a:t>‹Nº›</a:t>
            </a:fld>
            <a:endParaRPr lang="es-A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B2907FA8-8C40-42AF-8FE3-43797F1A2ABA}" type="datetimeFigureOut">
              <a:rPr lang="es-AR" smtClean="0"/>
              <a:t>5/9/2023</a:t>
            </a:fld>
            <a:endParaRPr lang="es-AR"/>
          </a:p>
        </p:txBody>
      </p:sp>
      <p:sp>
        <p:nvSpPr>
          <p:cNvPr id="6" name="Footer Placeholder 5"/>
          <p:cNvSpPr>
            <a:spLocks noGrp="1"/>
          </p:cNvSpPr>
          <p:nvPr>
            <p:ph type="ftr" sz="quarter" idx="11"/>
          </p:nvPr>
        </p:nvSpPr>
        <p:spPr/>
        <p:txBody>
          <a:bodyPr/>
          <a:lstStyle/>
          <a:p>
            <a:endParaRPr lang="es-AR"/>
          </a:p>
        </p:txBody>
      </p:sp>
      <p:sp>
        <p:nvSpPr>
          <p:cNvPr id="7" name="Slide Number Placeholder 6"/>
          <p:cNvSpPr>
            <a:spLocks noGrp="1"/>
          </p:cNvSpPr>
          <p:nvPr>
            <p:ph type="sldNum" sz="quarter" idx="12"/>
          </p:nvPr>
        </p:nvSpPr>
        <p:spPr/>
        <p:txBody>
          <a:bodyPr/>
          <a:lstStyle/>
          <a:p>
            <a:fld id="{9A20BD39-E5CD-4FF7-986C-E3FCA1B318B2}" type="slidenum">
              <a:rPr lang="es-AR" smtClean="0"/>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B2907FA8-8C40-42AF-8FE3-43797F1A2ABA}" type="datetimeFigureOut">
              <a:rPr lang="es-AR" smtClean="0"/>
              <a:t>5/9/2023</a:t>
            </a:fld>
            <a:endParaRPr lang="es-A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s-A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9A20BD39-E5CD-4FF7-986C-E3FCA1B318B2}" type="slidenum">
              <a:rPr lang="es-AR" smtClean="0"/>
              <a:t>‹Nº›</a:t>
            </a:fld>
            <a:endParaRPr lang="es-A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62000" y="685800"/>
            <a:ext cx="7543800" cy="4975448"/>
          </a:xfrm>
        </p:spPr>
        <p:txBody>
          <a:bodyPr>
            <a:normAutofit/>
          </a:bodyPr>
          <a:lstStyle/>
          <a:p>
            <a:pPr algn="ctr"/>
            <a:r>
              <a:rPr lang="es-ES" b="1" dirty="0">
                <a:solidFill>
                  <a:srgbClr val="0070C0"/>
                </a:solidFill>
              </a:rPr>
              <a:t>CONTRATOS EN GENERAL Titulo II, Libro III del CCC </a:t>
            </a:r>
            <a:endParaRPr lang="es-ES" b="1" dirty="0" smtClean="0">
              <a:solidFill>
                <a:srgbClr val="0070C0"/>
              </a:solidFill>
            </a:endParaRPr>
          </a:p>
          <a:p>
            <a:pPr marL="0" indent="0">
              <a:buNone/>
            </a:pPr>
            <a:r>
              <a:rPr lang="es-ES" b="1" u="sng" dirty="0" smtClean="0">
                <a:solidFill>
                  <a:schemeClr val="tx1"/>
                </a:solidFill>
              </a:rPr>
              <a:t>Contrato:</a:t>
            </a:r>
            <a:r>
              <a:rPr lang="es-ES" dirty="0" smtClean="0"/>
              <a:t> </a:t>
            </a:r>
            <a:r>
              <a:rPr lang="es-ES" dirty="0"/>
              <a:t>es todo acto jurídico a través del cual dos o mas partes manifiestan su consentimiento para crear, regular, modificar, transferir o extinguir relaciones jurídicas patrimoniales (957) </a:t>
            </a:r>
            <a:endParaRPr lang="es-ES" dirty="0" smtClean="0"/>
          </a:p>
          <a:p>
            <a:pPr marL="0" indent="0">
              <a:buNone/>
            </a:pPr>
            <a:r>
              <a:rPr lang="es-ES" dirty="0"/>
              <a:t>-</a:t>
            </a:r>
            <a:r>
              <a:rPr lang="es-ES" dirty="0" smtClean="0"/>
              <a:t> </a:t>
            </a:r>
            <a:r>
              <a:rPr lang="es-ES" dirty="0"/>
              <a:t>Acto Jurídico </a:t>
            </a:r>
            <a:endParaRPr lang="es-ES" dirty="0" smtClean="0"/>
          </a:p>
          <a:p>
            <a:pPr marL="0" indent="0">
              <a:buNone/>
            </a:pPr>
            <a:r>
              <a:rPr lang="es-ES" dirty="0" smtClean="0"/>
              <a:t>- Dos </a:t>
            </a:r>
            <a:r>
              <a:rPr lang="es-ES" dirty="0"/>
              <a:t>o mas </a:t>
            </a:r>
            <a:r>
              <a:rPr lang="es-ES" dirty="0" smtClean="0"/>
              <a:t>partes</a:t>
            </a:r>
          </a:p>
          <a:p>
            <a:pPr marL="0" indent="0">
              <a:buNone/>
            </a:pPr>
            <a:r>
              <a:rPr lang="es-ES" dirty="0" smtClean="0"/>
              <a:t>- Consentimiento </a:t>
            </a:r>
          </a:p>
          <a:p>
            <a:pPr marL="0" indent="0">
              <a:buNone/>
            </a:pPr>
            <a:r>
              <a:rPr lang="es-ES" dirty="0" smtClean="0"/>
              <a:t>-  </a:t>
            </a:r>
            <a:r>
              <a:rPr lang="es-ES" dirty="0"/>
              <a:t>Crear, regular, modificar, transferir o extinguir relaciones jurídicas </a:t>
            </a:r>
            <a:endParaRPr lang="es-ES" dirty="0" smtClean="0"/>
          </a:p>
          <a:p>
            <a:pPr marL="0" indent="0">
              <a:buNone/>
            </a:pPr>
            <a:r>
              <a:rPr lang="es-ES" dirty="0" smtClean="0"/>
              <a:t>-  Contenido patrimonial</a:t>
            </a:r>
            <a:endParaRPr lang="es-AR" dirty="0"/>
          </a:p>
        </p:txBody>
      </p:sp>
    </p:spTree>
    <p:extLst>
      <p:ext uri="{BB962C8B-B14F-4D97-AF65-F5344CB8AC3E}">
        <p14:creationId xmlns:p14="http://schemas.microsoft.com/office/powerpoint/2010/main" val="8266673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476672"/>
            <a:ext cx="8424936" cy="5544616"/>
          </a:xfrm>
        </p:spPr>
        <p:txBody>
          <a:bodyPr>
            <a:normAutofit fontScale="77500" lnSpcReduction="20000"/>
          </a:bodyPr>
          <a:lstStyle/>
          <a:p>
            <a:pPr marL="0" indent="0">
              <a:buNone/>
            </a:pPr>
            <a:r>
              <a:rPr lang="es-ES" b="1" dirty="0" smtClean="0">
                <a:solidFill>
                  <a:schemeClr val="tx1"/>
                </a:solidFill>
              </a:rPr>
              <a:t>EFECTOS de lo acordado en un Contrato </a:t>
            </a:r>
          </a:p>
          <a:p>
            <a:r>
              <a:rPr lang="es-ES" dirty="0" smtClean="0"/>
              <a:t>-  </a:t>
            </a:r>
            <a:r>
              <a:rPr lang="es-ES" dirty="0"/>
              <a:t>Es vinculante: solo puede ser modificado o </a:t>
            </a:r>
            <a:r>
              <a:rPr lang="es-ES" dirty="0" smtClean="0"/>
              <a:t>extinguido: </a:t>
            </a:r>
          </a:p>
          <a:p>
            <a:r>
              <a:rPr lang="es-ES" dirty="0" smtClean="0"/>
              <a:t> 	1</a:t>
            </a:r>
            <a:r>
              <a:rPr lang="es-ES" dirty="0"/>
              <a:t>.- por acuerdo de partes </a:t>
            </a:r>
            <a:r>
              <a:rPr lang="es-ES" dirty="0" smtClean="0"/>
              <a:t>     2. Por </a:t>
            </a:r>
            <a:r>
              <a:rPr lang="es-ES" dirty="0"/>
              <a:t>disposición de la </a:t>
            </a:r>
            <a:r>
              <a:rPr lang="es-ES" dirty="0" smtClean="0"/>
              <a:t>Ley   3.  </a:t>
            </a:r>
            <a:r>
              <a:rPr lang="es-ES" dirty="0"/>
              <a:t>Por los jueces a pedido de partes o de Oficio cuando se afecta el orden </a:t>
            </a:r>
            <a:r>
              <a:rPr lang="es-ES" dirty="0" smtClean="0"/>
              <a:t>público</a:t>
            </a:r>
          </a:p>
          <a:p>
            <a:endParaRPr lang="es-ES" dirty="0" smtClean="0"/>
          </a:p>
          <a:p>
            <a:r>
              <a:rPr lang="es-ES" b="1" dirty="0" smtClean="0">
                <a:solidFill>
                  <a:srgbClr val="00B050"/>
                </a:solidFill>
              </a:rPr>
              <a:t>BUENA </a:t>
            </a:r>
            <a:r>
              <a:rPr lang="es-ES" b="1" dirty="0">
                <a:solidFill>
                  <a:srgbClr val="00B050"/>
                </a:solidFill>
              </a:rPr>
              <a:t>FE</a:t>
            </a:r>
            <a:r>
              <a:rPr lang="es-ES" dirty="0"/>
              <a:t> </a:t>
            </a:r>
            <a:endParaRPr lang="es-ES" dirty="0" smtClean="0"/>
          </a:p>
          <a:p>
            <a:r>
              <a:rPr lang="es-ES" dirty="0" smtClean="0"/>
              <a:t>- </a:t>
            </a:r>
            <a:r>
              <a:rPr lang="es-ES" dirty="0"/>
              <a:t>Los contratos </a:t>
            </a:r>
            <a:r>
              <a:rPr lang="es-ES" b="1" dirty="0">
                <a:solidFill>
                  <a:schemeClr val="tx1"/>
                </a:solidFill>
              </a:rPr>
              <a:t>deben celebrarse, interpretarse y ejecutarse de buena fe</a:t>
            </a:r>
            <a:r>
              <a:rPr lang="es-ES" dirty="0"/>
              <a:t>. Obligan no solo a lo que esta específicamente expresado en la contratación sino a todo lo inherente a ello, </a:t>
            </a:r>
            <a:endParaRPr lang="es-ES" dirty="0" smtClean="0"/>
          </a:p>
          <a:p>
            <a:r>
              <a:rPr lang="es-ES" dirty="0" smtClean="0"/>
              <a:t>- Con </a:t>
            </a:r>
            <a:r>
              <a:rPr lang="es-ES" dirty="0"/>
              <a:t>los alcances en que razonablemente se habría obligado un contratante cuidadoso y </a:t>
            </a:r>
            <a:r>
              <a:rPr lang="es-ES" dirty="0" smtClean="0"/>
              <a:t>previsor</a:t>
            </a:r>
            <a:endParaRPr lang="es-ES" dirty="0"/>
          </a:p>
          <a:p>
            <a:r>
              <a:rPr lang="es-ES" dirty="0" smtClean="0"/>
              <a:t> </a:t>
            </a:r>
            <a:r>
              <a:rPr lang="es-ES" b="1" dirty="0">
                <a:solidFill>
                  <a:srgbClr val="00B050"/>
                </a:solidFill>
              </a:rPr>
              <a:t>REGULACION JURIDICA </a:t>
            </a:r>
            <a:endParaRPr lang="es-ES" b="1" dirty="0" smtClean="0">
              <a:solidFill>
                <a:srgbClr val="00B050"/>
              </a:solidFill>
            </a:endParaRPr>
          </a:p>
          <a:p>
            <a:pPr lvl="1"/>
            <a:r>
              <a:rPr lang="es-ES" dirty="0"/>
              <a:t>-</a:t>
            </a:r>
            <a:r>
              <a:rPr lang="es-ES" dirty="0" smtClean="0"/>
              <a:t> </a:t>
            </a:r>
            <a:r>
              <a:rPr lang="es-ES" dirty="0"/>
              <a:t>En primer lugar por LA VOLUNTAD DE LAS PARTES, las normas legales son supletorias salvo que por la expresión utilizada, el contenido o contexto, resulte el carácter </a:t>
            </a:r>
            <a:r>
              <a:rPr lang="es-ES" dirty="0" smtClean="0"/>
              <a:t>indisponible</a:t>
            </a:r>
            <a:endParaRPr lang="es-ES" dirty="0"/>
          </a:p>
          <a:p>
            <a:pPr lvl="1"/>
            <a:r>
              <a:rPr lang="es-ES" dirty="0" smtClean="0"/>
              <a:t>- </a:t>
            </a:r>
            <a:r>
              <a:rPr lang="es-ES" dirty="0"/>
              <a:t>PRELACION DE NORMAS EN UN CONTRATO; Prelación: (concurrencia de normas del CC y otra Norma Especial) </a:t>
            </a:r>
            <a:endParaRPr lang="es-ES" dirty="0" smtClean="0"/>
          </a:p>
          <a:p>
            <a:pPr lvl="2"/>
            <a:r>
              <a:rPr lang="es-ES" dirty="0" smtClean="0"/>
              <a:t>1</a:t>
            </a:r>
            <a:r>
              <a:rPr lang="es-ES" dirty="0"/>
              <a:t>.- Normas indisponible de la Ley Especial y las del CC </a:t>
            </a:r>
            <a:endParaRPr lang="es-ES" dirty="0" smtClean="0"/>
          </a:p>
          <a:p>
            <a:pPr lvl="2"/>
            <a:r>
              <a:rPr lang="es-ES" dirty="0" smtClean="0"/>
              <a:t>2</a:t>
            </a:r>
            <a:r>
              <a:rPr lang="es-ES" dirty="0"/>
              <a:t>.- Normas particulares del Contrato </a:t>
            </a:r>
            <a:endParaRPr lang="es-ES" dirty="0" smtClean="0"/>
          </a:p>
          <a:p>
            <a:pPr lvl="2"/>
            <a:r>
              <a:rPr lang="es-ES" dirty="0" smtClean="0"/>
              <a:t>3</a:t>
            </a:r>
            <a:r>
              <a:rPr lang="es-ES" dirty="0"/>
              <a:t>.- Normas Supletorias de la Ley Especial </a:t>
            </a:r>
            <a:endParaRPr lang="es-ES" dirty="0" smtClean="0"/>
          </a:p>
          <a:p>
            <a:pPr lvl="2"/>
            <a:r>
              <a:rPr lang="es-ES" dirty="0" smtClean="0"/>
              <a:t>4- </a:t>
            </a:r>
            <a:r>
              <a:rPr lang="es-ES" dirty="0"/>
              <a:t>Normas Supletorias del CC</a:t>
            </a:r>
            <a:endParaRPr lang="es-AR" dirty="0"/>
          </a:p>
        </p:txBody>
      </p:sp>
    </p:spTree>
    <p:extLst>
      <p:ext uri="{BB962C8B-B14F-4D97-AF65-F5344CB8AC3E}">
        <p14:creationId xmlns:p14="http://schemas.microsoft.com/office/powerpoint/2010/main" val="13541376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685800"/>
            <a:ext cx="8784976" cy="5983560"/>
          </a:xfrm>
        </p:spPr>
        <p:txBody>
          <a:bodyPr>
            <a:normAutofit fontScale="70000" lnSpcReduction="20000"/>
          </a:bodyPr>
          <a:lstStyle/>
          <a:p>
            <a:r>
              <a:rPr lang="es-ES" b="1" u="sng" dirty="0">
                <a:solidFill>
                  <a:srgbClr val="0070C0"/>
                </a:solidFill>
              </a:rPr>
              <a:t>CLASES DE </a:t>
            </a:r>
            <a:r>
              <a:rPr lang="es-ES" b="1" u="sng" dirty="0" smtClean="0">
                <a:solidFill>
                  <a:srgbClr val="0070C0"/>
                </a:solidFill>
              </a:rPr>
              <a:t>CONTRATOS</a:t>
            </a:r>
          </a:p>
          <a:p>
            <a:endParaRPr lang="es-ES" b="1" u="sng" dirty="0" smtClean="0">
              <a:solidFill>
                <a:srgbClr val="0070C0"/>
              </a:solidFill>
            </a:endParaRPr>
          </a:p>
          <a:p>
            <a:pPr marL="0" indent="0">
              <a:buNone/>
            </a:pPr>
            <a:r>
              <a:rPr lang="es-ES" dirty="0" smtClean="0"/>
              <a:t> 1</a:t>
            </a:r>
            <a:r>
              <a:rPr lang="es-ES" dirty="0">
                <a:solidFill>
                  <a:srgbClr val="FF0000"/>
                </a:solidFill>
              </a:rPr>
              <a:t>.- UNILATERALES, BILATERALES Y </a:t>
            </a:r>
            <a:r>
              <a:rPr lang="es-ES" dirty="0" smtClean="0">
                <a:solidFill>
                  <a:srgbClr val="FF0000"/>
                </a:solidFill>
              </a:rPr>
              <a:t>PLURILATERALES: </a:t>
            </a:r>
            <a:r>
              <a:rPr lang="es-ES" dirty="0" smtClean="0"/>
              <a:t>según </a:t>
            </a:r>
            <a:r>
              <a:rPr lang="es-ES" dirty="0"/>
              <a:t>la cantidad de partes </a:t>
            </a:r>
            <a:r>
              <a:rPr lang="es-ES" dirty="0" smtClean="0"/>
              <a:t>obligadas</a:t>
            </a:r>
          </a:p>
          <a:p>
            <a:pPr marL="0" indent="0">
              <a:buNone/>
            </a:pPr>
            <a:r>
              <a:rPr lang="es-ES" dirty="0" smtClean="0"/>
              <a:t> </a:t>
            </a:r>
            <a:r>
              <a:rPr lang="es-ES" dirty="0"/>
              <a:t>2.- </a:t>
            </a:r>
            <a:r>
              <a:rPr lang="es-ES" dirty="0">
                <a:solidFill>
                  <a:srgbClr val="FF0000"/>
                </a:solidFill>
              </a:rPr>
              <a:t>ONEROSOS Y GRATUITOS</a:t>
            </a:r>
            <a:r>
              <a:rPr lang="es-ES" dirty="0"/>
              <a:t> Según exista o no reciprocidad en las ventajas de las partes. Oneroso cuando las ventajas que procuran una de las partes les son concedidas a raíz de una prestación que ella ha hecho o se obliga a hacer a la otra.- Gratuito se asegura a uno o a otro de los contratantes alguna ventaja independientemente de toda prestación a su cargo.- </a:t>
            </a:r>
            <a:endParaRPr lang="es-ES" dirty="0" smtClean="0"/>
          </a:p>
          <a:p>
            <a:pPr marL="0" indent="0">
              <a:buNone/>
            </a:pPr>
            <a:r>
              <a:rPr lang="es-ES" dirty="0" smtClean="0"/>
              <a:t>3</a:t>
            </a:r>
            <a:r>
              <a:rPr lang="es-ES" dirty="0"/>
              <a:t>.- </a:t>
            </a:r>
            <a:r>
              <a:rPr lang="es-ES" dirty="0">
                <a:solidFill>
                  <a:srgbClr val="FF0000"/>
                </a:solidFill>
              </a:rPr>
              <a:t>CONMUTATIVOS Y ALEATORIOS</a:t>
            </a:r>
            <a:r>
              <a:rPr lang="es-ES" dirty="0"/>
              <a:t> Según sea la certidumbre o incertidumbre de las ventajas de las partes y siempre son onerosos.- </a:t>
            </a:r>
            <a:endParaRPr lang="es-ES" dirty="0" smtClean="0"/>
          </a:p>
          <a:p>
            <a:pPr marL="0" indent="0">
              <a:buNone/>
            </a:pPr>
            <a:r>
              <a:rPr lang="es-ES" dirty="0" smtClean="0"/>
              <a:t>4. </a:t>
            </a:r>
            <a:r>
              <a:rPr lang="es-ES" dirty="0"/>
              <a:t>-</a:t>
            </a:r>
            <a:r>
              <a:rPr lang="es-ES" dirty="0" smtClean="0">
                <a:solidFill>
                  <a:srgbClr val="FF0000"/>
                </a:solidFill>
              </a:rPr>
              <a:t>FORMALES </a:t>
            </a:r>
            <a:r>
              <a:rPr lang="es-ES" dirty="0">
                <a:solidFill>
                  <a:srgbClr val="FF0000"/>
                </a:solidFill>
              </a:rPr>
              <a:t>e </a:t>
            </a:r>
            <a:r>
              <a:rPr lang="es-ES" dirty="0" smtClean="0">
                <a:solidFill>
                  <a:srgbClr val="FF0000"/>
                </a:solidFill>
              </a:rPr>
              <a:t>INFORMALES</a:t>
            </a:r>
            <a:r>
              <a:rPr lang="es-ES" dirty="0" smtClean="0"/>
              <a:t>: a)  cuando la ley exige una forma para su validez, son nulos si la solemnidad no ha sido satisfecha. </a:t>
            </a:r>
            <a:r>
              <a:rPr lang="es-ES" dirty="0"/>
              <a:t>b</a:t>
            </a:r>
            <a:r>
              <a:rPr lang="es-ES" dirty="0" smtClean="0"/>
              <a:t>) cuando la forma requerida para los contratos, lo es solo para que estos produzcan sus efectos propios, sin sanción de nulidad, no quedan concluidos como tales mientras no se ha otorgado el instrumento previsto, pero valen como contratos en los que las partes se obligaron a cumplir con la expresada formalidad. </a:t>
            </a:r>
            <a:r>
              <a:rPr lang="es-ES" dirty="0"/>
              <a:t>c</a:t>
            </a:r>
            <a:r>
              <a:rPr lang="es-ES" dirty="0" smtClean="0"/>
              <a:t>) cuando la ley o las partes no imponen una forma determinada, este debe constituir solo un medio de prueba de la celebración del contrato</a:t>
            </a:r>
          </a:p>
          <a:p>
            <a:pPr marL="0" indent="0">
              <a:buNone/>
            </a:pPr>
            <a:r>
              <a:rPr lang="es-ES" dirty="0" smtClean="0"/>
              <a:t>5.-</a:t>
            </a:r>
            <a:r>
              <a:rPr lang="es-ES" dirty="0" smtClean="0">
                <a:solidFill>
                  <a:srgbClr val="FF0000"/>
                </a:solidFill>
              </a:rPr>
              <a:t> NOMINADOS </a:t>
            </a:r>
            <a:r>
              <a:rPr lang="es-ES" dirty="0">
                <a:solidFill>
                  <a:srgbClr val="FF0000"/>
                </a:solidFill>
              </a:rPr>
              <a:t>E INNOMINADOS</a:t>
            </a:r>
            <a:r>
              <a:rPr lang="es-ES" dirty="0"/>
              <a:t> según </a:t>
            </a:r>
            <a:r>
              <a:rPr lang="es-ES" dirty="0" smtClean="0"/>
              <a:t>esté </a:t>
            </a:r>
            <a:r>
              <a:rPr lang="es-ES" dirty="0"/>
              <a:t>o no regulado específicamente por la Ley </a:t>
            </a:r>
            <a:endParaRPr lang="es-ES" dirty="0" smtClean="0"/>
          </a:p>
          <a:p>
            <a:pPr marL="0" indent="0">
              <a:buNone/>
            </a:pPr>
            <a:r>
              <a:rPr lang="es-ES" dirty="0"/>
              <a:t>	</a:t>
            </a:r>
            <a:r>
              <a:rPr lang="es-ES" dirty="0" smtClean="0"/>
              <a:t> </a:t>
            </a:r>
            <a:r>
              <a:rPr lang="es-ES" dirty="0"/>
              <a:t>Si es INNOMINADO se rige por: 1. La voluntad de las partes 2. Las normas generales sobre los contratos y obligaciones 3. Los usos y prácticas del lugar de su celebración 4. Las disposiciones correspondientes a los contratos innominados afines en cuanto a su compatibilidad y finalidad</a:t>
            </a:r>
            <a:endParaRPr lang="es-AR" dirty="0"/>
          </a:p>
        </p:txBody>
      </p:sp>
    </p:spTree>
    <p:extLst>
      <p:ext uri="{BB962C8B-B14F-4D97-AF65-F5344CB8AC3E}">
        <p14:creationId xmlns:p14="http://schemas.microsoft.com/office/powerpoint/2010/main" val="20814610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685800"/>
            <a:ext cx="8640960" cy="5983560"/>
          </a:xfrm>
        </p:spPr>
        <p:txBody>
          <a:bodyPr>
            <a:normAutofit fontScale="85000" lnSpcReduction="10000"/>
          </a:bodyPr>
          <a:lstStyle/>
          <a:p>
            <a:pPr marL="0" indent="0">
              <a:buNone/>
            </a:pPr>
            <a:r>
              <a:rPr lang="es-ES" b="1" dirty="0" smtClean="0">
                <a:solidFill>
                  <a:srgbClr val="0070C0"/>
                </a:solidFill>
              </a:rPr>
              <a:t>	FORMA </a:t>
            </a:r>
            <a:r>
              <a:rPr lang="es-ES" b="1" dirty="0">
                <a:solidFill>
                  <a:srgbClr val="0070C0"/>
                </a:solidFill>
              </a:rPr>
              <a:t>DE LOS CONTRATOS</a:t>
            </a:r>
            <a:r>
              <a:rPr lang="es-ES" dirty="0"/>
              <a:t> </a:t>
            </a:r>
            <a:endParaRPr lang="es-ES" dirty="0" smtClean="0"/>
          </a:p>
          <a:p>
            <a:pPr marL="0" indent="0">
              <a:buNone/>
            </a:pPr>
            <a:endParaRPr lang="es-ES" dirty="0"/>
          </a:p>
          <a:p>
            <a:pPr marL="0" indent="0">
              <a:buNone/>
            </a:pPr>
            <a:r>
              <a:rPr lang="es-ES" u="sng" dirty="0" smtClean="0">
                <a:solidFill>
                  <a:srgbClr val="FF0000"/>
                </a:solidFill>
              </a:rPr>
              <a:t>Principio </a:t>
            </a:r>
            <a:r>
              <a:rPr lang="es-ES" u="sng" dirty="0">
                <a:solidFill>
                  <a:srgbClr val="FF0000"/>
                </a:solidFill>
              </a:rPr>
              <a:t>General:</a:t>
            </a:r>
            <a:r>
              <a:rPr lang="es-ES" dirty="0"/>
              <a:t> Libertad de Formas “Solo son formales los contratos a los cuales la Ley les impone una forma determinada” </a:t>
            </a:r>
            <a:endParaRPr lang="es-ES" dirty="0" smtClean="0"/>
          </a:p>
          <a:p>
            <a:pPr marL="0" indent="0">
              <a:buNone/>
            </a:pPr>
            <a:endParaRPr lang="es-ES" dirty="0"/>
          </a:p>
          <a:p>
            <a:pPr marL="0" indent="0">
              <a:buNone/>
            </a:pPr>
            <a:r>
              <a:rPr lang="es-ES" b="1" dirty="0" smtClean="0"/>
              <a:t>MODIFICACIONES </a:t>
            </a:r>
            <a:r>
              <a:rPr lang="es-ES" b="1" dirty="0"/>
              <a:t>DEL CONTRATO</a:t>
            </a:r>
            <a:r>
              <a:rPr lang="es-ES" dirty="0"/>
              <a:t>: Se rigen también por las formalidades exigidas para la celebración del contrato, salvo que se trate de meras estipulaciones accesorias o secundarias o que exista disposición legal en contrario </a:t>
            </a:r>
            <a:endParaRPr lang="es-ES" dirty="0" smtClean="0"/>
          </a:p>
          <a:p>
            <a:pPr marL="0" indent="0">
              <a:buNone/>
            </a:pPr>
            <a:r>
              <a:rPr lang="es-ES" b="1" dirty="0" smtClean="0"/>
              <a:t>ESCRITURA </a:t>
            </a:r>
            <a:r>
              <a:rPr lang="es-ES" b="1" dirty="0"/>
              <a:t>PUBLICA </a:t>
            </a:r>
            <a:r>
              <a:rPr lang="es-ES" dirty="0"/>
              <a:t>(1017) 1. Los contratos que tienen por objeto la adquisición, modificación o extinción de los derechos reales sobre inmuebles, salvo el caso de subasta por ejecución judicial o administrativa 2. Contratos que tienen por objeto derechos dudosos o litigiosos sobre inmuebles 3. Todos los actos accesorios de otros contratos otorgados en escritura publica 4. Los demás contratos que por acuerdo de partes o disposición de ley, deben ser otorgados en escritura publica.- ART. 1018: “El otorgamiento pendiente de un instrumento previsto constituye una obligación de hacer si el futuro contrato no requiere una forma bajo sanción de nulidad. Si la parte condenada a otorgarlo es remisa, el Juez lo hace en su representación, siempre que las contraprestaciones estén cumplidas, o sea asegurado su cumplimiento.  Ej. Obligación de Escriturar</a:t>
            </a:r>
            <a:endParaRPr lang="es-AR" dirty="0"/>
          </a:p>
        </p:txBody>
      </p:sp>
    </p:spTree>
    <p:extLst>
      <p:ext uri="{BB962C8B-B14F-4D97-AF65-F5344CB8AC3E}">
        <p14:creationId xmlns:p14="http://schemas.microsoft.com/office/powerpoint/2010/main" val="17740854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62000" y="332656"/>
            <a:ext cx="7543800" cy="5760640"/>
          </a:xfrm>
        </p:spPr>
        <p:txBody>
          <a:bodyPr/>
          <a:lstStyle/>
          <a:p>
            <a:r>
              <a:rPr lang="es-ES" sz="2000" b="1" u="sng" dirty="0" smtClean="0">
                <a:solidFill>
                  <a:srgbClr val="0070C0"/>
                </a:solidFill>
                <a:latin typeface="+mn-lt"/>
              </a:rPr>
              <a:t>PRUEBA </a:t>
            </a:r>
            <a:r>
              <a:rPr lang="es-ES" sz="2000" dirty="0" smtClean="0">
                <a:latin typeface="+mn-lt"/>
              </a:rPr>
              <a:t/>
            </a:r>
            <a:br>
              <a:rPr lang="es-ES" sz="2000" dirty="0" smtClean="0">
                <a:latin typeface="+mn-lt"/>
              </a:rPr>
            </a:br>
            <a:r>
              <a:rPr lang="es-ES" sz="2000" dirty="0">
                <a:latin typeface="+mn-lt"/>
              </a:rPr>
              <a:t/>
            </a:r>
            <a:br>
              <a:rPr lang="es-ES" sz="2000" dirty="0">
                <a:latin typeface="+mn-lt"/>
              </a:rPr>
            </a:br>
            <a:r>
              <a:rPr lang="es-ES" sz="2000" u="sng" dirty="0" err="1" smtClean="0">
                <a:solidFill>
                  <a:srgbClr val="0070C0"/>
                </a:solidFill>
                <a:latin typeface="+mn-lt"/>
              </a:rPr>
              <a:t>Princ</a:t>
            </a:r>
            <a:r>
              <a:rPr lang="es-ES" sz="2000" u="sng" dirty="0">
                <a:solidFill>
                  <a:srgbClr val="0070C0"/>
                </a:solidFill>
                <a:latin typeface="+mn-lt"/>
              </a:rPr>
              <a:t>. General:</a:t>
            </a:r>
            <a:r>
              <a:rPr lang="es-ES" sz="2000" dirty="0">
                <a:latin typeface="+mn-lt"/>
              </a:rPr>
              <a:t> Libertad de Prueba, siempre que sea idónea para para llegar a una razonable convicción según las reglas de la sana crítica y con arreglo a lo que disponen las leyes procesales, excepto que una ley requiera un </a:t>
            </a:r>
            <a:r>
              <a:rPr lang="es-ES" sz="2000" dirty="0" smtClean="0">
                <a:latin typeface="+mn-lt"/>
              </a:rPr>
              <a:t>medio (forma) </a:t>
            </a:r>
            <a:r>
              <a:rPr lang="es-ES" sz="2000" dirty="0">
                <a:latin typeface="+mn-lt"/>
              </a:rPr>
              <a:t>especial </a:t>
            </a:r>
            <a:r>
              <a:rPr lang="es-ES" sz="2000" dirty="0" smtClean="0">
                <a:latin typeface="+mn-lt"/>
              </a:rPr>
              <a:t/>
            </a:r>
            <a:br>
              <a:rPr lang="es-ES" sz="2000" dirty="0" smtClean="0">
                <a:latin typeface="+mn-lt"/>
              </a:rPr>
            </a:br>
            <a:r>
              <a:rPr lang="es-ES" sz="2000" dirty="0" smtClean="0">
                <a:latin typeface="+mn-lt"/>
              </a:rPr>
              <a:t/>
            </a:r>
            <a:br>
              <a:rPr lang="es-ES" sz="2000" dirty="0" smtClean="0">
                <a:latin typeface="+mn-lt"/>
              </a:rPr>
            </a:br>
            <a:r>
              <a:rPr lang="es-ES" sz="2000" dirty="0" smtClean="0">
                <a:latin typeface="+mn-lt"/>
              </a:rPr>
              <a:t>Cuando </a:t>
            </a:r>
            <a:r>
              <a:rPr lang="es-ES" sz="2000" dirty="0">
                <a:latin typeface="+mn-lt"/>
              </a:rPr>
              <a:t>normalmente se instrumenta </a:t>
            </a:r>
            <a:r>
              <a:rPr lang="es-ES" sz="2000" dirty="0" smtClean="0">
                <a:latin typeface="+mn-lt"/>
              </a:rPr>
              <a:t>(escritura pública) no </a:t>
            </a:r>
            <a:r>
              <a:rPr lang="es-ES" sz="2000" dirty="0">
                <a:latin typeface="+mn-lt"/>
              </a:rPr>
              <a:t>puede ser probado exclusivamente por testigos </a:t>
            </a:r>
            <a:r>
              <a:rPr lang="es-ES" sz="2000" dirty="0" smtClean="0">
                <a:latin typeface="+mn-lt"/>
              </a:rPr>
              <a:t/>
            </a:r>
            <a:br>
              <a:rPr lang="es-ES" sz="2000" dirty="0" smtClean="0">
                <a:latin typeface="+mn-lt"/>
              </a:rPr>
            </a:br>
            <a:r>
              <a:rPr lang="es-ES" sz="2000" dirty="0" smtClean="0">
                <a:latin typeface="+mn-lt"/>
              </a:rPr>
              <a:t/>
            </a:r>
            <a:br>
              <a:rPr lang="es-ES" sz="2000" dirty="0" smtClean="0">
                <a:latin typeface="+mn-lt"/>
              </a:rPr>
            </a:br>
            <a:r>
              <a:rPr lang="es-ES" sz="2000" dirty="0" smtClean="0">
                <a:latin typeface="+mn-lt"/>
              </a:rPr>
              <a:t>Prueba </a:t>
            </a:r>
            <a:r>
              <a:rPr lang="es-ES" sz="2000" dirty="0">
                <a:latin typeface="+mn-lt"/>
              </a:rPr>
              <a:t>en los Contratos Formales (ad </a:t>
            </a:r>
            <a:r>
              <a:rPr lang="es-ES" sz="2000" dirty="0" err="1">
                <a:latin typeface="+mn-lt"/>
              </a:rPr>
              <a:t>probationis</a:t>
            </a:r>
            <a:r>
              <a:rPr lang="es-ES" sz="2000" dirty="0">
                <a:latin typeface="+mn-lt"/>
              </a:rPr>
              <a:t>) </a:t>
            </a:r>
            <a:r>
              <a:rPr lang="es-ES" sz="2000" dirty="0" smtClean="0">
                <a:latin typeface="+mn-lt"/>
              </a:rPr>
              <a:t/>
            </a:r>
            <a:br>
              <a:rPr lang="es-ES" sz="2000" dirty="0" smtClean="0">
                <a:latin typeface="+mn-lt"/>
              </a:rPr>
            </a:br>
            <a:r>
              <a:rPr lang="es-ES" sz="2000" dirty="0" smtClean="0">
                <a:latin typeface="+mn-lt"/>
              </a:rPr>
              <a:t>- Se </a:t>
            </a:r>
            <a:r>
              <a:rPr lang="es-ES" sz="2000" dirty="0">
                <a:latin typeface="+mn-lt"/>
              </a:rPr>
              <a:t>prueban con las formalidades requeridas o también por otros medios incluso por testigos, siempre que haya imposibilidad de obtener la prueba de haber sido cumplida la formalidad o si existe principio de prueba instrumental o comienzo de ejecución</a:t>
            </a:r>
            <a:r>
              <a:rPr lang="es-ES" sz="2000" dirty="0" smtClean="0">
                <a:latin typeface="+mn-lt"/>
              </a:rPr>
              <a:t>.</a:t>
            </a:r>
            <a:br>
              <a:rPr lang="es-ES" sz="2000" dirty="0" smtClean="0">
                <a:latin typeface="+mn-lt"/>
              </a:rPr>
            </a:br>
            <a:r>
              <a:rPr lang="es-ES" sz="2000" dirty="0" smtClean="0">
                <a:latin typeface="+mn-lt"/>
              </a:rPr>
              <a:t>- Es </a:t>
            </a:r>
            <a:r>
              <a:rPr lang="es-ES" sz="2000" dirty="0">
                <a:latin typeface="+mn-lt"/>
              </a:rPr>
              <a:t>principio de prueba instrumental todo instrumento emanado de la otra parte, de su causante o de parte interesada en el asunto y que haga verosímil la existencia del </a:t>
            </a:r>
            <a:r>
              <a:rPr lang="es-ES" sz="2000" dirty="0" smtClean="0">
                <a:latin typeface="+mn-lt"/>
              </a:rPr>
              <a:t>contrato</a:t>
            </a:r>
            <a:endParaRPr lang="es-AR" sz="2000" dirty="0">
              <a:latin typeface="+mn-lt"/>
            </a:endParaRPr>
          </a:p>
        </p:txBody>
      </p:sp>
    </p:spTree>
    <p:extLst>
      <p:ext uri="{BB962C8B-B14F-4D97-AF65-F5344CB8AC3E}">
        <p14:creationId xmlns:p14="http://schemas.microsoft.com/office/powerpoint/2010/main" val="2157064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685800"/>
            <a:ext cx="8568952" cy="5479504"/>
          </a:xfrm>
        </p:spPr>
        <p:txBody>
          <a:bodyPr>
            <a:normAutofit fontScale="32500" lnSpcReduction="20000"/>
          </a:bodyPr>
          <a:lstStyle/>
          <a:p>
            <a:r>
              <a:rPr lang="es-ES" sz="4300" b="1" dirty="0" smtClean="0">
                <a:solidFill>
                  <a:srgbClr val="FF0000"/>
                </a:solidFill>
              </a:rPr>
              <a:t>OBJETO </a:t>
            </a:r>
            <a:r>
              <a:rPr lang="es-ES" sz="4300" b="1" dirty="0">
                <a:solidFill>
                  <a:srgbClr val="FF0000"/>
                </a:solidFill>
              </a:rPr>
              <a:t>DE LOS CONTRATOS </a:t>
            </a:r>
            <a:endParaRPr lang="es-ES" sz="4300" b="1" dirty="0" smtClean="0">
              <a:solidFill>
                <a:srgbClr val="FF0000"/>
              </a:solidFill>
            </a:endParaRPr>
          </a:p>
          <a:p>
            <a:endParaRPr lang="es-ES" sz="4300" dirty="0"/>
          </a:p>
          <a:p>
            <a:r>
              <a:rPr lang="es-ES" sz="4300" b="1" dirty="0" smtClean="0"/>
              <a:t>LICITO</a:t>
            </a:r>
            <a:r>
              <a:rPr lang="es-ES" sz="4300" b="1" dirty="0"/>
              <a:t>, POSIBLE, DETERIMINADO O DETERMINABLE Y SUSCEPTIBLE DE VALORACION ECONOMICA Y CORRESPONDER A UN INTERES DE LAS PARTES</a:t>
            </a:r>
            <a:r>
              <a:rPr lang="es-ES" sz="4300" dirty="0"/>
              <a:t>, AUN CUANDO ESTE NO SEA PATRIMONIAL.- </a:t>
            </a:r>
            <a:endParaRPr lang="es-ES" sz="4300" dirty="0" smtClean="0"/>
          </a:p>
          <a:p>
            <a:endParaRPr lang="es-ES" sz="4300" dirty="0" smtClean="0"/>
          </a:p>
          <a:p>
            <a:endParaRPr lang="es-ES" sz="4300" dirty="0"/>
          </a:p>
          <a:p>
            <a:r>
              <a:rPr lang="es-ES" sz="4300" b="1" dirty="0" smtClean="0">
                <a:solidFill>
                  <a:srgbClr val="FF0000"/>
                </a:solidFill>
              </a:rPr>
              <a:t>OBJETO </a:t>
            </a:r>
            <a:r>
              <a:rPr lang="es-ES" sz="4300" b="1" dirty="0">
                <a:solidFill>
                  <a:srgbClr val="FF0000"/>
                </a:solidFill>
              </a:rPr>
              <a:t>PROHIBIDOS</a:t>
            </a:r>
            <a:r>
              <a:rPr lang="es-ES" sz="4300" dirty="0"/>
              <a:t>: Los hechos imposibles Prohibidos por la ley Contrarios a la moral, al orden publico, la dignidad humana o lesivos de los derechos ajenos Bienes prohibidos por la Ley por un motivo especial.- </a:t>
            </a:r>
            <a:endParaRPr lang="es-ES" sz="4300" dirty="0" smtClean="0"/>
          </a:p>
          <a:p>
            <a:endParaRPr lang="es-ES" sz="4300" dirty="0" smtClean="0"/>
          </a:p>
          <a:p>
            <a:r>
              <a:rPr lang="es-ES" sz="4300" b="1" dirty="0" smtClean="0">
                <a:solidFill>
                  <a:srgbClr val="FF0000"/>
                </a:solidFill>
              </a:rPr>
              <a:t>SEGÚN </a:t>
            </a:r>
            <a:r>
              <a:rPr lang="es-ES" sz="4300" b="1" dirty="0">
                <a:solidFill>
                  <a:srgbClr val="FF0000"/>
                </a:solidFill>
              </a:rPr>
              <a:t>SEAN LOS BIENES</a:t>
            </a:r>
            <a:r>
              <a:rPr lang="es-ES" sz="4300" dirty="0"/>
              <a:t> </a:t>
            </a:r>
            <a:endParaRPr lang="es-ES" sz="4300" dirty="0" smtClean="0"/>
          </a:p>
          <a:p>
            <a:endParaRPr lang="es-ES" sz="4300" dirty="0" smtClean="0"/>
          </a:p>
          <a:p>
            <a:r>
              <a:rPr lang="es-ES" sz="4300" dirty="0" smtClean="0"/>
              <a:t>- </a:t>
            </a:r>
            <a:r>
              <a:rPr lang="es-ES" sz="4300" dirty="0"/>
              <a:t>FUTUROS: Solo son susceptibles de ser objeto de los contratos pero bajo la condición de que lleguen a existir  AJENOS: pueden ser objeto de los contratos y se considera que el que se obligo a ello debe obtenerlo de su propietario.- -si garantiza la promesa, y no se cumple, debe indemnizarse - si no garantiza la entrega, solo esta obligado a realizar todos los medios necesarios para el cumplimiento de la prestación.- </a:t>
            </a:r>
            <a:endParaRPr lang="es-ES" sz="4300" dirty="0" smtClean="0"/>
          </a:p>
          <a:p>
            <a:r>
              <a:rPr lang="es-ES" sz="4300" dirty="0" smtClean="0"/>
              <a:t>- </a:t>
            </a:r>
            <a:r>
              <a:rPr lang="es-ES" sz="4300" dirty="0"/>
              <a:t>LITIGIOSOS GRAVADOS O SUJETOS A MEDIDA CAUTELAR </a:t>
            </a:r>
            <a:r>
              <a:rPr lang="es-ES" sz="4300" dirty="0" smtClean="0"/>
              <a:t>También </a:t>
            </a:r>
            <a:r>
              <a:rPr lang="es-ES" sz="4300" dirty="0"/>
              <a:t>pueden ser </a:t>
            </a:r>
            <a:r>
              <a:rPr lang="es-ES" sz="4300" dirty="0" smtClean="0"/>
              <a:t>objeto </a:t>
            </a:r>
            <a:r>
              <a:rPr lang="es-ES" sz="4300" dirty="0"/>
              <a:t>de los contratos sin perjuicio de los derechos de los terceros.- </a:t>
            </a:r>
            <a:endParaRPr lang="es-ES" sz="4300" dirty="0" smtClean="0"/>
          </a:p>
          <a:p>
            <a:r>
              <a:rPr lang="es-ES" sz="4300" dirty="0" smtClean="0"/>
              <a:t>- </a:t>
            </a:r>
            <a:r>
              <a:rPr lang="es-ES" sz="4300" dirty="0"/>
              <a:t>HERENCIA FUTURA: No son pueden ser objeto de los contratos.- </a:t>
            </a:r>
            <a:endParaRPr lang="es-ES" sz="4300" dirty="0" smtClean="0"/>
          </a:p>
          <a:p>
            <a:r>
              <a:rPr lang="es-ES" sz="4300" dirty="0" smtClean="0"/>
              <a:t>- </a:t>
            </a:r>
            <a:r>
              <a:rPr lang="es-ES" sz="4300" dirty="0"/>
              <a:t>DERECHOS HEREDITARIOS: Tampoco, si es que se refieren a objetos particulares, salvo que se encuentre estipulado para una explotación productiva o participación societaria de cualquier tipo a fin de conservar la unidad de gestión empresaria.- Derechos sobre el Cuerpo Humano en cuanto a objeto de contratos </a:t>
            </a:r>
            <a:endParaRPr lang="es-ES" sz="4300" dirty="0" smtClean="0"/>
          </a:p>
          <a:p>
            <a:r>
              <a:rPr lang="es-ES" dirty="0" smtClean="0"/>
              <a:t>- </a:t>
            </a:r>
            <a:r>
              <a:rPr lang="es-ES" dirty="0"/>
              <a:t>Art. 17 Los derechos sobre el cuerpo humano o sus partes no tienen un valor comercial, sino afectivo, terapéutico, científico, humanitario o social y solo pueden ser disponibles por </a:t>
            </a:r>
            <a:r>
              <a:rPr lang="es-ES" dirty="0" smtClean="0"/>
              <a:t>su </a:t>
            </a:r>
            <a:r>
              <a:rPr lang="es-ES" dirty="0"/>
              <a:t>titular siempre que se respete alguno de esos valores y según lo disponga las leyes especiales.- </a:t>
            </a:r>
            <a:endParaRPr lang="es-ES" dirty="0" smtClean="0"/>
          </a:p>
          <a:p>
            <a:r>
              <a:rPr lang="es-ES" dirty="0" smtClean="0"/>
              <a:t>- </a:t>
            </a:r>
            <a:r>
              <a:rPr lang="es-ES" dirty="0"/>
              <a:t>Art. 56 </a:t>
            </a:r>
            <a:r>
              <a:rPr lang="es-ES" dirty="0" smtClean="0"/>
              <a:t>Están </a:t>
            </a:r>
            <a:r>
              <a:rPr lang="es-ES" dirty="0"/>
              <a:t>prohibidas los actos de disposición del propio cuerpo q</a:t>
            </a:r>
            <a:r>
              <a:rPr lang="es-ES" dirty="0" smtClean="0"/>
              <a:t>ue </a:t>
            </a:r>
            <a:r>
              <a:rPr lang="es-ES" dirty="0"/>
              <a:t>ocasione una disminución permanente de su integridad o resulten contrarios a la ley, la moral o las buenas </a:t>
            </a:r>
            <a:r>
              <a:rPr lang="es-ES" dirty="0" smtClean="0"/>
              <a:t>costumbres</a:t>
            </a:r>
            <a:r>
              <a:rPr lang="es-ES" dirty="0"/>
              <a:t>, excepto que sean requeridos para el </a:t>
            </a:r>
            <a:r>
              <a:rPr lang="es-ES" dirty="0" smtClean="0"/>
              <a:t>mejoramiento </a:t>
            </a:r>
            <a:r>
              <a:rPr lang="es-ES" dirty="0"/>
              <a:t>de la salud de la persona, y excepcionalmente de otra persona, de conformidad a lo dispuesto en el ordenamiento jurídico. La ablación de órganos para ser implantados en </a:t>
            </a:r>
            <a:r>
              <a:rPr lang="es-ES" dirty="0" smtClean="0"/>
              <a:t>otras </a:t>
            </a:r>
            <a:r>
              <a:rPr lang="es-ES" dirty="0"/>
              <a:t>personas se rige por la legislación especial.- El consentimiento para los actos no comprendidos en la prohibición establecida en el primer párrafo no puede ser suplido y es libremente revocable</a:t>
            </a:r>
            <a:r>
              <a:rPr lang="es-ES" dirty="0" smtClean="0"/>
              <a:t>.-</a:t>
            </a:r>
            <a:endParaRPr lang="es-AR" dirty="0"/>
          </a:p>
        </p:txBody>
      </p:sp>
    </p:spTree>
    <p:extLst>
      <p:ext uri="{BB962C8B-B14F-4D97-AF65-F5344CB8AC3E}">
        <p14:creationId xmlns:p14="http://schemas.microsoft.com/office/powerpoint/2010/main" val="62553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762000" y="476672"/>
            <a:ext cx="7543800" cy="4831432"/>
          </a:xfrm>
        </p:spPr>
        <p:txBody>
          <a:bodyPr>
            <a:normAutofit fontScale="92500" lnSpcReduction="10000"/>
          </a:bodyPr>
          <a:lstStyle/>
          <a:p>
            <a:pPr marL="0" indent="0">
              <a:buNone/>
            </a:pPr>
            <a:r>
              <a:rPr lang="es-ES" b="1" dirty="0" smtClean="0">
                <a:solidFill>
                  <a:srgbClr val="FF0000"/>
                </a:solidFill>
              </a:rPr>
              <a:t>EFECTOS DE LOS CONTRATOS</a:t>
            </a:r>
          </a:p>
          <a:p>
            <a:r>
              <a:rPr lang="es-ES" dirty="0" smtClean="0"/>
              <a:t>- </a:t>
            </a:r>
            <a:r>
              <a:rPr lang="es-ES" dirty="0"/>
              <a:t>Las estipulaciones establecidas en un contrato solo tienen efecto en relación a las partes contratantes </a:t>
            </a:r>
            <a:endParaRPr lang="es-ES" dirty="0" smtClean="0"/>
          </a:p>
          <a:p>
            <a:r>
              <a:rPr lang="es-ES" dirty="0" smtClean="0"/>
              <a:t>- </a:t>
            </a:r>
            <a:r>
              <a:rPr lang="es-ES" dirty="0"/>
              <a:t>No surten efectos en relación a terceros excepto los casos expresamente previstos por la Ley, las partes no pueden obligar a terceros ni estos pueden invocar derechos para hacer recaer sobre las partes obligaciones que estos no hayan convenido</a:t>
            </a:r>
            <a:r>
              <a:rPr lang="es-ES" dirty="0" smtClean="0"/>
              <a:t>. </a:t>
            </a:r>
          </a:p>
          <a:p>
            <a:r>
              <a:rPr lang="es-ES" dirty="0" smtClean="0"/>
              <a:t>-  </a:t>
            </a:r>
            <a:r>
              <a:rPr lang="es-ES" dirty="0"/>
              <a:t>SUCESORES UNIVERSALES Las obligaciones asumidas en un contrato se extienden activa y pasivamente salvo: </a:t>
            </a:r>
            <a:endParaRPr lang="es-ES" dirty="0" smtClean="0"/>
          </a:p>
          <a:p>
            <a:r>
              <a:rPr lang="es-ES" dirty="0"/>
              <a:t>-</a:t>
            </a:r>
            <a:r>
              <a:rPr lang="es-ES" dirty="0" smtClean="0"/>
              <a:t> </a:t>
            </a:r>
            <a:r>
              <a:rPr lang="es-ES" dirty="0"/>
              <a:t>Obligaciones “</a:t>
            </a:r>
            <a:r>
              <a:rPr lang="es-ES" dirty="0" err="1"/>
              <a:t>intuite</a:t>
            </a:r>
            <a:r>
              <a:rPr lang="es-ES" dirty="0"/>
              <a:t> </a:t>
            </a:r>
            <a:r>
              <a:rPr lang="es-ES" dirty="0" err="1"/>
              <a:t>personae</a:t>
            </a:r>
            <a:r>
              <a:rPr lang="es-ES" dirty="0"/>
              <a:t>” </a:t>
            </a:r>
            <a:endParaRPr lang="es-ES" dirty="0" smtClean="0"/>
          </a:p>
          <a:p>
            <a:r>
              <a:rPr lang="es-ES" dirty="0" smtClean="0"/>
              <a:t>- </a:t>
            </a:r>
            <a:r>
              <a:rPr lang="es-ES" dirty="0"/>
              <a:t>Incompatibilidad con la naturaleza de la obligación </a:t>
            </a:r>
            <a:endParaRPr lang="es-ES" dirty="0" smtClean="0"/>
          </a:p>
          <a:p>
            <a:r>
              <a:rPr lang="es-ES" dirty="0" smtClean="0"/>
              <a:t>- </a:t>
            </a:r>
            <a:r>
              <a:rPr lang="es-ES" dirty="0"/>
              <a:t>O prohibida por las </a:t>
            </a:r>
            <a:r>
              <a:rPr lang="es-ES" dirty="0" smtClean="0"/>
              <a:t>partes </a:t>
            </a:r>
          </a:p>
          <a:p>
            <a:endParaRPr lang="es-ES" dirty="0" smtClean="0"/>
          </a:p>
        </p:txBody>
      </p:sp>
    </p:spTree>
    <p:extLst>
      <p:ext uri="{BB962C8B-B14F-4D97-AF65-F5344CB8AC3E}">
        <p14:creationId xmlns:p14="http://schemas.microsoft.com/office/powerpoint/2010/main" val="2772645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685800"/>
            <a:ext cx="8352928" cy="5335488"/>
          </a:xfrm>
        </p:spPr>
        <p:txBody>
          <a:bodyPr>
            <a:normAutofit fontScale="55000" lnSpcReduction="20000"/>
          </a:bodyPr>
          <a:lstStyle/>
          <a:p>
            <a:r>
              <a:rPr lang="es-ES" b="1" dirty="0">
                <a:solidFill>
                  <a:srgbClr val="0070C0"/>
                </a:solidFill>
              </a:rPr>
              <a:t>SUBCONTRATO </a:t>
            </a:r>
          </a:p>
          <a:p>
            <a:pPr lvl="1"/>
            <a:r>
              <a:rPr lang="es-ES" dirty="0" smtClean="0"/>
              <a:t>Es </a:t>
            </a:r>
            <a:r>
              <a:rPr lang="es-ES" dirty="0"/>
              <a:t>un nuevo contrato mediante el cual el </a:t>
            </a:r>
            <a:r>
              <a:rPr lang="es-ES" dirty="0" err="1"/>
              <a:t>subcontratante</a:t>
            </a:r>
            <a:r>
              <a:rPr lang="es-ES" dirty="0"/>
              <a:t> crea a favor del </a:t>
            </a:r>
            <a:r>
              <a:rPr lang="es-ES" dirty="0" smtClean="0"/>
              <a:t>subcontratado </a:t>
            </a:r>
            <a:r>
              <a:rPr lang="es-ES" dirty="0"/>
              <a:t>una nueva posición contractual derivada de la que aquel tiene en el contrato principal.- Puede darse respecto a todas las prestaciones como respecto a las </a:t>
            </a:r>
            <a:r>
              <a:rPr lang="es-ES" dirty="0" smtClean="0"/>
              <a:t>pendientes </a:t>
            </a:r>
            <a:endParaRPr lang="es-ES" dirty="0"/>
          </a:p>
          <a:p>
            <a:endParaRPr lang="es-ES" dirty="0"/>
          </a:p>
          <a:p>
            <a:pPr lvl="1"/>
            <a:r>
              <a:rPr lang="es-ES" b="1" dirty="0" smtClean="0">
                <a:solidFill>
                  <a:srgbClr val="FF0000"/>
                </a:solidFill>
              </a:rPr>
              <a:t>ACCIONES</a:t>
            </a:r>
            <a:r>
              <a:rPr lang="es-ES" dirty="0" smtClean="0"/>
              <a:t> (1071)</a:t>
            </a:r>
            <a:endParaRPr lang="es-ES" dirty="0"/>
          </a:p>
          <a:p>
            <a:endParaRPr lang="es-ES" dirty="0"/>
          </a:p>
          <a:p>
            <a:pPr lvl="2"/>
            <a:r>
              <a:rPr lang="es-ES" b="1" dirty="0" smtClean="0">
                <a:solidFill>
                  <a:srgbClr val="FF0000"/>
                </a:solidFill>
              </a:rPr>
              <a:t>SUBCONTRATADO </a:t>
            </a:r>
            <a:endParaRPr lang="es-ES" b="1" dirty="0">
              <a:solidFill>
                <a:srgbClr val="FF0000"/>
              </a:solidFill>
            </a:endParaRPr>
          </a:p>
          <a:p>
            <a:r>
              <a:rPr lang="es-ES" dirty="0" smtClean="0"/>
              <a:t>- Acciones </a:t>
            </a:r>
            <a:r>
              <a:rPr lang="es-ES" dirty="0"/>
              <a:t>directas emergentes del subcontrato contra el </a:t>
            </a:r>
            <a:r>
              <a:rPr lang="es-ES" dirty="0" err="1"/>
              <a:t>subcontratante</a:t>
            </a:r>
            <a:r>
              <a:rPr lang="es-ES" dirty="0"/>
              <a:t> </a:t>
            </a:r>
          </a:p>
          <a:p>
            <a:r>
              <a:rPr lang="es-ES" dirty="0" smtClean="0"/>
              <a:t>-  Acción </a:t>
            </a:r>
            <a:r>
              <a:rPr lang="es-ES" dirty="0"/>
              <a:t>directas que le corresponden al </a:t>
            </a:r>
            <a:r>
              <a:rPr lang="es-ES" dirty="0" err="1"/>
              <a:t>subcontratante</a:t>
            </a:r>
            <a:r>
              <a:rPr lang="es-ES" dirty="0"/>
              <a:t> contra el contratante principal en la medida de las obligaciones pendientes </a:t>
            </a:r>
          </a:p>
          <a:p>
            <a:endParaRPr lang="es-ES" dirty="0"/>
          </a:p>
          <a:p>
            <a:pPr lvl="2"/>
            <a:r>
              <a:rPr lang="es-ES" b="1" dirty="0" smtClean="0">
                <a:solidFill>
                  <a:srgbClr val="FF0000"/>
                </a:solidFill>
              </a:rPr>
              <a:t>CONTRATANTE </a:t>
            </a:r>
            <a:r>
              <a:rPr lang="es-ES" b="1" dirty="0">
                <a:solidFill>
                  <a:srgbClr val="FF0000"/>
                </a:solidFill>
              </a:rPr>
              <a:t>PRINCIPAL</a:t>
            </a:r>
            <a:r>
              <a:rPr lang="es-ES" dirty="0"/>
              <a:t> </a:t>
            </a:r>
          </a:p>
          <a:p>
            <a:r>
              <a:rPr lang="es-ES" dirty="0" smtClean="0"/>
              <a:t>- </a:t>
            </a:r>
            <a:r>
              <a:rPr lang="es-ES" dirty="0"/>
              <a:t>Si no participo mantiene las acciones contra el </a:t>
            </a:r>
            <a:r>
              <a:rPr lang="es-ES" dirty="0" err="1"/>
              <a:t>subcontratante</a:t>
            </a:r>
            <a:r>
              <a:rPr lang="es-ES" dirty="0"/>
              <a:t> respecto al contrato principal </a:t>
            </a:r>
          </a:p>
          <a:p>
            <a:r>
              <a:rPr lang="es-ES" dirty="0" smtClean="0"/>
              <a:t>- </a:t>
            </a:r>
            <a:r>
              <a:rPr lang="es-ES" dirty="0"/>
              <a:t>Las que le corresponden al </a:t>
            </a:r>
            <a:r>
              <a:rPr lang="es-ES" dirty="0" err="1"/>
              <a:t>subcontratante</a:t>
            </a:r>
            <a:r>
              <a:rPr lang="es-ES" dirty="0"/>
              <a:t> contra el subcontratado y puede hacerlo en nombre e interés propio </a:t>
            </a:r>
          </a:p>
          <a:p>
            <a:endParaRPr lang="es-ES" dirty="0" smtClean="0"/>
          </a:p>
          <a:p>
            <a:r>
              <a:rPr lang="es-ES" b="1" dirty="0" smtClean="0">
                <a:solidFill>
                  <a:srgbClr val="0070C0"/>
                </a:solidFill>
              </a:rPr>
              <a:t>SEÑA</a:t>
            </a:r>
            <a:r>
              <a:rPr lang="es-ES" b="1" dirty="0">
                <a:solidFill>
                  <a:srgbClr val="0070C0"/>
                </a:solidFill>
              </a:rPr>
              <a:t>:</a:t>
            </a:r>
            <a:r>
              <a:rPr lang="es-ES" dirty="0"/>
              <a:t> el principio es que es confirmatoria del acto pero las partes pueden convenir la facultad de arrepentirse, y en tal caso, quien la entrego la pierde y el que la </a:t>
            </a:r>
            <a:r>
              <a:rPr lang="es-ES" dirty="0" smtClean="0"/>
              <a:t>recibe si se arrepiente, debe devolverla por el doble de la seña. </a:t>
            </a:r>
            <a:endParaRPr lang="es-ES" dirty="0"/>
          </a:p>
          <a:p>
            <a:endParaRPr lang="es-ES" dirty="0" smtClean="0"/>
          </a:p>
          <a:p>
            <a:r>
              <a:rPr lang="es-ES" b="1" dirty="0" smtClean="0">
                <a:solidFill>
                  <a:srgbClr val="0070C0"/>
                </a:solidFill>
              </a:rPr>
              <a:t>INTERPRETACION de los Contratos</a:t>
            </a:r>
            <a:r>
              <a:rPr lang="es-ES" b="1" dirty="0" smtClean="0">
                <a:solidFill>
                  <a:srgbClr val="FF0000"/>
                </a:solidFill>
              </a:rPr>
              <a:t>:</a:t>
            </a:r>
            <a:r>
              <a:rPr lang="es-ES" dirty="0" smtClean="0"/>
              <a:t> </a:t>
            </a:r>
            <a:r>
              <a:rPr lang="es-ES" dirty="0"/>
              <a:t>Conforme la intención de las partes y al principio de la buena fe </a:t>
            </a:r>
          </a:p>
          <a:p>
            <a:r>
              <a:rPr lang="es-ES" dirty="0"/>
              <a:t> Interpretación Restrictiva </a:t>
            </a:r>
          </a:p>
          <a:p>
            <a:r>
              <a:rPr lang="es-ES" dirty="0"/>
              <a:t> Significado de las palabras </a:t>
            </a:r>
          </a:p>
          <a:p>
            <a:r>
              <a:rPr lang="es-ES" dirty="0"/>
              <a:t> ´Principio de Conservación </a:t>
            </a:r>
          </a:p>
          <a:p>
            <a:r>
              <a:rPr lang="es-ES" dirty="0"/>
              <a:t> Interpretación contextual </a:t>
            </a:r>
          </a:p>
          <a:p>
            <a:r>
              <a:rPr lang="es-ES" dirty="0"/>
              <a:t> Las circunstancias en que se celebro  La conducta de las partes incluso posterior a su celebración  La naturaleza y fin del contrato</a:t>
            </a:r>
            <a:endParaRPr lang="es-AR" dirty="0"/>
          </a:p>
          <a:p>
            <a:endParaRPr lang="es-AR" dirty="0"/>
          </a:p>
        </p:txBody>
      </p:sp>
    </p:spTree>
    <p:extLst>
      <p:ext uri="{BB962C8B-B14F-4D97-AF65-F5344CB8AC3E}">
        <p14:creationId xmlns:p14="http://schemas.microsoft.com/office/powerpoint/2010/main" val="4047994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r>
              <a:rPr lang="es-ES" b="1" dirty="0">
                <a:solidFill>
                  <a:srgbClr val="0070C0"/>
                </a:solidFill>
              </a:rPr>
              <a:t>EXTINCION </a:t>
            </a:r>
            <a:r>
              <a:rPr lang="es-ES" b="1" dirty="0" smtClean="0">
                <a:solidFill>
                  <a:srgbClr val="0070C0"/>
                </a:solidFill>
              </a:rPr>
              <a:t>de los CONTRATOS</a:t>
            </a:r>
          </a:p>
          <a:p>
            <a:pPr>
              <a:buFont typeface="Wingdings" panose="05000000000000000000" pitchFamily="2" charset="2"/>
              <a:buChar char="§"/>
            </a:pPr>
            <a:r>
              <a:rPr lang="es-ES" dirty="0" smtClean="0"/>
              <a:t>RESCISIÓN </a:t>
            </a:r>
            <a:r>
              <a:rPr lang="es-ES" dirty="0"/>
              <a:t>BILATERAL: con efecto para el futuro, salvo estipulación de las partes </a:t>
            </a:r>
            <a:endParaRPr lang="es-ES" dirty="0" smtClean="0"/>
          </a:p>
          <a:p>
            <a:pPr>
              <a:buFont typeface="Wingdings" panose="05000000000000000000" pitchFamily="2" charset="2"/>
              <a:buChar char="§"/>
            </a:pPr>
            <a:r>
              <a:rPr lang="es-ES" dirty="0" smtClean="0"/>
              <a:t>POR </a:t>
            </a:r>
            <a:r>
              <a:rPr lang="es-ES" dirty="0"/>
              <a:t>DECLARACION DE UNA DE LAS PARTES </a:t>
            </a:r>
            <a:endParaRPr lang="es-ES" dirty="0" smtClean="0"/>
          </a:p>
          <a:p>
            <a:pPr>
              <a:buFont typeface="Wingdings" panose="05000000000000000000" pitchFamily="2" charset="2"/>
              <a:buChar char="§"/>
            </a:pPr>
            <a:r>
              <a:rPr lang="es-ES" dirty="0" smtClean="0"/>
              <a:t>Rescisión </a:t>
            </a:r>
            <a:r>
              <a:rPr lang="es-ES" dirty="0"/>
              <a:t>Unilateral </a:t>
            </a:r>
            <a:endParaRPr lang="es-ES" dirty="0" smtClean="0"/>
          </a:p>
          <a:p>
            <a:pPr>
              <a:buFont typeface="Wingdings" panose="05000000000000000000" pitchFamily="2" charset="2"/>
              <a:buChar char="§"/>
            </a:pPr>
            <a:r>
              <a:rPr lang="es-ES" dirty="0" smtClean="0"/>
              <a:t>Revocación </a:t>
            </a:r>
          </a:p>
          <a:p>
            <a:pPr>
              <a:buFont typeface="Wingdings" panose="05000000000000000000" pitchFamily="2" charset="2"/>
              <a:buChar char="§"/>
            </a:pPr>
            <a:r>
              <a:rPr lang="es-ES" dirty="0" smtClean="0"/>
              <a:t>Resolución</a:t>
            </a:r>
            <a:endParaRPr lang="es-AR" dirty="0"/>
          </a:p>
        </p:txBody>
      </p:sp>
    </p:spTree>
    <p:extLst>
      <p:ext uri="{BB962C8B-B14F-4D97-AF65-F5344CB8AC3E}">
        <p14:creationId xmlns:p14="http://schemas.microsoft.com/office/powerpoint/2010/main" val="410665620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Escala de grise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52</TotalTime>
  <Words>1072</Words>
  <Application>Microsoft Office PowerPoint</Application>
  <PresentationFormat>Presentación en pantalla (4:3)</PresentationFormat>
  <Paragraphs>85</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NewsPrint</vt:lpstr>
      <vt:lpstr>Presentación de PowerPoint</vt:lpstr>
      <vt:lpstr>Presentación de PowerPoint</vt:lpstr>
      <vt:lpstr>Presentación de PowerPoint</vt:lpstr>
      <vt:lpstr>Presentación de PowerPoint</vt:lpstr>
      <vt:lpstr>PRUEBA   Princ. General: Libertad de Prueba, siempre que sea idónea para para llegar a una razonable convicción según las reglas de la sana crítica y con arreglo a lo que disponen las leyes procesales, excepto que una ley requiera un medio (forma) especial   Cuando normalmente se instrumenta (escritura pública) no puede ser probado exclusivamente por testigos   Prueba en los Contratos Formales (ad probationis)  - Se prueban con las formalidades requeridas o también por otros medios incluso por testigos, siempre que haya imposibilidad de obtener la prueba de haber sido cumplida la formalidad o si existe principio de prueba instrumental o comienzo de ejecución. - Es principio de prueba instrumental todo instrumento emanado de la otra parte, de su causante o de parte interesada en el asunto y que haga verosímil la existencia del contrato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CONTRATOS EN GENERAL Titulo II, Libro III del CCC Contrato es todo acto jurÃ­dico a travÃ©s del cual dos o mas partes manifiestan su consentimiento para crear, regular, modificar, transferir o extinguir relaciones jurÃ­dicas patrimoniales (957) ïµ Acto JurÃ­dico ïµ Dos o mas partes ïµ Consentimiento ïµ Crear, regular, modificar, transferir o extinguir relaciones jurÃ­dicas ïµ patrimoniales EFECTOS ïµ Es vinculante: solo puede ser modificado o extinguido ïµ1.- por acuerdo de partes ïµ2.- Por disposiciÃ³n de la Ley ïµ3.- Por los jueces a pedido de partes o de Oficio cuando se afecta el orden pÃºblico.- BUENA FE ïµ Los contratos deben celebrarse, interpretarse y ejecutarse de buena fe. Obligan no solo a lo que esta especÃ­ficamente expresado en la contrataciÃ³n sino a todo lo inherente a ello, ïµ con los alcances en que razonablemente se habrÃ­a obligado un contratante cuidadoso y previsor.- REGULACION JURIDICA ïµ En primer lugar por LA VOLUNTAD DE LAS PARTES, las normas legales son supletorias salvo que por la expresiÃ³n utilizada, el contenido o contexto, resulte el carÃ¡cter indisponible.- ïµ PRELACION DE NORMAS EN UN CONTRATO; PrelaciÃ³n: (concurrencia de normas del CC y otra Norma Especial) 1.- Normas indisponible de la Ley Especial y las del CC 2.- Normas particulares del Contrato 3.- Normas Supletorias de la Ley Especial 4- Normas Supletorias del CC CLASES DE CONTRATOS ïµ 1.- UNILATERALES, BILATERALES Y PLURILATERALES segÃºn la cantidad de partes obligadas en la relaciÃ³n ïµ 2.- ONEROSOS Y GRATUITOS SegÃºn exista o no reciprocidad en las ventajas de las partes. Oneroso cuando las ventajas que procuran una de las partes les son concedidas a raÃ­z de una prestaciÃ³n que ella ha hecho o se obliga a hacer a la otra.- Gratuito se asegura a uno o a otro de los contratantes alguna ventaja independientemente de toda prestaciÃ³n a su cargo.- ïµ 3.- CONMUTATIVOS Y ALEATORIOS SegÃºn sea la certidumbre o incertidumbre de las ventajas de las partes y siempre son onerosos.- 4.- FORMALES e INFORMALES ïµ CUANDO LA LEY EXIGE UNA FORMA PARA SU V</dc:title>
  <dc:creator>marisa inés fernandez</dc:creator>
  <cp:lastModifiedBy>marisa inés fernandez</cp:lastModifiedBy>
  <cp:revision>5</cp:revision>
  <dcterms:created xsi:type="dcterms:W3CDTF">2023-09-05T22:24:42Z</dcterms:created>
  <dcterms:modified xsi:type="dcterms:W3CDTF">2023-09-05T23:17:27Z</dcterms:modified>
</cp:coreProperties>
</file>