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7" r:id="rId6"/>
    <p:sldId id="279" r:id="rId7"/>
    <p:sldId id="280" r:id="rId8"/>
    <p:sldId id="281" r:id="rId9"/>
    <p:sldId id="270" r:id="rId10"/>
    <p:sldId id="273" r:id="rId11"/>
    <p:sldId id="272" r:id="rId12"/>
    <p:sldId id="282" r:id="rId13"/>
    <p:sldId id="285" r:id="rId14"/>
    <p:sldId id="286" r:id="rId15"/>
    <p:sldId id="283" r:id="rId16"/>
    <p:sldId id="284" r:id="rId17"/>
    <p:sldId id="274" r:id="rId18"/>
    <p:sldId id="276" r:id="rId19"/>
    <p:sldId id="288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4F7018-A1AD-463E-B762-16758BB4452A}">
          <p14:sldIdLst>
            <p14:sldId id="257"/>
            <p14:sldId id="267"/>
            <p14:sldId id="268"/>
            <p14:sldId id="269"/>
            <p14:sldId id="277"/>
            <p14:sldId id="279"/>
            <p14:sldId id="280"/>
            <p14:sldId id="281"/>
            <p14:sldId id="270"/>
            <p14:sldId id="273"/>
            <p14:sldId id="272"/>
            <p14:sldId id="282"/>
            <p14:sldId id="285"/>
            <p14:sldId id="286"/>
            <p14:sldId id="283"/>
            <p14:sldId id="284"/>
            <p14:sldId id="274"/>
            <p14:sldId id="27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2/3/2026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2731F37-A030-4EE2-9750-F2A9C276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38" y="-1"/>
            <a:ext cx="8865524" cy="6858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2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Control y planificación de trayectoria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A8A3F-8437-43A3-9D34-2E746AA6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Explicación P2P o PTP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8A111-C1F2-4A63-9BC2-ED576A19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/>
          <a:lstStyle/>
          <a:p>
            <a:r>
              <a:rPr lang="es-MX" dirty="0"/>
              <a:t>Supongamos que se tiene un brazo con dos motores.</a:t>
            </a:r>
          </a:p>
          <a:p>
            <a:r>
              <a:rPr lang="es-MX" dirty="0"/>
              <a:t>Cada motor tiene una aceleración máxima de 2 grados por segundo cuadrado.</a:t>
            </a:r>
          </a:p>
          <a:p>
            <a:r>
              <a:rPr lang="es-MX" dirty="0"/>
              <a:t>Se quiere mover el motor 1 un ángulo a1 de  200 grados</a:t>
            </a:r>
          </a:p>
          <a:p>
            <a:r>
              <a:rPr lang="es-MX" dirty="0"/>
              <a:t>Se quiere mover el motor 2 un ángulo a2 de 100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/>
              <a:t>grados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36E79C-6B49-49A2-B6DF-A330ED4A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23" y="1419041"/>
            <a:ext cx="2924583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5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B0EA0-3577-40BE-B48E-A8083E8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1969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Explicación PTP motor 1 ejemplo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C540B7-0AA9-4B8E-89CE-E3A63B09D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68" y="1657190"/>
            <a:ext cx="3296110" cy="40963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745974B-F548-4D4D-93F6-6C1E8C83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872" y="619698"/>
            <a:ext cx="3347188" cy="20749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6E498F-C26C-4EBA-A357-FB2AE853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101" y="2840469"/>
            <a:ext cx="3282076" cy="198250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477941-6F36-43AB-BC64-E3E0C666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68762"/>
            <a:ext cx="3036278" cy="188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0E744-A90A-4A6E-8102-3CB54AE0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30" y="66187"/>
            <a:ext cx="10515600" cy="51410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Explicación PTP motor 1 y 2 ejemplo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75029D-9EF5-4C94-B655-4F09B9616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9" y="783840"/>
            <a:ext cx="4730380" cy="3235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F27E6E-7D32-4CF4-9CB6-505CDFD02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29" y="804038"/>
            <a:ext cx="4021018" cy="24012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F020C5-69CC-448C-AACA-1A30B5EC4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640" y="3589990"/>
            <a:ext cx="4715533" cy="28960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2C65BA7-4EF4-4AC7-9BB4-06F9135F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27" y="4222405"/>
            <a:ext cx="3739845" cy="22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364AF-35F5-4285-BAE7-E4B43471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2400" b="0" i="0" dirty="0">
                <a:solidFill>
                  <a:srgbClr val="000000"/>
                </a:solidFill>
                <a:effectLst/>
                <a:latin typeface="ArialMT"/>
              </a:rPr>
              <a:t>Rectificado de banda (</a:t>
            </a:r>
            <a:r>
              <a:rPr lang="es-AR" sz="2400" b="0" i="0" dirty="0" err="1">
                <a:solidFill>
                  <a:srgbClr val="000000"/>
                </a:solidFill>
                <a:effectLst/>
                <a:latin typeface="ArialMT"/>
              </a:rPr>
              <a:t>sobrepulido</a:t>
            </a:r>
            <a:r>
              <a:rPr lang="es-AR" sz="2400" b="0" i="0" dirty="0">
                <a:solidFill>
                  <a:srgbClr val="000000"/>
                </a:solidFill>
                <a:effectLst/>
                <a:latin typeface="ArialMT"/>
              </a:rPr>
              <a:t> o redondeo)</a:t>
            </a:r>
            <a:r>
              <a:rPr lang="es-AR" sz="5400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8A08DA-1AF0-49D0-9465-E6F130341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El rectificado es una forma de minimizar las vibraciones en el robot.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Para ello, se redondea la curva de trayectoria que se va a recorrer (radio de rectificado).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Las posiciones espaciales individuales solo se aproximan, manteniendo la velocidad constante.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De este modo, se elimina la necesidad de frenar y acelerar (lo que reduce el desgaste).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Reducción adicional del tiempo de desplazamiento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Los movimientos del robot son prácticamente sin sacudidas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En el caso de contornos con ajuste preciso, no se puede utilizar el rectificado excesivo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5994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E6C789-21C7-4B8D-A1B9-84E24328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400" b="0" i="0" dirty="0">
                <a:solidFill>
                  <a:srgbClr val="000000"/>
                </a:solidFill>
                <a:effectLst/>
                <a:latin typeface="ArialMT"/>
              </a:rPr>
              <a:t>Rectificado de banda (</a:t>
            </a:r>
            <a:r>
              <a:rPr lang="es-AR" sz="4400" b="0" i="0" dirty="0" err="1">
                <a:solidFill>
                  <a:srgbClr val="000000"/>
                </a:solidFill>
                <a:effectLst/>
                <a:latin typeface="ArialMT"/>
              </a:rPr>
              <a:t>sobrepulido</a:t>
            </a:r>
            <a:r>
              <a:rPr lang="es-AR" sz="4400" b="0" i="0" dirty="0">
                <a:solidFill>
                  <a:srgbClr val="000000"/>
                </a:solidFill>
                <a:effectLst/>
                <a:latin typeface="ArialMT"/>
              </a:rPr>
              <a:t> o redondeo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DCB37B1-9800-45A3-B770-508C688A9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101" y="3031740"/>
            <a:ext cx="6307271" cy="2982198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5BF136-61C4-4836-BD67-20A183FD6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53" y="1840949"/>
            <a:ext cx="5410955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0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DC413-9111-472D-AF59-B1549D89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854"/>
            <a:ext cx="10515600" cy="42618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Multipunto MP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262F39-4774-4AD1-B4DF-C2092A4B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9" y="1466576"/>
            <a:ext cx="5277587" cy="39248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5C20EAF-D009-4EB8-B5D4-9653DF4A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941" y="1204543"/>
            <a:ext cx="4382364" cy="432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B0863-BE7D-458A-BF10-604F1EAB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Multipunto (MP) vs </a:t>
            </a:r>
            <a:r>
              <a:rPr lang="es-MX" dirty="0" err="1"/>
              <a:t>Continuous</a:t>
            </a:r>
            <a:r>
              <a:rPr lang="es-MX" dirty="0"/>
              <a:t> </a:t>
            </a:r>
            <a:r>
              <a:rPr lang="es-MX" dirty="0" err="1"/>
              <a:t>Path</a:t>
            </a:r>
            <a:r>
              <a:rPr lang="es-MX" dirty="0"/>
              <a:t> (CP)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FC57851-A48A-4C48-B44B-F7A81F78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36" y="2277028"/>
            <a:ext cx="8259328" cy="3448531"/>
          </a:xfrm>
        </p:spPr>
      </p:pic>
    </p:spTree>
    <p:extLst>
      <p:ext uri="{BB962C8B-B14F-4D97-AF65-F5344CB8AC3E}">
        <p14:creationId xmlns:p14="http://schemas.microsoft.com/office/powerpoint/2010/main" val="65077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AD39D-DFD7-448D-9FC0-F3F863D8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Autofit/>
          </a:bodyPr>
          <a:lstStyle/>
          <a:p>
            <a:pPr algn="ctr"/>
            <a:r>
              <a:rPr lang="es-MX" sz="3600" dirty="0"/>
              <a:t>Control de trayectoria continua CP (</a:t>
            </a:r>
            <a:r>
              <a:rPr lang="es-MX" sz="3600" dirty="0" err="1"/>
              <a:t>Continuous</a:t>
            </a:r>
            <a:r>
              <a:rPr lang="es-MX" sz="3600" dirty="0"/>
              <a:t> </a:t>
            </a:r>
            <a:r>
              <a:rPr lang="es-MX" sz="3600" dirty="0" err="1"/>
              <a:t>Path</a:t>
            </a:r>
            <a:r>
              <a:rPr lang="es-MX" sz="3600" dirty="0"/>
              <a:t>) </a:t>
            </a:r>
            <a:endParaRPr lang="es-AR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347350-89B4-44BF-9933-A198B91F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En el control de trayectoria, la trayectoria de movimiento entre dos puntos se describe matemáticamente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Por lo tanto, existe una relación funcional entre los ejes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▪ Para ello, un denominado interpolador debe calcular puntos intermedios.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La base de control para ello es el ciclo de interpolación (ciclo IPO)</a:t>
            </a:r>
          </a:p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NotoSansSymbols2-Regular"/>
              </a:rPr>
              <a:t>▪ 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Uso del control de trayectoria cuando se desea un seguimiento exacto de la trayectoria (desbarbado, pegado, soldadura de trayectoria).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1026" name="Picture 2" descr="Motion Planning Methods for Industrial Robots • Smashing Robotics">
            <a:extLst>
              <a:ext uri="{FF2B5EF4-FFF2-40B4-BE49-F238E27FC236}">
                <a16:creationId xmlns:a16="http://schemas.microsoft.com/office/drawing/2014/main" id="{C5B11543-84D4-4EA0-8562-CB24D8E7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10" y="1723292"/>
            <a:ext cx="4130490" cy="341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5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B5A5E-B141-499A-B7F9-B8F1AA96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Control de trayectoria circular (</a:t>
            </a:r>
            <a:r>
              <a:rPr lang="es-MX" dirty="0" err="1"/>
              <a:t>circ</a:t>
            </a:r>
            <a:r>
              <a:rPr lang="es-MX" dirty="0"/>
              <a:t>)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16DF13-8F1A-40A0-9D63-4B3C87EDD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412" y="1755865"/>
            <a:ext cx="7135221" cy="134321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25BA37-D34F-49C9-A34B-F809E56A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40" y="3266555"/>
            <a:ext cx="5944430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9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A8A3F-8437-43A3-9D34-2E746AA6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Ejercicio propuesto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F8A111-C1F2-4A63-9BC2-ED576A19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3615" cy="435133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Supongamos que se tiene un brazo con dos motores.</a:t>
            </a:r>
          </a:p>
          <a:p>
            <a:r>
              <a:rPr lang="es-MX" dirty="0"/>
              <a:t>El motor 1 tiene una aceleración máxima de 2 grados por segundo cuadrado mientras que el motor 2 tiene una aceleración máxima de 1 grado por segundo cuadrado.</a:t>
            </a:r>
          </a:p>
          <a:p>
            <a:r>
              <a:rPr lang="es-MX" dirty="0"/>
              <a:t>La velocidad máxima es de 10 grados por segundo</a:t>
            </a:r>
          </a:p>
          <a:p>
            <a:r>
              <a:rPr lang="es-MX" dirty="0"/>
              <a:t>Se quiere mover el motor 1 un ángulo a1 de  100 grados</a:t>
            </a:r>
          </a:p>
          <a:p>
            <a:r>
              <a:rPr lang="es-MX" dirty="0"/>
              <a:t>Se quiere mover el motor 2 un ángulo a2 de 50</a:t>
            </a:r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dirty="0"/>
              <a:t>grados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36E79C-6B49-49A2-B6DF-A330ED4A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923" y="2677134"/>
            <a:ext cx="2924583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8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b="1" dirty="0"/>
              <a:t>Apuntes de catedra de robótica Universidad de Ciencias Aplicadas Karlsruhe</a:t>
            </a:r>
          </a:p>
          <a:p>
            <a:r>
              <a:rPr lang="es-AR" dirty="0" err="1"/>
              <a:t>Sciliano</a:t>
            </a:r>
            <a:r>
              <a:rPr lang="es-AR" dirty="0"/>
              <a:t>, </a:t>
            </a:r>
            <a:r>
              <a:rPr lang="es-AR" dirty="0" err="1"/>
              <a:t>Sciavicco</a:t>
            </a:r>
            <a:r>
              <a:rPr lang="es-AR" dirty="0"/>
              <a:t>, </a:t>
            </a:r>
            <a:r>
              <a:rPr lang="es-AR" dirty="0" err="1"/>
              <a:t>Villani</a:t>
            </a:r>
            <a:r>
              <a:rPr lang="es-AR" dirty="0"/>
              <a:t> y </a:t>
            </a:r>
            <a:r>
              <a:rPr lang="es-AR" dirty="0" err="1"/>
              <a:t>Orioli</a:t>
            </a:r>
            <a:r>
              <a:rPr lang="es-AR" dirty="0"/>
              <a:t>: </a:t>
            </a:r>
            <a:r>
              <a:rPr lang="es-AR" dirty="0" err="1"/>
              <a:t>Robotics</a:t>
            </a:r>
            <a:r>
              <a:rPr lang="es-AR" dirty="0"/>
              <a:t>- </a:t>
            </a:r>
            <a:r>
              <a:rPr lang="es-AR" dirty="0" err="1"/>
              <a:t>Modelling</a:t>
            </a:r>
            <a:r>
              <a:rPr lang="es-AR" dirty="0"/>
              <a:t> </a:t>
            </a:r>
            <a:r>
              <a:rPr lang="es-AR" dirty="0" err="1"/>
              <a:t>Planning</a:t>
            </a:r>
            <a:r>
              <a:rPr lang="es-AR" dirty="0"/>
              <a:t> and Control, Springer</a:t>
            </a:r>
            <a:endParaRPr lang="es-MX" dirty="0"/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971FF-AD26-453B-9535-FD8C905B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Partes de un sistema robótico</a:t>
            </a:r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87C53A-1E88-4CBC-B1EC-7A6E4BA8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37" y="1494677"/>
            <a:ext cx="10031225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75B20-C71F-41F0-9930-7B7D4D1E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Métodos básicos de procedimiento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849285-684E-4928-89EA-C395A4CBC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Actualmente existen cuatro métodos diferentes disponibles en el mercado para abordar el TCP (Tool Center Point) desde puntos en el espacio: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1. Control punto a punto (PTP)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2. Control multipunto (MP)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3. Control de trayectoria continua (CP) (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Continuous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Path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)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4. Control de trayectoria circular (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circ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)</a:t>
            </a:r>
            <a:br>
              <a:rPr lang="de-DE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56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D92AC-9810-4B90-B7CC-BF94F44A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Generalidades</a:t>
            </a:r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99107D-7E48-49EF-87C4-1F3D8E52BD44}"/>
              </a:ext>
            </a:extLst>
          </p:cNvPr>
          <p:cNvSpPr txBox="1"/>
          <p:nvPr/>
        </p:nvSpPr>
        <p:spPr>
          <a:xfrm>
            <a:off x="2985722" y="176515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Se realizan trayectorias de velocidad, aceleración y posición</a:t>
            </a: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C4EE82-EA17-4BD6-A8B8-DC91B58BE00B}"/>
              </a:ext>
            </a:extLst>
          </p:cNvPr>
          <p:cNvSpPr txBox="1"/>
          <p:nvPr/>
        </p:nvSpPr>
        <p:spPr>
          <a:xfrm>
            <a:off x="2985722" y="2468556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Por motivos de vibraciones e inestabilidad siempre se terminan todos los movimientos de los motores en simultaneo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977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720E1-8333-4EFD-BCC1-620B98A66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407162" cy="826477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Tipos de perfiles de velocidades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A675F0-1330-4934-AB0D-E8F2D92D9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Perfil trapezoidal</a:t>
            </a:r>
          </a:p>
          <a:p>
            <a:endParaRPr lang="es-AR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  <a:p>
            <a:r>
              <a:rPr lang="es-AR" dirty="0"/>
              <a:t>Polinomio grado 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49C015-C52F-4DD8-81CD-B7DD08D7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69" y="5133856"/>
            <a:ext cx="1619476" cy="971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9BA87E-9A23-45DF-8248-1AF41CB2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64987"/>
            <a:ext cx="3843782" cy="18322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C33068-773F-4F49-B9A0-A82BF7DD9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81" y="860783"/>
            <a:ext cx="2948354" cy="277855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E87C922-5F39-47DE-BFF6-80E77A24787A}"/>
              </a:ext>
            </a:extLst>
          </p:cNvPr>
          <p:cNvSpPr/>
          <p:nvPr/>
        </p:nvSpPr>
        <p:spPr>
          <a:xfrm>
            <a:off x="5802923" y="756138"/>
            <a:ext cx="3349869" cy="30245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5830154-06E6-49F9-A1F5-65EC4097E993}"/>
              </a:ext>
            </a:extLst>
          </p:cNvPr>
          <p:cNvSpPr/>
          <p:nvPr/>
        </p:nvSpPr>
        <p:spPr>
          <a:xfrm>
            <a:off x="5802923" y="4164987"/>
            <a:ext cx="4202723" cy="218305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337913-D65B-409B-B76B-945FCE44D70A}"/>
              </a:ext>
            </a:extLst>
          </p:cNvPr>
          <p:cNvCxnSpPr>
            <a:endCxn id="11" idx="1"/>
          </p:cNvCxnSpPr>
          <p:nvPr/>
        </p:nvCxnSpPr>
        <p:spPr>
          <a:xfrm>
            <a:off x="4123592" y="4164987"/>
            <a:ext cx="1679331" cy="1091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49E51FE-8139-4AEC-8BC5-445A90A44D81}"/>
              </a:ext>
            </a:extLst>
          </p:cNvPr>
          <p:cNvCxnSpPr>
            <a:endCxn id="10" idx="1"/>
          </p:cNvCxnSpPr>
          <p:nvPr/>
        </p:nvCxnSpPr>
        <p:spPr>
          <a:xfrm>
            <a:off x="3842238" y="2110154"/>
            <a:ext cx="1960685" cy="158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59691-9BA9-42DE-B8F8-77741542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400" dirty="0"/>
              <a:t>Tipos de perfiles de velocidades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5173A-A320-4749-B87B-7F82483A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Perfil S (curva s)</a:t>
            </a:r>
            <a:endParaRPr lang="es-AR" dirty="0"/>
          </a:p>
        </p:txBody>
      </p:sp>
      <p:pic>
        <p:nvPicPr>
          <p:cNvPr id="5" name="Picture 2" descr="S-Curve Motion Profiles: Optimize Machine Performance | PMD">
            <a:extLst>
              <a:ext uri="{FF2B5EF4-FFF2-40B4-BE49-F238E27FC236}">
                <a16:creationId xmlns:a16="http://schemas.microsoft.com/office/drawing/2014/main" id="{DBC90137-C2BC-43D0-ACDF-A448B8C7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2760784"/>
            <a:ext cx="5885958" cy="399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D89E08-2206-4551-A12D-8119ED28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84" y="1826419"/>
            <a:ext cx="3820058" cy="33723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4B86A9C-B969-426E-B13F-E77B2B451A90}"/>
              </a:ext>
            </a:extLst>
          </p:cNvPr>
          <p:cNvSpPr/>
          <p:nvPr/>
        </p:nvSpPr>
        <p:spPr>
          <a:xfrm>
            <a:off x="6822831" y="1690688"/>
            <a:ext cx="3956538" cy="378692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DBC5618-58ED-49ED-81E0-B5312EEB76A4}"/>
              </a:ext>
            </a:extLst>
          </p:cNvPr>
          <p:cNvCxnSpPr>
            <a:endCxn id="7" idx="1"/>
          </p:cNvCxnSpPr>
          <p:nvPr/>
        </p:nvCxnSpPr>
        <p:spPr>
          <a:xfrm>
            <a:off x="5011615" y="2092569"/>
            <a:ext cx="1811216" cy="1491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4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62170-F477-4A21-A937-17A9A3168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Fórmulas perfil trapezoidal 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6F3016-77AD-408F-B459-25F7E38F0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493" y="1690688"/>
            <a:ext cx="1781424" cy="59063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F8A05F5-F717-4E73-A20D-A946F442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53" y="2545666"/>
            <a:ext cx="1467055" cy="8002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E77ACD7-B3CD-4EB0-9750-8DD538217831}"/>
              </a:ext>
            </a:extLst>
          </p:cNvPr>
          <p:cNvSpPr txBox="1"/>
          <p:nvPr/>
        </p:nvSpPr>
        <p:spPr>
          <a:xfrm>
            <a:off x="838200" y="1812695"/>
            <a:ext cx="199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Velocidad máxima</a:t>
            </a:r>
            <a:endParaRPr lang="es-AR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70D2D5-1655-4D82-89E0-299E652F0795}"/>
              </a:ext>
            </a:extLst>
          </p:cNvPr>
          <p:cNvSpPr txBox="1"/>
          <p:nvPr/>
        </p:nvSpPr>
        <p:spPr>
          <a:xfrm>
            <a:off x="968054" y="2723735"/>
            <a:ext cx="199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Distancia en aceleración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4B2445-8A65-402A-B6A4-76BC417A6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753" y="3794165"/>
            <a:ext cx="2514951" cy="4477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BEA9AC9-4033-4108-BE4D-C30EA330FB95}"/>
              </a:ext>
            </a:extLst>
          </p:cNvPr>
          <p:cNvSpPr txBox="1"/>
          <p:nvPr/>
        </p:nvSpPr>
        <p:spPr>
          <a:xfrm>
            <a:off x="901043" y="383996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Distancia total </a:t>
            </a:r>
            <a:endParaRPr lang="es-AR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E8BCE10-F3AD-4CC9-ADCF-B1EC6B813F11}"/>
              </a:ext>
            </a:extLst>
          </p:cNvPr>
          <p:cNvSpPr txBox="1"/>
          <p:nvPr/>
        </p:nvSpPr>
        <p:spPr>
          <a:xfrm>
            <a:off x="4632327" y="5293082"/>
            <a:ext cx="3507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Dos veces la distancia del tiempo de aceleración. Entonces los dos se cancelan.</a:t>
            </a:r>
            <a:endParaRPr lang="es-A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B7BA091-18D0-4B68-A7F0-207AC3908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666" y="4651170"/>
            <a:ext cx="2105319" cy="53347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C1F382-6EC5-45E0-A37F-AAA8EA01090A}"/>
              </a:ext>
            </a:extLst>
          </p:cNvPr>
          <p:cNvSpPr txBox="1"/>
          <p:nvPr/>
        </p:nvSpPr>
        <p:spPr>
          <a:xfrm>
            <a:off x="968054" y="4733241"/>
            <a:ext cx="193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Tiempo total </a:t>
            </a:r>
            <a:endParaRPr lang="es-AR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E4E2542-DE47-4443-9A98-E62B8F0E6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420" y="1656830"/>
            <a:ext cx="6077798" cy="327705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E00828AA-D13A-4A67-822E-6E8710363144}"/>
              </a:ext>
            </a:extLst>
          </p:cNvPr>
          <p:cNvSpPr/>
          <p:nvPr/>
        </p:nvSpPr>
        <p:spPr>
          <a:xfrm>
            <a:off x="4632327" y="5184644"/>
            <a:ext cx="3507915" cy="130823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D32755EC-0BB0-4600-8654-DF48BC9776AE}"/>
              </a:ext>
            </a:extLst>
          </p:cNvPr>
          <p:cNvCxnSpPr>
            <a:endCxn id="23" idx="0"/>
          </p:cNvCxnSpPr>
          <p:nvPr/>
        </p:nvCxnSpPr>
        <p:spPr>
          <a:xfrm>
            <a:off x="3576918" y="4209296"/>
            <a:ext cx="2809367" cy="975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6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09BAD-FAA5-4A6A-8D1A-839550A2E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Point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point</a:t>
            </a:r>
            <a:r>
              <a:rPr lang="es-MX" dirty="0"/>
              <a:t> PTP Punto a punto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EF381-C5E6-4AD7-BD8B-8E8A06224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7264" cy="4351338"/>
          </a:xfrm>
        </p:spPr>
        <p:txBody>
          <a:bodyPr/>
          <a:lstStyle/>
          <a:p>
            <a:r>
              <a:rPr lang="es-MX" dirty="0"/>
              <a:t>Importa el punto inicial y final</a:t>
            </a:r>
          </a:p>
          <a:p>
            <a:r>
              <a:rPr lang="es-MX" dirty="0"/>
              <a:t>No importa lo que haga durante la trayectoria</a:t>
            </a:r>
          </a:p>
          <a:p>
            <a:r>
              <a:rPr lang="es-MX" dirty="0"/>
              <a:t>Muy útil si nos importa la velocidad pero no la trayectoria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AB2D43-7193-4F1C-AD9F-8CC137D6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64" y="2342853"/>
            <a:ext cx="6706536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2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655</Words>
  <Application>Microsoft Office PowerPoint</Application>
  <PresentationFormat>Panorámica</PresentationFormat>
  <Paragraphs>67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NotoSansSymbols2-Regular</vt:lpstr>
      <vt:lpstr>Tema de Office</vt:lpstr>
      <vt:lpstr>Control y planificación de trayectoria</vt:lpstr>
      <vt:lpstr>Bibliografía</vt:lpstr>
      <vt:lpstr>Partes de un sistema robótico</vt:lpstr>
      <vt:lpstr>Métodos básicos de procedimiento</vt:lpstr>
      <vt:lpstr>Generalidades</vt:lpstr>
      <vt:lpstr>Tipos de perfiles de velocidades</vt:lpstr>
      <vt:lpstr>Tipos de perfiles de velocidades</vt:lpstr>
      <vt:lpstr>Fórmulas perfil trapezoidal </vt:lpstr>
      <vt:lpstr>Point to point PTP Punto a punto</vt:lpstr>
      <vt:lpstr>Explicación P2P o PTP</vt:lpstr>
      <vt:lpstr>Explicación PTP motor 1 ejemplo</vt:lpstr>
      <vt:lpstr>Explicación PTP motor 1 y 2 ejemplo</vt:lpstr>
      <vt:lpstr>Rectificado de banda (sobrepulido o redondeo) </vt:lpstr>
      <vt:lpstr>Rectificado de banda (sobrepulido o redondeo</vt:lpstr>
      <vt:lpstr>Multipunto MP</vt:lpstr>
      <vt:lpstr>Multipunto (MP) vs Continuous Path (CP)</vt:lpstr>
      <vt:lpstr>Control de trayectoria continua CP (Continuous Path) </vt:lpstr>
      <vt:lpstr>Control de trayectoria circular (circ)</vt:lpstr>
      <vt:lpstr>Ejercicio propuesto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116</cp:revision>
  <dcterms:created xsi:type="dcterms:W3CDTF">2026-01-20T12:35:28Z</dcterms:created>
  <dcterms:modified xsi:type="dcterms:W3CDTF">2026-03-02T14:29:01Z</dcterms:modified>
</cp:coreProperties>
</file>