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8" r:id="rId4"/>
    <p:sldId id="269" r:id="rId5"/>
    <p:sldId id="277" r:id="rId6"/>
    <p:sldId id="279" r:id="rId7"/>
    <p:sldId id="280" r:id="rId8"/>
    <p:sldId id="281" r:id="rId9"/>
    <p:sldId id="270" r:id="rId10"/>
    <p:sldId id="273" r:id="rId11"/>
    <p:sldId id="272" r:id="rId12"/>
    <p:sldId id="282" r:id="rId13"/>
    <p:sldId id="285" r:id="rId14"/>
    <p:sldId id="286" r:id="rId15"/>
    <p:sldId id="283" r:id="rId16"/>
    <p:sldId id="284" r:id="rId17"/>
    <p:sldId id="274" r:id="rId18"/>
    <p:sldId id="276" r:id="rId19"/>
    <p:sldId id="288" r:id="rId20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6B4F7018-A1AD-463E-B762-16758BB4452A}">
          <p14:sldIdLst>
            <p14:sldId id="257"/>
            <p14:sldId id="267"/>
            <p14:sldId id="268"/>
            <p14:sldId id="269"/>
            <p14:sldId id="277"/>
            <p14:sldId id="279"/>
            <p14:sldId id="280"/>
            <p14:sldId id="281"/>
            <p14:sldId id="270"/>
            <p14:sldId id="273"/>
            <p14:sldId id="272"/>
            <p14:sldId id="282"/>
            <p14:sldId id="285"/>
            <p14:sldId id="286"/>
            <p14:sldId id="283"/>
            <p14:sldId id="284"/>
            <p14:sldId id="274"/>
            <p14:sldId id="276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C6477D-34AA-4F7F-ABF7-9D36B65B3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D56154-47E9-4EDE-A5D2-7935DC4084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81155F-F72E-42B8-A7E9-0538745F4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6363FC-5A80-48E4-92F8-E9F93956B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13D153-C714-49E9-BB9A-EC587434F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0774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DFA462-B81D-4ADA-8E72-995942F8C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BE99E68-2292-4747-811E-67EB0A8C8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F78114-E70A-43E9-BD29-2116EFB6E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79FADE-9769-4AD9-A4E6-F17510F14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70CD9A-AE9A-44A1-A658-7667AA5D9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46658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72B587B-C386-408F-925B-0797ED9CE1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2B84D17-C8D8-46D5-AE00-9F92C3C44B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66A659-CE06-4FD4-A22E-A9DF0B5C7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9D2FD-FB60-4947-A7A3-EC31ECF89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F75C08-59C5-45AD-B128-B436C1C3D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4123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4833A1-1522-467C-B392-C25E4003C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0F76B6-CA90-48A6-9B22-BFD7F2453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964D0B-8CD9-4092-8D39-25A691386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E42A64-FA7C-4E80-9519-126A616A7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2DF679-5F3B-4808-AA25-92AB236C4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62283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B16021-0C73-4903-8A42-D66FC902B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824C7E-DA1D-4D44-B817-0DDEEC5F8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B85080-69AF-4BBD-8204-863197676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F2C6BB-F9CC-4EC2-9552-6EC5F11C5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C40DE0-834A-470A-AA00-C13407724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102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895311-706B-4075-8E7C-9C322B327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5B6913-70B3-4525-B3AF-2536FF1DD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2229725-BF6D-4559-9537-54A66C5219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1CBD3B-987C-43A6-BE56-258CE0ED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C48065-C9C9-4AA5-94E9-2351A5E7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8FF7B7-3AB2-4293-83E5-AFAA5A379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6336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67BAAF-60FC-46D2-AD2A-B0F48DD37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19C9E4-DF7A-4DB4-943D-2BF458475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DF2D9A5-D35F-4505-B7F2-2202B1EE0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F2ECDFD-9C13-4F97-B37B-8050826D44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58D8848-7EC1-46D2-B82E-F10283C395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82AB91E-39B0-49AC-96FB-ED2EEDFF7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2/3/2026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003FFD8-888F-49A0-8B3E-C7CD9FFF9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824D434-85B7-4502-BD59-C87DB7017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8192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21C2A-BC7D-478A-8922-C935F4BE7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46F44FD-F20A-40E1-856D-92FEB4E39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2/3/2026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EC300F8-ECA1-4DE4-AA7D-F3260364F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FAD4EE4-0E01-428F-8CC1-70DA35AE0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176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6888A16-2B91-4653-81F9-9199441F9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2/3/2026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8AE4B9D-F190-4313-BBCD-D4C17839F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AC31D0F-90E8-4496-8E6C-FFB1886EC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948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433180-7BFD-491C-87F8-83D0190D2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36DCFD-5CB5-4319-BC42-4705CD4CB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991B4B-6C8F-4025-96CA-72AEA8A1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1E7F72-30E1-4FF1-8CD8-F7AEA8295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24AB66-542D-4EF9-B222-A9A8350D4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22EAF7-055A-4234-B930-B075F12BE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3603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1480B-44C3-40B2-8208-9DA417E71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B5FBF3-0A83-41C4-A7E4-5E755E9821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03C2867-A484-453B-96F7-C1F677F56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4123C55-A6CE-429D-9887-EA25307E8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3B73-2120-4E15-8D0B-D0DF2D100A20}" type="datetimeFigureOut">
              <a:rPr lang="es-AR" smtClean="0"/>
              <a:t>2/3/2026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EF47AC-0C2B-456C-ABEC-B4320353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D868E3-9335-4A2A-863C-C12B78C8D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6853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B897585-9F58-42B1-A51F-8D862EAB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DBE8E8-CD3F-405C-A321-1E617FAAF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B31165-F476-42E7-BE5E-9600357CC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53B73-2120-4E15-8D0B-D0DF2D100A20}" type="datetimeFigureOut">
              <a:rPr lang="es-AR" smtClean="0"/>
              <a:t>2/3/2026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ACDB96-4187-4773-A691-DF620E99CF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B5C1B1-B8B7-4C0F-AFD3-CFB018D185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0FCFB-9A90-43D8-85A6-B22081C90A1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6345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2731F37-A030-4EE2-9750-F2A9C2768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238" y="-1"/>
            <a:ext cx="8865524" cy="6858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226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MX" b="1" dirty="0">
                <a:solidFill>
                  <a:schemeClr val="bg1"/>
                </a:solidFill>
              </a:rPr>
              <a:t>Control y planificación de trayectoria</a:t>
            </a:r>
            <a:endParaRPr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5A8A3F-8437-43A3-9D34-2E746AA69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Explicación P2P o PTP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F8A111-C1F2-4A63-9BC2-ED576A192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73615" cy="4351338"/>
          </a:xfrm>
        </p:spPr>
        <p:txBody>
          <a:bodyPr/>
          <a:lstStyle/>
          <a:p>
            <a:r>
              <a:rPr lang="es-MX" dirty="0"/>
              <a:t>Supongamos que se tiene un brazo con dos motores.</a:t>
            </a:r>
          </a:p>
          <a:p>
            <a:r>
              <a:rPr lang="es-MX" dirty="0"/>
              <a:t>Cada motor tiene una aceleración máxima de 2 grados por segundo cuadrado.</a:t>
            </a:r>
          </a:p>
          <a:p>
            <a:r>
              <a:rPr lang="es-MX" dirty="0"/>
              <a:t>Se quiere mover el motor 1 un ángulo a1 de  200 grados</a:t>
            </a:r>
          </a:p>
          <a:p>
            <a:r>
              <a:rPr lang="es-MX" dirty="0"/>
              <a:t>Se quiere mover el motor 2 un ángulo a2 de 100</a:t>
            </a:r>
            <a:r>
              <a:rPr lang="es-MX" dirty="0">
                <a:solidFill>
                  <a:srgbClr val="FF0000"/>
                </a:solidFill>
              </a:rPr>
              <a:t> </a:t>
            </a:r>
            <a:r>
              <a:rPr lang="es-MX" dirty="0"/>
              <a:t>grados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636E79C-6B49-49A2-B6DF-A330ED4AC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0723" y="1419041"/>
            <a:ext cx="2924583" cy="264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256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B0EA0-3577-40BE-B48E-A8083E802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19698"/>
          </a:xfrm>
        </p:spPr>
        <p:txBody>
          <a:bodyPr>
            <a:normAutofit fontScale="90000"/>
          </a:bodyPr>
          <a:lstStyle/>
          <a:p>
            <a:pPr algn="ctr"/>
            <a:r>
              <a:rPr lang="es-MX" sz="4400" dirty="0"/>
              <a:t>Explicación PTP motor 1 ejemplo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DC540B7-0AA9-4B8E-89CE-E3A63B09D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768" y="1657190"/>
            <a:ext cx="3296110" cy="409632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745974B-F548-4D4D-93F6-6C1E8C837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1872" y="619698"/>
            <a:ext cx="3347188" cy="207498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B6E498F-C26C-4EBA-A357-FB2AE8536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3101" y="2840469"/>
            <a:ext cx="3282076" cy="198250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E477941-6F36-43AB-BC64-E3E0C666A9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4968762"/>
            <a:ext cx="3036278" cy="188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776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0E744-A90A-4A6E-8102-3CB54AE0A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330" y="66187"/>
            <a:ext cx="10515600" cy="514106"/>
          </a:xfrm>
        </p:spPr>
        <p:txBody>
          <a:bodyPr>
            <a:normAutofit fontScale="90000"/>
          </a:bodyPr>
          <a:lstStyle/>
          <a:p>
            <a:pPr algn="ctr"/>
            <a:r>
              <a:rPr lang="es-MX" sz="4400" dirty="0"/>
              <a:t>Explicación PTP motor 1 y 2 ejemplo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675029D-9EF5-4C94-B655-4F09B9616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559" y="783840"/>
            <a:ext cx="4730380" cy="323501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1F27E6E-7D32-4CF4-9CB6-505CDFD02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9029" y="804038"/>
            <a:ext cx="4021018" cy="240121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AF020C5-69CC-448C-AACA-1A30B5EC4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2640" y="3589990"/>
            <a:ext cx="4715533" cy="289600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2C65BA7-4EF4-4AC7-9BB4-06F9135F37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827" y="4222405"/>
            <a:ext cx="3739845" cy="226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17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6364AF-35F5-4285-BAE7-E4B434719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2400" b="0" i="0" dirty="0">
                <a:solidFill>
                  <a:srgbClr val="000000"/>
                </a:solidFill>
                <a:effectLst/>
                <a:latin typeface="ArialMT"/>
              </a:rPr>
              <a:t>Rectificado de banda (</a:t>
            </a:r>
            <a:r>
              <a:rPr lang="es-AR" sz="2400" b="0" i="0" dirty="0" err="1">
                <a:solidFill>
                  <a:srgbClr val="000000"/>
                </a:solidFill>
                <a:effectLst/>
                <a:latin typeface="ArialMT"/>
              </a:rPr>
              <a:t>sobrepulido</a:t>
            </a:r>
            <a:r>
              <a:rPr lang="es-AR" sz="2400" b="0" i="0" dirty="0">
                <a:solidFill>
                  <a:srgbClr val="000000"/>
                </a:solidFill>
                <a:effectLst/>
                <a:latin typeface="ArialMT"/>
              </a:rPr>
              <a:t> o redondeo)</a:t>
            </a:r>
            <a:r>
              <a:rPr lang="es-AR" sz="5400" dirty="0"/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8A08DA-1AF0-49D0-9465-E6F130341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NotoSansSymbols2-Regular"/>
              </a:rPr>
              <a:t>▪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El rectificado es una forma de minimizar las vibraciones en el robot.</a:t>
            </a:r>
          </a:p>
          <a:p>
            <a:pPr marL="0" indent="0">
              <a:buNone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NotoSansSymbols2-Regular"/>
              </a:rPr>
              <a:t>▪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Para ello, se redondea la curva de trayectoria que se va a recorrer (radio de rectificado).</a:t>
            </a:r>
          </a:p>
          <a:p>
            <a:pPr marL="0" indent="0">
              <a:buNone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NotoSansSymbols2-Regular"/>
              </a:rPr>
              <a:t>▪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Las posiciones espaciales individuales solo se aproximan, manteniendo la velocidad constante.</a:t>
            </a:r>
          </a:p>
          <a:p>
            <a:pPr marL="0" indent="0">
              <a:buNone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NotoSansSymbols2-Regular"/>
              </a:rPr>
              <a:t>▪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De este modo, se elimina la necesidad de frenar y acelerar (lo que reduce el desgaste).</a:t>
            </a:r>
          </a:p>
          <a:p>
            <a:pPr marL="0" indent="0">
              <a:buNone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NotoSansSymbols2-Regular"/>
              </a:rPr>
              <a:t>▪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Reducción adicional del tiempo de desplazamiento</a:t>
            </a:r>
          </a:p>
          <a:p>
            <a:pPr marL="0" indent="0">
              <a:buNone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NotoSansSymbols2-Regular"/>
              </a:rPr>
              <a:t>▪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Los movimientos del robot son prácticamente sin sacudidas</a:t>
            </a:r>
          </a:p>
          <a:p>
            <a:pPr marL="0" indent="0">
              <a:buNone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NotoSansSymbols2-Regular"/>
              </a:rPr>
              <a:t>▪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En el caso de contornos con ajuste preciso, no se puede utilizar el rectificado excesivo</a:t>
            </a:r>
            <a:br>
              <a:rPr lang="es-MX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59940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E6C789-21C7-4B8D-A1B9-84E24328A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sz="4400" b="0" i="0" dirty="0">
                <a:solidFill>
                  <a:srgbClr val="000000"/>
                </a:solidFill>
                <a:effectLst/>
                <a:latin typeface="ArialMT"/>
              </a:rPr>
              <a:t>Rectificado de banda (</a:t>
            </a:r>
            <a:r>
              <a:rPr lang="es-AR" sz="4400" b="0" i="0" dirty="0" err="1">
                <a:solidFill>
                  <a:srgbClr val="000000"/>
                </a:solidFill>
                <a:effectLst/>
                <a:latin typeface="ArialMT"/>
              </a:rPr>
              <a:t>sobrepulido</a:t>
            </a:r>
            <a:r>
              <a:rPr lang="es-AR" sz="4400" b="0" i="0" dirty="0">
                <a:solidFill>
                  <a:srgbClr val="000000"/>
                </a:solidFill>
                <a:effectLst/>
                <a:latin typeface="ArialMT"/>
              </a:rPr>
              <a:t> o redondeo</a:t>
            </a:r>
            <a:endParaRPr lang="es-AR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ADCB37B1-9800-45A3-B770-508C688A94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1101" y="3031740"/>
            <a:ext cx="6307271" cy="2982198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B5BF136-61C4-4836-BD67-20A183FD68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853" y="1840949"/>
            <a:ext cx="5410955" cy="119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400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BDC413-9111-472D-AF59-B1549D89E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4854"/>
            <a:ext cx="10515600" cy="426183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/>
              <a:t>Multipunto MP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262F39-4774-4AD1-B4DF-C2092A4BD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399" y="1466576"/>
            <a:ext cx="5277587" cy="392484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5C20EAF-D009-4EB8-B5D4-9653DF4AE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5941" y="1204543"/>
            <a:ext cx="4382364" cy="432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400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0B0863-BE7D-458A-BF10-604F1EABB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Multipunto (MP) vs </a:t>
            </a:r>
            <a:r>
              <a:rPr lang="es-MX" dirty="0" err="1"/>
              <a:t>Continuous</a:t>
            </a:r>
            <a:r>
              <a:rPr lang="es-MX" dirty="0"/>
              <a:t> </a:t>
            </a:r>
            <a:r>
              <a:rPr lang="es-MX" dirty="0" err="1"/>
              <a:t>Path</a:t>
            </a:r>
            <a:r>
              <a:rPr lang="es-MX" dirty="0"/>
              <a:t> (CP)</a:t>
            </a:r>
            <a:endParaRPr lang="es-AR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FC57851-A48A-4C48-B44B-F7A81F7831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6336" y="2277028"/>
            <a:ext cx="8259328" cy="3448531"/>
          </a:xfrm>
        </p:spPr>
      </p:pic>
    </p:spTree>
    <p:extLst>
      <p:ext uri="{BB962C8B-B14F-4D97-AF65-F5344CB8AC3E}">
        <p14:creationId xmlns:p14="http://schemas.microsoft.com/office/powerpoint/2010/main" val="650772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DAD39D-DFD7-448D-9FC0-F3F863D84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81037"/>
          </a:xfrm>
        </p:spPr>
        <p:txBody>
          <a:bodyPr>
            <a:noAutofit/>
          </a:bodyPr>
          <a:lstStyle/>
          <a:p>
            <a:pPr algn="ctr"/>
            <a:r>
              <a:rPr lang="es-MX" sz="3600" dirty="0"/>
              <a:t>Control de trayectoria continua CP (</a:t>
            </a:r>
            <a:r>
              <a:rPr lang="es-MX" sz="3600" dirty="0" err="1"/>
              <a:t>Continuous</a:t>
            </a:r>
            <a:r>
              <a:rPr lang="es-MX" sz="3600" dirty="0"/>
              <a:t> </a:t>
            </a:r>
            <a:r>
              <a:rPr lang="es-MX" sz="3600" dirty="0" err="1"/>
              <a:t>Path</a:t>
            </a:r>
            <a:r>
              <a:rPr lang="es-MX" sz="3600" dirty="0"/>
              <a:t>) </a:t>
            </a:r>
            <a:endParaRPr lang="es-AR" sz="36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347350-89B4-44BF-9933-A198B91F3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/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En el control de trayectoria, la trayectoria de movimiento entre dos puntos se describe matemáticamente</a:t>
            </a:r>
          </a:p>
          <a:p>
            <a:pPr marL="0" indent="0">
              <a:buNone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NotoSansSymbols2-Regular"/>
              </a:rPr>
              <a:t>▪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Por lo tanto, existe una relación funcional entre los ejes</a:t>
            </a:r>
          </a:p>
          <a:p>
            <a:pPr marL="0" indent="0">
              <a:buNone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▪ Para ello, un denominado interpolador debe calcular puntos intermedios.</a:t>
            </a:r>
          </a:p>
          <a:p>
            <a:pPr marL="0" indent="0">
              <a:buNone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NotoSansSymbols2-Regular"/>
              </a:rPr>
              <a:t>▪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La base de control para ello es el ciclo de interpolación (ciclo IPO)</a:t>
            </a:r>
          </a:p>
          <a:p>
            <a:pPr marL="0" indent="0">
              <a:buNone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NotoSansSymbols2-Regular"/>
              </a:rPr>
              <a:t>▪ 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Uso del control de trayectoria cuando se desea un seguimiento exacto de la trayectoria (desbarbado, pegado, soldadura de trayectoria).</a:t>
            </a:r>
            <a:r>
              <a:rPr lang="es-MX" dirty="0"/>
              <a:t> </a:t>
            </a:r>
            <a:br>
              <a:rPr lang="es-MX" dirty="0"/>
            </a:br>
            <a:endParaRPr lang="es-AR" dirty="0"/>
          </a:p>
        </p:txBody>
      </p:sp>
      <p:pic>
        <p:nvPicPr>
          <p:cNvPr id="1026" name="Picture 2" descr="Motion Planning Methods for Industrial Robots • Smashing Robotics">
            <a:extLst>
              <a:ext uri="{FF2B5EF4-FFF2-40B4-BE49-F238E27FC236}">
                <a16:creationId xmlns:a16="http://schemas.microsoft.com/office/drawing/2014/main" id="{C5B11543-84D4-4EA0-8562-CB24D8E70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310" y="1723292"/>
            <a:ext cx="4130490" cy="341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753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8B5A5E-B141-499A-B7F9-B8F1AA96F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Control de trayectoria circular (</a:t>
            </a:r>
            <a:r>
              <a:rPr lang="es-MX" dirty="0" err="1"/>
              <a:t>circ</a:t>
            </a:r>
            <a:r>
              <a:rPr lang="es-MX" dirty="0"/>
              <a:t>)</a:t>
            </a:r>
            <a:endParaRPr lang="es-AR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616DF13-8F1A-40A0-9D63-4B3C87EDD5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0412" y="1755865"/>
            <a:ext cx="7135221" cy="1343212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25BA37-D34F-49C9-A34B-F809E56AD2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7940" y="3266555"/>
            <a:ext cx="5944430" cy="183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839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5A8A3F-8437-43A3-9D34-2E746AA69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Ejercicio propuesto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F8A111-C1F2-4A63-9BC2-ED576A192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73615" cy="4351338"/>
          </a:xfrm>
        </p:spPr>
        <p:txBody>
          <a:bodyPr>
            <a:normAutofit fontScale="92500" lnSpcReduction="20000"/>
          </a:bodyPr>
          <a:lstStyle/>
          <a:p>
            <a:r>
              <a:rPr lang="es-MX" dirty="0"/>
              <a:t>Supongamos que se tiene un brazo con dos motores.</a:t>
            </a:r>
          </a:p>
          <a:p>
            <a:r>
              <a:rPr lang="es-MX" dirty="0"/>
              <a:t>El motor 1 tiene una aceleración máxima de 2 grados por segundo cuadrado mientras que el motor 2 tiene una aceleración máxima de 1 grado por segundo cuadrado.</a:t>
            </a:r>
          </a:p>
          <a:p>
            <a:r>
              <a:rPr lang="es-MX" dirty="0"/>
              <a:t>La velocidad máxima es de 10 grados por segundo</a:t>
            </a:r>
          </a:p>
          <a:p>
            <a:r>
              <a:rPr lang="es-MX" dirty="0"/>
              <a:t>Se quiere mover el motor 1 un ángulo a1 de  100 grados</a:t>
            </a:r>
          </a:p>
          <a:p>
            <a:r>
              <a:rPr lang="es-MX" dirty="0"/>
              <a:t>Se quiere mover el motor 2 un ángulo a2 de 50</a:t>
            </a:r>
            <a:r>
              <a:rPr lang="es-MX" dirty="0">
                <a:solidFill>
                  <a:srgbClr val="FF0000"/>
                </a:solidFill>
              </a:rPr>
              <a:t> </a:t>
            </a:r>
            <a:r>
              <a:rPr lang="es-MX" dirty="0"/>
              <a:t>grados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636E79C-6B49-49A2-B6DF-A330ED4AC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7923" y="2677134"/>
            <a:ext cx="2924583" cy="264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182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1EB42B-CA68-43AF-B810-E6B63272E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706659-4ACF-46AC-B46B-D070A9871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dirty="0"/>
              <a:t>Modern </a:t>
            </a:r>
            <a:r>
              <a:rPr lang="es-MX" dirty="0" err="1"/>
              <a:t>robotics</a:t>
            </a:r>
            <a:r>
              <a:rPr lang="es-MX" dirty="0"/>
              <a:t>, </a:t>
            </a:r>
            <a:r>
              <a:rPr lang="es-MX" dirty="0" err="1"/>
              <a:t>Mechanics</a:t>
            </a:r>
            <a:r>
              <a:rPr lang="es-MX" dirty="0"/>
              <a:t>, </a:t>
            </a:r>
            <a:r>
              <a:rPr lang="es-MX" dirty="0" err="1"/>
              <a:t>planning</a:t>
            </a:r>
            <a:r>
              <a:rPr lang="es-MX" dirty="0"/>
              <a:t> and control </a:t>
            </a:r>
            <a:r>
              <a:rPr lang="en-US" dirty="0"/>
              <a:t>Lynch and Park, Cambridge U </a:t>
            </a:r>
          </a:p>
          <a:p>
            <a:r>
              <a:rPr lang="es-MX" b="1" dirty="0"/>
              <a:t>Apuntes de catedra de robótica Universidad de Ciencias Aplicadas Karlsruhe</a:t>
            </a:r>
          </a:p>
          <a:p>
            <a:r>
              <a:rPr lang="es-AR" dirty="0" err="1"/>
              <a:t>Sciliano</a:t>
            </a:r>
            <a:r>
              <a:rPr lang="es-AR" dirty="0"/>
              <a:t>, </a:t>
            </a:r>
            <a:r>
              <a:rPr lang="es-AR" dirty="0" err="1"/>
              <a:t>Sciavicco</a:t>
            </a:r>
            <a:r>
              <a:rPr lang="es-AR" dirty="0"/>
              <a:t>, </a:t>
            </a:r>
            <a:r>
              <a:rPr lang="es-AR" dirty="0" err="1"/>
              <a:t>Villani</a:t>
            </a:r>
            <a:r>
              <a:rPr lang="es-AR" dirty="0"/>
              <a:t> y </a:t>
            </a:r>
            <a:r>
              <a:rPr lang="es-AR" dirty="0" err="1"/>
              <a:t>Orioli</a:t>
            </a:r>
            <a:r>
              <a:rPr lang="es-AR" dirty="0"/>
              <a:t>: </a:t>
            </a:r>
            <a:r>
              <a:rPr lang="es-AR" dirty="0" err="1"/>
              <a:t>Robotics</a:t>
            </a:r>
            <a:r>
              <a:rPr lang="es-AR" dirty="0"/>
              <a:t>- </a:t>
            </a:r>
            <a:r>
              <a:rPr lang="es-AR" dirty="0" err="1"/>
              <a:t>Modelling</a:t>
            </a:r>
            <a:r>
              <a:rPr lang="es-AR" dirty="0"/>
              <a:t> </a:t>
            </a:r>
            <a:r>
              <a:rPr lang="es-AR" dirty="0" err="1"/>
              <a:t>Planning</a:t>
            </a:r>
            <a:r>
              <a:rPr lang="es-AR" dirty="0"/>
              <a:t> and Control, Springer</a:t>
            </a:r>
            <a:endParaRPr lang="es-MX" dirty="0"/>
          </a:p>
          <a:p>
            <a:r>
              <a:rPr lang="es-MX" dirty="0" err="1"/>
              <a:t>Shabana</a:t>
            </a:r>
            <a:r>
              <a:rPr lang="es-MX" dirty="0"/>
              <a:t>, A. A.: </a:t>
            </a:r>
            <a:r>
              <a:rPr lang="es-MX" dirty="0" err="1"/>
              <a:t>Computational</a:t>
            </a:r>
            <a:r>
              <a:rPr lang="es-MX" dirty="0"/>
              <a:t> Dynamics, 2.ª edición, John Wiley &amp; </a:t>
            </a:r>
            <a:r>
              <a:rPr lang="es-MX" dirty="0" err="1"/>
              <a:t>Sons,Nueva</a:t>
            </a:r>
            <a:r>
              <a:rPr lang="es-MX" dirty="0"/>
              <a:t> York 2003.</a:t>
            </a:r>
          </a:p>
          <a:p>
            <a:r>
              <a:rPr lang="es-MX" dirty="0" err="1"/>
              <a:t>Shabana</a:t>
            </a:r>
            <a:r>
              <a:rPr lang="es-MX" dirty="0"/>
              <a:t>, A. A.: Dynamics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Multibody</a:t>
            </a:r>
            <a:r>
              <a:rPr lang="es-MX" dirty="0"/>
              <a:t> </a:t>
            </a:r>
            <a:r>
              <a:rPr lang="es-MX" dirty="0" err="1"/>
              <a:t>Systems</a:t>
            </a:r>
            <a:r>
              <a:rPr lang="es-MX" dirty="0"/>
              <a:t>, 3.ª edición, John Wiley &amp;</a:t>
            </a:r>
            <a:r>
              <a:rPr lang="es-MX" dirty="0" err="1"/>
              <a:t>Sons</a:t>
            </a:r>
            <a:r>
              <a:rPr lang="es-MX" dirty="0"/>
              <a:t>, Nueva York 2005.</a:t>
            </a:r>
          </a:p>
          <a:p>
            <a:r>
              <a:rPr lang="es-MX" dirty="0" err="1"/>
              <a:t>Sciavicco</a:t>
            </a:r>
            <a:r>
              <a:rPr lang="es-MX" dirty="0"/>
              <a:t>, L. , Siciliano, B. : </a:t>
            </a:r>
            <a:r>
              <a:rPr lang="es-MX" dirty="0" err="1"/>
              <a:t>Modelling</a:t>
            </a:r>
            <a:r>
              <a:rPr lang="es-MX" dirty="0"/>
              <a:t> and Control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RobotManipulators</a:t>
            </a:r>
            <a:r>
              <a:rPr lang="es-MX" dirty="0"/>
              <a:t>, McGraw Hill, 1996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420140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3971FF-AD26-453B-9535-FD8C905B4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Partes de un sistema robótico</a:t>
            </a:r>
            <a:endParaRPr lang="es-AR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487C53A-1E88-4CBC-B1EC-7A6E4BA82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137" y="1494677"/>
            <a:ext cx="10031225" cy="536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493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E75B20-C71F-41F0-9930-7B7D4D1EC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Métodos básicos de procedimiento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849285-684E-4928-89EA-C395A4CBC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Actualmente existen cuatro métodos diferentes disponibles en el mercado para abordar el TCP (Tool Center Point) desde puntos en el espacio: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1. Control punto a punto (PTP)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2. Control multipunto (MP)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3. Control de trayectoria continua (CP) (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ArialMT"/>
              </a:rPr>
              <a:t>Continuous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 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ArialMT"/>
              </a:rPr>
              <a:t>Path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)</a:t>
            </a:r>
          </a:p>
          <a:p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4. Control de trayectoria circular (</a:t>
            </a:r>
            <a:r>
              <a:rPr lang="es-MX" sz="1800" b="0" i="0" dirty="0" err="1">
                <a:solidFill>
                  <a:srgbClr val="000000"/>
                </a:solidFill>
                <a:effectLst/>
                <a:latin typeface="ArialMT"/>
              </a:rPr>
              <a:t>circ</a:t>
            </a:r>
            <a:r>
              <a:rPr lang="es-MX" sz="1800" b="0" i="0" dirty="0">
                <a:solidFill>
                  <a:srgbClr val="000000"/>
                </a:solidFill>
                <a:effectLst/>
                <a:latin typeface="ArialMT"/>
              </a:rPr>
              <a:t>)</a:t>
            </a:r>
            <a:br>
              <a:rPr lang="de-DE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0565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9D92AC-9810-4B90-B7CC-BF94F44A3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Generalidades</a:t>
            </a:r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499107D-7E48-49EF-87C4-1F3D8E52BD44}"/>
              </a:ext>
            </a:extLst>
          </p:cNvPr>
          <p:cNvSpPr txBox="1"/>
          <p:nvPr/>
        </p:nvSpPr>
        <p:spPr>
          <a:xfrm>
            <a:off x="2985722" y="1765152"/>
            <a:ext cx="6097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dirty="0"/>
              <a:t>Se realizan trayectorias de velocidad, aceleración y posición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DC4EE82-EA17-4BD6-A8B8-DC91B58BE00B}"/>
              </a:ext>
            </a:extLst>
          </p:cNvPr>
          <p:cNvSpPr txBox="1"/>
          <p:nvPr/>
        </p:nvSpPr>
        <p:spPr>
          <a:xfrm>
            <a:off x="2985722" y="2468556"/>
            <a:ext cx="6097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dirty="0"/>
              <a:t>Por motivos de vibraciones e inestabilidad siempre se terminan todos los movimientos de los motores en simultaneo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559778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B720E1-8333-4EFD-BCC1-620B98A66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407162" cy="826477"/>
          </a:xfrm>
        </p:spPr>
        <p:txBody>
          <a:bodyPr>
            <a:normAutofit/>
          </a:bodyPr>
          <a:lstStyle/>
          <a:p>
            <a:pPr algn="ctr"/>
            <a:r>
              <a:rPr lang="es-MX" sz="4000" dirty="0"/>
              <a:t>Tipos de perfiles de velocidades</a:t>
            </a:r>
            <a:endParaRPr lang="es-AR" sz="4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A675F0-1330-4934-AB0D-E8F2D92D9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Perfil trapezoidal</a:t>
            </a:r>
          </a:p>
          <a:p>
            <a:endParaRPr lang="es-AR" dirty="0"/>
          </a:p>
          <a:p>
            <a:endParaRPr lang="es-AR" dirty="0"/>
          </a:p>
          <a:p>
            <a:pPr marL="0" indent="0">
              <a:buNone/>
            </a:pPr>
            <a:endParaRPr lang="es-AR" dirty="0"/>
          </a:p>
          <a:p>
            <a:r>
              <a:rPr lang="es-AR" dirty="0"/>
              <a:t>Polinomio grado 5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049C015-C52F-4DD8-81CD-B7DD08D7D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069" y="5133856"/>
            <a:ext cx="1619476" cy="97168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39BA87E-9A23-45DF-8248-1AF41CB23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164987"/>
            <a:ext cx="3843782" cy="183223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DC33068-773F-4F49-B9A0-A82BF7DD9B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1781" y="860783"/>
            <a:ext cx="2948354" cy="2778554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E87C922-5F39-47DE-BFF6-80E77A24787A}"/>
              </a:ext>
            </a:extLst>
          </p:cNvPr>
          <p:cNvSpPr/>
          <p:nvPr/>
        </p:nvSpPr>
        <p:spPr>
          <a:xfrm>
            <a:off x="5802923" y="756138"/>
            <a:ext cx="3349869" cy="3024554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5830154-06E6-49F9-A1F5-65EC4097E993}"/>
              </a:ext>
            </a:extLst>
          </p:cNvPr>
          <p:cNvSpPr/>
          <p:nvPr/>
        </p:nvSpPr>
        <p:spPr>
          <a:xfrm>
            <a:off x="5802923" y="4164987"/>
            <a:ext cx="4202723" cy="2183059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7D337913-D65B-409B-B76B-945FCE44D70A}"/>
              </a:ext>
            </a:extLst>
          </p:cNvPr>
          <p:cNvCxnSpPr>
            <a:endCxn id="11" idx="1"/>
          </p:cNvCxnSpPr>
          <p:nvPr/>
        </p:nvCxnSpPr>
        <p:spPr>
          <a:xfrm>
            <a:off x="4123592" y="4164987"/>
            <a:ext cx="1679331" cy="1091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B49E51FE-8139-4AEC-8BC5-445A90A44D81}"/>
              </a:ext>
            </a:extLst>
          </p:cNvPr>
          <p:cNvCxnSpPr>
            <a:endCxn id="10" idx="1"/>
          </p:cNvCxnSpPr>
          <p:nvPr/>
        </p:nvCxnSpPr>
        <p:spPr>
          <a:xfrm>
            <a:off x="3842238" y="2110154"/>
            <a:ext cx="1960685" cy="158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66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259691-9BA9-42DE-B8F8-777415427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4400" dirty="0"/>
              <a:t>Tipos de perfiles de velocidades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E05173A-A320-4749-B87B-7F82483AD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Perfil S (curva s)</a:t>
            </a:r>
            <a:endParaRPr lang="es-AR" dirty="0"/>
          </a:p>
        </p:txBody>
      </p:sp>
      <p:pic>
        <p:nvPicPr>
          <p:cNvPr id="5" name="Picture 2" descr="S-Curve Motion Profiles: Optimize Machine Performance | PMD">
            <a:extLst>
              <a:ext uri="{FF2B5EF4-FFF2-40B4-BE49-F238E27FC236}">
                <a16:creationId xmlns:a16="http://schemas.microsoft.com/office/drawing/2014/main" id="{DBC90137-C2BC-43D0-ACDF-A448B8C73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69" y="2760784"/>
            <a:ext cx="5885958" cy="399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AD89E08-2206-4551-A12D-8119ED288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384" y="1826419"/>
            <a:ext cx="3820058" cy="3372321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94B86A9C-B969-426E-B13F-E77B2B451A90}"/>
              </a:ext>
            </a:extLst>
          </p:cNvPr>
          <p:cNvSpPr/>
          <p:nvPr/>
        </p:nvSpPr>
        <p:spPr>
          <a:xfrm>
            <a:off x="6822831" y="1690688"/>
            <a:ext cx="3956538" cy="3786920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EDBC5618-58ED-49ED-81E0-B5312EEB76A4}"/>
              </a:ext>
            </a:extLst>
          </p:cNvPr>
          <p:cNvCxnSpPr>
            <a:endCxn id="7" idx="1"/>
          </p:cNvCxnSpPr>
          <p:nvPr/>
        </p:nvCxnSpPr>
        <p:spPr>
          <a:xfrm>
            <a:off x="5011615" y="2092569"/>
            <a:ext cx="1811216" cy="14915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409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162170-F477-4A21-A937-17A9A3168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Fórmulas perfil trapezoidal </a:t>
            </a:r>
            <a:endParaRPr lang="es-AR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B6F3016-77AD-408F-B459-25F7E38F0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1493" y="1690688"/>
            <a:ext cx="1781424" cy="590632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F8A05F5-F717-4E73-A20D-A946F4420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753" y="2545666"/>
            <a:ext cx="1467055" cy="80021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E77ACD7-B3CD-4EB0-9750-8DD538217831}"/>
              </a:ext>
            </a:extLst>
          </p:cNvPr>
          <p:cNvSpPr txBox="1"/>
          <p:nvPr/>
        </p:nvSpPr>
        <p:spPr>
          <a:xfrm>
            <a:off x="838200" y="1812695"/>
            <a:ext cx="1997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Velocidad máxima</a:t>
            </a:r>
            <a:endParaRPr lang="es-AR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770D2D5-1655-4D82-89E0-299E652F0795}"/>
              </a:ext>
            </a:extLst>
          </p:cNvPr>
          <p:cNvSpPr txBox="1"/>
          <p:nvPr/>
        </p:nvSpPr>
        <p:spPr>
          <a:xfrm>
            <a:off x="968054" y="2723735"/>
            <a:ext cx="1997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Distancia en aceleración</a:t>
            </a:r>
            <a:endParaRPr lang="es-AR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44B2445-8A65-402A-B6A4-76BC417A6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0753" y="3794165"/>
            <a:ext cx="2514951" cy="44773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BEA9AC9-4033-4108-BE4D-C30EA330FB95}"/>
              </a:ext>
            </a:extLst>
          </p:cNvPr>
          <p:cNvSpPr txBox="1"/>
          <p:nvPr/>
        </p:nvSpPr>
        <p:spPr>
          <a:xfrm>
            <a:off x="901043" y="3839964"/>
            <a:ext cx="60974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Distancia total </a:t>
            </a:r>
            <a:endParaRPr lang="es-AR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E8BCE10-F3AD-4CC9-ADCF-B1EC6B813F11}"/>
              </a:ext>
            </a:extLst>
          </p:cNvPr>
          <p:cNvSpPr txBox="1"/>
          <p:nvPr/>
        </p:nvSpPr>
        <p:spPr>
          <a:xfrm>
            <a:off x="4632327" y="5293082"/>
            <a:ext cx="350791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Dos veces la distancia del tiempo de aceleración. Entonces los dos se cancelan.</a:t>
            </a:r>
            <a:endParaRPr lang="es-AR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B7BA091-18D0-4B68-A7F0-207AC3908E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4666" y="4651170"/>
            <a:ext cx="2105319" cy="533474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16C1F382-6EC5-45E0-A37F-AAA8EA01090A}"/>
              </a:ext>
            </a:extLst>
          </p:cNvPr>
          <p:cNvSpPr txBox="1"/>
          <p:nvPr/>
        </p:nvSpPr>
        <p:spPr>
          <a:xfrm>
            <a:off x="968054" y="4733241"/>
            <a:ext cx="19316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Tiempo total </a:t>
            </a:r>
            <a:endParaRPr lang="es-AR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FE4E2542-DE47-4443-9A98-E62B8F0E66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4420" y="1656830"/>
            <a:ext cx="6077798" cy="3277057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E00828AA-D13A-4A67-822E-6E8710363144}"/>
              </a:ext>
            </a:extLst>
          </p:cNvPr>
          <p:cNvSpPr/>
          <p:nvPr/>
        </p:nvSpPr>
        <p:spPr>
          <a:xfrm>
            <a:off x="4632327" y="5184644"/>
            <a:ext cx="3507915" cy="1308231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D32755EC-0BB0-4600-8654-DF48BC9776AE}"/>
              </a:ext>
            </a:extLst>
          </p:cNvPr>
          <p:cNvCxnSpPr>
            <a:endCxn id="23" idx="0"/>
          </p:cNvCxnSpPr>
          <p:nvPr/>
        </p:nvCxnSpPr>
        <p:spPr>
          <a:xfrm>
            <a:off x="3576918" y="4209296"/>
            <a:ext cx="2809367" cy="975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3169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609BAD-FAA5-4A6A-8D1A-839550A2E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Point </a:t>
            </a:r>
            <a:r>
              <a:rPr lang="es-MX" dirty="0" err="1"/>
              <a:t>to</a:t>
            </a:r>
            <a:r>
              <a:rPr lang="es-MX" dirty="0"/>
              <a:t> </a:t>
            </a:r>
            <a:r>
              <a:rPr lang="es-MX" dirty="0" err="1"/>
              <a:t>point</a:t>
            </a:r>
            <a:r>
              <a:rPr lang="es-MX" dirty="0"/>
              <a:t> PTP Punto a punto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6EF381-C5E6-4AD7-BD8B-8E8A06224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47264" cy="4351338"/>
          </a:xfrm>
        </p:spPr>
        <p:txBody>
          <a:bodyPr/>
          <a:lstStyle/>
          <a:p>
            <a:r>
              <a:rPr lang="es-MX" dirty="0"/>
              <a:t>Importa el punto inicial y final</a:t>
            </a:r>
          </a:p>
          <a:p>
            <a:r>
              <a:rPr lang="es-MX" dirty="0"/>
              <a:t>No importa lo que haga durante la trayectoria</a:t>
            </a:r>
          </a:p>
          <a:p>
            <a:r>
              <a:rPr lang="es-MX" dirty="0"/>
              <a:t>Muy útil si nos importa la velocidad pero no la trayectoria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AB2D43-7193-4F1C-AD9F-8CC137D6A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464" y="2342853"/>
            <a:ext cx="6706536" cy="424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6524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2007</TotalTime>
  <Words>655</Words>
  <Application>Microsoft Office PowerPoint</Application>
  <PresentationFormat>Panorámica</PresentationFormat>
  <Paragraphs>67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Arial</vt:lpstr>
      <vt:lpstr>ArialMT</vt:lpstr>
      <vt:lpstr>Calibri</vt:lpstr>
      <vt:lpstr>Calibri Light</vt:lpstr>
      <vt:lpstr>NotoSansSymbols2-Regular</vt:lpstr>
      <vt:lpstr>Tema de Office</vt:lpstr>
      <vt:lpstr>Control y planificación de trayectoria</vt:lpstr>
      <vt:lpstr>Bibliografía</vt:lpstr>
      <vt:lpstr>Partes de un sistema robótico</vt:lpstr>
      <vt:lpstr>Métodos básicos de procedimiento</vt:lpstr>
      <vt:lpstr>Generalidades</vt:lpstr>
      <vt:lpstr>Tipos de perfiles de velocidades</vt:lpstr>
      <vt:lpstr>Tipos de perfiles de velocidades</vt:lpstr>
      <vt:lpstr>Fórmulas perfil trapezoidal </vt:lpstr>
      <vt:lpstr>Point to point PTP Punto a punto</vt:lpstr>
      <vt:lpstr>Explicación P2P o PTP</vt:lpstr>
      <vt:lpstr>Explicación PTP motor 1 ejemplo</vt:lpstr>
      <vt:lpstr>Explicación PTP motor 1 y 2 ejemplo</vt:lpstr>
      <vt:lpstr>Rectificado de banda (sobrepulido o redondeo) </vt:lpstr>
      <vt:lpstr>Rectificado de banda (sobrepulido o redondeo</vt:lpstr>
      <vt:lpstr>Multipunto MP</vt:lpstr>
      <vt:lpstr>Multipunto (MP) vs Continuous Path (CP)</vt:lpstr>
      <vt:lpstr>Control de trayectoria continua CP (Continuous Path) </vt:lpstr>
      <vt:lpstr>Control de trayectoria circular (circ)</vt:lpstr>
      <vt:lpstr>Ejercicio propuesto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Grados de Libertad en Cadenas Cinemáticas</dc:title>
  <dc:creator>becario</dc:creator>
  <cp:lastModifiedBy>becario</cp:lastModifiedBy>
  <cp:revision>116</cp:revision>
  <dcterms:created xsi:type="dcterms:W3CDTF">2026-01-20T12:35:28Z</dcterms:created>
  <dcterms:modified xsi:type="dcterms:W3CDTF">2026-03-02T14:29:01Z</dcterms:modified>
</cp:coreProperties>
</file>