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Ergonomía laboral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s-ES" dirty="0" smtClean="0"/>
          </a:p>
          <a:p>
            <a:r>
              <a:rPr lang="es-ES" dirty="0" smtClean="0"/>
              <a:t>UNIDADES 9 Y 10</a:t>
            </a:r>
          </a:p>
          <a:p>
            <a:endParaRPr lang="es-ES" dirty="0"/>
          </a:p>
          <a:p>
            <a:pPr algn="l"/>
            <a:r>
              <a:rPr lang="es-ES" dirty="0" smtClean="0"/>
              <a:t>ADAMS LUCAS EZEQUIEL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61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Apoyo para el cuerpo y las extremidades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512835" y="1935921"/>
            <a:ext cx="1115568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a) La silla</a:t>
            </a:r>
          </a:p>
          <a:p>
            <a:r>
              <a:rPr lang="es-ES" dirty="0"/>
              <a:t>- La altura de la silla debe concordar con la altura de la mesa o del área de trabajo.</a:t>
            </a:r>
          </a:p>
          <a:p>
            <a:r>
              <a:rPr lang="es-ES" dirty="0"/>
              <a:t>- Para el trabajo sedentario común la altura deberá ser ajustable dentro de los 420-500 mm</a:t>
            </a:r>
          </a:p>
          <a:p>
            <a:r>
              <a:rPr lang="es-ES" dirty="0"/>
              <a:t>desde el suelo o apoya pie.</a:t>
            </a:r>
          </a:p>
          <a:p>
            <a:r>
              <a:rPr lang="es-ES" dirty="0"/>
              <a:t>- La silla debe permitir una amplia gama de cambios de postura.</a:t>
            </a:r>
          </a:p>
          <a:p>
            <a:r>
              <a:rPr lang="es-ES" dirty="0"/>
              <a:t>- Deberá satisfacer, por consiguiente, los siguientes requisitos:</a:t>
            </a:r>
          </a:p>
          <a:p>
            <a:r>
              <a:rPr lang="es-ES" sz="2000" b="1" dirty="0"/>
              <a:t>El asiento</a:t>
            </a:r>
          </a:p>
          <a:p>
            <a:r>
              <a:rPr lang="es-ES" dirty="0"/>
              <a:t>- Tener por lo menos 400 mm de ancho y a lo sumo 45Omm de profundidad.</a:t>
            </a:r>
          </a:p>
          <a:p>
            <a:r>
              <a:rPr lang="es-ES" dirty="0"/>
              <a:t>- Poca a ninguna conformación.</a:t>
            </a:r>
          </a:p>
          <a:p>
            <a:r>
              <a:rPr lang="es-ES" dirty="0"/>
              <a:t>- Borde delantero redondeado.</a:t>
            </a:r>
          </a:p>
          <a:p>
            <a:r>
              <a:rPr lang="es-ES" sz="2000" b="1" dirty="0"/>
              <a:t>El respaldo</a:t>
            </a:r>
          </a:p>
          <a:p>
            <a:r>
              <a:rPr lang="es-ES" dirty="0"/>
              <a:t>- Aproximadamente 300-mm de ancho y cerca de 160 mm de profundidad, conformado</a:t>
            </a:r>
          </a:p>
          <a:p>
            <a:r>
              <a:rPr lang="es-ES" dirty="0"/>
              <a:t>ligeramente al cuerpo.</a:t>
            </a:r>
          </a:p>
          <a:p>
            <a:r>
              <a:rPr lang="es-ES" dirty="0"/>
              <a:t>- Ajustable hacia adelante y hacia atrás.</a:t>
            </a:r>
          </a:p>
          <a:p>
            <a:r>
              <a:rPr lang="es-ES" dirty="0"/>
              <a:t>- El centro ajustable desde 200 a 300 mm sobre el asiento.</a:t>
            </a:r>
          </a:p>
          <a:p>
            <a:r>
              <a:rPr lang="es-ES" dirty="0"/>
              <a:t>- Capacidad de girar horizontalmente.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01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 dirty="0" smtClean="0"/>
              <a:t>Apoyo para el cuerpo y las extremidades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478545" y="2125980"/>
            <a:ext cx="112242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b) Apoyo para el pie</a:t>
            </a:r>
          </a:p>
          <a:p>
            <a:r>
              <a:rPr lang="es-ES" sz="2000" dirty="0"/>
              <a:t>- La altura del apoyo para el pie debe estar adaptada a la altura de la silla así como a la longitud</a:t>
            </a:r>
          </a:p>
          <a:p>
            <a:r>
              <a:rPr lang="es-ES" sz="2000" dirty="0"/>
              <a:t>de la pierna desde la rodilla hacia abajo.</a:t>
            </a:r>
          </a:p>
          <a:p>
            <a:r>
              <a:rPr lang="es-ES" sz="2000" dirty="0"/>
              <a:t>- Los apoyos para los pies sueltos deben ser lo suficientemente anchos como para soportar las</a:t>
            </a:r>
          </a:p>
          <a:p>
            <a:r>
              <a:rPr lang="es-ES" sz="2000" dirty="0"/>
              <a:t>plantas de ambos pies: 300 por 400</a:t>
            </a:r>
          </a:p>
          <a:p>
            <a:r>
              <a:rPr lang="es-ES" sz="2000" dirty="0"/>
              <a:t>- Los apoyos para los pies fijos deberán tener una superficie lo suficientemente ancha para</a:t>
            </a:r>
          </a:p>
          <a:p>
            <a:r>
              <a:rPr lang="es-ES" sz="2000" dirty="0"/>
              <a:t>permitir los cambios en la posición de las piernas: por lo menos 400 por 500 </a:t>
            </a:r>
            <a:r>
              <a:rPr lang="es-ES" sz="2000" dirty="0" err="1"/>
              <a:t>mm.</a:t>
            </a:r>
            <a:endParaRPr lang="es-ES" sz="2000" dirty="0"/>
          </a:p>
          <a:p>
            <a:r>
              <a:rPr lang="es-ES" sz="2000" dirty="0"/>
              <a:t>- La parte superior del apoyo para los pies no debe tener una inclinación mayor de 15º.</a:t>
            </a:r>
          </a:p>
          <a:p>
            <a:r>
              <a:rPr lang="es-ES" sz="2000" dirty="0"/>
              <a:t>- Ni la parte superior del apoyo para los pies ni el piso deben estar tan lisos que permitan el</a:t>
            </a:r>
          </a:p>
          <a:p>
            <a:r>
              <a:rPr lang="es-ES" sz="2000" dirty="0"/>
              <a:t>posible resbalamiento.</a:t>
            </a:r>
          </a:p>
          <a:p>
            <a:r>
              <a:rPr lang="es-ES" sz="2000" dirty="0"/>
              <a:t>- Para evitar los riesgos de resbalamientos, deben preferirse los apoyos para pies fijos.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00164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 dirty="0" smtClean="0"/>
              <a:t>Apoyo para el cuerpo y las extremidades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685800" y="1935921"/>
            <a:ext cx="1058175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c) Apoyos para los brazos</a:t>
            </a:r>
          </a:p>
          <a:p>
            <a:r>
              <a:rPr lang="es-ES" sz="2000" dirty="0"/>
              <a:t>- Los apoyos para los brazos son esenciales cuando no se sostiene al antebrazo y el brazo</a:t>
            </a:r>
          </a:p>
          <a:p>
            <a:r>
              <a:rPr lang="es-ES" sz="2000" dirty="0"/>
              <a:t>superior no esta junto al cuerpo y además no se mueve en alguna forma durante la ejecución</a:t>
            </a:r>
          </a:p>
          <a:p>
            <a:r>
              <a:rPr lang="es-ES" sz="2000" dirty="0"/>
              <a:t>del trabajo.</a:t>
            </a:r>
          </a:p>
          <a:p>
            <a:r>
              <a:rPr lang="es-ES" sz="2000" dirty="0"/>
              <a:t>- Los apoyos deben permitir el libre movimiento del antebrazo; por lo tanto no deben ser</a:t>
            </a:r>
          </a:p>
          <a:p>
            <a:r>
              <a:rPr lang="es-ES" sz="2000" dirty="0"/>
              <a:t>utilizadas construcciones con canaletas que tienden a restringir los movimientos.</a:t>
            </a:r>
          </a:p>
          <a:p>
            <a:r>
              <a:rPr lang="es-ES" sz="2000" dirty="0"/>
              <a:t>- ¡Evitar las superficies duras! Plásticos, esponjosos o de fieltros deben ser los bordes, pero</a:t>
            </a:r>
          </a:p>
          <a:p>
            <a:r>
              <a:rPr lang="es-ES" sz="2000" dirty="0"/>
              <a:t>deben ser recubiertos con material </a:t>
            </a:r>
            <a:r>
              <a:rPr lang="es-ES" sz="2000" dirty="0" err="1"/>
              <a:t>inmanchable</a:t>
            </a:r>
            <a:r>
              <a:rPr lang="es-ES" sz="2000" dirty="0"/>
              <a:t> y antideslizante.</a:t>
            </a:r>
          </a:p>
          <a:p>
            <a:r>
              <a:rPr lang="es-ES" sz="2000" dirty="0"/>
              <a:t>- Para armado fino muchas veces será ventajoso un soporte para el extremo exterior de la</a:t>
            </a:r>
          </a:p>
          <a:p>
            <a:r>
              <a:rPr lang="es-ES" sz="2000" dirty="0"/>
              <a:t>mano.</a:t>
            </a:r>
          </a:p>
          <a:p>
            <a:r>
              <a:rPr lang="es-ES" sz="2000" dirty="0"/>
              <a:t>- En muchos casos es bueno que el trabajador pueda ajustar, quitar o adaptar los apoyos</a:t>
            </a:r>
          </a:p>
          <a:p>
            <a:r>
              <a:rPr lang="es-ES" sz="2000" dirty="0"/>
              <a:t>mediante un simple movimiento.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61677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dirty="0"/>
              <a:t>La base del diseño y el sistema de control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535695" y="2926080"/>
            <a:ext cx="111099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El hombre como sensor:</a:t>
            </a:r>
          </a:p>
          <a:p>
            <a:endParaRPr lang="es-ES" sz="2400" dirty="0"/>
          </a:p>
          <a:p>
            <a:r>
              <a:rPr lang="es-ES" sz="2400" dirty="0" smtClean="0"/>
              <a:t>Una de las funciones del hombre en relación hombre-maquina es la de sensor o analizador de información, el hombre posee 12 o 13 sentidos y no 5 solamente.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929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 b="0" dirty="0"/>
              <a:t>La base del diseño y el sistema de control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5" y="2507420"/>
            <a:ext cx="10353761" cy="260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3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260" y="208597"/>
            <a:ext cx="7566660" cy="646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INDICADORES INFORMATIVOS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295665" y="1935921"/>
            <a:ext cx="115900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/>
              <a:t>Un indicador informativo es un dispositivo destinado a recoger la información necesaria y convertirla </a:t>
            </a:r>
            <a:r>
              <a:rPr lang="es-ES" sz="2100" dirty="0" smtClean="0"/>
              <a:t>en “inputs</a:t>
            </a:r>
            <a:r>
              <a:rPr lang="es-ES" sz="2100" dirty="0"/>
              <a:t>” que el cerebro humano puede percibir.</a:t>
            </a:r>
          </a:p>
          <a:p>
            <a:r>
              <a:rPr lang="es-ES" sz="2100" dirty="0"/>
              <a:t>Existen dos clases de informadores indicativos: pictóricos y simbólicos</a:t>
            </a:r>
            <a:r>
              <a:rPr lang="es-ES" sz="2100" dirty="0" smtClean="0"/>
              <a:t>.</a:t>
            </a:r>
          </a:p>
          <a:p>
            <a:endParaRPr lang="es-ES" sz="2100" dirty="0"/>
          </a:p>
          <a:p>
            <a:r>
              <a:rPr lang="es-ES" sz="2100" dirty="0"/>
              <a:t>- Los indicadores pictóricos: En los mismos las relaciones de índole geométrica y espacial se</a:t>
            </a:r>
          </a:p>
          <a:p>
            <a:r>
              <a:rPr lang="es-ES" sz="2100" dirty="0"/>
              <a:t>reflejan tal y como son. Los mapas, las películas y la televisión constituyen ejemplos de este</a:t>
            </a:r>
          </a:p>
          <a:p>
            <a:r>
              <a:rPr lang="es-ES" sz="2100" dirty="0"/>
              <a:t>tipo de indicadores</a:t>
            </a:r>
            <a:r>
              <a:rPr lang="es-ES" sz="2100" dirty="0" smtClean="0"/>
              <a:t>.</a:t>
            </a:r>
          </a:p>
          <a:p>
            <a:endParaRPr lang="es-ES" sz="2100" dirty="0"/>
          </a:p>
          <a:p>
            <a:r>
              <a:rPr lang="es-ES" sz="2100" dirty="0"/>
              <a:t>- - Los indicadores simbólicos: por el contrario, presentan la información en una forma que no</a:t>
            </a:r>
          </a:p>
          <a:p>
            <a:r>
              <a:rPr lang="es-ES" sz="2100" dirty="0"/>
              <a:t>tiene relación alguna con lo que representa; ejemplos son los indicadores de velocidad, los </a:t>
            </a:r>
            <a:r>
              <a:rPr lang="es-ES" sz="2100" dirty="0" smtClean="0"/>
              <a:t>de presión </a:t>
            </a:r>
            <a:r>
              <a:rPr lang="es-ES" sz="2100" dirty="0"/>
              <a:t>y los altímetros.</a:t>
            </a:r>
          </a:p>
          <a:p>
            <a:r>
              <a:rPr lang="es-ES" sz="2100" dirty="0"/>
              <a:t>Tipos más comunes de indicadores simbólicos son los auditivos y visuales. </a:t>
            </a:r>
            <a:endParaRPr lang="es-ES" sz="2100" dirty="0"/>
          </a:p>
        </p:txBody>
      </p:sp>
    </p:spTree>
    <p:extLst>
      <p:ext uri="{BB962C8B-B14F-4D97-AF65-F5344CB8AC3E}">
        <p14:creationId xmlns:p14="http://schemas.microsoft.com/office/powerpoint/2010/main" val="212329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INDICADORES VISUALES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640080" y="2240280"/>
            <a:ext cx="106274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Principios de economía. Los indicadores visuales se emplean con uno de los tres fines que a</a:t>
            </a:r>
          </a:p>
          <a:p>
            <a:r>
              <a:rPr lang="es-ES" dirty="0"/>
              <a:t>continuación se indican</a:t>
            </a:r>
            <a:r>
              <a:rPr lang="es-ES" dirty="0" smtClean="0"/>
              <a:t>:</a:t>
            </a:r>
          </a:p>
          <a:p>
            <a:endParaRPr lang="es-ES" dirty="0"/>
          </a:p>
          <a:p>
            <a:r>
              <a:rPr lang="es-ES" dirty="0" smtClean="0"/>
              <a:t>- </a:t>
            </a:r>
            <a:r>
              <a:rPr lang="es-ES" b="1" dirty="0" smtClean="0"/>
              <a:t>Lecturas </a:t>
            </a:r>
            <a:r>
              <a:rPr lang="es-ES" b="1" dirty="0"/>
              <a:t>cuantitativas</a:t>
            </a:r>
            <a:r>
              <a:rPr lang="es-ES" dirty="0"/>
              <a:t>. Tienen por objeto la determinación de la cantidad exacta reflejada,</a:t>
            </a:r>
          </a:p>
          <a:p>
            <a:r>
              <a:rPr lang="es-ES" dirty="0"/>
              <a:t>como es el caso de un termómetro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- Lecturas cualitativa. Su fin es el de detectar el estado o condición de funcionamiento del sistema o la maquina.</a:t>
            </a:r>
          </a:p>
          <a:p>
            <a:endParaRPr lang="es-ES" dirty="0" smtClean="0"/>
          </a:p>
          <a:p>
            <a:r>
              <a:rPr lang="es-ES" dirty="0" smtClean="0"/>
              <a:t>- Lecturas dicotómicas. Su fin es el de comprobar las operaciones o determinar uno de los niveles.</a:t>
            </a:r>
          </a:p>
          <a:p>
            <a:endParaRPr lang="es-ES" dirty="0"/>
          </a:p>
          <a:p>
            <a:r>
              <a:rPr lang="es-ES" dirty="0" smtClean="0"/>
              <a:t>EL MEJOR DISEÑO DE ELLOS SIEMPRE ES EL MAS SIMPLE.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03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INDICADORES AUDITIVOS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615705" y="1502688"/>
            <a:ext cx="109499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Tienen similitud de principios que los visuales,</a:t>
            </a:r>
          </a:p>
          <a:p>
            <a:endParaRPr lang="es-ES" dirty="0"/>
          </a:p>
          <a:p>
            <a:r>
              <a:rPr lang="es-ES" dirty="0" smtClean="0"/>
              <a:t>Al momento de elegir entre un visual o un auditivo, se pueden seguir estos principios de guia:</a:t>
            </a:r>
          </a:p>
          <a:p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 smtClean="0"/>
              <a:t>Situación. El diseño de los indicadores auditivos debe tener en cuenta ostros aspectos relevantes del medio en el que ha de funcionar el sistema.</a:t>
            </a:r>
          </a:p>
          <a:p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dirty="0" smtClean="0"/>
              <a:t>Compatibilidad</a:t>
            </a:r>
            <a:r>
              <a:rPr lang="es-ES" b="1" dirty="0" smtClean="0"/>
              <a:t>. </a:t>
            </a:r>
            <a:r>
              <a:rPr lang="es-ES" dirty="0"/>
              <a:t>Siempre que sea posible, las señales deben “explicar” y hacer uso de las </a:t>
            </a:r>
            <a:r>
              <a:rPr lang="es-ES" dirty="0" smtClean="0"/>
              <a:t>asociaciones de </a:t>
            </a:r>
            <a:r>
              <a:rPr lang="es-ES" dirty="0"/>
              <a:t>ideas innatas o adquiridas por los usuarios, como, por ejemplo, identificar las "altas" o "superiores" </a:t>
            </a:r>
            <a:r>
              <a:rPr lang="es-ES" dirty="0" smtClean="0"/>
              <a:t>y las </a:t>
            </a:r>
            <a:r>
              <a:rPr lang="es-ES" dirty="0"/>
              <a:t>señales acústicas agudas con las situaciones de emergencia</a:t>
            </a:r>
            <a:r>
              <a:rPr lang="es-ES" dirty="0" smtClean="0"/>
              <a:t>.</a:t>
            </a:r>
          </a:p>
          <a:p>
            <a:pPr marL="285750" indent="-285750">
              <a:buFontTx/>
              <a:buChar char="-"/>
            </a:pPr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dirty="0" smtClean="0"/>
              <a:t>Aproximación. </a:t>
            </a:r>
            <a:r>
              <a:rPr lang="es-ES" dirty="0"/>
              <a:t>Se deben adoptar señales bifásicas en aquellos casos en que las mismas han de</a:t>
            </a:r>
          </a:p>
          <a:p>
            <a:r>
              <a:rPr lang="es-ES" dirty="0"/>
              <a:t>transmitir informaciones de carácter complejo y sea imposible utilizar medios de comunicación </a:t>
            </a:r>
            <a:r>
              <a:rPr lang="es-ES" dirty="0" smtClean="0"/>
              <a:t>verbal. Las </a:t>
            </a:r>
            <a:r>
              <a:rPr lang="es-ES" dirty="0"/>
              <a:t>dos fases deben consistir en:</a:t>
            </a:r>
          </a:p>
          <a:p>
            <a:r>
              <a:rPr lang="es-ES" dirty="0"/>
              <a:t>a) Señales destinadas a atraer la atención y prevenir acerca de una determinada categoría de</a:t>
            </a:r>
          </a:p>
          <a:p>
            <a:r>
              <a:rPr lang="es-ES" dirty="0"/>
              <a:t>información.</a:t>
            </a:r>
          </a:p>
          <a:p>
            <a:r>
              <a:rPr lang="es-ES" dirty="0"/>
              <a:t>b) Señales concretas enviadas a continuación de las anteriores y destinadas a precisar la</a:t>
            </a:r>
          </a:p>
          <a:p>
            <a:r>
              <a:rPr lang="es-ES" dirty="0"/>
              <a:t>información concreta que se quiere transmitir dentro de la categoría general.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454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 dirty="0" smtClean="0"/>
              <a:t>INDICADORES AUDITIVOS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462157" y="1935921"/>
            <a:ext cx="112570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Disociabilidad. </a:t>
            </a:r>
            <a:r>
              <a:rPr lang="es-ES" sz="2000" dirty="0"/>
              <a:t>Las señales auditivas deben ser fácilmente identificables y distinguibles de </a:t>
            </a:r>
            <a:r>
              <a:rPr lang="es-ES" sz="2000" dirty="0" smtClean="0"/>
              <a:t>otros sonidos</a:t>
            </a:r>
            <a:r>
              <a:rPr lang="es-ES" sz="2000" dirty="0"/>
              <a:t>, sean estos señales de otro tipo o simples ruidos</a:t>
            </a:r>
            <a:r>
              <a:rPr lang="es-ES" sz="2000" dirty="0" smtClean="0"/>
              <a:t>.</a:t>
            </a:r>
          </a:p>
          <a:p>
            <a:endParaRPr lang="es-ES" sz="2000" dirty="0"/>
          </a:p>
          <a:p>
            <a:r>
              <a:rPr lang="es-ES" sz="2000" b="1" dirty="0"/>
              <a:t>Economía. </a:t>
            </a:r>
            <a:r>
              <a:rPr lang="es-ES" sz="2000" dirty="0"/>
              <a:t>Las señales enviadas al operador no deben proporcionar más información que la</a:t>
            </a:r>
          </a:p>
          <a:p>
            <a:r>
              <a:rPr lang="es-ES" sz="2000" dirty="0"/>
              <a:t>estrictamente necesaria para transmitir la respuesta adecuada</a:t>
            </a:r>
            <a:r>
              <a:rPr lang="es-ES" sz="2000" dirty="0" smtClean="0"/>
              <a:t>.</a:t>
            </a:r>
          </a:p>
          <a:p>
            <a:endParaRPr lang="es-ES" sz="2000" dirty="0"/>
          </a:p>
          <a:p>
            <a:r>
              <a:rPr lang="es-ES" sz="2000" b="1" dirty="0"/>
              <a:t>Percepción forzosa. </a:t>
            </a:r>
            <a:r>
              <a:rPr lang="es-ES" sz="2000" dirty="0"/>
              <a:t>Siempre que deba transmitiese más de una clase de información mediante </a:t>
            </a:r>
            <a:r>
              <a:rPr lang="es-ES" sz="2000" dirty="0" smtClean="0"/>
              <a:t>una misma </a:t>
            </a:r>
            <a:r>
              <a:rPr lang="es-ES" sz="2000" dirty="0"/>
              <a:t>señal, esta debe hacer imposible que el operador perciba solamente un aspecto del </a:t>
            </a:r>
            <a:r>
              <a:rPr lang="es-ES" sz="2000" dirty="0" smtClean="0"/>
              <a:t>mensaje global.</a:t>
            </a:r>
          </a:p>
          <a:p>
            <a:endParaRPr lang="es-ES" sz="2000" dirty="0"/>
          </a:p>
          <a:p>
            <a:r>
              <a:rPr lang="es-ES" sz="2000" b="1" dirty="0"/>
              <a:t>Invariabilidad. </a:t>
            </a:r>
            <a:r>
              <a:rPr lang="es-ES" sz="2000" dirty="0"/>
              <a:t>Una misma señal debe transmitir siempre una misma información.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667042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HOMBRE MEDIANO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175" y="1935921"/>
            <a:ext cx="4953000" cy="474302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938260" y="3200400"/>
            <a:ext cx="2651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APROXIMADAMENTE</a:t>
            </a:r>
          </a:p>
          <a:p>
            <a:r>
              <a:rPr lang="es-ES" dirty="0" smtClean="0"/>
              <a:t>EL 90% DE LOS HOMBRES ADULTOS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097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EVALUACIÓN DE LOS INDICADORES EN ERGONOMIA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627135" y="1935921"/>
            <a:ext cx="109270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Al diseñar un indicador cualquiera es necesario tener en cuenta una serie de factores humanos; sin</a:t>
            </a:r>
          </a:p>
          <a:p>
            <a:r>
              <a:rPr lang="es-ES" dirty="0"/>
              <a:t>embargo, con solo responder a unas cuantas preguntas válidas para cualquier indicador se logra una</a:t>
            </a:r>
          </a:p>
          <a:p>
            <a:r>
              <a:rPr lang="es-ES" dirty="0"/>
              <a:t>rápida evaluación del mismo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/>
              <a:t>- ¿Ha alcanzado el indicador que se pretende establecer el límite de percepción del sentido</a:t>
            </a:r>
          </a:p>
          <a:p>
            <a:r>
              <a:rPr lang="es-ES" dirty="0"/>
              <a:t>humano al que va dirigido?. Esto es así en virtud de que cada sentido posee su propio límite</a:t>
            </a:r>
          </a:p>
          <a:p>
            <a:r>
              <a:rPr lang="es-ES" dirty="0"/>
              <a:t>de percepción, por lo cual las intensidades de energía situadas por debajo de dicho límite no</a:t>
            </a:r>
          </a:p>
          <a:p>
            <a:r>
              <a:rPr lang="es-ES" dirty="0"/>
              <a:t>pueden ser percibidas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/>
              <a:t>- ¿Se encuentra sobrecargado el sentido afectado? ¿Qué otros estímulos están dirigidos a este</a:t>
            </a:r>
          </a:p>
          <a:p>
            <a:r>
              <a:rPr lang="es-ES" dirty="0"/>
              <a:t>mismo sentido en el preciso momento en que el indicador debe leerse?</a:t>
            </a:r>
          </a:p>
          <a:p>
            <a:r>
              <a:rPr lang="es-ES" dirty="0"/>
              <a:t>- ¿Es compatible este indicador con otros indicadores, controles y movimientos ejecutados por</a:t>
            </a:r>
          </a:p>
          <a:p>
            <a:r>
              <a:rPr lang="es-ES" dirty="0"/>
              <a:t>la máquina</a:t>
            </a:r>
            <a:r>
              <a:rPr lang="es-ES" dirty="0" smtClean="0"/>
              <a:t>?</a:t>
            </a:r>
          </a:p>
          <a:p>
            <a:endParaRPr lang="es-ES" dirty="0"/>
          </a:p>
          <a:p>
            <a:r>
              <a:rPr lang="es-ES" dirty="0"/>
              <a:t>- ¿Existen factores ambientales capaces de enmascarar el indicador? ¿Cuáles son estos?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3610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LISTA DE VERIFICACIÓN PARA EVALUACIÓN EN ERGONOMÍA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594360" y="2377440"/>
            <a:ext cx="109499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DISEÑO DE CONTROLES</a:t>
            </a:r>
          </a:p>
          <a:p>
            <a:r>
              <a:rPr lang="es-ES" dirty="0"/>
              <a:t>- Compatibilidad entre el movimiento y el indicador</a:t>
            </a:r>
          </a:p>
          <a:p>
            <a:r>
              <a:rPr lang="es-ES" dirty="0"/>
              <a:t>- Movimientos necesarios: (empujar, tirar, girar a la izquierda, a la derecha, hacia abajo, o</a:t>
            </a:r>
          </a:p>
          <a:p>
            <a:r>
              <a:rPr lang="es-ES" dirty="0"/>
              <a:t>combinación de varios movimientos) Codificación de los controles críticos.</a:t>
            </a:r>
          </a:p>
          <a:p>
            <a:r>
              <a:rPr lang="es-ES" dirty="0"/>
              <a:t>- Rotulación de los controles críticos.</a:t>
            </a:r>
          </a:p>
          <a:p>
            <a:r>
              <a:rPr lang="es-ES" dirty="0"/>
              <a:t>- Codificación de los controles.</a:t>
            </a:r>
          </a:p>
          <a:p>
            <a:r>
              <a:rPr lang="es-ES" dirty="0"/>
              <a:t>- Rotulación de los controles.</a:t>
            </a:r>
          </a:p>
          <a:p>
            <a:r>
              <a:rPr lang="es-ES" dirty="0"/>
              <a:t>- Empleo de la codificación (tamaño, color, forma, movimiento)</a:t>
            </a:r>
          </a:p>
          <a:p>
            <a:r>
              <a:rPr lang="es-ES" dirty="0"/>
              <a:t>- Localización de los controles (accesibilidad para el operador, frecuencia de uso, importancia</a:t>
            </a:r>
          </a:p>
          <a:p>
            <a:r>
              <a:rPr lang="es-ES" dirty="0"/>
              <a:t>para el sistema)</a:t>
            </a:r>
          </a:p>
          <a:p>
            <a:r>
              <a:rPr lang="es-ES" dirty="0"/>
              <a:t>- Resistencia de los controles.</a:t>
            </a:r>
          </a:p>
          <a:p>
            <a:r>
              <a:rPr lang="es-ES" dirty="0"/>
              <a:t>- Necesidades antropométricas.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7138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 dirty="0"/>
              <a:t>LISTA DE VERIFICACIÓN PARA EVALUACIÓN EN ERGONOMÍA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913794" y="2217420"/>
            <a:ext cx="10353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DISEÑO DE INDICADORES</a:t>
            </a:r>
          </a:p>
          <a:p>
            <a:r>
              <a:rPr lang="es-ES" dirty="0"/>
              <a:t>- Tipos de indicadores (visuales, auditivos, etc.)</a:t>
            </a:r>
          </a:p>
          <a:p>
            <a:r>
              <a:rPr lang="es-ES" dirty="0"/>
              <a:t>- Relación control/indicador.</a:t>
            </a:r>
          </a:p>
          <a:p>
            <a:r>
              <a:rPr lang="es-ES" dirty="0"/>
              <a:t>- Compatibilidad entre el movimiento del control y el indicador.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913794" y="3740896"/>
            <a:ext cx="100132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DISENO DE LAS TAREAS</a:t>
            </a:r>
          </a:p>
          <a:p>
            <a:r>
              <a:rPr lang="es-ES" dirty="0"/>
              <a:t>Supervisión (vigilancia) </a:t>
            </a:r>
            <a:r>
              <a:rPr lang="es-ES" dirty="0" smtClean="0"/>
              <a:t>                                                    Recepción </a:t>
            </a:r>
            <a:r>
              <a:rPr lang="es-ES" dirty="0"/>
              <a:t>de comunicaciones</a:t>
            </a:r>
          </a:p>
          <a:p>
            <a:r>
              <a:rPr lang="es-ES" dirty="0"/>
              <a:t>Proceso de la información. </a:t>
            </a:r>
            <a:r>
              <a:rPr lang="es-ES" dirty="0" smtClean="0"/>
              <a:t>                                               Memoria</a:t>
            </a:r>
            <a:endParaRPr lang="es-ES" dirty="0"/>
          </a:p>
          <a:p>
            <a:r>
              <a:rPr lang="es-ES" dirty="0"/>
              <a:t>Toma de decisiones. </a:t>
            </a:r>
            <a:r>
              <a:rPr lang="es-ES" dirty="0" smtClean="0"/>
              <a:t>                                                          Registro</a:t>
            </a:r>
            <a:endParaRPr lang="es-ES" dirty="0"/>
          </a:p>
          <a:p>
            <a:r>
              <a:rPr lang="es-ES" dirty="0"/>
              <a:t>Retransmisión de la información</a:t>
            </a:r>
            <a:r>
              <a:rPr lang="es-ES" dirty="0" smtClean="0"/>
              <a:t>.                                    Sobrecarga</a:t>
            </a:r>
            <a:endParaRPr lang="es-ES" dirty="0"/>
          </a:p>
          <a:p>
            <a:r>
              <a:rPr lang="es-ES" dirty="0"/>
              <a:t>Transmisión de comunicaciones. </a:t>
            </a:r>
            <a:r>
              <a:rPr lang="es-ES" dirty="0" smtClean="0"/>
              <a:t>                                   Déficit </a:t>
            </a:r>
            <a:r>
              <a:rPr lang="es-ES" dirty="0"/>
              <a:t>de carga</a:t>
            </a:r>
          </a:p>
          <a:p>
            <a:r>
              <a:rPr lang="es-ES" dirty="0"/>
              <a:t>Necesidades antropométricas.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3911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 dirty="0"/>
              <a:t>LISTA DE VERIFICACIÓN PARA EVALUACIÓN EN ERGONOMÍA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913794" y="2171700"/>
            <a:ext cx="103537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DISEÑO DE LAS DIMENSIONES</a:t>
            </a:r>
          </a:p>
          <a:p>
            <a:r>
              <a:rPr lang="es-ES" dirty="0"/>
              <a:t>Operador (sentado, de pie, o alternativamente en ambas posiciones)</a:t>
            </a:r>
          </a:p>
          <a:p>
            <a:r>
              <a:rPr lang="es-ES" dirty="0"/>
              <a:t>Dimensiones de los controles.</a:t>
            </a:r>
          </a:p>
          <a:p>
            <a:r>
              <a:rPr lang="es-ES" dirty="0"/>
              <a:t>Dimensiones de los indicadores.</a:t>
            </a:r>
          </a:p>
          <a:p>
            <a:r>
              <a:rPr lang="es-ES" dirty="0"/>
              <a:t>Accesibilidad para manipulación.</a:t>
            </a:r>
          </a:p>
          <a:p>
            <a:r>
              <a:rPr lang="es-ES" dirty="0"/>
              <a:t>Accesibilidad para mantenimiento.</a:t>
            </a:r>
          </a:p>
          <a:p>
            <a:r>
              <a:rPr lang="es-ES" dirty="0"/>
              <a:t>Espacio para trabajar.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913793" y="4438804"/>
            <a:ext cx="103537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FACTORES AMBIENTALES</a:t>
            </a:r>
          </a:p>
          <a:p>
            <a:r>
              <a:rPr lang="es-ES" dirty="0"/>
              <a:t>Presión atmosférica. </a:t>
            </a:r>
            <a:r>
              <a:rPr lang="es-ES" dirty="0" smtClean="0"/>
              <a:t>                                                   Limitación </a:t>
            </a:r>
            <a:r>
              <a:rPr lang="es-ES" dirty="0"/>
              <a:t>de espacio.</a:t>
            </a:r>
          </a:p>
          <a:p>
            <a:r>
              <a:rPr lang="es-ES" dirty="0"/>
              <a:t>Calor </a:t>
            </a:r>
            <a:r>
              <a:rPr lang="es-ES" dirty="0" smtClean="0"/>
              <a:t>                                                                              Ruido</a:t>
            </a:r>
            <a:r>
              <a:rPr lang="es-ES" dirty="0"/>
              <a:t>.</a:t>
            </a:r>
          </a:p>
          <a:p>
            <a:r>
              <a:rPr lang="es-ES" dirty="0"/>
              <a:t>Frío </a:t>
            </a:r>
            <a:r>
              <a:rPr lang="es-ES" dirty="0" smtClean="0"/>
              <a:t>                                                                                 Vibración</a:t>
            </a:r>
            <a:r>
              <a:rPr lang="es-ES" dirty="0"/>
              <a:t>.</a:t>
            </a:r>
          </a:p>
          <a:p>
            <a:r>
              <a:rPr lang="es-ES" dirty="0"/>
              <a:t>Aceleración </a:t>
            </a:r>
            <a:r>
              <a:rPr lang="es-ES" dirty="0" smtClean="0"/>
              <a:t>                                                                  Iluminación</a:t>
            </a:r>
            <a:r>
              <a:rPr lang="es-ES" dirty="0"/>
              <a:t>.</a:t>
            </a:r>
          </a:p>
          <a:p>
            <a:r>
              <a:rPr lang="es-ES" dirty="0"/>
              <a:t>Deceleración </a:t>
            </a:r>
            <a:r>
              <a:rPr lang="es-ES" dirty="0" smtClean="0"/>
              <a:t>                                                                Deslumbramiento</a:t>
            </a:r>
            <a:r>
              <a:rPr lang="es-ES" dirty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7680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HOMBRE COMO CONTROLADOR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649843" y="2514600"/>
            <a:ext cx="1088166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función de control dentro de un sistema hombre-máquina se puede considerar como </a:t>
            </a:r>
            <a:r>
              <a:rPr lang="es-ES" dirty="0" smtClean="0"/>
              <a:t>la respuesta a un </a:t>
            </a:r>
            <a:r>
              <a:rPr lang="es-ES" dirty="0"/>
              <a:t>estímulo determinado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/>
              <a:t>M</a:t>
            </a:r>
            <a:r>
              <a:rPr lang="es-ES" dirty="0" smtClean="0"/>
              <a:t>uchas </a:t>
            </a:r>
            <a:r>
              <a:rPr lang="es-ES" dirty="0"/>
              <a:t>personas suponen que un interruptor eléctrico debe encenderse al desplazarlo </a:t>
            </a:r>
            <a:r>
              <a:rPr lang="es-ES" dirty="0" smtClean="0"/>
              <a:t>hacia arriba </a:t>
            </a:r>
            <a:r>
              <a:rPr lang="es-ES" dirty="0"/>
              <a:t>y apagarse al desplazarlo hacia abajo; del mismo modo, cualquier movimiento en el sentido </a:t>
            </a:r>
            <a:r>
              <a:rPr lang="es-ES" dirty="0" smtClean="0"/>
              <a:t>de las </a:t>
            </a:r>
            <a:r>
              <a:rPr lang="es-ES" dirty="0"/>
              <a:t>agujas del reloj suele reflejar un incremento.</a:t>
            </a:r>
          </a:p>
          <a:p>
            <a:r>
              <a:rPr lang="es-ES" dirty="0"/>
              <a:t>Tales respuestas suelen denominarse "estereotipos </a:t>
            </a:r>
            <a:r>
              <a:rPr lang="es-ES" dirty="0" smtClean="0"/>
              <a:t>poblacionales“</a:t>
            </a:r>
          </a:p>
          <a:p>
            <a:endParaRPr lang="es-ES" dirty="0"/>
          </a:p>
          <a:p>
            <a:r>
              <a:rPr lang="es-ES" dirty="0"/>
              <a:t>En materia </a:t>
            </a:r>
            <a:r>
              <a:rPr lang="es-ES" dirty="0" smtClean="0"/>
              <a:t>de seguridad </a:t>
            </a:r>
            <a:r>
              <a:rPr lang="es-ES" dirty="0"/>
              <a:t>ocupacional, los estereotipos poblacionales son de especial </a:t>
            </a:r>
            <a:r>
              <a:rPr lang="es-ES" dirty="0" smtClean="0"/>
              <a:t>importancia desde </a:t>
            </a:r>
            <a:r>
              <a:rPr lang="es-ES" dirty="0"/>
              <a:t>el punto </a:t>
            </a:r>
            <a:r>
              <a:rPr lang="es-ES" dirty="0" smtClean="0"/>
              <a:t>de vista </a:t>
            </a:r>
            <a:r>
              <a:rPr lang="es-ES" dirty="0"/>
              <a:t>de la identificación de los peligros por medio de los sistemas de alarma</a:t>
            </a:r>
            <a:r>
              <a:rPr lang="es-ES" dirty="0" smtClean="0"/>
              <a:t>.</a:t>
            </a:r>
          </a:p>
          <a:p>
            <a:r>
              <a:rPr lang="es-ES" dirty="0"/>
              <a:t>Lo ideal es que un </a:t>
            </a:r>
            <a:r>
              <a:rPr lang="es-ES" dirty="0" smtClean="0"/>
              <a:t>sistema de </a:t>
            </a:r>
            <a:r>
              <a:rPr lang="es-ES" dirty="0"/>
              <a:t>alarma visual y auditivo se fundamenta en la asociación conocida entre determinados </a:t>
            </a:r>
            <a:r>
              <a:rPr lang="es-ES" dirty="0" smtClean="0"/>
              <a:t>vocablos (peligro</a:t>
            </a:r>
            <a:r>
              <a:rPr lang="es-ES" dirty="0"/>
              <a:t>, precaución, aviso) y ciertos colores (rojo, amarillo, verde, azul) al concretar el grado de </a:t>
            </a:r>
            <a:r>
              <a:rPr lang="es-ES" dirty="0" smtClean="0"/>
              <a:t>peligro que </a:t>
            </a:r>
            <a:r>
              <a:rPr lang="es-ES" dirty="0"/>
              <a:t>corresponde a una situación industrial dada.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5528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VENTAJAS RELATIVAS DE LAS PRESENTACIONES AUDITIVAS Y VISUALES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569985" y="1935921"/>
            <a:ext cx="11041380" cy="48013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5"/>
                </a:solidFill>
              </a:rPr>
              <a:t>Es preferible la presentación auditiva si:</a:t>
            </a:r>
          </a:p>
          <a:p>
            <a:r>
              <a:rPr lang="es-ES" dirty="0"/>
              <a:t>- El mensaje es sencillo.</a:t>
            </a:r>
          </a:p>
          <a:p>
            <a:r>
              <a:rPr lang="es-ES" dirty="0"/>
              <a:t>- El mensaje es breve.</a:t>
            </a:r>
          </a:p>
          <a:p>
            <a:r>
              <a:rPr lang="es-ES" dirty="0"/>
              <a:t>- El mensaje no hace referencia a situaciones posteriores.</a:t>
            </a:r>
          </a:p>
          <a:p>
            <a:r>
              <a:rPr lang="es-ES" dirty="0"/>
              <a:t>- El mensaje se refiere a circunstancias en el tiempo.</a:t>
            </a:r>
          </a:p>
          <a:p>
            <a:r>
              <a:rPr lang="es-ES" dirty="0"/>
              <a:t>- El mensaje requiere acción inmediata. El punto de destino del mensaje está muy iluminado.</a:t>
            </a:r>
          </a:p>
          <a:p>
            <a:r>
              <a:rPr lang="es-ES" dirty="0"/>
              <a:t>- El trabajo del destinatario exige del mismo un movimiento continuo.</a:t>
            </a:r>
          </a:p>
          <a:p>
            <a:r>
              <a:rPr lang="es-ES" dirty="0"/>
              <a:t>- El sistema visual del destinatario se encuentra demasiado sobrecargado.</a:t>
            </a:r>
          </a:p>
          <a:p>
            <a:r>
              <a:rPr lang="es-ES" dirty="0">
                <a:solidFill>
                  <a:schemeClr val="accent5"/>
                </a:solidFill>
              </a:rPr>
              <a:t>Es preferible la presentación visual si:</a:t>
            </a:r>
          </a:p>
          <a:p>
            <a:r>
              <a:rPr lang="es-ES" dirty="0"/>
              <a:t>- El mensaje es complejo.</a:t>
            </a:r>
          </a:p>
          <a:p>
            <a:r>
              <a:rPr lang="es-ES" dirty="0"/>
              <a:t>- El mensaje es prolongado.</a:t>
            </a:r>
          </a:p>
          <a:p>
            <a:r>
              <a:rPr lang="es-ES" dirty="0"/>
              <a:t>- El mensaje hace referencia a situaciones posteriores.</a:t>
            </a:r>
          </a:p>
          <a:p>
            <a:r>
              <a:rPr lang="es-ES" dirty="0"/>
              <a:t>- El mensaje se refiere a la situación de las cosas en el espacio.</a:t>
            </a:r>
          </a:p>
          <a:p>
            <a:r>
              <a:rPr lang="es-ES" dirty="0"/>
              <a:t>- El mensaje no requiere acción inmediata.</a:t>
            </a:r>
          </a:p>
          <a:p>
            <a:r>
              <a:rPr lang="es-ES" dirty="0"/>
              <a:t>- El punto de destino del mensaje está sobrecargado de ruidos.</a:t>
            </a:r>
          </a:p>
          <a:p>
            <a:r>
              <a:rPr lang="es-ES" dirty="0"/>
              <a:t>- El trabajo del destinatario le permite permanecer en un mismo lugar.</a:t>
            </a:r>
          </a:p>
          <a:p>
            <a:r>
              <a:rPr lang="es-ES" dirty="0"/>
              <a:t>- El sistema auditivo de la persona está excesivamente cargado.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1103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Principios de diseño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649995" y="1779687"/>
            <a:ext cx="10881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Las investigaciones hechas han permitido establecer los siguientes principios para el diseño de</a:t>
            </a:r>
          </a:p>
          <a:p>
            <a:r>
              <a:rPr lang="es-ES" dirty="0"/>
              <a:t>controles</a:t>
            </a:r>
            <a:r>
              <a:rPr lang="es-ES" dirty="0" smtClean="0"/>
              <a:t>:</a:t>
            </a:r>
          </a:p>
          <a:p>
            <a:endParaRPr lang="es-ES" dirty="0"/>
          </a:p>
          <a:p>
            <a:r>
              <a:rPr lang="es-ES" b="1" dirty="0"/>
              <a:t>Compatibilidad</a:t>
            </a:r>
            <a:r>
              <a:rPr lang="es-ES" dirty="0"/>
              <a:t>: Al igual que el diseño de indicadores los movimientos de control se deben concebir de</a:t>
            </a:r>
          </a:p>
          <a:p>
            <a:r>
              <a:rPr lang="es-ES" dirty="0"/>
              <a:t>modo que sean compatibles con el movimiento del indicador y de la máquina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b="1" dirty="0"/>
              <a:t>Codificación</a:t>
            </a:r>
            <a:r>
              <a:rPr lang="es-ES" dirty="0"/>
              <a:t>: Siempre que sea posible, se debe adoptar alguna codificación para los controles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b="1" dirty="0"/>
              <a:t>Forma Y textura</a:t>
            </a:r>
            <a:r>
              <a:rPr lang="es-ES" dirty="0"/>
              <a:t>: Los controles se pueden codificar por su norma y textura. Las características que</a:t>
            </a:r>
          </a:p>
          <a:p>
            <a:r>
              <a:rPr lang="es-ES" dirty="0"/>
              <a:t>idealmente deben poseer los controles que se codifican en razón de su textura son</a:t>
            </a:r>
            <a:r>
              <a:rPr lang="es-ES" dirty="0" smtClean="0"/>
              <a:t>:</a:t>
            </a:r>
          </a:p>
          <a:p>
            <a:endParaRPr lang="es-ES" dirty="0"/>
          </a:p>
          <a:p>
            <a:r>
              <a:rPr lang="es-ES" dirty="0"/>
              <a:t>- Utilidad en los casos en que la iluminación es ineficiente o que el equipo únicamente puede</a:t>
            </a:r>
          </a:p>
          <a:p>
            <a:r>
              <a:rPr lang="es-ES" dirty="0"/>
              <a:t>identificarse y manipularse por medio del tacto.</a:t>
            </a:r>
          </a:p>
          <a:p>
            <a:r>
              <a:rPr lang="es-ES" dirty="0" smtClean="0"/>
              <a:t>- </a:t>
            </a:r>
            <a:r>
              <a:rPr lang="es-ES" dirty="0"/>
              <a:t>Complemento de la identificación visual.</a:t>
            </a:r>
          </a:p>
          <a:p>
            <a:r>
              <a:rPr lang="es-ES" dirty="0"/>
              <a:t>- Utilidad en la normalización de controles a efectos de identificación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8050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 dirty="0" smtClean="0"/>
              <a:t>Principios de diseño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341385" y="1935921"/>
            <a:ext cx="114985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Situación</a:t>
            </a:r>
            <a:r>
              <a:rPr lang="es-ES" dirty="0"/>
              <a:t>: Es posible identificar los controles en virtud de su </a:t>
            </a:r>
            <a:r>
              <a:rPr lang="es-ES" dirty="0" smtClean="0"/>
              <a:t>situación. </a:t>
            </a:r>
            <a:r>
              <a:rPr lang="es-ES" dirty="0"/>
              <a:t>Las ventajas de </a:t>
            </a:r>
            <a:r>
              <a:rPr lang="es-ES" dirty="0" smtClean="0"/>
              <a:t>la codificación </a:t>
            </a:r>
            <a:r>
              <a:rPr lang="es-ES" dirty="0"/>
              <a:t>basada en la situación son las mismas que ofrece la codificación de la forma y la textura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b="1" dirty="0"/>
              <a:t>Color</a:t>
            </a:r>
            <a:r>
              <a:rPr lang="es-ES" dirty="0"/>
              <a:t>: El color puede constituir también un criterio de codificación para los distintos controles. Los</a:t>
            </a:r>
          </a:p>
          <a:p>
            <a:r>
              <a:rPr lang="es-ES" dirty="0"/>
              <a:t>códigos basados en el color pueden ser</a:t>
            </a:r>
            <a:r>
              <a:rPr lang="es-ES" dirty="0" smtClean="0"/>
              <a:t>:</a:t>
            </a:r>
          </a:p>
          <a:p>
            <a:endParaRPr lang="es-ES" dirty="0"/>
          </a:p>
          <a:p>
            <a:r>
              <a:rPr lang="es-ES" dirty="0"/>
              <a:t>- De utilidad a efectos de identificación visual.</a:t>
            </a:r>
          </a:p>
          <a:p>
            <a:r>
              <a:rPr lang="es-ES" dirty="0"/>
              <a:t>- De utilidad en la normalización de los controles a efectos de identificación.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Portadores </a:t>
            </a:r>
            <a:r>
              <a:rPr lang="es-ES" dirty="0"/>
              <a:t>de una gama moderada de categorías codificables</a:t>
            </a:r>
            <a:r>
              <a:rPr lang="es-ES" dirty="0" smtClean="0"/>
              <a:t>.</a:t>
            </a:r>
          </a:p>
          <a:p>
            <a:pPr marL="285750" indent="-285750">
              <a:buFontTx/>
              <a:buChar char="-"/>
            </a:pPr>
            <a:endParaRPr lang="es-ES" dirty="0"/>
          </a:p>
          <a:p>
            <a:r>
              <a:rPr lang="es-ES" dirty="0"/>
              <a:t>Por otra parte, la utilización de un código basado en el color tiene las siguientes desventajas:</a:t>
            </a:r>
          </a:p>
          <a:p>
            <a:r>
              <a:rPr lang="es-ES" dirty="0"/>
              <a:t>- Es necesario visualizar los controles de modo directo.</a:t>
            </a:r>
          </a:p>
          <a:p>
            <a:r>
              <a:rPr lang="es-ES" dirty="0"/>
              <a:t>- En este sistema, la iluminación no puede ser pobre o limitada.</a:t>
            </a:r>
          </a:p>
          <a:p>
            <a:r>
              <a:rPr lang="es-ES" dirty="0"/>
              <a:t>- Los operadores deben poseer una adecuada capacidad de percepción de los colores.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2225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Principios de diseño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502920" y="2446020"/>
            <a:ext cx="1120140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489975" y="1772508"/>
            <a:ext cx="11201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Operación</a:t>
            </a:r>
            <a:r>
              <a:rPr lang="es-ES" dirty="0"/>
              <a:t>: En algunos controles se emplea un método operativo de codificación; es decir, el modo de</a:t>
            </a:r>
          </a:p>
          <a:p>
            <a:r>
              <a:rPr lang="es-ES" dirty="0"/>
              <a:t>operación será distinto para cada </a:t>
            </a:r>
            <a:r>
              <a:rPr lang="es-ES" dirty="0" smtClean="0"/>
              <a:t>control.</a:t>
            </a:r>
            <a:r>
              <a:rPr lang="es-ES" dirty="0"/>
              <a:t> </a:t>
            </a:r>
            <a:r>
              <a:rPr lang="es-ES" dirty="0" smtClean="0"/>
              <a:t>Los rasgos </a:t>
            </a:r>
            <a:r>
              <a:rPr lang="es-ES" dirty="0"/>
              <a:t>más favorables del sistema son:</a:t>
            </a:r>
          </a:p>
          <a:p>
            <a:r>
              <a:rPr lang="es-ES" dirty="0"/>
              <a:t>- Para que el operador pueda saber si ha seleccionado el control adecuado, es necesario haber</a:t>
            </a:r>
          </a:p>
          <a:p>
            <a:r>
              <a:rPr lang="es-ES" dirty="0"/>
              <a:t>activado éste antes.</a:t>
            </a:r>
          </a:p>
          <a:p>
            <a:r>
              <a:rPr lang="es-ES" dirty="0"/>
              <a:t>- Un diseño especifico puede dar lugar a la necesidad de incorporar ciertas relaciones</a:t>
            </a:r>
          </a:p>
          <a:p>
            <a:r>
              <a:rPr lang="es-ES" dirty="0"/>
              <a:t>incompatibles al sistema.</a:t>
            </a:r>
            <a:endParaRPr lang="es-ES" dirty="0" smtClean="0"/>
          </a:p>
          <a:p>
            <a:endParaRPr lang="es-ES" dirty="0" smtClean="0"/>
          </a:p>
          <a:p>
            <a:r>
              <a:rPr lang="es-ES" b="1" dirty="0"/>
              <a:t>Disposición</a:t>
            </a:r>
            <a:r>
              <a:rPr lang="es-ES" dirty="0"/>
              <a:t>. Debe tenerse siempre en cuenta que todo sistema esta orientado a la realización de una</a:t>
            </a:r>
          </a:p>
          <a:p>
            <a:r>
              <a:rPr lang="es-ES" dirty="0"/>
              <a:t>tarea y que sus componentes tanto independientemente como entre sí, con el objeto de llevar a cabo la</a:t>
            </a:r>
          </a:p>
          <a:p>
            <a:r>
              <a:rPr lang="es-ES" dirty="0"/>
              <a:t>correspondiente tarea; esto quiere decir que loa distintos elementos que componen el sistema deben</a:t>
            </a:r>
          </a:p>
          <a:p>
            <a:r>
              <a:rPr lang="es-ES" dirty="0"/>
              <a:t>disponerse en función de las consideraciones siguientes</a:t>
            </a:r>
            <a:r>
              <a:rPr lang="es-ES" dirty="0" smtClean="0"/>
              <a:t>:</a:t>
            </a:r>
          </a:p>
          <a:p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 smtClean="0"/>
              <a:t>Principio </a:t>
            </a:r>
            <a:r>
              <a:rPr lang="es-ES" dirty="0"/>
              <a:t>funcional. </a:t>
            </a:r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dirty="0" smtClean="0"/>
              <a:t>Principio de importancia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Principio de localización optima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Principio de orden de utilización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Principio de frecuencia de utilización</a:t>
            </a:r>
          </a:p>
          <a:p>
            <a:pPr marL="285750" indent="-285750">
              <a:buFontTx/>
              <a:buChar char="-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1489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EVALUACIÓN DE LOS CONTROLES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57200" y="2446020"/>
            <a:ext cx="112242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Al evaluar el elemento humano en el proceso de diseño de los con troles es necesario tener en </a:t>
            </a:r>
            <a:r>
              <a:rPr lang="es-ES" sz="2000" dirty="0" smtClean="0"/>
              <a:t>cuenta los </a:t>
            </a:r>
            <a:r>
              <a:rPr lang="es-ES" sz="2000" dirty="0"/>
              <a:t>aspectos siguientes</a:t>
            </a:r>
            <a:r>
              <a:rPr lang="es-ES" sz="2000" dirty="0" smtClean="0"/>
              <a:t>:</a:t>
            </a:r>
          </a:p>
          <a:p>
            <a:endParaRPr lang="es-ES" sz="2000" dirty="0"/>
          </a:p>
          <a:p>
            <a:r>
              <a:rPr lang="es-ES" sz="2000" dirty="0"/>
              <a:t>- ¿Cuales son los miembros del cuerpo que resultan afectados? ¿Se ha sobrecargado algún</a:t>
            </a:r>
          </a:p>
          <a:p>
            <a:r>
              <a:rPr lang="es-ES" sz="2000" dirty="0"/>
              <a:t>músculo del cuerpo?</a:t>
            </a:r>
          </a:p>
          <a:p>
            <a:r>
              <a:rPr lang="es-ES" sz="2000" dirty="0"/>
              <a:t>- ¿Dónde se sitúan los controles? ¿Se pueden alcanzar? ¿Existe la suficiente separación entre</a:t>
            </a:r>
          </a:p>
          <a:p>
            <a:r>
              <a:rPr lang="es-ES" sz="2000" dirty="0"/>
              <a:t>ellos?</a:t>
            </a:r>
          </a:p>
          <a:p>
            <a:r>
              <a:rPr lang="es-ES" sz="2000" dirty="0"/>
              <a:t>- ¿Que tipo de control se está usando?</a:t>
            </a:r>
          </a:p>
          <a:p>
            <a:r>
              <a:rPr lang="es-ES" sz="2000" dirty="0"/>
              <a:t>- ¿Existe algún peligro en los controles?</a:t>
            </a:r>
          </a:p>
          <a:p>
            <a:r>
              <a:rPr lang="es-ES" sz="2000" dirty="0"/>
              <a:t>- ¿Hasta que punto se hallan normalizados los controles?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80697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ESPACIO NORMAL DE TRABAJO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19" y="1700142"/>
            <a:ext cx="5155062" cy="456349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857" y="1700142"/>
            <a:ext cx="5672950" cy="248191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090675" y="4663440"/>
            <a:ext cx="5651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Limites del espacio normal de trabajo para los miembros superiores extendidos o flexionados </a:t>
            </a:r>
          </a:p>
          <a:p>
            <a:r>
              <a:rPr lang="es-ES" dirty="0" smtClean="0"/>
              <a:t>(teniendo en cuenta las medidas del hombre mediano definido anteriormente)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55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 de la información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638565" y="1935921"/>
            <a:ext cx="109042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Refiriéndonos ya a las señales específicas, dentro del sistema hombre-máquina, suelen dividirse en </a:t>
            </a:r>
            <a:r>
              <a:rPr lang="es-ES" sz="2000" dirty="0" smtClean="0"/>
              <a:t>dos tipos</a:t>
            </a:r>
            <a:r>
              <a:rPr lang="es-ES" sz="2000" dirty="0"/>
              <a:t>: Señales informativas y Señales imperativas</a:t>
            </a:r>
            <a:r>
              <a:rPr lang="es-ES" sz="2000" dirty="0" smtClean="0"/>
              <a:t>.</a:t>
            </a:r>
          </a:p>
          <a:p>
            <a:endParaRPr lang="es-ES" sz="2000" dirty="0"/>
          </a:p>
          <a:p>
            <a:r>
              <a:rPr lang="es-ES" sz="2000" dirty="0"/>
              <a:t>Las primeras dan en general una información continua de la marcha del proceso (Tensión, </a:t>
            </a:r>
            <a:r>
              <a:rPr lang="es-ES" sz="2000" dirty="0" smtClean="0"/>
              <a:t>amperaje, temperatura</a:t>
            </a:r>
            <a:r>
              <a:rPr lang="es-ES" sz="2000" dirty="0"/>
              <a:t>, presión, etc.), y su captación se efectúa mediante el sentido de la vista; las </a:t>
            </a:r>
            <a:r>
              <a:rPr lang="es-ES" sz="2000" dirty="0" smtClean="0"/>
              <a:t>señales imperativas </a:t>
            </a:r>
            <a:r>
              <a:rPr lang="es-ES" sz="2000" dirty="0"/>
              <a:t>son las que ordenan una acción inmediata; para ellas es preferible utilizar </a:t>
            </a:r>
            <a:r>
              <a:rPr lang="es-ES" sz="2000" dirty="0" smtClean="0"/>
              <a:t>señales acústicas</a:t>
            </a:r>
            <a:r>
              <a:rPr lang="es-ES" sz="2000" dirty="0"/>
              <a:t>, (mejor doble señalización acústica y óptica) por poder llamar, la atención al operario </a:t>
            </a:r>
            <a:r>
              <a:rPr lang="es-ES" sz="2000" dirty="0" smtClean="0"/>
              <a:t>aunque esté </a:t>
            </a:r>
            <a:r>
              <a:rPr lang="es-ES" sz="2000" dirty="0"/>
              <a:t>alejado o distraído de su ocupación. Si la señal imperativa va precedida de una señal </a:t>
            </a:r>
            <a:r>
              <a:rPr lang="es-ES" sz="2000" dirty="0" smtClean="0"/>
              <a:t>de advertencia </a:t>
            </a:r>
            <a:r>
              <a:rPr lang="es-ES" sz="2000" dirty="0"/>
              <a:t>ayuda a la vigilancia y centra la atención, siendo aconsejable en la mayoría de los </a:t>
            </a:r>
            <a:r>
              <a:rPr lang="es-ES" sz="2000" dirty="0" smtClean="0"/>
              <a:t>casos, que </a:t>
            </a:r>
            <a:r>
              <a:rPr lang="es-ES" sz="2000" dirty="0"/>
              <a:t>la señal no cese mientras el operario no haya efectuado la operación que ordena la señal.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310176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Puesto sentado-parado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4" y="1935921"/>
            <a:ext cx="4458305" cy="467287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244196" y="1935921"/>
            <a:ext cx="4023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Para que la posición “sentado” sea posible y confortable, el material o la maquina debe estar en la zona rayada. </a:t>
            </a:r>
          </a:p>
          <a:p>
            <a:r>
              <a:rPr lang="es-ES" dirty="0" smtClean="0"/>
              <a:t>En este caso la pierna esta muy flexionada , pero el muslo permanece horizontal, es confortable.</a:t>
            </a:r>
          </a:p>
          <a:p>
            <a:endParaRPr lang="es-ES" dirty="0"/>
          </a:p>
          <a:p>
            <a:r>
              <a:rPr lang="es-ES" dirty="0" smtClean="0"/>
              <a:t>El posa pies es indispensable.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6832716" y="5201234"/>
            <a:ext cx="4434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Cuando el trabajo indica manipulación de piezas pesadas, “sentado” se hace imposible.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660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" y="510540"/>
            <a:ext cx="5010150" cy="59915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275" y="510540"/>
            <a:ext cx="5461658" cy="599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Posición de trabajo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234440" y="2217420"/>
            <a:ext cx="100331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En un puesto de trabajo, las distancias entre el operador y cualquier otro punto de su campo de acción están en función de varios elementos:</a:t>
            </a:r>
          </a:p>
          <a:p>
            <a:endParaRPr lang="es-ES" sz="2400" dirty="0"/>
          </a:p>
          <a:p>
            <a:pPr marL="285750" indent="-285750">
              <a:buFontTx/>
              <a:buChar char="-"/>
            </a:pPr>
            <a:r>
              <a:rPr lang="es-ES" sz="2400" dirty="0" smtClean="0"/>
              <a:t>Primero: la fineza de los detalles a visualizar.</a:t>
            </a:r>
          </a:p>
          <a:p>
            <a:pPr marL="285750" indent="-285750">
              <a:buFontTx/>
              <a:buChar char="-"/>
            </a:pPr>
            <a:r>
              <a:rPr lang="es-ES" sz="2400" dirty="0" smtClean="0"/>
              <a:t>Segundo: el lugar de los puntos a alcanzar con las manos o los pies.</a:t>
            </a:r>
          </a:p>
          <a:p>
            <a:pPr marL="285750" indent="-285750">
              <a:buFontTx/>
              <a:buChar char="-"/>
            </a:pPr>
            <a:r>
              <a:rPr lang="es-ES" sz="2400" dirty="0" smtClean="0"/>
              <a:t>Tercero: los esfuerzos a hacer sobre los puntos a alcanzar  o sobre los objetos a manipular.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92361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Factores posturales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143000" y="2148840"/>
            <a:ext cx="105384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Las tres posturas básicas son TUMBADO, SENTADO y ERGUIDO.</a:t>
            </a:r>
          </a:p>
          <a:p>
            <a:r>
              <a:rPr lang="es-ES" sz="2000" dirty="0" smtClean="0"/>
              <a:t>A efectos del trabajo industrial se estudian los efectos para las posiciones de Sentado y Erguido.</a:t>
            </a:r>
          </a:p>
          <a:p>
            <a:endParaRPr lang="es-ES" sz="2000" dirty="0"/>
          </a:p>
          <a:p>
            <a:r>
              <a:rPr lang="es-ES" sz="2000" dirty="0" smtClean="0"/>
              <a:t>La actitud de menor consumo energético dentro de la posición de “ERGUIDO” se consigue:</a:t>
            </a:r>
          </a:p>
          <a:p>
            <a:pPr marL="285750" indent="-285750">
              <a:buFontTx/>
              <a:buChar char="-"/>
            </a:pPr>
            <a:r>
              <a:rPr lang="es-ES" sz="2000" dirty="0" smtClean="0"/>
              <a:t>Separando los talones 18 a 20cm.</a:t>
            </a:r>
          </a:p>
          <a:p>
            <a:pPr marL="285750" indent="-285750">
              <a:buFontTx/>
              <a:buChar char="-"/>
            </a:pPr>
            <a:r>
              <a:rPr lang="es-ES" sz="2000" dirty="0" smtClean="0"/>
              <a:t>Separado hacia afuera de los dedos de los pies para que formen un ángulo de 30º.</a:t>
            </a:r>
          </a:p>
          <a:p>
            <a:pPr marL="285750" indent="-285750">
              <a:buFontTx/>
              <a:buChar char="-"/>
            </a:pPr>
            <a:r>
              <a:rPr lang="es-ES" sz="2000" dirty="0" smtClean="0"/>
              <a:t>Cargando el peso del cuerpo equilibradamente entre ambos pies.</a:t>
            </a:r>
          </a:p>
          <a:p>
            <a:pPr marL="285750" indent="-285750">
              <a:buFontTx/>
              <a:buChar char="-"/>
            </a:pPr>
            <a:r>
              <a:rPr lang="es-ES" sz="2000" dirty="0" smtClean="0"/>
              <a:t>Dirigiendo la vista hacia un punto ligeramente bajo en el horizonte.</a:t>
            </a:r>
          </a:p>
          <a:p>
            <a:pPr marL="285750" indent="-285750">
              <a:buFontTx/>
              <a:buChar char="-"/>
            </a:pPr>
            <a:r>
              <a:rPr lang="es-ES" sz="2000" dirty="0" smtClean="0"/>
              <a:t>Con los brazos </a:t>
            </a:r>
            <a:r>
              <a:rPr lang="es-ES" sz="2000" dirty="0" smtClean="0"/>
              <a:t>caídos </a:t>
            </a:r>
            <a:r>
              <a:rPr lang="es-ES" sz="2000" dirty="0" smtClean="0"/>
              <a:t>a lo largo del cuerpo.</a:t>
            </a:r>
          </a:p>
          <a:p>
            <a:pPr marL="285750" indent="-285750">
              <a:buFontTx/>
              <a:buChar char="-"/>
            </a:pPr>
            <a:r>
              <a:rPr lang="es-ES" sz="2000" dirty="0" smtClean="0"/>
              <a:t>Relajando todo los músculos que sea posible.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79682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 dirty="0" smtClean="0"/>
              <a:t>Factores posturales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731520" y="2217420"/>
            <a:ext cx="10536036" cy="662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581718" y="2217420"/>
            <a:ext cx="10835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En la posición de sentado tiene primordial importancia las dimensiones y características físicas de acabado del asiento. Para la determinación de las dimensiones óptimas de los asientos se han fijado una serie de índices antropométricos, que permiten, dentro de la variabilidad a la que antes hemos hecho referencia, detectar la influencia de diversos factores, como raza, sexo edad origen profesional etc. al tomar mediciones a gran número de individuos. </a:t>
            </a:r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21019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recomendaciones para los </a:t>
            </a:r>
            <a:r>
              <a:rPr lang="es-ES" dirty="0" smtClean="0"/>
              <a:t>asientos de despacho:</a:t>
            </a:r>
            <a:endParaRPr lang="es-ES" dirty="0"/>
          </a:p>
        </p:txBody>
      </p:sp>
      <p:pic>
        <p:nvPicPr>
          <p:cNvPr id="1026" name="Picture 2" descr="https://i.pinimg.com/originals/72/2a/1e/722a1efe12e34cf6262a1208a81d9d2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90" y="1735387"/>
            <a:ext cx="8209770" cy="492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93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334</TotalTime>
  <Words>2861</Words>
  <Application>Microsoft Office PowerPoint</Application>
  <PresentationFormat>Panorámica</PresentationFormat>
  <Paragraphs>274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Arial</vt:lpstr>
      <vt:lpstr>Bookman Old Style</vt:lpstr>
      <vt:lpstr>Rockwell</vt:lpstr>
      <vt:lpstr>Damask</vt:lpstr>
      <vt:lpstr>Ergonomía laboral</vt:lpstr>
      <vt:lpstr>EL HOMBRE MEDIANO</vt:lpstr>
      <vt:lpstr>ESPACIO NORMAL DE TRABAJO</vt:lpstr>
      <vt:lpstr>Puesto sentado-parado</vt:lpstr>
      <vt:lpstr>Presentación de PowerPoint</vt:lpstr>
      <vt:lpstr>Posición de trabajo</vt:lpstr>
      <vt:lpstr>Factores posturales</vt:lpstr>
      <vt:lpstr>Factores posturales</vt:lpstr>
      <vt:lpstr>recomendaciones para los asientos de despacho:</vt:lpstr>
      <vt:lpstr>Apoyo para el cuerpo y las extremidades</vt:lpstr>
      <vt:lpstr>Apoyo para el cuerpo y las extremidades</vt:lpstr>
      <vt:lpstr>Apoyo para el cuerpo y las extremidades</vt:lpstr>
      <vt:lpstr>La base del diseño y el sistema de control</vt:lpstr>
      <vt:lpstr>La base del diseño y el sistema de control</vt:lpstr>
      <vt:lpstr>Presentación de PowerPoint</vt:lpstr>
      <vt:lpstr>INDICADORES INFORMATIVOS</vt:lpstr>
      <vt:lpstr>INDICADORES VISUALES</vt:lpstr>
      <vt:lpstr>INDICADORES AUDITIVOS</vt:lpstr>
      <vt:lpstr>INDICADORES AUDITIVOS</vt:lpstr>
      <vt:lpstr>EVALUACIÓN DE LOS INDICADORES EN ERGONOMIA</vt:lpstr>
      <vt:lpstr>LISTA DE VERIFICACIÓN PARA EVALUACIÓN EN ERGONOMÍA</vt:lpstr>
      <vt:lpstr>LISTA DE VERIFICACIÓN PARA EVALUACIÓN EN ERGONOMÍA</vt:lpstr>
      <vt:lpstr>LISTA DE VERIFICACIÓN PARA EVALUACIÓN EN ERGONOMÍA</vt:lpstr>
      <vt:lpstr>EL HOMBRE COMO CONTROLADOR</vt:lpstr>
      <vt:lpstr>VENTAJAS RELATIVAS DE LAS PRESENTACIONES AUDITIVAS Y VISUALES</vt:lpstr>
      <vt:lpstr>Principios de diseño</vt:lpstr>
      <vt:lpstr>Principios de diseño</vt:lpstr>
      <vt:lpstr>Principios de diseño</vt:lpstr>
      <vt:lpstr>EVALUACIÓN DE LOS CONTROLES</vt:lpstr>
      <vt:lpstr>Análisis de la información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Ergonomía laboral</dc:title>
  <dc:creator>LUCAS ADAMS</dc:creator>
  <cp:lastModifiedBy>LUCAS ADAMS</cp:lastModifiedBy>
  <cp:revision>23</cp:revision>
  <dcterms:created xsi:type="dcterms:W3CDTF">2020-06-01T00:12:39Z</dcterms:created>
  <dcterms:modified xsi:type="dcterms:W3CDTF">2020-06-01T15:42:25Z</dcterms:modified>
</cp:coreProperties>
</file>