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30"/>
  </p:notesMasterIdLst>
  <p:sldIdLst>
    <p:sldId id="257" r:id="rId2"/>
    <p:sldId id="276" r:id="rId3"/>
    <p:sldId id="277" r:id="rId4"/>
    <p:sldId id="278" r:id="rId5"/>
    <p:sldId id="279" r:id="rId6"/>
    <p:sldId id="280" r:id="rId7"/>
    <p:sldId id="281" r:id="rId8"/>
    <p:sldId id="282" r:id="rId9"/>
    <p:sldId id="283" r:id="rId10"/>
    <p:sldId id="284" r:id="rId11"/>
    <p:sldId id="285" r:id="rId12"/>
    <p:sldId id="286" r:id="rId13"/>
    <p:sldId id="287" r:id="rId14"/>
    <p:sldId id="288" r:id="rId15"/>
    <p:sldId id="289" r:id="rId16"/>
    <p:sldId id="290" r:id="rId17"/>
    <p:sldId id="291" r:id="rId18"/>
    <p:sldId id="292" r:id="rId19"/>
    <p:sldId id="293" r:id="rId20"/>
    <p:sldId id="294" r:id="rId21"/>
    <p:sldId id="295" r:id="rId22"/>
    <p:sldId id="296" r:id="rId23"/>
    <p:sldId id="297" r:id="rId24"/>
    <p:sldId id="298" r:id="rId25"/>
    <p:sldId id="299" r:id="rId26"/>
    <p:sldId id="300" r:id="rId27"/>
    <p:sldId id="301" r:id="rId28"/>
    <p:sldId id="302" r:id="rId29"/>
  </p:sldIdLst>
  <p:sldSz cx="9144000" cy="6858000" type="screen4x3"/>
  <p:notesSz cx="6858000" cy="9144000"/>
  <p:defaultTextStyle>
    <a:defPPr>
      <a:defRPr lang="en-US"/>
    </a:defPPr>
    <a:lvl1pPr algn="just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just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just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just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just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E2E2"/>
    <a:srgbClr val="FF9966"/>
    <a:srgbClr val="FF6600"/>
    <a:srgbClr val="969696"/>
    <a:srgbClr val="B9B9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555" autoAdjust="0"/>
    <p:restoredTop sz="90929"/>
  </p:normalViewPr>
  <p:slideViewPr>
    <p:cSldViewPr>
      <p:cViewPr>
        <p:scale>
          <a:sx n="70" d="100"/>
          <a:sy n="70" d="100"/>
        </p:scale>
        <p:origin x="-1674" y="-1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152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s-ES"/>
          </a:p>
        </p:txBody>
      </p:sp>
      <p:sp>
        <p:nvSpPr>
          <p:cNvPr id="152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52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52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152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88E6700-6DD5-4D49-A977-F53C9224383A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389882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EC"/>
          </a:p>
        </p:txBody>
      </p:sp>
    </p:spTree>
  </p:cSld>
  <p:clrMapOvr>
    <a:masterClrMapping/>
  </p:clrMapOvr>
  <p:transition spd="med"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</p:spTree>
  </p:cSld>
  <p:clrMapOvr>
    <a:masterClrMapping/>
  </p:clrMapOvr>
  <p:transition spd="med"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</p:spTree>
  </p:cSld>
  <p:clrMapOvr>
    <a:masterClrMapping/>
  </p:clrMapOvr>
  <p:transition spd="med"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</p:spTree>
  </p:cSld>
  <p:clrMapOvr>
    <a:masterClrMapping/>
  </p:clrMapOvr>
  <p:transition spd="med"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  <p:transition spd="med"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</p:spTree>
  </p:cSld>
  <p:clrMapOvr>
    <a:masterClrMapping/>
  </p:clrMapOvr>
  <p:transition spd="med"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</p:spTree>
  </p:cSld>
  <p:clrMapOvr>
    <a:masterClrMapping/>
  </p:clrMapOvr>
  <p:transition spd="med"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</p:spTree>
  </p:cSld>
  <p:clrMapOvr>
    <a:masterClrMapping/>
  </p:clrMapOvr>
  <p:transition spd="med"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  <p:transition spd="med"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C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  <p:transition spd="med"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" Target="../slides/slide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" Target="../slides/slide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2E2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34" name="Rectangle 22">
            <a:hlinkClick r:id="rId13" action="ppaction://hlinksldjump"/>
          </p:cNvPr>
          <p:cNvSpPr>
            <a:spLocks noChangeArrowheads="1"/>
          </p:cNvSpPr>
          <p:nvPr userDrawn="1"/>
        </p:nvSpPr>
        <p:spPr bwMode="auto">
          <a:xfrm>
            <a:off x="5076825" y="0"/>
            <a:ext cx="2286000" cy="228600"/>
          </a:xfrm>
          <a:prstGeom prst="rect">
            <a:avLst/>
          </a:prstGeom>
          <a:gradFill rotWithShape="0">
            <a:gsLst>
              <a:gs pos="0">
                <a:schemeClr val="tx1"/>
              </a:gs>
              <a:gs pos="100000">
                <a:srgbClr val="969696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s-MX" sz="1200" b="1">
                <a:solidFill>
                  <a:schemeClr val="bg1"/>
                </a:solidFill>
              </a:rPr>
              <a:t>Intercambiadores de Calor</a:t>
            </a:r>
            <a:endParaRPr lang="es-ES_tradnl" sz="1200" b="1">
              <a:solidFill>
                <a:schemeClr val="bg1"/>
              </a:solidFill>
            </a:endParaRPr>
          </a:p>
        </p:txBody>
      </p:sp>
      <p:sp>
        <p:nvSpPr>
          <p:cNvPr id="64536" name="Rectangle 24">
            <a:hlinkClick r:id="rId14" action="ppaction://hlinksldjump"/>
          </p:cNvPr>
          <p:cNvSpPr>
            <a:spLocks noChangeArrowheads="1"/>
          </p:cNvSpPr>
          <p:nvPr userDrawn="1"/>
        </p:nvSpPr>
        <p:spPr bwMode="auto">
          <a:xfrm>
            <a:off x="7408863" y="0"/>
            <a:ext cx="1447800" cy="228600"/>
          </a:xfrm>
          <a:prstGeom prst="rect">
            <a:avLst/>
          </a:prstGeom>
          <a:gradFill rotWithShape="0">
            <a:gsLst>
              <a:gs pos="0">
                <a:schemeClr val="tx1"/>
              </a:gs>
              <a:gs pos="100000">
                <a:srgbClr val="969696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s-MX" sz="1200" b="1">
                <a:solidFill>
                  <a:schemeClr val="bg1"/>
                </a:solidFill>
              </a:rPr>
              <a:t>Método LMTD</a:t>
            </a:r>
            <a:endParaRPr lang="es-ES_tradnl" sz="1200" b="1">
              <a:solidFill>
                <a:schemeClr val="bg1"/>
              </a:solidFill>
            </a:endParaRPr>
          </a:p>
        </p:txBody>
      </p:sp>
      <p:sp>
        <p:nvSpPr>
          <p:cNvPr id="64544" name="AutoShape 32"/>
          <p:cNvSpPr>
            <a:spLocks noChangeArrowheads="1"/>
          </p:cNvSpPr>
          <p:nvPr userDrawn="1"/>
        </p:nvSpPr>
        <p:spPr bwMode="auto">
          <a:xfrm>
            <a:off x="179388" y="404813"/>
            <a:ext cx="8713787" cy="6264275"/>
          </a:xfrm>
          <a:prstGeom prst="roundRect">
            <a:avLst>
              <a:gd name="adj" fmla="val 3069"/>
            </a:avLst>
          </a:prstGeom>
          <a:solidFill>
            <a:schemeClr val="bg1"/>
          </a:solidFill>
          <a:ln w="9525">
            <a:solidFill>
              <a:srgbClr val="FF9966"/>
            </a:solidFill>
            <a:round/>
            <a:headEnd/>
            <a:tailEnd/>
          </a:ln>
          <a:effectLst>
            <a:outerShdw dist="107763" dir="2700000" algn="ctr" rotWithShape="0">
              <a:srgbClr val="B9B9B9">
                <a:alpha val="50000"/>
              </a:srgbClr>
            </a:outerShdw>
          </a:effectLst>
        </p:spPr>
        <p:txBody>
          <a:bodyPr anchor="ctr">
            <a:spAutoFit/>
          </a:bodyPr>
          <a:lstStyle/>
          <a:p>
            <a:endParaRPr lang="es-EC"/>
          </a:p>
        </p:txBody>
      </p:sp>
      <p:sp>
        <p:nvSpPr>
          <p:cNvPr id="64545" name="Text Box 33"/>
          <p:cNvSpPr txBox="1">
            <a:spLocks noChangeArrowheads="1"/>
          </p:cNvSpPr>
          <p:nvPr userDrawn="1"/>
        </p:nvSpPr>
        <p:spPr bwMode="auto">
          <a:xfrm>
            <a:off x="179388" y="0"/>
            <a:ext cx="36718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ES"/>
              <a:t>Intercambiadores de Calor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</p:sldLayoutIdLst>
  <p:transition spd="med">
    <p:random/>
  </p:transition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C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jpeg"/><Relationship Id="rId3" Type="http://schemas.openxmlformats.org/officeDocument/2006/relationships/image" Target="../media/image13.jpeg"/><Relationship Id="rId7" Type="http://schemas.openxmlformats.org/officeDocument/2006/relationships/image" Target="../media/image17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jpeg"/><Relationship Id="rId3" Type="http://schemas.openxmlformats.org/officeDocument/2006/relationships/image" Target="../media/image20.jpeg"/><Relationship Id="rId7" Type="http://schemas.openxmlformats.org/officeDocument/2006/relationships/image" Target="../media/image24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3.jpeg"/><Relationship Id="rId5" Type="http://schemas.openxmlformats.org/officeDocument/2006/relationships/image" Target="../media/image22.jpeg"/><Relationship Id="rId4" Type="http://schemas.openxmlformats.org/officeDocument/2006/relationships/image" Target="../media/image21.jpeg"/><Relationship Id="rId9" Type="http://schemas.openxmlformats.org/officeDocument/2006/relationships/image" Target="../media/image26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2.jpeg"/><Relationship Id="rId4" Type="http://schemas.openxmlformats.org/officeDocument/2006/relationships/image" Target="../media/image31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jpeg"/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jpe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jpe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260" name="Picture 4" descr="ic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19250" y="2997200"/>
            <a:ext cx="5695950" cy="3103563"/>
          </a:xfrm>
          <a:prstGeom prst="rect">
            <a:avLst/>
          </a:prstGeom>
          <a:noFill/>
        </p:spPr>
      </p:pic>
      <p:sp>
        <p:nvSpPr>
          <p:cNvPr id="96265" name="Text Box 9"/>
          <p:cNvSpPr txBox="1">
            <a:spLocks noChangeArrowheads="1"/>
          </p:cNvSpPr>
          <p:nvPr/>
        </p:nvSpPr>
        <p:spPr bwMode="auto">
          <a:xfrm>
            <a:off x="1600200" y="1600200"/>
            <a:ext cx="6553200" cy="100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buFontTx/>
              <a:buChar char="•"/>
            </a:pPr>
            <a:r>
              <a:rPr lang="es-MX" sz="2400" b="1">
                <a:solidFill>
                  <a:srgbClr val="FF6600"/>
                </a:solidFill>
              </a:rPr>
              <a:t>   Intercambiadores de Calor</a:t>
            </a:r>
          </a:p>
          <a:p>
            <a:pPr algn="l">
              <a:buFontTx/>
              <a:buChar char="•"/>
            </a:pPr>
            <a:r>
              <a:rPr lang="es-MX" sz="2400" b="1">
                <a:solidFill>
                  <a:srgbClr val="FF6600"/>
                </a:solidFill>
              </a:rPr>
              <a:t>   Método de la LMTD</a:t>
            </a:r>
            <a:endParaRPr lang="es-ES_tradnl" sz="2400" b="1">
              <a:solidFill>
                <a:srgbClr val="FF6600"/>
              </a:solidFill>
            </a:endParaRPr>
          </a:p>
        </p:txBody>
      </p:sp>
    </p:spTree>
  </p:cSld>
  <p:clrMapOvr>
    <a:masterClrMapping/>
  </p:clrMapOvr>
  <p:transition spd="med">
    <p:rand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1" name="Text Box 3"/>
          <p:cNvSpPr txBox="1">
            <a:spLocks noChangeArrowheads="1"/>
          </p:cNvSpPr>
          <p:nvPr/>
        </p:nvSpPr>
        <p:spPr bwMode="auto">
          <a:xfrm>
            <a:off x="539750" y="765175"/>
            <a:ext cx="7391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CL" b="1">
                <a:solidFill>
                  <a:srgbClr val="FF6600"/>
                </a:solidFill>
                <a:cs typeface="Times New Roman" pitchFamily="18" charset="0"/>
              </a:rPr>
              <a:t>Tipos de Carcasa</a:t>
            </a:r>
            <a:endParaRPr lang="es-ES_tradnl" b="1">
              <a:solidFill>
                <a:srgbClr val="FF6600"/>
              </a:solidFill>
              <a:cs typeface="Times New Roman" pitchFamily="18" charset="0"/>
            </a:endParaRPr>
          </a:p>
        </p:txBody>
      </p:sp>
      <p:sp>
        <p:nvSpPr>
          <p:cNvPr id="124937" name="Text Box 9"/>
          <p:cNvSpPr txBox="1">
            <a:spLocks noChangeArrowheads="1"/>
          </p:cNvSpPr>
          <p:nvPr/>
        </p:nvSpPr>
        <p:spPr bwMode="auto">
          <a:xfrm>
            <a:off x="971550" y="1828800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b="1"/>
              <a:t>E</a:t>
            </a:r>
            <a:endParaRPr lang="es-ES_tradnl" b="1"/>
          </a:p>
        </p:txBody>
      </p:sp>
      <p:sp>
        <p:nvSpPr>
          <p:cNvPr id="124938" name="Text Box 10"/>
          <p:cNvSpPr txBox="1">
            <a:spLocks noChangeArrowheads="1"/>
          </p:cNvSpPr>
          <p:nvPr/>
        </p:nvSpPr>
        <p:spPr bwMode="auto">
          <a:xfrm>
            <a:off x="5010150" y="1828800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b="1"/>
              <a:t>F</a:t>
            </a:r>
            <a:endParaRPr lang="es-ES_tradnl" b="1"/>
          </a:p>
        </p:txBody>
      </p:sp>
      <p:sp>
        <p:nvSpPr>
          <p:cNvPr id="124939" name="Text Box 11"/>
          <p:cNvSpPr txBox="1">
            <a:spLocks noChangeArrowheads="1"/>
          </p:cNvSpPr>
          <p:nvPr/>
        </p:nvSpPr>
        <p:spPr bwMode="auto">
          <a:xfrm>
            <a:off x="971550" y="2971800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b="1"/>
              <a:t>G</a:t>
            </a:r>
            <a:endParaRPr lang="es-ES_tradnl" b="1"/>
          </a:p>
        </p:txBody>
      </p:sp>
      <p:sp>
        <p:nvSpPr>
          <p:cNvPr id="124940" name="Text Box 12"/>
          <p:cNvSpPr txBox="1">
            <a:spLocks noChangeArrowheads="1"/>
          </p:cNvSpPr>
          <p:nvPr/>
        </p:nvSpPr>
        <p:spPr bwMode="auto">
          <a:xfrm>
            <a:off x="5010150" y="2971800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b="1"/>
              <a:t>H</a:t>
            </a:r>
            <a:endParaRPr lang="es-ES_tradnl" b="1"/>
          </a:p>
        </p:txBody>
      </p:sp>
      <p:sp>
        <p:nvSpPr>
          <p:cNvPr id="124941" name="Text Box 13"/>
          <p:cNvSpPr txBox="1">
            <a:spLocks noChangeArrowheads="1"/>
          </p:cNvSpPr>
          <p:nvPr/>
        </p:nvSpPr>
        <p:spPr bwMode="auto">
          <a:xfrm>
            <a:off x="971550" y="4305300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b="1"/>
              <a:t>J</a:t>
            </a:r>
            <a:endParaRPr lang="es-ES_tradnl" b="1"/>
          </a:p>
        </p:txBody>
      </p:sp>
      <p:sp>
        <p:nvSpPr>
          <p:cNvPr id="124948" name="Text Box 20"/>
          <p:cNvSpPr txBox="1">
            <a:spLocks noChangeArrowheads="1"/>
          </p:cNvSpPr>
          <p:nvPr/>
        </p:nvSpPr>
        <p:spPr bwMode="auto">
          <a:xfrm>
            <a:off x="5010150" y="4305300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b="1"/>
              <a:t>K</a:t>
            </a:r>
            <a:endParaRPr lang="es-ES_tradnl" b="1"/>
          </a:p>
        </p:txBody>
      </p:sp>
      <p:pic>
        <p:nvPicPr>
          <p:cNvPr id="124950" name="Picture 22" descr="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62150" y="1752600"/>
            <a:ext cx="1447800" cy="635000"/>
          </a:xfrm>
          <a:prstGeom prst="rect">
            <a:avLst/>
          </a:prstGeom>
          <a:noFill/>
        </p:spPr>
      </p:pic>
      <p:pic>
        <p:nvPicPr>
          <p:cNvPr id="124951" name="Picture 23" descr="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95950" y="1727200"/>
            <a:ext cx="1473200" cy="635000"/>
          </a:xfrm>
          <a:prstGeom prst="rect">
            <a:avLst/>
          </a:prstGeom>
          <a:noFill/>
        </p:spPr>
      </p:pic>
      <p:pic>
        <p:nvPicPr>
          <p:cNvPr id="124952" name="Picture 24" descr="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62150" y="2895600"/>
            <a:ext cx="1460500" cy="635000"/>
          </a:xfrm>
          <a:prstGeom prst="rect">
            <a:avLst/>
          </a:prstGeom>
          <a:noFill/>
        </p:spPr>
      </p:pic>
      <p:pic>
        <p:nvPicPr>
          <p:cNvPr id="124953" name="Picture 25" descr="H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72150" y="2895600"/>
            <a:ext cx="1460500" cy="635000"/>
          </a:xfrm>
          <a:prstGeom prst="rect">
            <a:avLst/>
          </a:prstGeom>
          <a:noFill/>
        </p:spPr>
      </p:pic>
      <p:pic>
        <p:nvPicPr>
          <p:cNvPr id="124954" name="Picture 26" descr="J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038350" y="4076700"/>
            <a:ext cx="1485900" cy="647700"/>
          </a:xfrm>
          <a:prstGeom prst="rect">
            <a:avLst/>
          </a:prstGeom>
          <a:noFill/>
        </p:spPr>
      </p:pic>
      <p:pic>
        <p:nvPicPr>
          <p:cNvPr id="124955" name="Picture 27" descr="K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695950" y="4000500"/>
            <a:ext cx="1473200" cy="800100"/>
          </a:xfrm>
          <a:prstGeom prst="rect">
            <a:avLst/>
          </a:prstGeom>
          <a:noFill/>
        </p:spPr>
      </p:pic>
      <p:sp>
        <p:nvSpPr>
          <p:cNvPr id="124956" name="Text Box 28"/>
          <p:cNvSpPr txBox="1">
            <a:spLocks noChangeArrowheads="1"/>
          </p:cNvSpPr>
          <p:nvPr/>
        </p:nvSpPr>
        <p:spPr bwMode="auto">
          <a:xfrm>
            <a:off x="971550" y="5165725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b="1"/>
              <a:t>X</a:t>
            </a:r>
            <a:endParaRPr lang="es-ES_tradnl" b="1"/>
          </a:p>
        </p:txBody>
      </p:sp>
      <p:pic>
        <p:nvPicPr>
          <p:cNvPr id="124958" name="Picture 30" descr="X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038350" y="5105400"/>
            <a:ext cx="1460500" cy="596900"/>
          </a:xfrm>
          <a:prstGeom prst="rect">
            <a:avLst/>
          </a:prstGeom>
          <a:noFill/>
        </p:spPr>
      </p:pic>
      <p:sp>
        <p:nvSpPr>
          <p:cNvPr id="124959" name="Text Box 31"/>
          <p:cNvSpPr txBox="1">
            <a:spLocks noChangeArrowheads="1"/>
          </p:cNvSpPr>
          <p:nvPr/>
        </p:nvSpPr>
        <p:spPr bwMode="auto">
          <a:xfrm>
            <a:off x="1885950" y="2362200"/>
            <a:ext cx="2362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sz="1400" b="1" i="1">
                <a:solidFill>
                  <a:schemeClr val="tx2"/>
                </a:solidFill>
                <a:cs typeface="Times New Roman" pitchFamily="18" charset="0"/>
              </a:rPr>
              <a:t>Carcasa de un paso</a:t>
            </a:r>
            <a:endParaRPr lang="es-ES_tradnl" sz="1400" b="1" i="1">
              <a:solidFill>
                <a:schemeClr val="tx2"/>
              </a:solidFill>
              <a:cs typeface="Times New Roman" pitchFamily="18" charset="0"/>
            </a:endParaRPr>
          </a:p>
        </p:txBody>
      </p:sp>
      <p:sp>
        <p:nvSpPr>
          <p:cNvPr id="124960" name="Text Box 32"/>
          <p:cNvSpPr txBox="1">
            <a:spLocks noChangeArrowheads="1"/>
          </p:cNvSpPr>
          <p:nvPr/>
        </p:nvSpPr>
        <p:spPr bwMode="auto">
          <a:xfrm>
            <a:off x="5619750" y="2362200"/>
            <a:ext cx="23622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sz="1400" b="1" i="1">
                <a:solidFill>
                  <a:schemeClr val="tx2"/>
                </a:solidFill>
                <a:cs typeface="Times New Roman" pitchFamily="18" charset="0"/>
              </a:rPr>
              <a:t>Carcaza de dos pasos (baffle longitudinal)</a:t>
            </a:r>
            <a:endParaRPr lang="es-ES_tradnl" sz="1400" b="1" i="1">
              <a:solidFill>
                <a:schemeClr val="tx2"/>
              </a:solidFill>
              <a:cs typeface="Times New Roman" pitchFamily="18" charset="0"/>
            </a:endParaRPr>
          </a:p>
        </p:txBody>
      </p:sp>
      <p:sp>
        <p:nvSpPr>
          <p:cNvPr id="124961" name="Text Box 33"/>
          <p:cNvSpPr txBox="1">
            <a:spLocks noChangeArrowheads="1"/>
          </p:cNvSpPr>
          <p:nvPr/>
        </p:nvSpPr>
        <p:spPr bwMode="auto">
          <a:xfrm>
            <a:off x="1885950" y="3521075"/>
            <a:ext cx="2362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sz="1400" b="1" i="1">
                <a:solidFill>
                  <a:schemeClr val="tx2"/>
                </a:solidFill>
                <a:cs typeface="Times New Roman" pitchFamily="18" charset="0"/>
              </a:rPr>
              <a:t>Flujo cascada</a:t>
            </a:r>
            <a:endParaRPr lang="es-ES_tradnl" sz="1400" b="1" i="1">
              <a:solidFill>
                <a:schemeClr val="tx2"/>
              </a:solidFill>
              <a:cs typeface="Times New Roman" pitchFamily="18" charset="0"/>
            </a:endParaRPr>
          </a:p>
        </p:txBody>
      </p:sp>
      <p:sp>
        <p:nvSpPr>
          <p:cNvPr id="124962" name="Text Box 34"/>
          <p:cNvSpPr txBox="1">
            <a:spLocks noChangeArrowheads="1"/>
          </p:cNvSpPr>
          <p:nvPr/>
        </p:nvSpPr>
        <p:spPr bwMode="auto">
          <a:xfrm>
            <a:off x="5619750" y="3521075"/>
            <a:ext cx="2362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sz="1400" b="1" i="1">
                <a:solidFill>
                  <a:schemeClr val="tx2"/>
                </a:solidFill>
                <a:cs typeface="Times New Roman" pitchFamily="18" charset="0"/>
              </a:rPr>
              <a:t>Doble flujo cascada</a:t>
            </a:r>
            <a:endParaRPr lang="es-ES_tradnl" sz="1400" b="1" i="1">
              <a:solidFill>
                <a:schemeClr val="tx2"/>
              </a:solidFill>
              <a:cs typeface="Times New Roman" pitchFamily="18" charset="0"/>
            </a:endParaRPr>
          </a:p>
        </p:txBody>
      </p:sp>
      <p:sp>
        <p:nvSpPr>
          <p:cNvPr id="124963" name="Text Box 35"/>
          <p:cNvSpPr txBox="1">
            <a:spLocks noChangeArrowheads="1"/>
          </p:cNvSpPr>
          <p:nvPr/>
        </p:nvSpPr>
        <p:spPr bwMode="auto">
          <a:xfrm>
            <a:off x="1885950" y="4800600"/>
            <a:ext cx="2362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sz="1400" b="1" i="1">
                <a:solidFill>
                  <a:schemeClr val="tx2"/>
                </a:solidFill>
                <a:cs typeface="Times New Roman" pitchFamily="18" charset="0"/>
              </a:rPr>
              <a:t>Flujo dividido</a:t>
            </a:r>
            <a:endParaRPr lang="es-ES_tradnl" sz="1400" b="1" i="1">
              <a:solidFill>
                <a:schemeClr val="tx2"/>
              </a:solidFill>
              <a:cs typeface="Times New Roman" pitchFamily="18" charset="0"/>
            </a:endParaRPr>
          </a:p>
        </p:txBody>
      </p:sp>
      <p:sp>
        <p:nvSpPr>
          <p:cNvPr id="124964" name="Text Box 36"/>
          <p:cNvSpPr txBox="1">
            <a:spLocks noChangeArrowheads="1"/>
          </p:cNvSpPr>
          <p:nvPr/>
        </p:nvSpPr>
        <p:spPr bwMode="auto">
          <a:xfrm>
            <a:off x="5619750" y="4800600"/>
            <a:ext cx="2362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sz="1400" b="1" i="1">
                <a:solidFill>
                  <a:schemeClr val="tx2"/>
                </a:solidFill>
                <a:cs typeface="Times New Roman" pitchFamily="18" charset="0"/>
              </a:rPr>
              <a:t>Carcasa tipo caldera</a:t>
            </a:r>
            <a:endParaRPr lang="es-ES_tradnl" sz="1400" b="1" i="1">
              <a:solidFill>
                <a:schemeClr val="tx2"/>
              </a:solidFill>
              <a:cs typeface="Times New Roman" pitchFamily="18" charset="0"/>
            </a:endParaRPr>
          </a:p>
        </p:txBody>
      </p:sp>
      <p:sp>
        <p:nvSpPr>
          <p:cNvPr id="124965" name="Text Box 37"/>
          <p:cNvSpPr txBox="1">
            <a:spLocks noChangeArrowheads="1"/>
          </p:cNvSpPr>
          <p:nvPr/>
        </p:nvSpPr>
        <p:spPr bwMode="auto">
          <a:xfrm>
            <a:off x="1885950" y="5791200"/>
            <a:ext cx="2362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sz="1400" b="1" i="1">
                <a:solidFill>
                  <a:schemeClr val="tx2"/>
                </a:solidFill>
                <a:cs typeface="Times New Roman" pitchFamily="18" charset="0"/>
              </a:rPr>
              <a:t>Flujo partido</a:t>
            </a:r>
            <a:endParaRPr lang="es-ES_tradnl" sz="1400" b="1" i="1">
              <a:solidFill>
                <a:schemeClr val="tx2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rand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5" name="Text Box 3"/>
          <p:cNvSpPr txBox="1">
            <a:spLocks noChangeArrowheads="1"/>
          </p:cNvSpPr>
          <p:nvPr/>
        </p:nvSpPr>
        <p:spPr bwMode="auto">
          <a:xfrm>
            <a:off x="468313" y="836613"/>
            <a:ext cx="7391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CL" b="1">
                <a:solidFill>
                  <a:srgbClr val="FF6600"/>
                </a:solidFill>
                <a:cs typeface="Times New Roman" pitchFamily="18" charset="0"/>
              </a:rPr>
              <a:t>Tipos de Cabezal Posterior</a:t>
            </a:r>
            <a:endParaRPr lang="es-ES_tradnl" b="1">
              <a:solidFill>
                <a:srgbClr val="FF6600"/>
              </a:solidFill>
              <a:cs typeface="Times New Roman" pitchFamily="18" charset="0"/>
            </a:endParaRPr>
          </a:p>
        </p:txBody>
      </p:sp>
      <p:sp>
        <p:nvSpPr>
          <p:cNvPr id="125956" name="Text Box 4"/>
          <p:cNvSpPr txBox="1">
            <a:spLocks noChangeArrowheads="1"/>
          </p:cNvSpPr>
          <p:nvPr/>
        </p:nvSpPr>
        <p:spPr bwMode="auto">
          <a:xfrm>
            <a:off x="684213" y="1889125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b="1"/>
              <a:t>L</a:t>
            </a:r>
            <a:endParaRPr lang="es-ES_tradnl" b="1"/>
          </a:p>
        </p:txBody>
      </p:sp>
      <p:sp>
        <p:nvSpPr>
          <p:cNvPr id="125957" name="Text Box 5"/>
          <p:cNvSpPr txBox="1">
            <a:spLocks noChangeArrowheads="1"/>
          </p:cNvSpPr>
          <p:nvPr/>
        </p:nvSpPr>
        <p:spPr bwMode="auto">
          <a:xfrm>
            <a:off x="4722813" y="1889125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b="1"/>
              <a:t>M</a:t>
            </a:r>
            <a:endParaRPr lang="es-ES_tradnl" b="1"/>
          </a:p>
        </p:txBody>
      </p:sp>
      <p:sp>
        <p:nvSpPr>
          <p:cNvPr id="125958" name="Text Box 6"/>
          <p:cNvSpPr txBox="1">
            <a:spLocks noChangeArrowheads="1"/>
          </p:cNvSpPr>
          <p:nvPr/>
        </p:nvSpPr>
        <p:spPr bwMode="auto">
          <a:xfrm>
            <a:off x="684213" y="3032125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b="1"/>
              <a:t>N</a:t>
            </a:r>
            <a:endParaRPr lang="es-ES_tradnl" b="1"/>
          </a:p>
        </p:txBody>
      </p:sp>
      <p:sp>
        <p:nvSpPr>
          <p:cNvPr id="125959" name="Text Box 7"/>
          <p:cNvSpPr txBox="1">
            <a:spLocks noChangeArrowheads="1"/>
          </p:cNvSpPr>
          <p:nvPr/>
        </p:nvSpPr>
        <p:spPr bwMode="auto">
          <a:xfrm>
            <a:off x="4722813" y="3032125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b="1"/>
              <a:t>P</a:t>
            </a:r>
            <a:endParaRPr lang="es-ES_tradnl" b="1"/>
          </a:p>
        </p:txBody>
      </p:sp>
      <p:sp>
        <p:nvSpPr>
          <p:cNvPr id="125960" name="Text Box 8"/>
          <p:cNvSpPr txBox="1">
            <a:spLocks noChangeArrowheads="1"/>
          </p:cNvSpPr>
          <p:nvPr/>
        </p:nvSpPr>
        <p:spPr bwMode="auto">
          <a:xfrm>
            <a:off x="684213" y="4365625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b="1"/>
              <a:t>S</a:t>
            </a:r>
            <a:endParaRPr lang="es-ES_tradnl" b="1"/>
          </a:p>
        </p:txBody>
      </p:sp>
      <p:sp>
        <p:nvSpPr>
          <p:cNvPr id="125961" name="Text Box 9"/>
          <p:cNvSpPr txBox="1">
            <a:spLocks noChangeArrowheads="1"/>
          </p:cNvSpPr>
          <p:nvPr/>
        </p:nvSpPr>
        <p:spPr bwMode="auto">
          <a:xfrm>
            <a:off x="4722813" y="4365625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b="1"/>
              <a:t>T</a:t>
            </a:r>
            <a:endParaRPr lang="es-ES_tradnl" b="1"/>
          </a:p>
        </p:txBody>
      </p:sp>
      <p:sp>
        <p:nvSpPr>
          <p:cNvPr id="125968" name="Text Box 16"/>
          <p:cNvSpPr txBox="1">
            <a:spLocks noChangeArrowheads="1"/>
          </p:cNvSpPr>
          <p:nvPr/>
        </p:nvSpPr>
        <p:spPr bwMode="auto">
          <a:xfrm>
            <a:off x="684213" y="5454650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b="1"/>
              <a:t>U</a:t>
            </a:r>
            <a:endParaRPr lang="es-ES_tradnl" b="1"/>
          </a:p>
        </p:txBody>
      </p:sp>
      <p:sp>
        <p:nvSpPr>
          <p:cNvPr id="125970" name="Text Box 18"/>
          <p:cNvSpPr txBox="1">
            <a:spLocks noChangeArrowheads="1"/>
          </p:cNvSpPr>
          <p:nvPr/>
        </p:nvSpPr>
        <p:spPr bwMode="auto">
          <a:xfrm>
            <a:off x="1598613" y="2422525"/>
            <a:ext cx="23622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sz="1400" b="1" i="1">
                <a:solidFill>
                  <a:schemeClr val="tx2"/>
                </a:solidFill>
                <a:cs typeface="Times New Roman" pitchFamily="18" charset="0"/>
              </a:rPr>
              <a:t>Cabezal estacionario tipo A de tubos unidos</a:t>
            </a:r>
            <a:endParaRPr lang="es-ES_tradnl" sz="1400" b="1" i="1">
              <a:solidFill>
                <a:schemeClr val="tx2"/>
              </a:solidFill>
              <a:cs typeface="Times New Roman" pitchFamily="18" charset="0"/>
            </a:endParaRPr>
          </a:p>
        </p:txBody>
      </p:sp>
      <p:sp>
        <p:nvSpPr>
          <p:cNvPr id="125973" name="Text Box 21"/>
          <p:cNvSpPr txBox="1">
            <a:spLocks noChangeArrowheads="1"/>
          </p:cNvSpPr>
          <p:nvPr/>
        </p:nvSpPr>
        <p:spPr bwMode="auto">
          <a:xfrm>
            <a:off x="5332413" y="3581400"/>
            <a:ext cx="23622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sz="1400" b="1" i="1">
                <a:solidFill>
                  <a:schemeClr val="tx2"/>
                </a:solidFill>
                <a:cs typeface="Times New Roman" pitchFamily="18" charset="0"/>
              </a:rPr>
              <a:t>Cabezal flotante con sello externo</a:t>
            </a:r>
            <a:endParaRPr lang="es-ES_tradnl" sz="1400" b="1" i="1">
              <a:solidFill>
                <a:schemeClr val="tx2"/>
              </a:solidFill>
              <a:cs typeface="Times New Roman" pitchFamily="18" charset="0"/>
            </a:endParaRPr>
          </a:p>
        </p:txBody>
      </p:sp>
      <p:sp>
        <p:nvSpPr>
          <p:cNvPr id="125974" name="Text Box 22"/>
          <p:cNvSpPr txBox="1">
            <a:spLocks noChangeArrowheads="1"/>
          </p:cNvSpPr>
          <p:nvPr/>
        </p:nvSpPr>
        <p:spPr bwMode="auto">
          <a:xfrm>
            <a:off x="1598613" y="4860925"/>
            <a:ext cx="23622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sz="1400" b="1" i="1">
                <a:solidFill>
                  <a:schemeClr val="tx2"/>
                </a:solidFill>
                <a:cs typeface="Times New Roman" pitchFamily="18" charset="0"/>
              </a:rPr>
              <a:t>Cabezal flotante (conjunto antirretorno)</a:t>
            </a:r>
            <a:endParaRPr lang="es-ES_tradnl" sz="1400" b="1" i="1">
              <a:solidFill>
                <a:schemeClr val="tx2"/>
              </a:solidFill>
              <a:cs typeface="Times New Roman" pitchFamily="18" charset="0"/>
            </a:endParaRPr>
          </a:p>
        </p:txBody>
      </p:sp>
      <p:sp>
        <p:nvSpPr>
          <p:cNvPr id="125975" name="Text Box 23"/>
          <p:cNvSpPr txBox="1">
            <a:spLocks noChangeArrowheads="1"/>
          </p:cNvSpPr>
          <p:nvPr/>
        </p:nvSpPr>
        <p:spPr bwMode="auto">
          <a:xfrm>
            <a:off x="5332413" y="4860925"/>
            <a:ext cx="23622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sz="1400" b="1" i="1">
                <a:solidFill>
                  <a:schemeClr val="tx2"/>
                </a:solidFill>
                <a:cs typeface="Times New Roman" pitchFamily="18" charset="0"/>
              </a:rPr>
              <a:t>Cabezal flotante montado axial</a:t>
            </a:r>
            <a:endParaRPr lang="es-ES_tradnl" sz="1400" b="1" i="1">
              <a:solidFill>
                <a:schemeClr val="tx2"/>
              </a:solidFill>
              <a:cs typeface="Times New Roman" pitchFamily="18" charset="0"/>
            </a:endParaRPr>
          </a:p>
        </p:txBody>
      </p:sp>
      <p:sp>
        <p:nvSpPr>
          <p:cNvPr id="125976" name="Text Box 24"/>
          <p:cNvSpPr txBox="1">
            <a:spLocks noChangeArrowheads="1"/>
          </p:cNvSpPr>
          <p:nvPr/>
        </p:nvSpPr>
        <p:spPr bwMode="auto">
          <a:xfrm>
            <a:off x="1598613" y="6080125"/>
            <a:ext cx="2362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sz="1400" b="1" i="1">
                <a:solidFill>
                  <a:schemeClr val="tx2"/>
                </a:solidFill>
                <a:cs typeface="Times New Roman" pitchFamily="18" charset="0"/>
              </a:rPr>
              <a:t>Tubo en U</a:t>
            </a:r>
            <a:endParaRPr lang="es-ES_tradnl" sz="1400" b="1" i="1">
              <a:solidFill>
                <a:schemeClr val="tx2"/>
              </a:solidFill>
              <a:cs typeface="Times New Roman" pitchFamily="18" charset="0"/>
            </a:endParaRPr>
          </a:p>
        </p:txBody>
      </p:sp>
      <p:sp>
        <p:nvSpPr>
          <p:cNvPr id="125977" name="Text Box 25"/>
          <p:cNvSpPr txBox="1">
            <a:spLocks noChangeArrowheads="1"/>
          </p:cNvSpPr>
          <p:nvPr/>
        </p:nvSpPr>
        <p:spPr bwMode="auto">
          <a:xfrm>
            <a:off x="4722813" y="5454650"/>
            <a:ext cx="45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b="1"/>
              <a:t>W</a:t>
            </a:r>
            <a:endParaRPr lang="es-ES_tradnl" b="1"/>
          </a:p>
        </p:txBody>
      </p:sp>
      <p:sp>
        <p:nvSpPr>
          <p:cNvPr id="125979" name="Text Box 27"/>
          <p:cNvSpPr txBox="1">
            <a:spLocks noChangeArrowheads="1"/>
          </p:cNvSpPr>
          <p:nvPr/>
        </p:nvSpPr>
        <p:spPr bwMode="auto">
          <a:xfrm>
            <a:off x="5408613" y="6080125"/>
            <a:ext cx="32766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sz="1400" b="1" i="1">
                <a:solidFill>
                  <a:schemeClr val="tx2"/>
                </a:solidFill>
                <a:cs typeface="Times New Roman" pitchFamily="18" charset="0"/>
              </a:rPr>
              <a:t>Tuberias flotantes de Sellado externo</a:t>
            </a:r>
            <a:endParaRPr lang="es-ES_tradnl" sz="1400" b="1" i="1">
              <a:solidFill>
                <a:schemeClr val="tx2"/>
              </a:solidFill>
              <a:cs typeface="Times New Roman" pitchFamily="18" charset="0"/>
            </a:endParaRPr>
          </a:p>
        </p:txBody>
      </p:sp>
      <p:pic>
        <p:nvPicPr>
          <p:cNvPr id="125980" name="Picture 28" descr="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51013" y="1736725"/>
            <a:ext cx="1549400" cy="673100"/>
          </a:xfrm>
          <a:prstGeom prst="rect">
            <a:avLst/>
          </a:prstGeom>
          <a:noFill/>
        </p:spPr>
      </p:pic>
      <p:pic>
        <p:nvPicPr>
          <p:cNvPr id="125981" name="Picture 29" descr="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08613" y="1736725"/>
            <a:ext cx="1384300" cy="622300"/>
          </a:xfrm>
          <a:prstGeom prst="rect">
            <a:avLst/>
          </a:prstGeom>
          <a:noFill/>
        </p:spPr>
      </p:pic>
      <p:pic>
        <p:nvPicPr>
          <p:cNvPr id="125982" name="Picture 30" descr="n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74813" y="2955925"/>
            <a:ext cx="1536700" cy="647700"/>
          </a:xfrm>
          <a:prstGeom prst="rect">
            <a:avLst/>
          </a:prstGeom>
          <a:noFill/>
        </p:spPr>
      </p:pic>
      <p:pic>
        <p:nvPicPr>
          <p:cNvPr id="125983" name="Picture 31" descr="p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408613" y="3032125"/>
            <a:ext cx="1574800" cy="609600"/>
          </a:xfrm>
          <a:prstGeom prst="rect">
            <a:avLst/>
          </a:prstGeom>
          <a:noFill/>
        </p:spPr>
      </p:pic>
      <p:pic>
        <p:nvPicPr>
          <p:cNvPr id="125984" name="Picture 32" descr="s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662113" y="4175125"/>
            <a:ext cx="1689100" cy="685800"/>
          </a:xfrm>
          <a:prstGeom prst="rect">
            <a:avLst/>
          </a:prstGeom>
          <a:noFill/>
        </p:spPr>
      </p:pic>
      <p:pic>
        <p:nvPicPr>
          <p:cNvPr id="125985" name="Picture 33" descr="t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421313" y="4213225"/>
            <a:ext cx="1587500" cy="647700"/>
          </a:xfrm>
          <a:prstGeom prst="rect">
            <a:avLst/>
          </a:prstGeom>
          <a:noFill/>
        </p:spPr>
      </p:pic>
      <p:pic>
        <p:nvPicPr>
          <p:cNvPr id="125986" name="Picture 34" descr="u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674813" y="5343525"/>
            <a:ext cx="1422400" cy="660400"/>
          </a:xfrm>
          <a:prstGeom prst="rect">
            <a:avLst/>
          </a:prstGeom>
          <a:noFill/>
        </p:spPr>
      </p:pic>
      <p:pic>
        <p:nvPicPr>
          <p:cNvPr id="125987" name="Picture 35" descr="w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408613" y="5343525"/>
            <a:ext cx="1447800" cy="660400"/>
          </a:xfrm>
          <a:prstGeom prst="rect">
            <a:avLst/>
          </a:prstGeom>
          <a:noFill/>
        </p:spPr>
      </p:pic>
      <p:sp>
        <p:nvSpPr>
          <p:cNvPr id="125988" name="Text Box 36"/>
          <p:cNvSpPr txBox="1">
            <a:spLocks noChangeArrowheads="1"/>
          </p:cNvSpPr>
          <p:nvPr/>
        </p:nvSpPr>
        <p:spPr bwMode="auto">
          <a:xfrm>
            <a:off x="5256213" y="2422525"/>
            <a:ext cx="26670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sz="1400" b="1" i="1">
                <a:solidFill>
                  <a:schemeClr val="tx2"/>
                </a:solidFill>
                <a:cs typeface="Times New Roman" pitchFamily="18" charset="0"/>
              </a:rPr>
              <a:t>Cabezal estacionario tipo B de tubos desmontable</a:t>
            </a:r>
            <a:endParaRPr lang="es-ES_tradnl" sz="1400" b="1" i="1">
              <a:solidFill>
                <a:schemeClr val="tx2"/>
              </a:solidFill>
              <a:cs typeface="Times New Roman" pitchFamily="18" charset="0"/>
            </a:endParaRPr>
          </a:p>
        </p:txBody>
      </p:sp>
      <p:sp>
        <p:nvSpPr>
          <p:cNvPr id="125989" name="Text Box 37"/>
          <p:cNvSpPr txBox="1">
            <a:spLocks noChangeArrowheads="1"/>
          </p:cNvSpPr>
          <p:nvPr/>
        </p:nvSpPr>
        <p:spPr bwMode="auto">
          <a:xfrm>
            <a:off x="1598613" y="3581400"/>
            <a:ext cx="27432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sz="1400" b="1" i="1">
                <a:solidFill>
                  <a:schemeClr val="tx2"/>
                </a:solidFill>
                <a:cs typeface="Times New Roman" pitchFamily="18" charset="0"/>
              </a:rPr>
              <a:t>Cabezal estacionario tipo N de tubos desmontables</a:t>
            </a:r>
            <a:endParaRPr lang="es-ES_tradnl" sz="1400" b="1" i="1">
              <a:solidFill>
                <a:schemeClr val="tx2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rand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011" name="Picture 35" descr="ae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450" y="620713"/>
            <a:ext cx="6591300" cy="2454275"/>
          </a:xfrm>
          <a:prstGeom prst="rect">
            <a:avLst/>
          </a:prstGeom>
          <a:noFill/>
        </p:spPr>
      </p:pic>
      <p:sp>
        <p:nvSpPr>
          <p:cNvPr id="126979" name="Text Box 3"/>
          <p:cNvSpPr txBox="1">
            <a:spLocks noChangeArrowheads="1"/>
          </p:cNvSpPr>
          <p:nvPr/>
        </p:nvSpPr>
        <p:spPr bwMode="auto">
          <a:xfrm>
            <a:off x="3779838" y="2565400"/>
            <a:ext cx="1524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CL" b="1">
                <a:solidFill>
                  <a:srgbClr val="FF6600"/>
                </a:solidFill>
                <a:cs typeface="Times New Roman" pitchFamily="18" charset="0"/>
              </a:rPr>
              <a:t>Tipo AEP</a:t>
            </a:r>
            <a:endParaRPr lang="es-ES_tradnl" b="1">
              <a:solidFill>
                <a:srgbClr val="FF6600"/>
              </a:solidFill>
              <a:cs typeface="Times New Roman" pitchFamily="18" charset="0"/>
            </a:endParaRPr>
          </a:p>
        </p:txBody>
      </p:sp>
      <p:sp>
        <p:nvSpPr>
          <p:cNvPr id="127005" name="Text Box 29"/>
          <p:cNvSpPr txBox="1">
            <a:spLocks noChangeArrowheads="1"/>
          </p:cNvSpPr>
          <p:nvPr/>
        </p:nvSpPr>
        <p:spPr bwMode="auto">
          <a:xfrm>
            <a:off x="468313" y="3300413"/>
            <a:ext cx="3124200" cy="321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/>
            <a:r>
              <a:rPr lang="es-CL" sz="1000" b="1">
                <a:cs typeface="Times New Roman" pitchFamily="18" charset="0"/>
              </a:rPr>
              <a:t>1.      Cabezal estacionario – channel.</a:t>
            </a:r>
          </a:p>
          <a:p>
            <a:pPr marL="457200" indent="-457200"/>
            <a:r>
              <a:rPr lang="es-CL" sz="1000" b="1">
                <a:cs typeface="Times New Roman" pitchFamily="18" charset="0"/>
              </a:rPr>
              <a:t>2.      Cabezal estacionario – bonete.</a:t>
            </a:r>
          </a:p>
          <a:p>
            <a:pPr marL="457200" indent="-457200"/>
            <a:r>
              <a:rPr lang="es-CL" sz="1000" b="1">
                <a:cs typeface="Times New Roman" pitchFamily="18" charset="0"/>
              </a:rPr>
              <a:t>3.      Flange cabezal estacionario.</a:t>
            </a:r>
          </a:p>
          <a:p>
            <a:pPr marL="457200" indent="-457200"/>
            <a:r>
              <a:rPr lang="es-CL" sz="1000" b="1">
                <a:cs typeface="Times New Roman" pitchFamily="18" charset="0"/>
              </a:rPr>
              <a:t>4.      Tapa channel.</a:t>
            </a:r>
          </a:p>
          <a:p>
            <a:pPr marL="457200" indent="-457200"/>
            <a:r>
              <a:rPr lang="es-CL" sz="1000" b="1">
                <a:cs typeface="Times New Roman" pitchFamily="18" charset="0"/>
              </a:rPr>
              <a:t>5.      Boquilla cabezal estacionario.</a:t>
            </a:r>
          </a:p>
          <a:p>
            <a:pPr marL="457200" indent="-457200"/>
            <a:r>
              <a:rPr lang="es-CL" sz="1000" b="1">
                <a:cs typeface="Times New Roman" pitchFamily="18" charset="0"/>
              </a:rPr>
              <a:t>6.      Haz de tubos estacionario.</a:t>
            </a:r>
          </a:p>
          <a:p>
            <a:pPr marL="457200" indent="-457200"/>
            <a:r>
              <a:rPr lang="es-CL" sz="1000" b="1">
                <a:cs typeface="Times New Roman" pitchFamily="18" charset="0"/>
              </a:rPr>
              <a:t>7.      Tubos.</a:t>
            </a:r>
          </a:p>
          <a:p>
            <a:pPr marL="457200" indent="-457200"/>
            <a:r>
              <a:rPr lang="es-CL" sz="1000" b="1">
                <a:cs typeface="Times New Roman" pitchFamily="18" charset="0"/>
              </a:rPr>
              <a:t>8.      Coraza.</a:t>
            </a:r>
          </a:p>
          <a:p>
            <a:pPr marL="457200" indent="-457200"/>
            <a:r>
              <a:rPr lang="es-CL" sz="1000" b="1">
                <a:cs typeface="Times New Roman" pitchFamily="18" charset="0"/>
              </a:rPr>
              <a:t>9.      Tapa coraza.</a:t>
            </a:r>
          </a:p>
          <a:p>
            <a:pPr marL="457200" indent="-457200"/>
            <a:r>
              <a:rPr lang="es-CL" sz="1000" b="1">
                <a:cs typeface="Times New Roman" pitchFamily="18" charset="0"/>
              </a:rPr>
              <a:t>10.  Flange coraza – fin cabezal estacionario.</a:t>
            </a:r>
          </a:p>
          <a:p>
            <a:pPr marL="457200" indent="-457200"/>
            <a:r>
              <a:rPr lang="es-CL" sz="1000" b="1">
                <a:cs typeface="Times New Roman" pitchFamily="18" charset="0"/>
              </a:rPr>
              <a:t>11.  Flange coraza  - posterior al cabezal.</a:t>
            </a:r>
          </a:p>
          <a:p>
            <a:pPr marL="457200" indent="-457200"/>
            <a:r>
              <a:rPr lang="es-CL" sz="1000" b="1">
                <a:cs typeface="Times New Roman" pitchFamily="18" charset="0"/>
              </a:rPr>
              <a:t>12.  Boquilla coraza.</a:t>
            </a:r>
          </a:p>
          <a:p>
            <a:pPr marL="457200" indent="-457200"/>
            <a:r>
              <a:rPr lang="es-CL" sz="1000" b="1">
                <a:cs typeface="Times New Roman" pitchFamily="18" charset="0"/>
              </a:rPr>
              <a:t>13.  Flange tapa coraza.</a:t>
            </a:r>
          </a:p>
          <a:p>
            <a:pPr marL="457200" indent="-457200"/>
            <a:r>
              <a:rPr lang="es-CL" sz="1000" b="1">
                <a:cs typeface="Times New Roman" pitchFamily="18" charset="0"/>
              </a:rPr>
              <a:t>14.  Junta de Expansión </a:t>
            </a:r>
          </a:p>
        </p:txBody>
      </p:sp>
      <p:sp>
        <p:nvSpPr>
          <p:cNvPr id="127009" name="Text Box 33"/>
          <p:cNvSpPr txBox="1">
            <a:spLocks noChangeArrowheads="1"/>
          </p:cNvSpPr>
          <p:nvPr/>
        </p:nvSpPr>
        <p:spPr bwMode="auto">
          <a:xfrm>
            <a:off x="3363913" y="3284538"/>
            <a:ext cx="3124200" cy="321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/>
            <a:r>
              <a:rPr lang="es-CL" sz="1000" b="1">
                <a:cs typeface="Times New Roman" pitchFamily="18" charset="0"/>
              </a:rPr>
              <a:t>15.  Haz de tubos flotante.</a:t>
            </a:r>
          </a:p>
          <a:p>
            <a:pPr marL="457200" indent="-457200"/>
            <a:r>
              <a:rPr lang="es-CL" sz="1000" b="1">
                <a:cs typeface="Times New Roman" pitchFamily="18" charset="0"/>
              </a:rPr>
              <a:t>16.  Tapa cabezal flotante.</a:t>
            </a:r>
          </a:p>
          <a:p>
            <a:pPr marL="457200" indent="-457200"/>
            <a:r>
              <a:rPr lang="es-CL" sz="1000" b="1">
                <a:cs typeface="Times New Roman" pitchFamily="18" charset="0"/>
              </a:rPr>
              <a:t>17.  Flange cabezal flotante.</a:t>
            </a:r>
          </a:p>
          <a:p>
            <a:pPr marL="457200" indent="-457200"/>
            <a:r>
              <a:rPr lang="es-CL" sz="1000" b="1">
                <a:cs typeface="Times New Roman" pitchFamily="18" charset="0"/>
              </a:rPr>
              <a:t>18.  Aparato de apoyo cabezal flotante.</a:t>
            </a:r>
          </a:p>
          <a:p>
            <a:pPr marL="457200" indent="-457200"/>
            <a:r>
              <a:rPr lang="es-CL" sz="1000" b="1">
                <a:cs typeface="Times New Roman" pitchFamily="18" charset="0"/>
              </a:rPr>
              <a:t>19.  Anillo de prueba intercambiador.</a:t>
            </a:r>
          </a:p>
          <a:p>
            <a:pPr marL="457200" indent="-457200"/>
            <a:r>
              <a:rPr lang="es-CL" sz="1000" b="1">
                <a:cs typeface="Times New Roman" pitchFamily="18" charset="0"/>
              </a:rPr>
              <a:t>20.  Soporte flange.</a:t>
            </a:r>
          </a:p>
          <a:p>
            <a:pPr marL="457200" indent="-457200"/>
            <a:r>
              <a:rPr lang="es-CL" sz="1000" b="1">
                <a:cs typeface="Times New Roman" pitchFamily="18" charset="0"/>
              </a:rPr>
              <a:t>21.  Tapa externa cabezal flotante.</a:t>
            </a:r>
          </a:p>
          <a:p>
            <a:pPr marL="457200" indent="-457200"/>
            <a:r>
              <a:rPr lang="es-CL" sz="1000" b="1">
                <a:cs typeface="Times New Roman" pitchFamily="18" charset="0"/>
              </a:rPr>
              <a:t>22.  Falda de resguardo flanges.</a:t>
            </a:r>
          </a:p>
          <a:p>
            <a:pPr marL="457200" indent="-457200"/>
            <a:r>
              <a:rPr lang="es-CL" sz="1000" b="1">
                <a:cs typeface="Times New Roman" pitchFamily="18" charset="0"/>
              </a:rPr>
              <a:t>23.  Caja de resguardo.</a:t>
            </a:r>
          </a:p>
          <a:p>
            <a:pPr marL="457200" indent="-457200"/>
            <a:r>
              <a:rPr lang="es-CL" sz="1000" b="1">
                <a:cs typeface="Times New Roman" pitchFamily="18" charset="0"/>
              </a:rPr>
              <a:t>24.  Resguardo.</a:t>
            </a:r>
          </a:p>
          <a:p>
            <a:pPr marL="457200" indent="-457200"/>
            <a:r>
              <a:rPr lang="es-CL" sz="1000" b="1">
                <a:cs typeface="Times New Roman" pitchFamily="18" charset="0"/>
              </a:rPr>
              <a:t>25.  Anillo seguidor de resguardo.</a:t>
            </a:r>
          </a:p>
          <a:p>
            <a:pPr marL="457200" indent="-457200"/>
            <a:r>
              <a:rPr lang="es-CL" sz="1000" b="1">
                <a:cs typeface="Times New Roman" pitchFamily="18" charset="0"/>
              </a:rPr>
              <a:t>26.  Mirador de anillos.</a:t>
            </a:r>
          </a:p>
          <a:p>
            <a:pPr marL="457200" indent="-457200"/>
            <a:r>
              <a:rPr lang="es-CL" sz="1000" b="1">
                <a:cs typeface="Times New Roman" pitchFamily="18" charset="0"/>
              </a:rPr>
              <a:t>27.  Sujetador y huinchas.</a:t>
            </a:r>
          </a:p>
          <a:p>
            <a:pPr marL="457200" indent="-457200"/>
            <a:r>
              <a:rPr lang="es-CL" sz="1000" b="1">
                <a:cs typeface="Times New Roman" pitchFamily="18" charset="0"/>
              </a:rPr>
              <a:t>28.  Bafles Transversales</a:t>
            </a:r>
          </a:p>
        </p:txBody>
      </p:sp>
      <p:sp>
        <p:nvSpPr>
          <p:cNvPr id="127010" name="Text Box 34"/>
          <p:cNvSpPr txBox="1">
            <a:spLocks noChangeArrowheads="1"/>
          </p:cNvSpPr>
          <p:nvPr/>
        </p:nvSpPr>
        <p:spPr bwMode="auto">
          <a:xfrm>
            <a:off x="6011863" y="3284538"/>
            <a:ext cx="2209800" cy="268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/>
            <a:r>
              <a:rPr lang="es-CL" sz="1000" b="1">
                <a:cs typeface="Times New Roman" pitchFamily="18" charset="0"/>
              </a:rPr>
              <a:t>29.  Bafle de choque.</a:t>
            </a:r>
          </a:p>
          <a:p>
            <a:pPr marL="457200" indent="-457200"/>
            <a:r>
              <a:rPr lang="es-CL" sz="1000" b="1">
                <a:cs typeface="Times New Roman" pitchFamily="18" charset="0"/>
              </a:rPr>
              <a:t>30.  Bafle longitudinales.</a:t>
            </a:r>
          </a:p>
          <a:p>
            <a:pPr marL="457200" indent="-457200"/>
            <a:r>
              <a:rPr lang="es-CL" sz="1000" b="1">
                <a:cs typeface="Times New Roman" pitchFamily="18" charset="0"/>
              </a:rPr>
              <a:t>31.  Separador de flujo.</a:t>
            </a:r>
          </a:p>
          <a:p>
            <a:pPr marL="457200" indent="-457200"/>
            <a:r>
              <a:rPr lang="es-CL" sz="1000" b="1">
                <a:cs typeface="Times New Roman" pitchFamily="18" charset="0"/>
              </a:rPr>
              <a:t>32.  Conexión de venteo.</a:t>
            </a:r>
          </a:p>
          <a:p>
            <a:pPr marL="457200" indent="-457200"/>
            <a:r>
              <a:rPr lang="es-CL" sz="1000" b="1">
                <a:cs typeface="Times New Roman" pitchFamily="18" charset="0"/>
              </a:rPr>
              <a:t>33.  Conexión de drenaje.</a:t>
            </a:r>
          </a:p>
          <a:p>
            <a:pPr marL="457200" indent="-457200"/>
            <a:r>
              <a:rPr lang="es-CL" sz="1000" b="1">
                <a:cs typeface="Times New Roman" pitchFamily="18" charset="0"/>
              </a:rPr>
              <a:t>34.  Conexión de instrumento.</a:t>
            </a:r>
          </a:p>
          <a:p>
            <a:pPr marL="457200" indent="-457200"/>
            <a:r>
              <a:rPr lang="es-CL" sz="1000" b="1">
                <a:cs typeface="Times New Roman" pitchFamily="18" charset="0"/>
              </a:rPr>
              <a:t>35.Soportes del I. de Calor</a:t>
            </a:r>
          </a:p>
          <a:p>
            <a:pPr marL="457200" indent="-457200"/>
            <a:r>
              <a:rPr lang="es-CL" sz="1000" b="1">
                <a:cs typeface="Times New Roman" pitchFamily="18" charset="0"/>
              </a:rPr>
              <a:t>36.  Llave de levantamiento.</a:t>
            </a:r>
          </a:p>
          <a:p>
            <a:pPr marL="457200" indent="-457200"/>
            <a:r>
              <a:rPr lang="es-CL" sz="1000" b="1">
                <a:cs typeface="Times New Roman" pitchFamily="18" charset="0"/>
              </a:rPr>
              <a:t>37.  Soporte de apoyo.</a:t>
            </a:r>
          </a:p>
          <a:p>
            <a:pPr marL="457200" indent="-457200"/>
            <a:r>
              <a:rPr lang="es-CL" sz="1000" b="1">
                <a:cs typeface="Times New Roman" pitchFamily="18" charset="0"/>
              </a:rPr>
              <a:t>38.  Protección.</a:t>
            </a:r>
          </a:p>
          <a:p>
            <a:pPr marL="457200" indent="-457200"/>
            <a:r>
              <a:rPr lang="es-CL" sz="1000" b="1">
                <a:cs typeface="Times New Roman" pitchFamily="18" charset="0"/>
              </a:rPr>
              <a:t>39.  Conexión del nivel del líquido</a:t>
            </a:r>
            <a:endParaRPr lang="es-ES_tradnl" sz="1000" b="1"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rand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8" name="Text Box 8"/>
          <p:cNvSpPr txBox="1">
            <a:spLocks noChangeArrowheads="1"/>
          </p:cNvSpPr>
          <p:nvPr/>
        </p:nvSpPr>
        <p:spPr bwMode="auto">
          <a:xfrm>
            <a:off x="539750" y="765175"/>
            <a:ext cx="739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sz="2400" b="1">
                <a:solidFill>
                  <a:srgbClr val="FF6600"/>
                </a:solidFill>
              </a:rPr>
              <a:t>Elementos I. de Calor / Tubos Rectos</a:t>
            </a:r>
            <a:endParaRPr lang="es-ES_tradnl" sz="2400" b="1">
              <a:solidFill>
                <a:srgbClr val="FF6600"/>
              </a:solidFill>
            </a:endParaRPr>
          </a:p>
        </p:txBody>
      </p:sp>
      <p:sp>
        <p:nvSpPr>
          <p:cNvPr id="128009" name="Text Box 9"/>
          <p:cNvSpPr txBox="1">
            <a:spLocks noChangeArrowheads="1"/>
          </p:cNvSpPr>
          <p:nvPr/>
        </p:nvSpPr>
        <p:spPr bwMode="auto">
          <a:xfrm>
            <a:off x="611188" y="1828800"/>
            <a:ext cx="51054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CL" sz="1800" b="1">
                <a:solidFill>
                  <a:srgbClr val="FF6600"/>
                </a:solidFill>
                <a:cs typeface="Times New Roman" pitchFamily="18" charset="0"/>
              </a:rPr>
              <a:t>Tubos Rectos:</a:t>
            </a:r>
            <a:r>
              <a:rPr lang="es-CL" sz="1800" b="1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1800" b="1">
                <a:cs typeface="Times New Roman" pitchFamily="18" charset="0"/>
              </a:rPr>
              <a:t>Los tubos rectos fijados en las placa</a:t>
            </a:r>
            <a:r>
              <a:rPr lang="es-MX" sz="1800" b="1">
                <a:cs typeface="Times New Roman" pitchFamily="18" charset="0"/>
              </a:rPr>
              <a:t>s </a:t>
            </a:r>
            <a:r>
              <a:rPr lang="en-US" sz="1800" b="1">
                <a:cs typeface="Times New Roman" pitchFamily="18" charset="0"/>
              </a:rPr>
              <a:t>con una ligera curvatura o arco son útil cuando el fluido exterior deja incrustaciones.</a:t>
            </a:r>
            <a:r>
              <a:rPr lang="es-ES_tradnl" sz="1800" b="1">
                <a:cs typeface="Times New Roman" pitchFamily="18" charset="0"/>
              </a:rPr>
              <a:t> </a:t>
            </a:r>
            <a:endParaRPr lang="es-CL" sz="1800" b="1">
              <a:cs typeface="Times New Roman" pitchFamily="18" charset="0"/>
            </a:endParaRPr>
          </a:p>
        </p:txBody>
      </p:sp>
      <p:pic>
        <p:nvPicPr>
          <p:cNvPr id="128010" name="Picture 10" descr="tubo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5188" y="1905000"/>
            <a:ext cx="2273300" cy="1377950"/>
          </a:xfrm>
          <a:prstGeom prst="rect">
            <a:avLst/>
          </a:prstGeom>
          <a:noFill/>
        </p:spPr>
      </p:pic>
      <p:sp>
        <p:nvSpPr>
          <p:cNvPr id="128011" name="Text Box 11"/>
          <p:cNvSpPr txBox="1">
            <a:spLocks noChangeArrowheads="1"/>
          </p:cNvSpPr>
          <p:nvPr/>
        </p:nvSpPr>
        <p:spPr bwMode="auto">
          <a:xfrm>
            <a:off x="611188" y="3305175"/>
            <a:ext cx="7696200" cy="1878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CL" sz="1800" b="1">
                <a:cs typeface="Times New Roman" pitchFamily="18" charset="0"/>
              </a:rPr>
              <a:t>Con dichos tubos, las variaciones en la temperatura originan variaciones en la flexión que tienden a romper la acumulación de incrustaciones. </a:t>
            </a:r>
          </a:p>
          <a:p>
            <a:r>
              <a:rPr lang="es-CL" sz="1800" b="1">
                <a:cs typeface="Times New Roman" pitchFamily="18" charset="0"/>
              </a:rPr>
              <a:t>Los tubos curvados toleran también la dilatación y la contracción, pero no deben ser cortos, debido a la probabilidad de rotura del tubo en las placas. </a:t>
            </a:r>
          </a:p>
        </p:txBody>
      </p:sp>
    </p:spTree>
  </p:cSld>
  <p:clrMapOvr>
    <a:masterClrMapping/>
  </p:clrMapOvr>
  <p:transition spd="med">
    <p:rand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7" name="Text Box 3"/>
          <p:cNvSpPr txBox="1">
            <a:spLocks noChangeArrowheads="1"/>
          </p:cNvSpPr>
          <p:nvPr/>
        </p:nvSpPr>
        <p:spPr bwMode="auto">
          <a:xfrm>
            <a:off x="468313" y="765175"/>
            <a:ext cx="739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sz="2400" b="1">
                <a:solidFill>
                  <a:srgbClr val="FF6600"/>
                </a:solidFill>
              </a:rPr>
              <a:t>Elementos I. de Calor / Tubos en U</a:t>
            </a:r>
            <a:endParaRPr lang="es-ES_tradnl" sz="2400" b="1">
              <a:solidFill>
                <a:srgbClr val="FF6600"/>
              </a:solidFill>
            </a:endParaRPr>
          </a:p>
        </p:txBody>
      </p:sp>
      <p:sp>
        <p:nvSpPr>
          <p:cNvPr id="129028" name="Text Box 4"/>
          <p:cNvSpPr txBox="1">
            <a:spLocks noChangeArrowheads="1"/>
          </p:cNvSpPr>
          <p:nvPr/>
        </p:nvSpPr>
        <p:spPr bwMode="auto">
          <a:xfrm>
            <a:off x="663575" y="1730375"/>
            <a:ext cx="4648200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CL" sz="1800" b="1">
                <a:solidFill>
                  <a:srgbClr val="FF6600"/>
                </a:solidFill>
                <a:cs typeface="Times New Roman" pitchFamily="18" charset="0"/>
              </a:rPr>
              <a:t>Tubos en U:</a:t>
            </a:r>
            <a:r>
              <a:rPr lang="es-CL" sz="1800" b="1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1800" b="1">
                <a:cs typeface="Times New Roman" pitchFamily="18" charset="0"/>
              </a:rPr>
              <a:t>se usa para tolerar la dilatación y la contracción. Solo requieren una chapa, pero para reemplazar un tubo defectuoso hay que sacar varios otros.</a:t>
            </a:r>
            <a:r>
              <a:rPr lang="es-ES_tradnl" sz="1800" b="1">
                <a:cs typeface="Times New Roman" pitchFamily="18" charset="0"/>
              </a:rPr>
              <a:t> </a:t>
            </a:r>
            <a:endParaRPr lang="es-CL" sz="1800" b="1">
              <a:cs typeface="Times New Roman" pitchFamily="18" charset="0"/>
            </a:endParaRPr>
          </a:p>
        </p:txBody>
      </p:sp>
      <p:sp>
        <p:nvSpPr>
          <p:cNvPr id="129030" name="Text Box 6"/>
          <p:cNvSpPr txBox="1">
            <a:spLocks noChangeArrowheads="1"/>
          </p:cNvSpPr>
          <p:nvPr/>
        </p:nvSpPr>
        <p:spPr bwMode="auto">
          <a:xfrm>
            <a:off x="587375" y="3254375"/>
            <a:ext cx="48768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800" b="1">
                <a:cs typeface="Times New Roman" pitchFamily="18" charset="0"/>
              </a:rPr>
              <a:t>Como los tubos son difíciles de limpiar en su interior, resultan apropiados sólo en aquellos casos en que el fluido del tubo no deja incrustaciones.</a:t>
            </a:r>
            <a:r>
              <a:rPr lang="es-ES_tradnl" sz="1800" b="1">
                <a:cs typeface="Times New Roman" pitchFamily="18" charset="0"/>
              </a:rPr>
              <a:t> </a:t>
            </a:r>
            <a:endParaRPr lang="es-CL" sz="1800" b="1">
              <a:cs typeface="Times New Roman" pitchFamily="18" charset="0"/>
            </a:endParaRPr>
          </a:p>
        </p:txBody>
      </p:sp>
      <p:pic>
        <p:nvPicPr>
          <p:cNvPr id="129031" name="Picture 7" descr="tu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40375" y="1812925"/>
            <a:ext cx="2946400" cy="1746250"/>
          </a:xfrm>
          <a:prstGeom prst="rect">
            <a:avLst/>
          </a:prstGeom>
          <a:noFill/>
        </p:spPr>
      </p:pic>
      <p:pic>
        <p:nvPicPr>
          <p:cNvPr id="129036" name="Picture 1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750" y="4778375"/>
            <a:ext cx="2028825" cy="1239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9037" name="Picture 13" descr="Image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692775" y="4464050"/>
            <a:ext cx="2743200" cy="2066925"/>
          </a:xfrm>
          <a:prstGeom prst="rect">
            <a:avLst/>
          </a:prstGeom>
          <a:noFill/>
        </p:spPr>
      </p:pic>
      <p:pic>
        <p:nvPicPr>
          <p:cNvPr id="129038" name="Picture 14" descr="Image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720975" y="4454525"/>
            <a:ext cx="2819400" cy="208915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rand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1" name="Text Box 3"/>
          <p:cNvSpPr txBox="1">
            <a:spLocks noChangeArrowheads="1"/>
          </p:cNvSpPr>
          <p:nvPr/>
        </p:nvSpPr>
        <p:spPr bwMode="auto">
          <a:xfrm>
            <a:off x="468313" y="765175"/>
            <a:ext cx="739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sz="2400" b="1">
                <a:solidFill>
                  <a:srgbClr val="FF6600"/>
                </a:solidFill>
              </a:rPr>
              <a:t>Elementos I. de Calor / Tubos con Aletas</a:t>
            </a:r>
            <a:endParaRPr lang="es-ES_tradnl" sz="2400" b="1">
              <a:solidFill>
                <a:srgbClr val="FF6600"/>
              </a:solidFill>
            </a:endParaRPr>
          </a:p>
        </p:txBody>
      </p:sp>
      <p:sp>
        <p:nvSpPr>
          <p:cNvPr id="130052" name="Text Box 4"/>
          <p:cNvSpPr txBox="1">
            <a:spLocks noChangeArrowheads="1"/>
          </p:cNvSpPr>
          <p:nvPr/>
        </p:nvSpPr>
        <p:spPr bwMode="auto">
          <a:xfrm>
            <a:off x="544513" y="1828800"/>
            <a:ext cx="4343400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CL" sz="1800" b="1">
                <a:solidFill>
                  <a:srgbClr val="FF6600"/>
                </a:solidFill>
                <a:cs typeface="Times New Roman" pitchFamily="18" charset="0"/>
              </a:rPr>
              <a:t>Tubos con Aletas:</a:t>
            </a:r>
            <a:r>
              <a:rPr lang="es-CL" sz="1800" b="1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1800" b="1">
                <a:cs typeface="Times New Roman" pitchFamily="18" charset="0"/>
              </a:rPr>
              <a:t>se adaptan en particular para aquellos casos en que el fluido exterior tiene un coeficiente laminar mucho menor que en el fluido de los tubos</a:t>
            </a:r>
            <a:r>
              <a:rPr lang="es-MX" sz="1800" b="1">
                <a:cs typeface="Times New Roman" pitchFamily="18" charset="0"/>
              </a:rPr>
              <a:t>.</a:t>
            </a:r>
            <a:endParaRPr lang="es-CL" sz="1800" b="1">
              <a:cs typeface="Times New Roman" pitchFamily="18" charset="0"/>
            </a:endParaRPr>
          </a:p>
        </p:txBody>
      </p:sp>
      <p:sp>
        <p:nvSpPr>
          <p:cNvPr id="130053" name="Text Box 5"/>
          <p:cNvSpPr txBox="1">
            <a:spLocks noChangeArrowheads="1"/>
          </p:cNvSpPr>
          <p:nvPr/>
        </p:nvSpPr>
        <p:spPr bwMode="auto">
          <a:xfrm>
            <a:off x="468313" y="3871913"/>
            <a:ext cx="4495800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CL" sz="1800" b="1">
                <a:cs typeface="Times New Roman" pitchFamily="18" charset="0"/>
              </a:rPr>
              <a:t>Por ejemplo, cuando un líquido tiene que enfriar o calentar un gas. Pueden usarse aletas transversales o longitudinales, como en la figura, según el flujo sea normal o paralelo a los tubos.</a:t>
            </a:r>
          </a:p>
        </p:txBody>
      </p:sp>
      <p:pic>
        <p:nvPicPr>
          <p:cNvPr id="130055" name="Picture 7" descr="t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40313" y="1905000"/>
            <a:ext cx="3175000" cy="1541463"/>
          </a:xfrm>
          <a:prstGeom prst="rect">
            <a:avLst/>
          </a:prstGeom>
          <a:noFill/>
        </p:spPr>
      </p:pic>
      <p:pic>
        <p:nvPicPr>
          <p:cNvPr id="130056" name="Picture 8" descr="ta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40313" y="3795713"/>
            <a:ext cx="3136900" cy="2225675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rand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5" name="Text Box 3"/>
          <p:cNvSpPr txBox="1">
            <a:spLocks noChangeArrowheads="1"/>
          </p:cNvSpPr>
          <p:nvPr/>
        </p:nvSpPr>
        <p:spPr bwMode="auto">
          <a:xfrm>
            <a:off x="468313" y="765175"/>
            <a:ext cx="739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sz="2400" b="1">
                <a:solidFill>
                  <a:srgbClr val="FF6600"/>
                </a:solidFill>
              </a:rPr>
              <a:t>Elementos I. de Calor / Bafles</a:t>
            </a:r>
            <a:endParaRPr lang="es-ES_tradnl" sz="2400" b="1">
              <a:solidFill>
                <a:srgbClr val="FF6600"/>
              </a:solidFill>
            </a:endParaRPr>
          </a:p>
        </p:txBody>
      </p:sp>
      <p:sp>
        <p:nvSpPr>
          <p:cNvPr id="131076" name="Text Box 4"/>
          <p:cNvSpPr txBox="1">
            <a:spLocks noChangeArrowheads="1"/>
          </p:cNvSpPr>
          <p:nvPr/>
        </p:nvSpPr>
        <p:spPr bwMode="auto">
          <a:xfrm>
            <a:off x="539750" y="1828800"/>
            <a:ext cx="7239000" cy="160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800" b="1">
                <a:cs typeface="Times New Roman" pitchFamily="18" charset="0"/>
              </a:rPr>
              <a:t>Existen dos tipos generales de bafles: </a:t>
            </a:r>
            <a:r>
              <a:rPr lang="en-US" sz="1800" b="1">
                <a:solidFill>
                  <a:srgbClr val="FF6600"/>
                </a:solidFill>
                <a:cs typeface="Times New Roman" pitchFamily="18" charset="0"/>
              </a:rPr>
              <a:t>transversales</a:t>
            </a:r>
            <a:r>
              <a:rPr lang="en-US" sz="1800" b="1">
                <a:cs typeface="Times New Roman" pitchFamily="18" charset="0"/>
              </a:rPr>
              <a:t> y </a:t>
            </a:r>
            <a:r>
              <a:rPr lang="en-US" sz="1800" b="1">
                <a:solidFill>
                  <a:srgbClr val="FF6600"/>
                </a:solidFill>
                <a:cs typeface="Times New Roman" pitchFamily="18" charset="0"/>
              </a:rPr>
              <a:t>longitudinales</a:t>
            </a:r>
            <a:r>
              <a:rPr lang="en-US" sz="1800" b="1">
                <a:cs typeface="Times New Roman" pitchFamily="18" charset="0"/>
              </a:rPr>
              <a:t>. Ambos se usan para aumentar el régimen de trasmición de calor, aumentando la velocidad y turbulencia del fluido exterior.</a:t>
            </a:r>
            <a:r>
              <a:rPr lang="es-ES_tradnl" sz="1800" b="1">
                <a:cs typeface="Times New Roman" pitchFamily="18" charset="0"/>
              </a:rPr>
              <a:t> </a:t>
            </a:r>
            <a:endParaRPr lang="es-MX" sz="1800" b="1">
              <a:cs typeface="Times New Roman" pitchFamily="18" charset="0"/>
            </a:endParaRPr>
          </a:p>
          <a:p>
            <a:r>
              <a:rPr lang="es-MX" sz="1800" b="1" u="sng">
                <a:cs typeface="Times New Roman" pitchFamily="18" charset="0"/>
              </a:rPr>
              <a:t>Características</a:t>
            </a:r>
            <a:endParaRPr lang="es-CL" sz="1800" b="1" u="sng">
              <a:cs typeface="Times New Roman" pitchFamily="18" charset="0"/>
            </a:endParaRPr>
          </a:p>
        </p:txBody>
      </p:sp>
      <p:sp>
        <p:nvSpPr>
          <p:cNvPr id="131077" name="Text Box 5"/>
          <p:cNvSpPr txBox="1">
            <a:spLocks noChangeArrowheads="1"/>
          </p:cNvSpPr>
          <p:nvPr/>
        </p:nvSpPr>
        <p:spPr bwMode="auto">
          <a:xfrm>
            <a:off x="539750" y="3657600"/>
            <a:ext cx="3962400" cy="284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s-CL" sz="1800">
                <a:cs typeface="Times New Roman" pitchFamily="18" charset="0"/>
              </a:rPr>
              <a:t> Aumentan el Costo</a:t>
            </a:r>
          </a:p>
          <a:p>
            <a:pPr>
              <a:buFontTx/>
              <a:buChar char="•"/>
            </a:pPr>
            <a:r>
              <a:rPr lang="es-CL" sz="1800">
                <a:cs typeface="Times New Roman" pitchFamily="18" charset="0"/>
              </a:rPr>
              <a:t> Dificultan la Limpieza de los tubos</a:t>
            </a:r>
          </a:p>
          <a:p>
            <a:pPr>
              <a:buFontTx/>
              <a:buChar char="•"/>
            </a:pPr>
            <a:r>
              <a:rPr lang="es-CL" sz="1800">
                <a:cs typeface="Times New Roman" pitchFamily="18" charset="0"/>
              </a:rPr>
              <a:t> Aumentan la Caída de Presión</a:t>
            </a:r>
          </a:p>
          <a:p>
            <a:pPr>
              <a:buFontTx/>
              <a:buChar char="•"/>
            </a:pPr>
            <a:r>
              <a:rPr lang="es-CL" sz="1800">
                <a:cs typeface="Times New Roman" pitchFamily="18" charset="0"/>
              </a:rPr>
              <a:t> Al instalarlos deben evitar la derivación del fluido (Poco espacio con la carcasa) y entre bafles y tubos.</a:t>
            </a:r>
          </a:p>
          <a:p>
            <a:pPr>
              <a:buFontTx/>
              <a:buChar char="•"/>
            </a:pPr>
            <a:endParaRPr lang="es-CL" sz="1800">
              <a:cs typeface="Times New Roman" pitchFamily="18" charset="0"/>
            </a:endParaRPr>
          </a:p>
        </p:txBody>
      </p:sp>
      <p:sp>
        <p:nvSpPr>
          <p:cNvPr id="131080" name="Text Box 8"/>
          <p:cNvSpPr txBox="1">
            <a:spLocks noChangeArrowheads="1"/>
          </p:cNvSpPr>
          <p:nvPr/>
        </p:nvSpPr>
        <p:spPr bwMode="auto">
          <a:xfrm>
            <a:off x="5148263" y="3644900"/>
            <a:ext cx="3454400" cy="174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s-CL" sz="1800">
                <a:cs typeface="Times New Roman" pitchFamily="18" charset="0"/>
              </a:rPr>
              <a:t> Debe quedar espacio para retirarlos tubos.</a:t>
            </a:r>
          </a:p>
          <a:p>
            <a:pPr>
              <a:buFontTx/>
              <a:buChar char="•"/>
            </a:pPr>
            <a:r>
              <a:rPr lang="es-CL" sz="1800">
                <a:cs typeface="Times New Roman" pitchFamily="18" charset="0"/>
              </a:rPr>
              <a:t> No deben vibrar</a:t>
            </a:r>
          </a:p>
          <a:p>
            <a:pPr>
              <a:buFontTx/>
              <a:buChar char="•"/>
            </a:pPr>
            <a:r>
              <a:rPr lang="es-CL" sz="1800">
                <a:cs typeface="Times New Roman" pitchFamily="18" charset="0"/>
              </a:rPr>
              <a:t> No deben acumular sedimentos.</a:t>
            </a:r>
          </a:p>
        </p:txBody>
      </p:sp>
    </p:spTree>
  </p:cSld>
  <p:clrMapOvr>
    <a:masterClrMapping/>
  </p:clrMapOvr>
  <p:transition spd="med">
    <p:rand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9" name="Text Box 3"/>
          <p:cNvSpPr txBox="1">
            <a:spLocks noChangeArrowheads="1"/>
          </p:cNvSpPr>
          <p:nvPr/>
        </p:nvSpPr>
        <p:spPr bwMode="auto">
          <a:xfrm>
            <a:off x="468313" y="765175"/>
            <a:ext cx="739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sz="2400" b="1">
                <a:solidFill>
                  <a:srgbClr val="FF6600"/>
                </a:solidFill>
              </a:rPr>
              <a:t>Elementos I. de Calor / Bafles Transversales</a:t>
            </a:r>
            <a:endParaRPr lang="es-ES_tradnl" sz="2400" b="1">
              <a:solidFill>
                <a:srgbClr val="FF6600"/>
              </a:solidFill>
            </a:endParaRPr>
          </a:p>
        </p:txBody>
      </p:sp>
      <p:sp>
        <p:nvSpPr>
          <p:cNvPr id="132100" name="Text Box 4"/>
          <p:cNvSpPr txBox="1">
            <a:spLocks noChangeArrowheads="1"/>
          </p:cNvSpPr>
          <p:nvPr/>
        </p:nvSpPr>
        <p:spPr bwMode="auto">
          <a:xfrm>
            <a:off x="539750" y="1557338"/>
            <a:ext cx="7239000" cy="1465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sz="1800" b="1">
                <a:solidFill>
                  <a:srgbClr val="FF6600"/>
                </a:solidFill>
                <a:cs typeface="Times New Roman" pitchFamily="18" charset="0"/>
              </a:rPr>
              <a:t>Segmentados:</a:t>
            </a:r>
            <a:r>
              <a:rPr lang="es-MX" sz="1800" b="1">
                <a:cs typeface="Times New Roman" pitchFamily="18" charset="0"/>
              </a:rPr>
              <a:t> Poseen un 25% de segmento c/r al diámetro interior de la carcasa, viniendo perforadas para recibir a los tubos. Deben tener poca holgura entre placas y carcasa, como entre placas y tubos. Se utilizan para carcasas pequeñas.</a:t>
            </a:r>
            <a:endParaRPr lang="es-CL" sz="1800" b="1" u="sng">
              <a:cs typeface="Times New Roman" pitchFamily="18" charset="0"/>
            </a:endParaRPr>
          </a:p>
        </p:txBody>
      </p:sp>
      <p:pic>
        <p:nvPicPr>
          <p:cNvPr id="132103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4300" y="3068638"/>
            <a:ext cx="4649788" cy="3195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2104" name="Text Box 8"/>
          <p:cNvSpPr txBox="1">
            <a:spLocks noChangeArrowheads="1"/>
          </p:cNvSpPr>
          <p:nvPr/>
        </p:nvSpPr>
        <p:spPr bwMode="auto">
          <a:xfrm>
            <a:off x="468313" y="3500438"/>
            <a:ext cx="3429000" cy="215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s-CL" sz="1800">
                <a:cs typeface="Times New Roman" pitchFamily="18" charset="0"/>
              </a:rPr>
              <a:t> Tiene altas pérdidas de Transferencia de Calor.</a:t>
            </a:r>
          </a:p>
          <a:p>
            <a:r>
              <a:rPr lang="es-CL" sz="1800">
                <a:cs typeface="Times New Roman" pitchFamily="18" charset="0"/>
              </a:rPr>
              <a:t>El bafle que tiene mas posibilidades de permitir la acumulación de materias en suspensión, es el bafle horizontal.</a:t>
            </a:r>
          </a:p>
        </p:txBody>
      </p:sp>
    </p:spTree>
  </p:cSld>
  <p:clrMapOvr>
    <a:masterClrMapping/>
  </p:clrMapOvr>
  <p:transition spd="med">
    <p:rand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3" name="Text Box 3"/>
          <p:cNvSpPr txBox="1">
            <a:spLocks noChangeArrowheads="1"/>
          </p:cNvSpPr>
          <p:nvPr/>
        </p:nvSpPr>
        <p:spPr bwMode="auto">
          <a:xfrm>
            <a:off x="468313" y="765175"/>
            <a:ext cx="739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sz="2400" b="1">
                <a:solidFill>
                  <a:srgbClr val="FF6600"/>
                </a:solidFill>
              </a:rPr>
              <a:t>Elementos I. de Calor / Bafles Transversales</a:t>
            </a:r>
            <a:endParaRPr lang="es-ES_tradnl" sz="2400" b="1">
              <a:solidFill>
                <a:srgbClr val="FF6600"/>
              </a:solidFill>
            </a:endParaRPr>
          </a:p>
        </p:txBody>
      </p:sp>
      <p:sp>
        <p:nvSpPr>
          <p:cNvPr id="133124" name="Text Box 4"/>
          <p:cNvSpPr txBox="1">
            <a:spLocks noChangeArrowheads="1"/>
          </p:cNvSpPr>
          <p:nvPr/>
        </p:nvSpPr>
        <p:spPr bwMode="auto">
          <a:xfrm>
            <a:off x="539750" y="1412875"/>
            <a:ext cx="7777163" cy="174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sz="1800" b="1">
                <a:solidFill>
                  <a:srgbClr val="FF6600"/>
                </a:solidFill>
                <a:cs typeface="Times New Roman" pitchFamily="18" charset="0"/>
              </a:rPr>
              <a:t>De Disco y Anillo:</a:t>
            </a:r>
            <a:r>
              <a:rPr lang="es-MX" sz="1800" b="1">
                <a:cs typeface="Times New Roman" pitchFamily="18" charset="0"/>
              </a:rPr>
              <a:t> </a:t>
            </a:r>
            <a:r>
              <a:rPr lang="en-US" sz="1800" b="1">
                <a:cs typeface="Times New Roman" pitchFamily="18" charset="0"/>
              </a:rPr>
              <a:t>Impelen el fluido, sucesivamente, desde el exterior de los tubos hacia el centro y de nuevo hacia el exterior</a:t>
            </a:r>
            <a:r>
              <a:rPr lang="es-MX" sz="1800" b="1">
                <a:cs typeface="Times New Roman" pitchFamily="18" charset="0"/>
              </a:rPr>
              <a:t>.</a:t>
            </a:r>
          </a:p>
          <a:p>
            <a:r>
              <a:rPr lang="es-CL" sz="1800" b="1">
                <a:cs typeface="Times New Roman" pitchFamily="18" charset="0"/>
              </a:rPr>
              <a:t>Son algo más costosos que el tipo de segmentos.</a:t>
            </a:r>
          </a:p>
          <a:p>
            <a:r>
              <a:rPr lang="es-CL" sz="1800" b="1">
                <a:cs typeface="Times New Roman" pitchFamily="18" charset="0"/>
              </a:rPr>
              <a:t>No tienen ninguna ventaja particular con respecto a de segmentos.</a:t>
            </a:r>
          </a:p>
        </p:txBody>
      </p:sp>
      <p:pic>
        <p:nvPicPr>
          <p:cNvPr id="133127" name="Picture 7" descr="d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7900" y="3573463"/>
            <a:ext cx="3746500" cy="2425700"/>
          </a:xfrm>
          <a:prstGeom prst="rect">
            <a:avLst/>
          </a:prstGeom>
          <a:noFill/>
        </p:spPr>
      </p:pic>
      <p:sp>
        <p:nvSpPr>
          <p:cNvPr id="133128" name="Text Box 8"/>
          <p:cNvSpPr txBox="1">
            <a:spLocks noChangeArrowheads="1"/>
          </p:cNvSpPr>
          <p:nvPr/>
        </p:nvSpPr>
        <p:spPr bwMode="auto">
          <a:xfrm>
            <a:off x="539750" y="4005263"/>
            <a:ext cx="3886200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CL" sz="1800" b="1">
                <a:cs typeface="Times New Roman" pitchFamily="18" charset="0"/>
              </a:rPr>
              <a:t>Presentan dos problemas; si existe sedimentación esta se acumula detrás de los bafles anillos; si existe condensado este fluirá por el fondo y sé vera obstruido.</a:t>
            </a:r>
          </a:p>
        </p:txBody>
      </p:sp>
    </p:spTree>
  </p:cSld>
  <p:clrMapOvr>
    <a:masterClrMapping/>
  </p:clrMapOvr>
  <p:transition spd="med">
    <p:rand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7" name="Text Box 3"/>
          <p:cNvSpPr txBox="1">
            <a:spLocks noChangeArrowheads="1"/>
          </p:cNvSpPr>
          <p:nvPr/>
        </p:nvSpPr>
        <p:spPr bwMode="auto">
          <a:xfrm>
            <a:off x="493713" y="739775"/>
            <a:ext cx="739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sz="2400" b="1">
                <a:solidFill>
                  <a:srgbClr val="FF6600"/>
                </a:solidFill>
              </a:rPr>
              <a:t>Elementos I. de Calor / Bafles Transversales</a:t>
            </a:r>
            <a:endParaRPr lang="es-ES_tradnl" sz="2400" b="1">
              <a:solidFill>
                <a:srgbClr val="FF6600"/>
              </a:solidFill>
            </a:endParaRPr>
          </a:p>
        </p:txBody>
      </p:sp>
      <p:sp>
        <p:nvSpPr>
          <p:cNvPr id="134148" name="Text Box 4"/>
          <p:cNvSpPr txBox="1">
            <a:spLocks noChangeArrowheads="1"/>
          </p:cNvSpPr>
          <p:nvPr/>
        </p:nvSpPr>
        <p:spPr bwMode="auto">
          <a:xfrm>
            <a:off x="539750" y="1557338"/>
            <a:ext cx="784225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sz="1800" b="1">
                <a:solidFill>
                  <a:srgbClr val="FF6600"/>
                </a:solidFill>
                <a:cs typeface="Times New Roman" pitchFamily="18" charset="0"/>
              </a:rPr>
              <a:t>De Orificio:</a:t>
            </a:r>
            <a:r>
              <a:rPr lang="es-MX" sz="1800" b="1">
                <a:cs typeface="Times New Roman" pitchFamily="18" charset="0"/>
              </a:rPr>
              <a:t> </a:t>
            </a:r>
            <a:r>
              <a:rPr lang="en-US" sz="1800" b="1">
                <a:cs typeface="Times New Roman" pitchFamily="18" charset="0"/>
              </a:rPr>
              <a:t>Impelen el fluido a grandes velocidades a través del espacio anular entre los bafles y el tubo. También  se los puede usar para un volumen pequeño o moderado de flujo.</a:t>
            </a:r>
            <a:r>
              <a:rPr lang="es-ES_tradnl" sz="1800" b="1">
                <a:cs typeface="Times New Roman" pitchFamily="18" charset="0"/>
              </a:rPr>
              <a:t> </a:t>
            </a:r>
            <a:endParaRPr lang="es-CL" sz="1800" b="1">
              <a:cs typeface="Times New Roman" pitchFamily="18" charset="0"/>
            </a:endParaRPr>
          </a:p>
        </p:txBody>
      </p:sp>
      <p:pic>
        <p:nvPicPr>
          <p:cNvPr id="134151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64088" y="4260850"/>
            <a:ext cx="3840162" cy="2263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4152" name="Picture 8" descr="ori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4213" y="2700338"/>
            <a:ext cx="5678487" cy="2074862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rand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46" name="Text Box 10"/>
          <p:cNvSpPr txBox="1">
            <a:spLocks noChangeArrowheads="1"/>
          </p:cNvSpPr>
          <p:nvPr/>
        </p:nvSpPr>
        <p:spPr bwMode="auto">
          <a:xfrm>
            <a:off x="468313" y="765175"/>
            <a:ext cx="739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sz="2400" b="1">
                <a:solidFill>
                  <a:srgbClr val="FF6600"/>
                </a:solidFill>
              </a:rPr>
              <a:t>Intercambiadores de Calor</a:t>
            </a:r>
            <a:endParaRPr lang="es-ES_tradnl" sz="2400" b="1">
              <a:solidFill>
                <a:srgbClr val="FF6600"/>
              </a:solidFill>
            </a:endParaRPr>
          </a:p>
        </p:txBody>
      </p:sp>
      <p:sp>
        <p:nvSpPr>
          <p:cNvPr id="116747" name="Text Box 11"/>
          <p:cNvSpPr txBox="1">
            <a:spLocks noChangeArrowheads="1"/>
          </p:cNvSpPr>
          <p:nvPr/>
        </p:nvSpPr>
        <p:spPr bwMode="auto">
          <a:xfrm>
            <a:off x="755650" y="1752600"/>
            <a:ext cx="74676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" tIns="10800" rIns="18000" bIns="10800"/>
          <a:lstStyle/>
          <a:p>
            <a:pPr eaLnBrk="0" hangingPunct="0">
              <a:spcBef>
                <a:spcPct val="0"/>
              </a:spcBef>
            </a:pPr>
            <a:r>
              <a:rPr lang="es-CL" sz="1600" b="1">
                <a:cs typeface="Times New Roman" pitchFamily="18" charset="0"/>
              </a:rPr>
              <a:t>La finalidad de los Intercambiadores de Calor, es transferir energía calórica desde o hacia un fluido, o bien calentar un sólido. </a:t>
            </a:r>
          </a:p>
          <a:p>
            <a:pPr eaLnBrk="0" hangingPunct="0">
              <a:spcBef>
                <a:spcPct val="0"/>
              </a:spcBef>
            </a:pPr>
            <a:endParaRPr lang="es-CL" sz="1600" b="1">
              <a:cs typeface="Times New Roman" pitchFamily="18" charset="0"/>
            </a:endParaRPr>
          </a:p>
          <a:p>
            <a:pPr eaLnBrk="0" hangingPunct="0">
              <a:spcBef>
                <a:spcPct val="0"/>
              </a:spcBef>
            </a:pPr>
            <a:r>
              <a:rPr lang="es-CL" sz="1600" b="1">
                <a:cs typeface="Times New Roman" pitchFamily="18" charset="0"/>
              </a:rPr>
              <a:t>Utilizado como medio de solución para los distintos procesos que se requieran en las plantas, como por ejemplo:</a:t>
            </a:r>
          </a:p>
          <a:p>
            <a:pPr eaLnBrk="0" hangingPunct="0">
              <a:spcBef>
                <a:spcPct val="0"/>
              </a:spcBef>
            </a:pPr>
            <a:endParaRPr lang="es-CL" sz="1600" b="1">
              <a:cs typeface="Times New Roman" pitchFamily="18" charset="0"/>
            </a:endParaRPr>
          </a:p>
          <a:p>
            <a:pPr eaLnBrk="0" hangingPunct="0">
              <a:spcBef>
                <a:spcPct val="0"/>
              </a:spcBef>
              <a:buFontTx/>
              <a:buChar char="•"/>
            </a:pPr>
            <a:r>
              <a:rPr lang="es-CL" sz="1600" b="1">
                <a:cs typeface="Times New Roman" pitchFamily="18" charset="0"/>
              </a:rPr>
              <a:t> Plantas de potencia de vapor. </a:t>
            </a:r>
          </a:p>
          <a:p>
            <a:pPr eaLnBrk="0" hangingPunct="0">
              <a:spcBef>
                <a:spcPct val="0"/>
              </a:spcBef>
              <a:buFontTx/>
              <a:buChar char="•"/>
            </a:pPr>
            <a:r>
              <a:rPr lang="es-CL" sz="1600" b="1">
                <a:cs typeface="Times New Roman" pitchFamily="18" charset="0"/>
              </a:rPr>
              <a:t> Plantas de procesamiento químico</a:t>
            </a:r>
          </a:p>
          <a:p>
            <a:pPr eaLnBrk="0" hangingPunct="0">
              <a:spcBef>
                <a:spcPct val="0"/>
              </a:spcBef>
              <a:buFontTx/>
              <a:buChar char="•"/>
            </a:pPr>
            <a:r>
              <a:rPr lang="es-CL" sz="1600" b="1">
                <a:cs typeface="Times New Roman" pitchFamily="18" charset="0"/>
              </a:rPr>
              <a:t> Calefacción y acondicionamiento de aire de edificios</a:t>
            </a:r>
          </a:p>
          <a:p>
            <a:pPr eaLnBrk="0" hangingPunct="0">
              <a:spcBef>
                <a:spcPct val="0"/>
              </a:spcBef>
              <a:buFontTx/>
              <a:buChar char="•"/>
            </a:pPr>
            <a:r>
              <a:rPr lang="es-CL" sz="1600" b="1">
                <a:cs typeface="Times New Roman" pitchFamily="18" charset="0"/>
              </a:rPr>
              <a:t> Refrigerados domésticos, radiadores de automóviles, radiadores de  </a:t>
            </a:r>
          </a:p>
          <a:p>
            <a:pPr eaLnBrk="0" hangingPunct="0">
              <a:spcBef>
                <a:spcPct val="0"/>
              </a:spcBef>
            </a:pPr>
            <a:r>
              <a:rPr lang="es-CL" sz="1600" b="1">
                <a:cs typeface="Times New Roman" pitchFamily="18" charset="0"/>
              </a:rPr>
              <a:t>  vehículos espaciales, etc. </a:t>
            </a:r>
          </a:p>
          <a:p>
            <a:pPr eaLnBrk="0" hangingPunct="0">
              <a:spcBef>
                <a:spcPct val="0"/>
              </a:spcBef>
            </a:pPr>
            <a:endParaRPr lang="es-CL" sz="1600" b="1">
              <a:cs typeface="Times New Roman" pitchFamily="18" charset="0"/>
            </a:endParaRPr>
          </a:p>
          <a:p>
            <a:pPr eaLnBrk="0" hangingPunct="0">
              <a:spcBef>
                <a:spcPct val="0"/>
              </a:spcBef>
            </a:pPr>
            <a:r>
              <a:rPr lang="es-CL" sz="1600" b="1">
                <a:cs typeface="Times New Roman" pitchFamily="18" charset="0"/>
              </a:rPr>
              <a:t>Los tipos más comunes son los de Carcasa y Tubos, que son los que estudiaremos en este curso.</a:t>
            </a:r>
          </a:p>
        </p:txBody>
      </p:sp>
    </p:spTree>
  </p:cSld>
  <p:clrMapOvr>
    <a:masterClrMapping/>
  </p:clrMapOvr>
  <p:transition spd="med">
    <p:rand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1" name="Text Box 3"/>
          <p:cNvSpPr txBox="1">
            <a:spLocks noChangeArrowheads="1"/>
          </p:cNvSpPr>
          <p:nvPr/>
        </p:nvSpPr>
        <p:spPr bwMode="auto">
          <a:xfrm>
            <a:off x="468313" y="692150"/>
            <a:ext cx="739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sz="2400" b="1">
                <a:solidFill>
                  <a:srgbClr val="FF6600"/>
                </a:solidFill>
              </a:rPr>
              <a:t>Elementos I. de Calor / Bafles Transversales</a:t>
            </a:r>
            <a:endParaRPr lang="es-ES_tradnl" sz="2400" b="1">
              <a:solidFill>
                <a:srgbClr val="FF6600"/>
              </a:solidFill>
            </a:endParaRPr>
          </a:p>
        </p:txBody>
      </p:sp>
      <p:sp>
        <p:nvSpPr>
          <p:cNvPr id="135172" name="Text Box 4"/>
          <p:cNvSpPr txBox="1">
            <a:spLocks noChangeArrowheads="1"/>
          </p:cNvSpPr>
          <p:nvPr/>
        </p:nvSpPr>
        <p:spPr bwMode="auto">
          <a:xfrm>
            <a:off x="539750" y="1412875"/>
            <a:ext cx="7842250" cy="1328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800" b="1">
                <a:solidFill>
                  <a:srgbClr val="FF6600"/>
                </a:solidFill>
                <a:cs typeface="Times New Roman" pitchFamily="18" charset="0"/>
              </a:rPr>
              <a:t>Deflectores o de </a:t>
            </a:r>
            <a:r>
              <a:rPr lang="es-MX" sz="1800" b="1">
                <a:solidFill>
                  <a:srgbClr val="FF6600"/>
                </a:solidFill>
                <a:cs typeface="Times New Roman" pitchFamily="18" charset="0"/>
              </a:rPr>
              <a:t>C</a:t>
            </a:r>
            <a:r>
              <a:rPr lang="en-US" sz="1800" b="1">
                <a:solidFill>
                  <a:srgbClr val="FF6600"/>
                </a:solidFill>
                <a:cs typeface="Times New Roman" pitchFamily="18" charset="0"/>
              </a:rPr>
              <a:t>hoque</a:t>
            </a:r>
            <a:r>
              <a:rPr lang="es-MX" sz="1800" b="1">
                <a:solidFill>
                  <a:srgbClr val="FF6600"/>
                </a:solidFill>
                <a:cs typeface="Times New Roman" pitchFamily="18" charset="0"/>
              </a:rPr>
              <a:t>:</a:t>
            </a:r>
            <a:r>
              <a:rPr lang="es-MX" sz="1800" b="1">
                <a:cs typeface="Times New Roman" pitchFamily="18" charset="0"/>
              </a:rPr>
              <a:t> E</a:t>
            </a:r>
            <a:r>
              <a:rPr lang="en-US" sz="1800" b="1">
                <a:cs typeface="Times New Roman" pitchFamily="18" charset="0"/>
              </a:rPr>
              <a:t>stán generalmente instalados en las áreas de entrada de los fluidos a la carcaza</a:t>
            </a:r>
            <a:r>
              <a:rPr lang="es-MX" sz="1800" b="1">
                <a:cs typeface="Times New Roman" pitchFamily="18" charset="0"/>
              </a:rPr>
              <a:t>.</a:t>
            </a:r>
          </a:p>
          <a:p>
            <a:r>
              <a:rPr lang="en-US" sz="1800" b="1">
                <a:cs typeface="Times New Roman" pitchFamily="18" charset="0"/>
              </a:rPr>
              <a:t>Estos bafles ayudan  a distribuir el flujo del fluido, dirige el flujo hacia los lados del intercambiador</a:t>
            </a:r>
            <a:r>
              <a:rPr lang="es-ES_tradnl" sz="1800" b="1">
                <a:cs typeface="Times New Roman" pitchFamily="18" charset="0"/>
              </a:rPr>
              <a:t> </a:t>
            </a:r>
            <a:r>
              <a:rPr lang="es-MX" sz="1800" b="1">
                <a:cs typeface="Times New Roman" pitchFamily="18" charset="0"/>
              </a:rPr>
              <a:t>.</a:t>
            </a:r>
            <a:endParaRPr lang="es-CL" sz="1800" b="1">
              <a:cs typeface="Times New Roman" pitchFamily="18" charset="0"/>
            </a:endParaRPr>
          </a:p>
        </p:txBody>
      </p:sp>
      <p:pic>
        <p:nvPicPr>
          <p:cNvPr id="135175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11638" y="2795588"/>
            <a:ext cx="4611687" cy="3503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5176" name="Text Box 8"/>
          <p:cNvSpPr txBox="1">
            <a:spLocks noChangeArrowheads="1"/>
          </p:cNvSpPr>
          <p:nvPr/>
        </p:nvSpPr>
        <p:spPr bwMode="auto">
          <a:xfrm>
            <a:off x="611188" y="3284538"/>
            <a:ext cx="3505200" cy="284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sz="1800" b="1">
                <a:cs typeface="Times New Roman" pitchFamily="18" charset="0"/>
              </a:rPr>
              <a:t>E</a:t>
            </a:r>
            <a:r>
              <a:rPr lang="en-US" sz="1800" b="1">
                <a:cs typeface="Times New Roman" pitchFamily="18" charset="0"/>
              </a:rPr>
              <a:t>l bafle reduce eficazmente la erosión de los tubos</a:t>
            </a:r>
            <a:r>
              <a:rPr lang="es-MX" sz="1800" b="1">
                <a:cs typeface="Times New Roman" pitchFamily="18" charset="0"/>
              </a:rPr>
              <a:t>, ocacionada por la alta velocidad de ingreso del fluido.</a:t>
            </a:r>
          </a:p>
          <a:p>
            <a:endParaRPr lang="es-MX" sz="1800" b="1">
              <a:cs typeface="Times New Roman" pitchFamily="18" charset="0"/>
            </a:endParaRPr>
          </a:p>
          <a:p>
            <a:r>
              <a:rPr lang="es-MX" sz="1800" b="1">
                <a:cs typeface="Times New Roman" pitchFamily="18" charset="0"/>
              </a:rPr>
              <a:t>Produce gran transferencia de calor entre el fluido y los tubos.</a:t>
            </a:r>
            <a:endParaRPr lang="es-CL" sz="1800" b="1"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rand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5" name="Text Box 3"/>
          <p:cNvSpPr txBox="1">
            <a:spLocks noChangeArrowheads="1"/>
          </p:cNvSpPr>
          <p:nvPr/>
        </p:nvSpPr>
        <p:spPr bwMode="auto">
          <a:xfrm>
            <a:off x="468313" y="765175"/>
            <a:ext cx="739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sz="2400" b="1">
                <a:solidFill>
                  <a:srgbClr val="FF6600"/>
                </a:solidFill>
              </a:rPr>
              <a:t>Elementos I. de Calor / Bafles Longitudinales</a:t>
            </a:r>
            <a:endParaRPr lang="es-ES_tradnl" sz="2400" b="1">
              <a:solidFill>
                <a:srgbClr val="FF6600"/>
              </a:solidFill>
            </a:endParaRPr>
          </a:p>
        </p:txBody>
      </p:sp>
      <p:sp>
        <p:nvSpPr>
          <p:cNvPr id="136196" name="Text Box 4"/>
          <p:cNvSpPr txBox="1">
            <a:spLocks noChangeArrowheads="1"/>
          </p:cNvSpPr>
          <p:nvPr/>
        </p:nvSpPr>
        <p:spPr bwMode="auto">
          <a:xfrm>
            <a:off x="539750" y="1412875"/>
            <a:ext cx="7920038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sz="1800" b="1">
                <a:cs typeface="Times New Roman" pitchFamily="18" charset="0"/>
              </a:rPr>
              <a:t>Está dise</a:t>
            </a:r>
            <a:r>
              <a:rPr lang="en-US" sz="1800" b="1">
                <a:cs typeface="Times New Roman" pitchFamily="18" charset="0"/>
              </a:rPr>
              <a:t>ñado para dirigir el flujo hacia un extremo del intercambiador y permitir un retorno dividiendo así la carcaza un  flujo de dos o más pasadas</a:t>
            </a:r>
            <a:r>
              <a:rPr lang="es-MX" sz="1800" b="1">
                <a:cs typeface="Times New Roman" pitchFamily="18" charset="0"/>
              </a:rPr>
              <a:t>.</a:t>
            </a:r>
            <a:endParaRPr lang="es-CL" sz="1800" b="1">
              <a:cs typeface="Times New Roman" pitchFamily="18" charset="0"/>
            </a:endParaRPr>
          </a:p>
        </p:txBody>
      </p:sp>
      <p:sp>
        <p:nvSpPr>
          <p:cNvPr id="136198" name="Text Box 6"/>
          <p:cNvSpPr txBox="1">
            <a:spLocks noChangeArrowheads="1"/>
          </p:cNvSpPr>
          <p:nvPr/>
        </p:nvSpPr>
        <p:spPr bwMode="auto">
          <a:xfrm>
            <a:off x="611188" y="3068638"/>
            <a:ext cx="3505200" cy="25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sz="1800" b="1">
                <a:cs typeface="Times New Roman" pitchFamily="18" charset="0"/>
              </a:rPr>
              <a:t>Al tener varias pasadas el Intercambiador de Calor va a ser mas corto.</a:t>
            </a:r>
          </a:p>
          <a:p>
            <a:endParaRPr lang="es-MX" sz="1800" b="1">
              <a:cs typeface="Times New Roman" pitchFamily="18" charset="0"/>
            </a:endParaRPr>
          </a:p>
          <a:p>
            <a:r>
              <a:rPr lang="es-MX" sz="1800" b="1">
                <a:cs typeface="Times New Roman" pitchFamily="18" charset="0"/>
              </a:rPr>
              <a:t>Con 1 bafle: 2 pasadas</a:t>
            </a:r>
          </a:p>
          <a:p>
            <a:r>
              <a:rPr lang="es-MX" sz="1800" b="1">
                <a:cs typeface="Times New Roman" pitchFamily="18" charset="0"/>
              </a:rPr>
              <a:t>Con 2 bafles: 3 pasadas</a:t>
            </a:r>
          </a:p>
          <a:p>
            <a:r>
              <a:rPr lang="es-MX" sz="1800" b="1">
                <a:cs typeface="Times New Roman" pitchFamily="18" charset="0"/>
              </a:rPr>
              <a:t>Con 3 bafles: 4 pasadas</a:t>
            </a:r>
            <a:endParaRPr lang="es-CL" sz="1800" b="1">
              <a:cs typeface="Times New Roman" pitchFamily="18" charset="0"/>
            </a:endParaRPr>
          </a:p>
        </p:txBody>
      </p:sp>
      <p:pic>
        <p:nvPicPr>
          <p:cNvPr id="136199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3438" y="3810000"/>
            <a:ext cx="4237037" cy="259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6200" name="Picture 8" descr="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0" y="2133600"/>
            <a:ext cx="3390900" cy="20828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rand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9" name="Text Box 3"/>
          <p:cNvSpPr txBox="1">
            <a:spLocks noChangeArrowheads="1"/>
          </p:cNvSpPr>
          <p:nvPr/>
        </p:nvSpPr>
        <p:spPr bwMode="auto">
          <a:xfrm>
            <a:off x="468313" y="692150"/>
            <a:ext cx="739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sz="2400" b="1">
                <a:solidFill>
                  <a:srgbClr val="FF6600"/>
                </a:solidFill>
              </a:rPr>
              <a:t>Elementos I. de Calor / Placas</a:t>
            </a:r>
            <a:endParaRPr lang="es-ES_tradnl" sz="2400" b="1">
              <a:solidFill>
                <a:srgbClr val="FF6600"/>
              </a:solidFill>
            </a:endParaRPr>
          </a:p>
        </p:txBody>
      </p:sp>
      <p:sp>
        <p:nvSpPr>
          <p:cNvPr id="137220" name="Text Box 4"/>
          <p:cNvSpPr txBox="1">
            <a:spLocks noChangeArrowheads="1"/>
          </p:cNvSpPr>
          <p:nvPr/>
        </p:nvSpPr>
        <p:spPr bwMode="auto">
          <a:xfrm>
            <a:off x="468313" y="1268413"/>
            <a:ext cx="7913687" cy="1328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800" b="1">
                <a:cs typeface="Times New Roman" pitchFamily="18" charset="0"/>
              </a:rPr>
              <a:t>Es una parte del haz de tubos, los extremos de los tubos se introducen en los agujeros de la placa</a:t>
            </a:r>
            <a:r>
              <a:rPr lang="es-MX" sz="1800" b="1">
                <a:cs typeface="Times New Roman" pitchFamily="18" charset="0"/>
              </a:rPr>
              <a:t>.</a:t>
            </a:r>
          </a:p>
          <a:p>
            <a:r>
              <a:rPr lang="es-MX" sz="1800" b="1">
                <a:cs typeface="Times New Roman" pitchFamily="18" charset="0"/>
              </a:rPr>
              <a:t>L</a:t>
            </a:r>
            <a:r>
              <a:rPr lang="en-US" sz="1800" b="1">
                <a:cs typeface="Times New Roman" pitchFamily="18" charset="0"/>
              </a:rPr>
              <a:t>os tubos quedan inmovilizados, la placa y los tubos forman una unidad sólida</a:t>
            </a:r>
            <a:r>
              <a:rPr lang="es-MX" sz="1800" b="1">
                <a:cs typeface="Times New Roman" pitchFamily="18" charset="0"/>
              </a:rPr>
              <a:t>.</a:t>
            </a:r>
            <a:endParaRPr lang="es-CL" sz="1800" b="1">
              <a:cs typeface="Times New Roman" pitchFamily="18" charset="0"/>
            </a:endParaRPr>
          </a:p>
        </p:txBody>
      </p:sp>
      <p:sp>
        <p:nvSpPr>
          <p:cNvPr id="137221" name="Text Box 5"/>
          <p:cNvSpPr txBox="1">
            <a:spLocks noChangeArrowheads="1"/>
          </p:cNvSpPr>
          <p:nvPr/>
        </p:nvSpPr>
        <p:spPr bwMode="auto">
          <a:xfrm>
            <a:off x="539750" y="3167063"/>
            <a:ext cx="5111750" cy="228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sz="1800" b="1">
                <a:cs typeface="Times New Roman" pitchFamily="18" charset="0"/>
              </a:rPr>
              <a:t>El </a:t>
            </a:r>
            <a:r>
              <a:rPr lang="en-US" sz="1800" b="1">
                <a:cs typeface="Times New Roman" pitchFamily="18" charset="0"/>
              </a:rPr>
              <a:t>calor hace que los metales se expandan </a:t>
            </a:r>
            <a:r>
              <a:rPr lang="es-MX" sz="1800" b="1">
                <a:cs typeface="Times New Roman" pitchFamily="18" charset="0"/>
              </a:rPr>
              <a:t>es necesario disponer de</a:t>
            </a:r>
            <a:r>
              <a:rPr lang="en-US" sz="1800" b="1">
                <a:cs typeface="Times New Roman" pitchFamily="18" charset="0"/>
              </a:rPr>
              <a:t> algún sistema para liberar las tensiones ya que cuando los tubos se expanden, se producen tensiones  entre los tubos y la placa y se pueden soltar los tubos, permitiendo que se filtre los fluidos </a:t>
            </a:r>
            <a:r>
              <a:rPr lang="es-MX" sz="1800" b="1">
                <a:cs typeface="Times New Roman" pitchFamily="18" charset="0"/>
              </a:rPr>
              <a:t>, </a:t>
            </a:r>
            <a:r>
              <a:rPr lang="en-US" sz="1800" b="1">
                <a:cs typeface="Times New Roman" pitchFamily="18" charset="0"/>
              </a:rPr>
              <a:t>Lo que </a:t>
            </a:r>
            <a:r>
              <a:rPr lang="es-MX" sz="1800" b="1">
                <a:cs typeface="Times New Roman" pitchFamily="18" charset="0"/>
              </a:rPr>
              <a:t>produciría</a:t>
            </a:r>
            <a:r>
              <a:rPr lang="en-US" sz="1800" b="1">
                <a:cs typeface="Times New Roman" pitchFamily="18" charset="0"/>
              </a:rPr>
              <a:t> </a:t>
            </a:r>
            <a:r>
              <a:rPr lang="en-US" sz="1800" b="1">
                <a:solidFill>
                  <a:schemeClr val="tx2"/>
                </a:solidFill>
                <a:cs typeface="Times New Roman" pitchFamily="18" charset="0"/>
              </a:rPr>
              <a:t>contaminación de un fluido por el otro. </a:t>
            </a:r>
            <a:endParaRPr lang="es-CL" sz="1800" b="1">
              <a:solidFill>
                <a:schemeClr val="tx2"/>
              </a:solidFill>
              <a:cs typeface="Times New Roman" pitchFamily="18" charset="0"/>
            </a:endParaRPr>
          </a:p>
        </p:txBody>
      </p:sp>
      <p:pic>
        <p:nvPicPr>
          <p:cNvPr id="137225" name="Picture 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5963" y="3068638"/>
            <a:ext cx="2879725" cy="2703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rand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3" name="Text Box 3"/>
          <p:cNvSpPr txBox="1">
            <a:spLocks noChangeArrowheads="1"/>
          </p:cNvSpPr>
          <p:nvPr/>
        </p:nvSpPr>
        <p:spPr bwMode="auto">
          <a:xfrm>
            <a:off x="468313" y="765175"/>
            <a:ext cx="739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sz="2400" b="1">
                <a:solidFill>
                  <a:srgbClr val="FF6600"/>
                </a:solidFill>
              </a:rPr>
              <a:t>Clasificación de los IC.</a:t>
            </a:r>
            <a:endParaRPr lang="es-ES_tradnl" sz="2400" b="1">
              <a:solidFill>
                <a:srgbClr val="FF6600"/>
              </a:solidFill>
            </a:endParaRPr>
          </a:p>
        </p:txBody>
      </p:sp>
      <p:sp>
        <p:nvSpPr>
          <p:cNvPr id="138244" name="Text Box 4"/>
          <p:cNvSpPr txBox="1">
            <a:spLocks noChangeArrowheads="1"/>
          </p:cNvSpPr>
          <p:nvPr/>
        </p:nvSpPr>
        <p:spPr bwMode="auto">
          <a:xfrm>
            <a:off x="539750" y="1412875"/>
            <a:ext cx="3581400" cy="160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sz="1800" b="1">
                <a:solidFill>
                  <a:srgbClr val="FF6600"/>
                </a:solidFill>
                <a:cs typeface="Times New Roman" pitchFamily="18" charset="0"/>
              </a:rPr>
              <a:t>(1-1)</a:t>
            </a:r>
            <a:r>
              <a:rPr lang="es-MX" sz="1800" b="1">
                <a:cs typeface="Times New Roman" pitchFamily="18" charset="0"/>
              </a:rPr>
              <a:t> Paso Simple</a:t>
            </a:r>
          </a:p>
          <a:p>
            <a:r>
              <a:rPr lang="es-MX" sz="1800" b="1">
                <a:cs typeface="Times New Roman" pitchFamily="18" charset="0"/>
              </a:rPr>
              <a:t>Es el más sencillo, para flujos bajos, un solo paso para fluido caliente y uno para el fluido frio.</a:t>
            </a:r>
            <a:endParaRPr lang="es-CL" sz="1800" b="1">
              <a:cs typeface="Times New Roman" pitchFamily="18" charset="0"/>
            </a:endParaRPr>
          </a:p>
        </p:txBody>
      </p:sp>
      <p:pic>
        <p:nvPicPr>
          <p:cNvPr id="138248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11638" y="1739900"/>
            <a:ext cx="4559300" cy="172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8249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76375" y="3429000"/>
            <a:ext cx="6296025" cy="2779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8250" name="Text Box 10"/>
          <p:cNvSpPr txBox="1">
            <a:spLocks noChangeArrowheads="1"/>
          </p:cNvSpPr>
          <p:nvPr/>
        </p:nvSpPr>
        <p:spPr bwMode="auto">
          <a:xfrm>
            <a:off x="1676400" y="5881688"/>
            <a:ext cx="3581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sz="1800" b="1">
                <a:solidFill>
                  <a:srgbClr val="FF6600"/>
                </a:solidFill>
                <a:cs typeface="Times New Roman" pitchFamily="18" charset="0"/>
              </a:rPr>
              <a:t>(1-1) Con mezcla de fluidos</a:t>
            </a:r>
            <a:endParaRPr lang="es-CL" sz="1800" b="1">
              <a:solidFill>
                <a:srgbClr val="FF6600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random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9273" name="Picture 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4213" y="3789363"/>
            <a:ext cx="8029575" cy="191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9266" name="Text Box 2"/>
          <p:cNvSpPr txBox="1">
            <a:spLocks noChangeArrowheads="1"/>
          </p:cNvSpPr>
          <p:nvPr/>
        </p:nvSpPr>
        <p:spPr bwMode="auto">
          <a:xfrm>
            <a:off x="468313" y="692150"/>
            <a:ext cx="739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sz="2400" b="1">
                <a:solidFill>
                  <a:srgbClr val="FF6600"/>
                </a:solidFill>
              </a:rPr>
              <a:t>Clasificación de los IC.</a:t>
            </a:r>
            <a:endParaRPr lang="es-ES_tradnl" sz="2400" b="1">
              <a:solidFill>
                <a:srgbClr val="FF6600"/>
              </a:solidFill>
            </a:endParaRPr>
          </a:p>
        </p:txBody>
      </p:sp>
      <p:sp>
        <p:nvSpPr>
          <p:cNvPr id="139267" name="Text Box 3"/>
          <p:cNvSpPr txBox="1">
            <a:spLocks noChangeArrowheads="1"/>
          </p:cNvSpPr>
          <p:nvPr/>
        </p:nvSpPr>
        <p:spPr bwMode="auto">
          <a:xfrm>
            <a:off x="468313" y="1412875"/>
            <a:ext cx="3581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0"/>
              </a:spcBef>
            </a:pPr>
            <a:r>
              <a:rPr lang="es-MX" sz="1800" b="1">
                <a:solidFill>
                  <a:srgbClr val="FF6600"/>
                </a:solidFill>
                <a:cs typeface="Times New Roman" pitchFamily="18" charset="0"/>
              </a:rPr>
              <a:t>(1-1)</a:t>
            </a:r>
            <a:r>
              <a:rPr lang="es-MX" sz="1800" b="1">
                <a:solidFill>
                  <a:schemeClr val="hlink"/>
                </a:solidFill>
                <a:cs typeface="Times New Roman" pitchFamily="18" charset="0"/>
              </a:rPr>
              <a:t> </a:t>
            </a:r>
            <a:r>
              <a:rPr lang="es-MX" sz="1800" b="1">
                <a:cs typeface="Times New Roman" pitchFamily="18" charset="0"/>
              </a:rPr>
              <a:t>Sin mezcla de fluidos</a:t>
            </a:r>
            <a:endParaRPr lang="es-CL" sz="1800" b="1">
              <a:cs typeface="Times New Roman" pitchFamily="18" charset="0"/>
            </a:endParaRPr>
          </a:p>
        </p:txBody>
      </p:sp>
      <p:sp>
        <p:nvSpPr>
          <p:cNvPr id="139271" name="Text Box 7"/>
          <p:cNvSpPr txBox="1">
            <a:spLocks noChangeArrowheads="1"/>
          </p:cNvSpPr>
          <p:nvPr/>
        </p:nvSpPr>
        <p:spPr bwMode="auto">
          <a:xfrm>
            <a:off x="1828800" y="55626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sz="1800" b="1">
                <a:solidFill>
                  <a:srgbClr val="FF6600"/>
                </a:solidFill>
                <a:cs typeface="Times New Roman" pitchFamily="18" charset="0"/>
              </a:rPr>
              <a:t>A</a:t>
            </a:r>
            <a:endParaRPr lang="es-CL" sz="1800" b="1">
              <a:solidFill>
                <a:srgbClr val="FF6600"/>
              </a:solidFill>
              <a:cs typeface="Times New Roman" pitchFamily="18" charset="0"/>
            </a:endParaRPr>
          </a:p>
        </p:txBody>
      </p:sp>
      <p:pic>
        <p:nvPicPr>
          <p:cNvPr id="139272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40200" y="1557338"/>
            <a:ext cx="44196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9274" name="Text Box 10"/>
          <p:cNvSpPr txBox="1">
            <a:spLocks noChangeArrowheads="1"/>
          </p:cNvSpPr>
          <p:nvPr/>
        </p:nvSpPr>
        <p:spPr bwMode="auto">
          <a:xfrm>
            <a:off x="4495800" y="55626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sz="1800" b="1">
                <a:solidFill>
                  <a:srgbClr val="FF6600"/>
                </a:solidFill>
                <a:cs typeface="Times New Roman" pitchFamily="18" charset="0"/>
              </a:rPr>
              <a:t>B</a:t>
            </a:r>
            <a:endParaRPr lang="es-CL" sz="1800" b="1">
              <a:solidFill>
                <a:srgbClr val="FF6600"/>
              </a:solidFill>
              <a:cs typeface="Times New Roman" pitchFamily="18" charset="0"/>
            </a:endParaRPr>
          </a:p>
        </p:txBody>
      </p:sp>
      <p:sp>
        <p:nvSpPr>
          <p:cNvPr id="139275" name="Text Box 11"/>
          <p:cNvSpPr txBox="1">
            <a:spLocks noChangeArrowheads="1"/>
          </p:cNvSpPr>
          <p:nvPr/>
        </p:nvSpPr>
        <p:spPr bwMode="auto">
          <a:xfrm>
            <a:off x="7391400" y="55626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sz="1800" b="1">
                <a:solidFill>
                  <a:srgbClr val="FF6600"/>
                </a:solidFill>
                <a:cs typeface="Times New Roman" pitchFamily="18" charset="0"/>
              </a:rPr>
              <a:t>C</a:t>
            </a:r>
            <a:endParaRPr lang="es-CL" sz="1800" b="1">
              <a:solidFill>
                <a:srgbClr val="FF6600"/>
              </a:solidFill>
              <a:cs typeface="Times New Roman" pitchFamily="18" charset="0"/>
            </a:endParaRPr>
          </a:p>
        </p:txBody>
      </p:sp>
      <p:sp>
        <p:nvSpPr>
          <p:cNvPr id="139276" name="Text Box 12"/>
          <p:cNvSpPr txBox="1">
            <a:spLocks noChangeArrowheads="1"/>
          </p:cNvSpPr>
          <p:nvPr/>
        </p:nvSpPr>
        <p:spPr bwMode="auto">
          <a:xfrm>
            <a:off x="684213" y="3213100"/>
            <a:ext cx="3581400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0"/>
              </a:spcBef>
            </a:pPr>
            <a:r>
              <a:rPr lang="es-MX" sz="1200" b="1">
                <a:cs typeface="Times New Roman" pitchFamily="18" charset="0"/>
              </a:rPr>
              <a:t>A: Condensador de un Paso de tubos</a:t>
            </a:r>
          </a:p>
          <a:p>
            <a:pPr algn="l" eaLnBrk="0" hangingPunct="0">
              <a:spcBef>
                <a:spcPct val="0"/>
              </a:spcBef>
            </a:pPr>
            <a:r>
              <a:rPr lang="es-MX" sz="1200" b="1">
                <a:cs typeface="Times New Roman" pitchFamily="18" charset="0"/>
              </a:rPr>
              <a:t>B: Vaporizador de un Paso de tubos</a:t>
            </a:r>
          </a:p>
          <a:p>
            <a:pPr algn="l" eaLnBrk="0" hangingPunct="0">
              <a:spcBef>
                <a:spcPct val="0"/>
              </a:spcBef>
            </a:pPr>
            <a:r>
              <a:rPr lang="es-MX" sz="1200" b="1">
                <a:cs typeface="Times New Roman" pitchFamily="18" charset="0"/>
              </a:rPr>
              <a:t>C: Flujos en Corrientes Paralelas</a:t>
            </a:r>
            <a:endParaRPr lang="es-CL" sz="1200" b="1">
              <a:cs typeface="Times New Roman" pitchFamily="18" charset="0"/>
            </a:endParaRPr>
          </a:p>
        </p:txBody>
      </p:sp>
      <p:sp>
        <p:nvSpPr>
          <p:cNvPr id="139277" name="Line 13"/>
          <p:cNvSpPr>
            <a:spLocks noChangeShapeType="1"/>
          </p:cNvSpPr>
          <p:nvPr/>
        </p:nvSpPr>
        <p:spPr bwMode="auto">
          <a:xfrm>
            <a:off x="696913" y="1717675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s-EC"/>
          </a:p>
        </p:txBody>
      </p:sp>
      <p:sp>
        <p:nvSpPr>
          <p:cNvPr id="139278" name="Line 14"/>
          <p:cNvSpPr>
            <a:spLocks noChangeShapeType="1"/>
          </p:cNvSpPr>
          <p:nvPr/>
        </p:nvSpPr>
        <p:spPr bwMode="auto">
          <a:xfrm>
            <a:off x="1001713" y="1717675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s-EC"/>
          </a:p>
        </p:txBody>
      </p:sp>
      <p:sp>
        <p:nvSpPr>
          <p:cNvPr id="139279" name="Text Box 15"/>
          <p:cNvSpPr txBox="1">
            <a:spLocks noChangeArrowheads="1"/>
          </p:cNvSpPr>
          <p:nvPr/>
        </p:nvSpPr>
        <p:spPr bwMode="auto">
          <a:xfrm>
            <a:off x="1077913" y="2022475"/>
            <a:ext cx="1524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sz="1400" b="1"/>
              <a:t>Fluido Frío</a:t>
            </a:r>
            <a:endParaRPr lang="es-ES_tradnl" sz="1400" b="1"/>
          </a:p>
        </p:txBody>
      </p:sp>
      <p:sp>
        <p:nvSpPr>
          <p:cNvPr id="139280" name="Text Box 16"/>
          <p:cNvSpPr txBox="1">
            <a:spLocks noChangeArrowheads="1"/>
          </p:cNvSpPr>
          <p:nvPr/>
        </p:nvSpPr>
        <p:spPr bwMode="auto">
          <a:xfrm>
            <a:off x="773113" y="2327275"/>
            <a:ext cx="1524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sz="1400" b="1"/>
              <a:t>Fluido Caliente</a:t>
            </a:r>
            <a:endParaRPr lang="es-ES_tradnl" sz="1400" b="1"/>
          </a:p>
        </p:txBody>
      </p:sp>
    </p:spTree>
  </p:cSld>
  <p:clrMapOvr>
    <a:masterClrMapping/>
  </p:clrMapOvr>
  <p:transition spd="med">
    <p:random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0299" name="Picture 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3588" y="1844675"/>
            <a:ext cx="7239000" cy="443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0291" name="Text Box 3"/>
          <p:cNvSpPr txBox="1">
            <a:spLocks noChangeArrowheads="1"/>
          </p:cNvSpPr>
          <p:nvPr/>
        </p:nvSpPr>
        <p:spPr bwMode="auto">
          <a:xfrm>
            <a:off x="468313" y="692150"/>
            <a:ext cx="739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sz="2400" b="1">
                <a:solidFill>
                  <a:srgbClr val="FF6600"/>
                </a:solidFill>
              </a:rPr>
              <a:t>Clasificación de los IC.</a:t>
            </a:r>
            <a:endParaRPr lang="es-ES_tradnl" sz="2400" b="1">
              <a:solidFill>
                <a:srgbClr val="FF6600"/>
              </a:solidFill>
            </a:endParaRPr>
          </a:p>
        </p:txBody>
      </p:sp>
      <p:sp>
        <p:nvSpPr>
          <p:cNvPr id="140292" name="Text Box 4"/>
          <p:cNvSpPr txBox="1">
            <a:spLocks noChangeArrowheads="1"/>
          </p:cNvSpPr>
          <p:nvPr/>
        </p:nvSpPr>
        <p:spPr bwMode="auto">
          <a:xfrm>
            <a:off x="468313" y="1268413"/>
            <a:ext cx="7543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0"/>
              </a:spcBef>
            </a:pPr>
            <a:r>
              <a:rPr lang="es-MX" sz="1800" b="1">
                <a:solidFill>
                  <a:srgbClr val="FF6600"/>
                </a:solidFill>
                <a:cs typeface="Times New Roman" pitchFamily="18" charset="0"/>
              </a:rPr>
              <a:t>(1-2)</a:t>
            </a:r>
            <a:r>
              <a:rPr lang="es-MX" sz="1800" b="1">
                <a:solidFill>
                  <a:schemeClr val="hlink"/>
                </a:solidFill>
                <a:cs typeface="Times New Roman" pitchFamily="18" charset="0"/>
              </a:rPr>
              <a:t> </a:t>
            </a:r>
            <a:r>
              <a:rPr lang="es-MX" sz="1800" b="1">
                <a:cs typeface="Times New Roman" pitchFamily="18" charset="0"/>
              </a:rPr>
              <a:t>Flujo Paralelo Corrientes Paralelas / Parcialmente</a:t>
            </a:r>
            <a:endParaRPr lang="es-CL" sz="1800" b="1">
              <a:cs typeface="Times New Roman" pitchFamily="18" charset="0"/>
            </a:endParaRPr>
          </a:p>
        </p:txBody>
      </p:sp>
      <p:sp>
        <p:nvSpPr>
          <p:cNvPr id="140300" name="Text Box 12"/>
          <p:cNvSpPr txBox="1">
            <a:spLocks noChangeArrowheads="1"/>
          </p:cNvSpPr>
          <p:nvPr/>
        </p:nvSpPr>
        <p:spPr bwMode="auto">
          <a:xfrm>
            <a:off x="517525" y="3617913"/>
            <a:ext cx="6934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0"/>
              </a:spcBef>
            </a:pPr>
            <a:r>
              <a:rPr lang="es-MX" sz="1800" b="1">
                <a:solidFill>
                  <a:srgbClr val="FF6600"/>
                </a:solidFill>
                <a:cs typeface="Times New Roman" pitchFamily="18" charset="0"/>
              </a:rPr>
              <a:t>(1-2)</a:t>
            </a:r>
            <a:r>
              <a:rPr lang="es-MX" sz="1800" b="1">
                <a:solidFill>
                  <a:schemeClr val="hlink"/>
                </a:solidFill>
                <a:cs typeface="Times New Roman" pitchFamily="18" charset="0"/>
              </a:rPr>
              <a:t> </a:t>
            </a:r>
            <a:r>
              <a:rPr lang="es-MX" sz="1800" b="1">
                <a:cs typeface="Times New Roman" pitchFamily="18" charset="0"/>
              </a:rPr>
              <a:t>Flujo Paralelo Contracorriente / Parcialmente</a:t>
            </a:r>
            <a:endParaRPr lang="es-CL" sz="1800" b="1"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random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6" name="Text Box 4"/>
          <p:cNvSpPr txBox="1">
            <a:spLocks noChangeArrowheads="1"/>
          </p:cNvSpPr>
          <p:nvPr/>
        </p:nvSpPr>
        <p:spPr bwMode="auto">
          <a:xfrm>
            <a:off x="539750" y="1341438"/>
            <a:ext cx="7543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0"/>
              </a:spcBef>
            </a:pPr>
            <a:r>
              <a:rPr lang="es-MX" sz="1800" b="1">
                <a:solidFill>
                  <a:srgbClr val="FF6600"/>
                </a:solidFill>
                <a:cs typeface="Times New Roman" pitchFamily="18" charset="0"/>
              </a:rPr>
              <a:t>(2-4)</a:t>
            </a:r>
            <a:r>
              <a:rPr lang="es-MX" sz="1800" b="1">
                <a:solidFill>
                  <a:schemeClr val="hlink"/>
                </a:solidFill>
                <a:cs typeface="Times New Roman" pitchFamily="18" charset="0"/>
              </a:rPr>
              <a:t> </a:t>
            </a:r>
            <a:endParaRPr lang="es-CL" sz="1800" b="1">
              <a:solidFill>
                <a:schemeClr val="hlink"/>
              </a:solidFill>
              <a:cs typeface="Times New Roman" pitchFamily="18" charset="0"/>
            </a:endParaRPr>
          </a:p>
        </p:txBody>
      </p:sp>
      <p:sp>
        <p:nvSpPr>
          <p:cNvPr id="141320" name="Text Box 8"/>
          <p:cNvSpPr txBox="1">
            <a:spLocks noChangeArrowheads="1"/>
          </p:cNvSpPr>
          <p:nvPr/>
        </p:nvSpPr>
        <p:spPr bwMode="auto">
          <a:xfrm>
            <a:off x="468313" y="692150"/>
            <a:ext cx="739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sz="2400" b="1">
                <a:solidFill>
                  <a:srgbClr val="FF6600"/>
                </a:solidFill>
              </a:rPr>
              <a:t>Clasificación de los IC.</a:t>
            </a:r>
            <a:endParaRPr lang="es-ES_tradnl" sz="2400" b="1">
              <a:solidFill>
                <a:srgbClr val="FF6600"/>
              </a:solidFill>
            </a:endParaRPr>
          </a:p>
        </p:txBody>
      </p:sp>
      <p:sp>
        <p:nvSpPr>
          <p:cNvPr id="141321" name="Text Box 9"/>
          <p:cNvSpPr txBox="1">
            <a:spLocks noChangeArrowheads="1"/>
          </p:cNvSpPr>
          <p:nvPr/>
        </p:nvSpPr>
        <p:spPr bwMode="auto">
          <a:xfrm>
            <a:off x="900113" y="4652963"/>
            <a:ext cx="3581400" cy="1741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sz="1800">
                <a:cs typeface="Times New Roman" pitchFamily="18" charset="0"/>
              </a:rPr>
              <a:t>2: Pasos por Carcasa</a:t>
            </a:r>
          </a:p>
          <a:p>
            <a:r>
              <a:rPr lang="es-MX" sz="1800">
                <a:cs typeface="Times New Roman" pitchFamily="18" charset="0"/>
              </a:rPr>
              <a:t>4: Pasos por Tubos</a:t>
            </a:r>
          </a:p>
          <a:p>
            <a:r>
              <a:rPr lang="es-MX" sz="1800">
                <a:cs typeface="Times New Roman" pitchFamily="18" charset="0"/>
              </a:rPr>
              <a:t>Se requiere menor área superficial que en el 1-2 de flujos paralelos.</a:t>
            </a:r>
            <a:endParaRPr lang="es-CL" sz="1800">
              <a:cs typeface="Times New Roman" pitchFamily="18" charset="0"/>
            </a:endParaRPr>
          </a:p>
        </p:txBody>
      </p:sp>
      <p:grpSp>
        <p:nvGrpSpPr>
          <p:cNvPr id="141325" name="Group 13"/>
          <p:cNvGrpSpPr>
            <a:grpSpLocks/>
          </p:cNvGrpSpPr>
          <p:nvPr/>
        </p:nvGrpSpPr>
        <p:grpSpPr bwMode="auto">
          <a:xfrm>
            <a:off x="900113" y="1916113"/>
            <a:ext cx="7559675" cy="2520950"/>
            <a:chOff x="960" y="1366"/>
            <a:chExt cx="4515" cy="1466"/>
          </a:xfrm>
        </p:grpSpPr>
        <p:pic>
          <p:nvPicPr>
            <p:cNvPr id="141319" name="Picture 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960" y="1366"/>
              <a:ext cx="4515" cy="14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41322" name="Line 10"/>
            <p:cNvSpPr>
              <a:spLocks noChangeShapeType="1"/>
            </p:cNvSpPr>
            <p:nvPr/>
          </p:nvSpPr>
          <p:spPr bwMode="auto">
            <a:xfrm flipV="1">
              <a:off x="3744" y="1392"/>
              <a:ext cx="0" cy="12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endParaRPr lang="es-EC"/>
            </a:p>
          </p:txBody>
        </p:sp>
        <p:sp>
          <p:nvSpPr>
            <p:cNvPr id="141323" name="Line 11"/>
            <p:cNvSpPr>
              <a:spLocks noChangeShapeType="1"/>
            </p:cNvSpPr>
            <p:nvPr/>
          </p:nvSpPr>
          <p:spPr bwMode="auto">
            <a:xfrm flipV="1">
              <a:off x="5328" y="1392"/>
              <a:ext cx="0" cy="12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endParaRPr lang="es-EC"/>
            </a:p>
          </p:txBody>
        </p:sp>
        <p:sp>
          <p:nvSpPr>
            <p:cNvPr id="141324" name="Line 12"/>
            <p:cNvSpPr>
              <a:spLocks noChangeShapeType="1"/>
            </p:cNvSpPr>
            <p:nvPr/>
          </p:nvSpPr>
          <p:spPr bwMode="auto">
            <a:xfrm>
              <a:off x="3744" y="2688"/>
              <a:ext cx="15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endParaRPr lang="es-EC"/>
            </a:p>
          </p:txBody>
        </p:sp>
      </p:grpSp>
      <p:sp>
        <p:nvSpPr>
          <p:cNvPr id="141326" name="Text Box 14"/>
          <p:cNvSpPr txBox="1">
            <a:spLocks noChangeArrowheads="1"/>
          </p:cNvSpPr>
          <p:nvPr/>
        </p:nvSpPr>
        <p:spPr bwMode="auto">
          <a:xfrm>
            <a:off x="5148263" y="4724400"/>
            <a:ext cx="35814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sz="1800">
                <a:cs typeface="Times New Roman" pitchFamily="18" charset="0"/>
              </a:rPr>
              <a:t>El 2-4 tiene mayor capacidad de transferir calor que operando el mismo flujo (Mayor U)</a:t>
            </a:r>
            <a:endParaRPr lang="es-CL" sz="1800"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random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Text Box 2"/>
          <p:cNvSpPr txBox="1">
            <a:spLocks noChangeArrowheads="1"/>
          </p:cNvSpPr>
          <p:nvPr/>
        </p:nvSpPr>
        <p:spPr bwMode="auto">
          <a:xfrm>
            <a:off x="468313" y="765175"/>
            <a:ext cx="739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sz="2400" b="1">
                <a:solidFill>
                  <a:srgbClr val="FF6600"/>
                </a:solidFill>
              </a:rPr>
              <a:t>Distintos Tipos de IC</a:t>
            </a:r>
            <a:endParaRPr lang="es-ES_tradnl" sz="2400" b="1">
              <a:solidFill>
                <a:srgbClr val="FF6600"/>
              </a:solidFill>
            </a:endParaRPr>
          </a:p>
        </p:txBody>
      </p:sp>
      <p:sp>
        <p:nvSpPr>
          <p:cNvPr id="142339" name="Text Box 3"/>
          <p:cNvSpPr txBox="1">
            <a:spLocks noChangeArrowheads="1"/>
          </p:cNvSpPr>
          <p:nvPr/>
        </p:nvSpPr>
        <p:spPr bwMode="auto">
          <a:xfrm>
            <a:off x="1143000" y="1828800"/>
            <a:ext cx="7543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0"/>
              </a:spcBef>
            </a:pPr>
            <a:r>
              <a:rPr lang="es-MX" sz="1800" b="1">
                <a:solidFill>
                  <a:schemeClr val="hlink"/>
                </a:solidFill>
                <a:cs typeface="Times New Roman" pitchFamily="18" charset="0"/>
              </a:rPr>
              <a:t> </a:t>
            </a:r>
            <a:endParaRPr lang="es-CL" sz="1800" b="1">
              <a:solidFill>
                <a:schemeClr val="hlink"/>
              </a:solidFill>
              <a:cs typeface="Times New Roman" pitchFamily="18" charset="0"/>
            </a:endParaRPr>
          </a:p>
        </p:txBody>
      </p:sp>
      <p:pic>
        <p:nvPicPr>
          <p:cNvPr id="142342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188" y="1268413"/>
            <a:ext cx="7848600" cy="5253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random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Text Box 2"/>
          <p:cNvSpPr txBox="1">
            <a:spLocks noChangeArrowheads="1"/>
          </p:cNvSpPr>
          <p:nvPr/>
        </p:nvSpPr>
        <p:spPr bwMode="auto">
          <a:xfrm>
            <a:off x="468313" y="692150"/>
            <a:ext cx="800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sz="2400" b="1">
                <a:solidFill>
                  <a:srgbClr val="FF6600"/>
                </a:solidFill>
              </a:rPr>
              <a:t>Otros Tipos de IC / Flujos Cruzados / Gases</a:t>
            </a:r>
            <a:endParaRPr lang="es-ES_tradnl" sz="2400" b="1">
              <a:solidFill>
                <a:srgbClr val="FF6600"/>
              </a:solidFill>
            </a:endParaRPr>
          </a:p>
        </p:txBody>
      </p:sp>
      <p:sp>
        <p:nvSpPr>
          <p:cNvPr id="143363" name="Text Box 3"/>
          <p:cNvSpPr txBox="1">
            <a:spLocks noChangeArrowheads="1"/>
          </p:cNvSpPr>
          <p:nvPr/>
        </p:nvSpPr>
        <p:spPr bwMode="auto">
          <a:xfrm>
            <a:off x="1143000" y="1828800"/>
            <a:ext cx="7543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0"/>
              </a:spcBef>
            </a:pPr>
            <a:r>
              <a:rPr lang="es-MX" sz="1800" b="1">
                <a:solidFill>
                  <a:schemeClr val="hlink"/>
                </a:solidFill>
                <a:cs typeface="Times New Roman" pitchFamily="18" charset="0"/>
              </a:rPr>
              <a:t> </a:t>
            </a:r>
            <a:endParaRPr lang="es-CL" sz="1800" b="1">
              <a:solidFill>
                <a:schemeClr val="hlink"/>
              </a:solidFill>
              <a:cs typeface="Times New Roman" pitchFamily="18" charset="0"/>
            </a:endParaRPr>
          </a:p>
        </p:txBody>
      </p:sp>
      <p:pic>
        <p:nvPicPr>
          <p:cNvPr id="143366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288" y="1484313"/>
            <a:ext cx="8280400" cy="4802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rand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3" name="Text Box 3"/>
          <p:cNvSpPr txBox="1">
            <a:spLocks noChangeArrowheads="1"/>
          </p:cNvSpPr>
          <p:nvPr/>
        </p:nvSpPr>
        <p:spPr bwMode="auto">
          <a:xfrm>
            <a:off x="539750" y="908050"/>
            <a:ext cx="739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sz="2400" b="1">
                <a:solidFill>
                  <a:srgbClr val="FF6600"/>
                </a:solidFill>
              </a:rPr>
              <a:t>Clasificación por Tipo de Aplicación</a:t>
            </a:r>
            <a:endParaRPr lang="es-ES_tradnl" sz="2400" b="1">
              <a:solidFill>
                <a:srgbClr val="FF6600"/>
              </a:solidFill>
            </a:endParaRPr>
          </a:p>
        </p:txBody>
      </p:sp>
      <p:sp>
        <p:nvSpPr>
          <p:cNvPr id="117764" name="Text Box 4"/>
          <p:cNvSpPr txBox="1">
            <a:spLocks noChangeArrowheads="1"/>
          </p:cNvSpPr>
          <p:nvPr/>
        </p:nvSpPr>
        <p:spPr bwMode="auto">
          <a:xfrm>
            <a:off x="684213" y="1628775"/>
            <a:ext cx="7467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" tIns="10800" rIns="18000" bIns="10800"/>
          <a:lstStyle/>
          <a:p>
            <a:pPr eaLnBrk="0" hangingPunct="0">
              <a:spcBef>
                <a:spcPct val="0"/>
              </a:spcBef>
            </a:pPr>
            <a:r>
              <a:rPr lang="en-US" sz="1600" b="1">
                <a:cs typeface="Times New Roman" pitchFamily="18" charset="0"/>
              </a:rPr>
              <a:t>Para caracterizar los intercambiadores de calor basándose en su aplicación se utilizan en</a:t>
            </a:r>
            <a:r>
              <a:rPr lang="en-US" sz="1600" b="1">
                <a:solidFill>
                  <a:srgbClr val="000000"/>
                </a:solidFill>
                <a:cs typeface="Times New Roman" pitchFamily="18" charset="0"/>
              </a:rPr>
              <a:t> general términos especiales. Los términos empleados para los principales tipos son</a:t>
            </a:r>
            <a:r>
              <a:rPr lang="es-MX" sz="1600" b="1">
                <a:cs typeface="Times New Roman" pitchFamily="18" charset="0"/>
              </a:rPr>
              <a:t>:</a:t>
            </a:r>
            <a:endParaRPr lang="es-CL" sz="1600" b="1">
              <a:cs typeface="Times New Roman" pitchFamily="18" charset="0"/>
            </a:endParaRPr>
          </a:p>
        </p:txBody>
      </p:sp>
      <p:sp>
        <p:nvSpPr>
          <p:cNvPr id="117765" name="Text Box 5"/>
          <p:cNvSpPr txBox="1">
            <a:spLocks noChangeArrowheads="1"/>
          </p:cNvSpPr>
          <p:nvPr/>
        </p:nvSpPr>
        <p:spPr bwMode="auto">
          <a:xfrm>
            <a:off x="684213" y="2781300"/>
            <a:ext cx="3429000" cy="339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sz="2400" b="1">
                <a:solidFill>
                  <a:srgbClr val="FF6600"/>
                </a:solidFill>
              </a:rPr>
              <a:t>Calderas de Vapor</a:t>
            </a:r>
          </a:p>
          <a:p>
            <a:r>
              <a:rPr lang="es-MX" sz="1600" b="1">
                <a:solidFill>
                  <a:srgbClr val="000000"/>
                </a:solidFill>
                <a:cs typeface="Times New Roman" pitchFamily="18" charset="0"/>
              </a:rPr>
              <a:t>S</a:t>
            </a:r>
            <a:r>
              <a:rPr lang="en-US" sz="1600" b="1">
                <a:solidFill>
                  <a:srgbClr val="000000"/>
                </a:solidFill>
                <a:cs typeface="Times New Roman" pitchFamily="18" charset="0"/>
              </a:rPr>
              <a:t>on unas de las primeras aplicaciones de los intercambiadores de calor. </a:t>
            </a:r>
            <a:endParaRPr lang="es-MX" sz="1600" b="1">
              <a:solidFill>
                <a:srgbClr val="000000"/>
              </a:solidFill>
              <a:cs typeface="Times New Roman" pitchFamily="18" charset="0"/>
            </a:endParaRPr>
          </a:p>
          <a:p>
            <a:r>
              <a:rPr lang="en-US" sz="1600" b="1">
                <a:solidFill>
                  <a:srgbClr val="000000"/>
                </a:solidFill>
                <a:cs typeface="Times New Roman" pitchFamily="18" charset="0"/>
              </a:rPr>
              <a:t>Con frecuencia se emplea el término generador de vapor para referirse a las calderas en las que la fuente de calor es una corriente de un flujo caliente en vez de los productos de la combustión a temperatura elevada. </a:t>
            </a:r>
            <a:endParaRPr lang="es-ES_tradnl" sz="1600" b="1">
              <a:solidFill>
                <a:srgbClr val="000000"/>
              </a:solidFill>
              <a:cs typeface="Times New Roman" pitchFamily="18" charset="0"/>
            </a:endParaRPr>
          </a:p>
        </p:txBody>
      </p:sp>
      <p:pic>
        <p:nvPicPr>
          <p:cNvPr id="117766" name="Picture 6" descr="uno3_w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27538" y="2800350"/>
            <a:ext cx="4181475" cy="3292475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rand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7" name="Text Box 3"/>
          <p:cNvSpPr txBox="1">
            <a:spLocks noChangeArrowheads="1"/>
          </p:cNvSpPr>
          <p:nvPr/>
        </p:nvSpPr>
        <p:spPr bwMode="auto">
          <a:xfrm>
            <a:off x="611188" y="836613"/>
            <a:ext cx="739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sz="2400" b="1">
                <a:solidFill>
                  <a:srgbClr val="FF6600"/>
                </a:solidFill>
              </a:rPr>
              <a:t>Condensadores</a:t>
            </a:r>
            <a:endParaRPr lang="es-ES_tradnl" sz="2400" b="1">
              <a:solidFill>
                <a:srgbClr val="FF6600"/>
              </a:solidFill>
            </a:endParaRPr>
          </a:p>
        </p:txBody>
      </p:sp>
      <p:pic>
        <p:nvPicPr>
          <p:cNvPr id="118791" name="Picture 7" descr="titan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19613" y="1809750"/>
            <a:ext cx="3632200" cy="2609850"/>
          </a:xfrm>
          <a:prstGeom prst="rect">
            <a:avLst/>
          </a:prstGeom>
          <a:noFill/>
        </p:spPr>
      </p:pic>
      <p:sp>
        <p:nvSpPr>
          <p:cNvPr id="118792" name="Text Box 8"/>
          <p:cNvSpPr txBox="1">
            <a:spLocks noChangeArrowheads="1"/>
          </p:cNvSpPr>
          <p:nvPr/>
        </p:nvSpPr>
        <p:spPr bwMode="auto">
          <a:xfrm>
            <a:off x="684213" y="1828800"/>
            <a:ext cx="3505200" cy="187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CL" sz="1800">
                <a:solidFill>
                  <a:srgbClr val="000000"/>
                </a:solidFill>
                <a:cs typeface="Times New Roman" pitchFamily="18" charset="0"/>
              </a:rPr>
              <a:t>Se utilizan en aplicaciones tan variadas como:</a:t>
            </a:r>
          </a:p>
          <a:p>
            <a:pPr>
              <a:buFontTx/>
              <a:buChar char="•"/>
            </a:pPr>
            <a:r>
              <a:rPr lang="es-CL" sz="1800">
                <a:solidFill>
                  <a:srgbClr val="000000"/>
                </a:solidFill>
                <a:cs typeface="Times New Roman" pitchFamily="18" charset="0"/>
              </a:rPr>
              <a:t> Plantas de vapor.</a:t>
            </a:r>
          </a:p>
          <a:p>
            <a:pPr>
              <a:buFontTx/>
              <a:buChar char="•"/>
            </a:pPr>
            <a:r>
              <a:rPr lang="es-CL" sz="1800">
                <a:solidFill>
                  <a:srgbClr val="000000"/>
                </a:solidFill>
                <a:cs typeface="Times New Roman" pitchFamily="18" charset="0"/>
              </a:rPr>
              <a:t> Plantas de proceso químico</a:t>
            </a:r>
          </a:p>
          <a:p>
            <a:pPr>
              <a:buFontTx/>
              <a:buChar char="•"/>
            </a:pPr>
            <a:r>
              <a:rPr lang="es-CL" sz="1800">
                <a:solidFill>
                  <a:srgbClr val="000000"/>
                </a:solidFill>
                <a:cs typeface="Times New Roman" pitchFamily="18" charset="0"/>
              </a:rPr>
              <a:t> Plantas eléctricas nucleares.</a:t>
            </a:r>
            <a:endParaRPr lang="es-ES_tradnl" sz="1800"/>
          </a:p>
        </p:txBody>
      </p:sp>
      <p:sp>
        <p:nvSpPr>
          <p:cNvPr id="118793" name="Text Box 9"/>
          <p:cNvSpPr txBox="1">
            <a:spLocks noChangeArrowheads="1"/>
          </p:cNvSpPr>
          <p:nvPr/>
        </p:nvSpPr>
        <p:spPr bwMode="auto">
          <a:xfrm>
            <a:off x="836613" y="4724400"/>
            <a:ext cx="76200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rgbClr val="000000"/>
                </a:solidFill>
                <a:cs typeface="Times New Roman" pitchFamily="18" charset="0"/>
              </a:rPr>
              <a:t>El tipo más común es el condensador de superficie</a:t>
            </a:r>
            <a:r>
              <a:rPr lang="es-MX">
                <a:solidFill>
                  <a:srgbClr val="000000"/>
                </a:solidFill>
                <a:cs typeface="Times New Roman" pitchFamily="18" charset="0"/>
              </a:rPr>
              <a:t>, el cual cambia de fase al vapor proveniente de la turbina, y</a:t>
            </a:r>
            <a:r>
              <a:rPr lang="en-US">
                <a:solidFill>
                  <a:srgbClr val="000000"/>
                </a:solidFill>
                <a:cs typeface="Times New Roman" pitchFamily="18" charset="0"/>
              </a:rPr>
              <a:t> que tiene la ventaja de que el condensado se recircula a la caldera por medio del sistema de alimentación.</a:t>
            </a:r>
            <a:r>
              <a:rPr lang="es-ES_tradnl"/>
              <a:t> </a:t>
            </a:r>
          </a:p>
        </p:txBody>
      </p:sp>
    </p:spTree>
  </p:cSld>
  <p:clrMapOvr>
    <a:masterClrMapping/>
  </p:clrMapOvr>
  <p:transition spd="med">
    <p:rand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1" name="Text Box 3"/>
          <p:cNvSpPr txBox="1">
            <a:spLocks noChangeArrowheads="1"/>
          </p:cNvSpPr>
          <p:nvPr/>
        </p:nvSpPr>
        <p:spPr bwMode="auto">
          <a:xfrm>
            <a:off x="468313" y="765175"/>
            <a:ext cx="739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sz="2400" b="1">
                <a:solidFill>
                  <a:srgbClr val="FF6600"/>
                </a:solidFill>
              </a:rPr>
              <a:t>Torres de Enfriamiento</a:t>
            </a:r>
            <a:endParaRPr lang="es-ES_tradnl" sz="2400" b="1">
              <a:solidFill>
                <a:srgbClr val="FF6600"/>
              </a:solidFill>
            </a:endParaRPr>
          </a:p>
        </p:txBody>
      </p:sp>
      <p:sp>
        <p:nvSpPr>
          <p:cNvPr id="119813" name="Text Box 5"/>
          <p:cNvSpPr txBox="1">
            <a:spLocks noChangeArrowheads="1"/>
          </p:cNvSpPr>
          <p:nvPr/>
        </p:nvSpPr>
        <p:spPr bwMode="auto">
          <a:xfrm>
            <a:off x="539750" y="1341438"/>
            <a:ext cx="5257800" cy="1741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CL" sz="1800">
                <a:solidFill>
                  <a:srgbClr val="000000"/>
                </a:solidFill>
                <a:cs typeface="Times New Roman" pitchFamily="18" charset="0"/>
              </a:rPr>
              <a:t>Se utilizan para desechar en la atmósfera el calor proveniente de procesos industriales en vez de hacerlo en el agua de un río, un lago, etc.</a:t>
            </a:r>
          </a:p>
          <a:p>
            <a:r>
              <a:rPr lang="es-CL" sz="1800">
                <a:solidFill>
                  <a:srgbClr val="000000"/>
                </a:solidFill>
                <a:cs typeface="Times New Roman" pitchFamily="18" charset="0"/>
              </a:rPr>
              <a:t>Existen por:</a:t>
            </a:r>
          </a:p>
          <a:p>
            <a:r>
              <a:rPr lang="es-CL" sz="1800" b="1">
                <a:solidFill>
                  <a:srgbClr val="000000"/>
                </a:solidFill>
                <a:cs typeface="Times New Roman" pitchFamily="18" charset="0"/>
              </a:rPr>
              <a:t>Convección Natural y Forzada</a:t>
            </a:r>
            <a:endParaRPr lang="es-ES_tradnl" sz="1800" b="1"/>
          </a:p>
        </p:txBody>
      </p:sp>
      <p:sp>
        <p:nvSpPr>
          <p:cNvPr id="119814" name="Text Box 6"/>
          <p:cNvSpPr txBox="1">
            <a:spLocks noChangeArrowheads="1"/>
          </p:cNvSpPr>
          <p:nvPr/>
        </p:nvSpPr>
        <p:spPr bwMode="auto">
          <a:xfrm>
            <a:off x="615950" y="3284538"/>
            <a:ext cx="76200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sz="1800" b="1">
                <a:solidFill>
                  <a:srgbClr val="FF6600"/>
                </a:solidFill>
                <a:cs typeface="Times New Roman" pitchFamily="18" charset="0"/>
              </a:rPr>
              <a:t>Por Conveción Natural:</a:t>
            </a:r>
            <a:r>
              <a:rPr lang="es-MX" sz="1800">
                <a:solidFill>
                  <a:srgbClr val="000000"/>
                </a:solidFill>
                <a:cs typeface="Times New Roman" pitchFamily="18" charset="0"/>
              </a:rPr>
              <a:t> E</a:t>
            </a:r>
            <a:r>
              <a:rPr lang="en-US" sz="1800">
                <a:solidFill>
                  <a:srgbClr val="000000"/>
                </a:solidFill>
                <a:cs typeface="Times New Roman" pitchFamily="18" charset="0"/>
              </a:rPr>
              <a:t>l agua se pulveriza directamente en la corriente de aire que se mueve a través de la torre de enfriamiento por convección térmica. Al caer, las gotas de agua se enfrían tanto por convección </a:t>
            </a:r>
            <a:r>
              <a:rPr lang="es-MX" sz="1800">
                <a:solidFill>
                  <a:srgbClr val="000000"/>
                </a:solidFill>
                <a:cs typeface="Times New Roman" pitchFamily="18" charset="0"/>
              </a:rPr>
              <a:t>natural</a:t>
            </a:r>
            <a:r>
              <a:rPr lang="en-US" sz="1800">
                <a:solidFill>
                  <a:srgbClr val="000000"/>
                </a:solidFill>
                <a:cs typeface="Times New Roman" pitchFamily="18" charset="0"/>
              </a:rPr>
              <a:t> como por evaporación</a:t>
            </a:r>
            <a:r>
              <a:rPr lang="es-MX" sz="1800">
                <a:solidFill>
                  <a:srgbClr val="000000"/>
                </a:solidFill>
                <a:cs typeface="Times New Roman" pitchFamily="18" charset="0"/>
              </a:rPr>
              <a:t>.</a:t>
            </a:r>
            <a:r>
              <a:rPr lang="es-ES_tradnl" sz="1800">
                <a:solidFill>
                  <a:srgbClr val="000000"/>
                </a:solidFill>
                <a:cs typeface="Times New Roman" pitchFamily="18" charset="0"/>
              </a:rPr>
              <a:t> </a:t>
            </a:r>
          </a:p>
        </p:txBody>
      </p:sp>
      <p:pic>
        <p:nvPicPr>
          <p:cNvPr id="119815" name="Picture 7" descr="torre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07113" y="981075"/>
            <a:ext cx="2209800" cy="2119313"/>
          </a:xfrm>
          <a:prstGeom prst="rect">
            <a:avLst/>
          </a:prstGeom>
          <a:noFill/>
        </p:spPr>
      </p:pic>
      <p:sp>
        <p:nvSpPr>
          <p:cNvPr id="119816" name="Text Box 8"/>
          <p:cNvSpPr txBox="1">
            <a:spLocks noChangeArrowheads="1"/>
          </p:cNvSpPr>
          <p:nvPr/>
        </p:nvSpPr>
        <p:spPr bwMode="auto">
          <a:xfrm>
            <a:off x="615950" y="4770438"/>
            <a:ext cx="7620000" cy="160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sz="1800" b="1">
                <a:solidFill>
                  <a:srgbClr val="FF6600"/>
                </a:solidFill>
                <a:cs typeface="Times New Roman" pitchFamily="18" charset="0"/>
              </a:rPr>
              <a:t>Por Conveción Forzada:</a:t>
            </a:r>
            <a:r>
              <a:rPr lang="es-MX" sz="1800">
                <a:solidFill>
                  <a:srgbClr val="000000"/>
                </a:solidFill>
                <a:cs typeface="Times New Roman" pitchFamily="18" charset="0"/>
              </a:rPr>
              <a:t> El agua </a:t>
            </a:r>
            <a:r>
              <a:rPr lang="es-CL" sz="1800">
                <a:solidFill>
                  <a:srgbClr val="000000"/>
                </a:solidFill>
                <a:cs typeface="Times New Roman" pitchFamily="18" charset="0"/>
              </a:rPr>
              <a:t>se pulveriza en una corriente de aire producida por un ventilador, el cual lo hace circular a través de la torre. </a:t>
            </a:r>
          </a:p>
          <a:p>
            <a:r>
              <a:rPr lang="es-CL" sz="1800">
                <a:solidFill>
                  <a:srgbClr val="000000"/>
                </a:solidFill>
                <a:cs typeface="Times New Roman" pitchFamily="18" charset="0"/>
              </a:rPr>
              <a:t>El ventilador puede estar montado en la parte superior de la torre aspirando así el aire hacia arriba, o puede estar en la base por fuerza de la torre obligando al aire a que fluya directamente hacia dentro. </a:t>
            </a:r>
            <a:endParaRPr lang="es-ES_tradnl" sz="1800">
              <a:solidFill>
                <a:srgbClr val="000000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rand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5" name="Text Box 3"/>
          <p:cNvSpPr txBox="1">
            <a:spLocks noChangeArrowheads="1"/>
          </p:cNvSpPr>
          <p:nvPr/>
        </p:nvSpPr>
        <p:spPr bwMode="auto">
          <a:xfrm>
            <a:off x="420688" y="765175"/>
            <a:ext cx="739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sz="2400" b="1">
                <a:solidFill>
                  <a:srgbClr val="FF6600"/>
                </a:solidFill>
              </a:rPr>
              <a:t>Intercambiadores de Calor (Coraza y Tubos)</a:t>
            </a:r>
            <a:endParaRPr lang="es-ES_tradnl" sz="2400" b="1">
              <a:solidFill>
                <a:srgbClr val="FF6600"/>
              </a:solidFill>
            </a:endParaRPr>
          </a:p>
        </p:txBody>
      </p:sp>
      <p:sp>
        <p:nvSpPr>
          <p:cNvPr id="120836" name="Text Box 4"/>
          <p:cNvSpPr txBox="1">
            <a:spLocks noChangeArrowheads="1"/>
          </p:cNvSpPr>
          <p:nvPr/>
        </p:nvSpPr>
        <p:spPr bwMode="auto">
          <a:xfrm>
            <a:off x="468313" y="1828800"/>
            <a:ext cx="4191000" cy="366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CL" sz="1800">
                <a:solidFill>
                  <a:srgbClr val="000000"/>
                </a:solidFill>
                <a:cs typeface="Times New Roman" pitchFamily="18" charset="0"/>
              </a:rPr>
              <a:t>También  llamado de </a:t>
            </a:r>
            <a:r>
              <a:rPr lang="es-CL" sz="1800" b="1">
                <a:solidFill>
                  <a:srgbClr val="FF6600"/>
                </a:solidFill>
                <a:cs typeface="Times New Roman" pitchFamily="18" charset="0"/>
              </a:rPr>
              <a:t>blindaje y tubos</a:t>
            </a:r>
            <a:r>
              <a:rPr lang="es-CL" sz="1800">
                <a:solidFill>
                  <a:srgbClr val="000000"/>
                </a:solidFill>
                <a:cs typeface="Times New Roman" pitchFamily="18" charset="0"/>
              </a:rPr>
              <a:t> o </a:t>
            </a:r>
            <a:r>
              <a:rPr lang="es-CL" sz="1800" b="1">
                <a:solidFill>
                  <a:srgbClr val="FF6600"/>
                </a:solidFill>
                <a:cs typeface="Times New Roman" pitchFamily="18" charset="0"/>
              </a:rPr>
              <a:t>carcasa y tubos</a:t>
            </a:r>
            <a:r>
              <a:rPr lang="es-CL" sz="1800">
                <a:solidFill>
                  <a:srgbClr val="000000"/>
                </a:solidFill>
                <a:cs typeface="Times New Roman" pitchFamily="18" charset="0"/>
              </a:rPr>
              <a:t>.</a:t>
            </a:r>
          </a:p>
          <a:p>
            <a:r>
              <a:rPr lang="es-CL" sz="1800">
                <a:solidFill>
                  <a:srgbClr val="000000"/>
                </a:solidFill>
                <a:cs typeface="Times New Roman" pitchFamily="18" charset="0"/>
              </a:rPr>
              <a:t>Es uno de los equipos mas usados para la transmisión del calor en la industria, consiste en un cierto número de tubos paralelos contenidos en una carcasa cilíndrica. </a:t>
            </a:r>
          </a:p>
          <a:p>
            <a:r>
              <a:rPr lang="es-CL" sz="1800">
                <a:solidFill>
                  <a:srgbClr val="000000"/>
                </a:solidFill>
                <a:cs typeface="Times New Roman" pitchFamily="18" charset="0"/>
              </a:rPr>
              <a:t>Uno de los fluidos fluye dentro de los tubos y se denomina fluido de los tubos, el otro fluye por fuera de los tubos y se llama fluido de la coraza o fluido exterior.  </a:t>
            </a:r>
          </a:p>
        </p:txBody>
      </p:sp>
      <p:pic>
        <p:nvPicPr>
          <p:cNvPr id="120840" name="Picture 8" descr="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263" y="1828800"/>
            <a:ext cx="3327400" cy="2001838"/>
          </a:xfrm>
          <a:prstGeom prst="rect">
            <a:avLst/>
          </a:prstGeom>
          <a:noFill/>
        </p:spPr>
      </p:pic>
      <p:pic>
        <p:nvPicPr>
          <p:cNvPr id="120842" name="Picture 10" descr="i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99063" y="3962400"/>
            <a:ext cx="3213100" cy="2101850"/>
          </a:xfrm>
          <a:prstGeom prst="rect">
            <a:avLst/>
          </a:prstGeom>
          <a:noFill/>
          <a:effectLst>
            <a:outerShdw dist="107763" dir="2700000" algn="ctr" rotWithShape="0">
              <a:srgbClr val="808080"/>
            </a:outerShdw>
          </a:effectLst>
        </p:spPr>
      </p:pic>
    </p:spTree>
  </p:cSld>
  <p:clrMapOvr>
    <a:masterClrMapping/>
  </p:clrMapOvr>
  <p:transition spd="med">
    <p:rand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9" name="Text Box 3"/>
          <p:cNvSpPr txBox="1">
            <a:spLocks noChangeArrowheads="1"/>
          </p:cNvSpPr>
          <p:nvPr/>
        </p:nvSpPr>
        <p:spPr bwMode="auto">
          <a:xfrm>
            <a:off x="468313" y="836613"/>
            <a:ext cx="739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sz="2400" b="1">
                <a:solidFill>
                  <a:srgbClr val="FF6600"/>
                </a:solidFill>
              </a:rPr>
              <a:t>Intercambiadores de Calor (Coraza y Tubos)</a:t>
            </a:r>
            <a:endParaRPr lang="es-ES_tradnl" sz="2400" b="1">
              <a:solidFill>
                <a:srgbClr val="FF6600"/>
              </a:solidFill>
            </a:endParaRPr>
          </a:p>
        </p:txBody>
      </p:sp>
      <p:sp>
        <p:nvSpPr>
          <p:cNvPr id="121860" name="Text Box 4"/>
          <p:cNvSpPr txBox="1">
            <a:spLocks noChangeArrowheads="1"/>
          </p:cNvSpPr>
          <p:nvPr/>
        </p:nvSpPr>
        <p:spPr bwMode="auto">
          <a:xfrm>
            <a:off x="539750" y="1557338"/>
            <a:ext cx="7696200" cy="476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CL" sz="1800">
                <a:solidFill>
                  <a:srgbClr val="000000"/>
                </a:solidFill>
                <a:cs typeface="Times New Roman" pitchFamily="18" charset="0"/>
              </a:rPr>
              <a:t>Las Ventajes son:</a:t>
            </a:r>
          </a:p>
          <a:p>
            <a:pPr>
              <a:buFontTx/>
              <a:buChar char="•"/>
            </a:pPr>
            <a:r>
              <a:rPr lang="es-CL" sz="1800">
                <a:solidFill>
                  <a:srgbClr val="000000"/>
                </a:solidFill>
                <a:cs typeface="Times New Roman" pitchFamily="18" charset="0"/>
              </a:rPr>
              <a:t> Gran superficie de transferencia de calor en pequeño volumen.</a:t>
            </a:r>
          </a:p>
          <a:p>
            <a:pPr>
              <a:buFontTx/>
              <a:buChar char="•"/>
            </a:pPr>
            <a:r>
              <a:rPr lang="es-CL" sz="1800">
                <a:solidFill>
                  <a:srgbClr val="000000"/>
                </a:solidFill>
                <a:cs typeface="Times New Roman" pitchFamily="18" charset="0"/>
              </a:rPr>
              <a:t> Gran resistencia mecánica, lo que permite diseños de alta presión.</a:t>
            </a:r>
          </a:p>
          <a:p>
            <a:pPr>
              <a:buFontTx/>
              <a:buChar char="•"/>
            </a:pPr>
            <a:r>
              <a:rPr lang="es-CL" sz="1800">
                <a:solidFill>
                  <a:srgbClr val="000000"/>
                </a:solidFill>
                <a:cs typeface="Times New Roman" pitchFamily="18" charset="0"/>
              </a:rPr>
              <a:t> Se han desarrollado muy buenas técnicas de fabricación y de diseño.</a:t>
            </a:r>
          </a:p>
          <a:p>
            <a:pPr>
              <a:buFontTx/>
              <a:buChar char="•"/>
            </a:pPr>
            <a:r>
              <a:rPr lang="es-CL" sz="1800">
                <a:solidFill>
                  <a:srgbClr val="000000"/>
                </a:solidFill>
                <a:cs typeface="Times New Roman" pitchFamily="18" charset="0"/>
              </a:rPr>
              <a:t> Pueden ser construidos en una gran gama de materiales.  </a:t>
            </a:r>
          </a:p>
          <a:p>
            <a:pPr>
              <a:buFontTx/>
              <a:buChar char="•"/>
            </a:pPr>
            <a:r>
              <a:rPr lang="es-CL" sz="1800">
                <a:solidFill>
                  <a:srgbClr val="000000"/>
                </a:solidFill>
                <a:cs typeface="Times New Roman" pitchFamily="18" charset="0"/>
              </a:rPr>
              <a:t> De limpieza relativamente fácil.</a:t>
            </a:r>
          </a:p>
          <a:p>
            <a:pPr>
              <a:buFontTx/>
              <a:buChar char="•"/>
            </a:pPr>
            <a:endParaRPr lang="es-CL" sz="1800">
              <a:solidFill>
                <a:srgbClr val="000000"/>
              </a:solidFill>
              <a:cs typeface="Times New Roman" pitchFamily="18" charset="0"/>
            </a:endParaRPr>
          </a:p>
          <a:p>
            <a:r>
              <a:rPr lang="es-CL" sz="1800">
                <a:solidFill>
                  <a:schemeClr val="tx2"/>
                </a:solidFill>
                <a:cs typeface="Times New Roman" pitchFamily="18" charset="0"/>
              </a:rPr>
              <a:t>Existen muchas variaciones posibles en estos diseños simples, ya sea;</a:t>
            </a:r>
          </a:p>
          <a:p>
            <a:r>
              <a:rPr lang="es-CL" sz="1800">
                <a:solidFill>
                  <a:schemeClr val="tx2"/>
                </a:solidFill>
                <a:cs typeface="Times New Roman" pitchFamily="18" charset="0"/>
              </a:rPr>
              <a:t>Usando diversas clases de tubos, bafles en la coraza.</a:t>
            </a:r>
          </a:p>
          <a:p>
            <a:r>
              <a:rPr lang="es-CL" sz="1800">
                <a:solidFill>
                  <a:schemeClr val="tx2"/>
                </a:solidFill>
                <a:cs typeface="Times New Roman" pitchFamily="18" charset="0"/>
              </a:rPr>
              <a:t>Con divisiones en la cubierta para producir un flujo de pasos múltiples.</a:t>
            </a:r>
          </a:p>
          <a:p>
            <a:r>
              <a:rPr lang="es-CL" sz="1800">
                <a:solidFill>
                  <a:schemeClr val="tx2"/>
                </a:solidFill>
                <a:cs typeface="Times New Roman" pitchFamily="18" charset="0"/>
              </a:rPr>
              <a:t>Mediante algún dispositivo que tolere las diferencias en la dilatación de los tubos y la coraza.</a:t>
            </a:r>
          </a:p>
        </p:txBody>
      </p:sp>
    </p:spTree>
  </p:cSld>
  <p:clrMapOvr>
    <a:masterClrMapping/>
  </p:clrMapOvr>
  <p:transition spd="med">
    <p:rand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3" name="Text Box 3"/>
          <p:cNvSpPr txBox="1">
            <a:spLocks noChangeArrowheads="1"/>
          </p:cNvSpPr>
          <p:nvPr/>
        </p:nvSpPr>
        <p:spPr bwMode="auto">
          <a:xfrm>
            <a:off x="468313" y="765175"/>
            <a:ext cx="73914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sz="2400" b="1">
                <a:solidFill>
                  <a:srgbClr val="FF6600"/>
                </a:solidFill>
              </a:rPr>
              <a:t>Normalización T.E.M.A.</a:t>
            </a:r>
          </a:p>
          <a:p>
            <a:r>
              <a:rPr lang="en-US" sz="1200" b="1">
                <a:solidFill>
                  <a:srgbClr val="FF6600"/>
                </a:solidFill>
                <a:cs typeface="Times New Roman" pitchFamily="18" charset="0"/>
              </a:rPr>
              <a:t>Asociación de Fabricantes de Intercambiadores Tubulares</a:t>
            </a:r>
            <a:r>
              <a:rPr lang="es-ES_tradnl" sz="1200" b="1">
                <a:solidFill>
                  <a:srgbClr val="FF6600"/>
                </a:solidFill>
              </a:rPr>
              <a:t> </a:t>
            </a:r>
          </a:p>
        </p:txBody>
      </p:sp>
      <p:sp>
        <p:nvSpPr>
          <p:cNvPr id="122884" name="Text Box 4"/>
          <p:cNvSpPr txBox="1">
            <a:spLocks noChangeArrowheads="1"/>
          </p:cNvSpPr>
          <p:nvPr/>
        </p:nvSpPr>
        <p:spPr bwMode="auto">
          <a:xfrm>
            <a:off x="611188" y="1844675"/>
            <a:ext cx="7772400" cy="146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CL" sz="1800">
                <a:solidFill>
                  <a:srgbClr val="000000"/>
                </a:solidFill>
                <a:cs typeface="Times New Roman" pitchFamily="18" charset="0"/>
              </a:rPr>
              <a:t>Su designación viene determinado por: </a:t>
            </a:r>
          </a:p>
          <a:p>
            <a:r>
              <a:rPr lang="es-CL" sz="1800">
                <a:solidFill>
                  <a:srgbClr val="000000"/>
                </a:solidFill>
                <a:cs typeface="Times New Roman" pitchFamily="18" charset="0"/>
              </a:rPr>
              <a:t>	</a:t>
            </a:r>
            <a:r>
              <a:rPr lang="es-CL" sz="1800">
                <a:solidFill>
                  <a:srgbClr val="FF6600"/>
                </a:solidFill>
                <a:cs typeface="Times New Roman" pitchFamily="18" charset="0"/>
              </a:rPr>
              <a:t>Diámetro carcaza y largo de los tubos (pulg).</a:t>
            </a:r>
          </a:p>
          <a:p>
            <a:r>
              <a:rPr lang="es-CL" sz="1800">
                <a:cs typeface="Times New Roman" pitchFamily="18" charset="0"/>
              </a:rPr>
              <a:t>Ej: 23-192: Diámetro Carcaza (23”) y Largo tubos (192”)</a:t>
            </a:r>
          </a:p>
          <a:p>
            <a:r>
              <a:rPr lang="es-CL" sz="1200" b="1">
                <a:cs typeface="Times New Roman" pitchFamily="18" charset="0"/>
              </a:rPr>
              <a:t>Si el diámetro no es un número entero, se aproxima al entero más cercano.</a:t>
            </a:r>
          </a:p>
        </p:txBody>
      </p:sp>
      <p:sp>
        <p:nvSpPr>
          <p:cNvPr id="122886" name="Text Box 6"/>
          <p:cNvSpPr txBox="1">
            <a:spLocks noChangeArrowheads="1"/>
          </p:cNvSpPr>
          <p:nvPr/>
        </p:nvSpPr>
        <p:spPr bwMode="auto">
          <a:xfrm>
            <a:off x="1143000" y="3505200"/>
            <a:ext cx="7772400" cy="2017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CL" sz="1800">
                <a:solidFill>
                  <a:srgbClr val="000000"/>
                </a:solidFill>
                <a:cs typeface="Times New Roman" pitchFamily="18" charset="0"/>
              </a:rPr>
              <a:t>La designación del IC, considera 3 variables:</a:t>
            </a:r>
          </a:p>
          <a:p>
            <a:r>
              <a:rPr lang="es-CL" sz="1800" b="1">
                <a:solidFill>
                  <a:srgbClr val="FF6600"/>
                </a:solidFill>
                <a:cs typeface="Times New Roman" pitchFamily="18" charset="0"/>
              </a:rPr>
              <a:t>Tipo Cabezal estacionario:</a:t>
            </a:r>
            <a:r>
              <a:rPr lang="es-CL" sz="1800" b="1">
                <a:solidFill>
                  <a:schemeClr val="hlink"/>
                </a:solidFill>
                <a:cs typeface="Times New Roman" pitchFamily="18" charset="0"/>
              </a:rPr>
              <a:t> </a:t>
            </a:r>
            <a:r>
              <a:rPr lang="es-CL" sz="1800" b="1">
                <a:solidFill>
                  <a:schemeClr val="tx2"/>
                </a:solidFill>
                <a:cs typeface="Times New Roman" pitchFamily="18" charset="0"/>
              </a:rPr>
              <a:t>Letras: A, B, C, D.</a:t>
            </a:r>
          </a:p>
          <a:p>
            <a:r>
              <a:rPr lang="es-CL" sz="1800" b="1">
                <a:solidFill>
                  <a:srgbClr val="FF6600"/>
                </a:solidFill>
                <a:cs typeface="Times New Roman" pitchFamily="18" charset="0"/>
              </a:rPr>
              <a:t>Tipo de carcasa:</a:t>
            </a:r>
            <a:r>
              <a:rPr lang="es-CL" sz="1800" b="1">
                <a:solidFill>
                  <a:schemeClr val="hlink"/>
                </a:solidFill>
                <a:cs typeface="Times New Roman" pitchFamily="18" charset="0"/>
              </a:rPr>
              <a:t> </a:t>
            </a:r>
            <a:r>
              <a:rPr lang="es-CL" sz="1800" b="1">
                <a:solidFill>
                  <a:schemeClr val="tx2"/>
                </a:solidFill>
                <a:cs typeface="Times New Roman" pitchFamily="18" charset="0"/>
              </a:rPr>
              <a:t>Letras: </a:t>
            </a:r>
            <a:r>
              <a:rPr lang="en-US" sz="1800" b="1">
                <a:solidFill>
                  <a:schemeClr val="tx2"/>
                </a:solidFill>
                <a:cs typeface="Times New Roman" pitchFamily="18" charset="0"/>
              </a:rPr>
              <a:t>E, F, G, H, J, K</a:t>
            </a:r>
            <a:r>
              <a:rPr lang="es-MX" sz="1800" b="1">
                <a:solidFill>
                  <a:schemeClr val="tx2"/>
                </a:solidFill>
                <a:cs typeface="Times New Roman" pitchFamily="18" charset="0"/>
              </a:rPr>
              <a:t>, X.</a:t>
            </a:r>
            <a:r>
              <a:rPr lang="es-MX" sz="1800" b="1">
                <a:solidFill>
                  <a:schemeClr val="hlink"/>
                </a:solidFill>
                <a:cs typeface="Times New Roman" pitchFamily="18" charset="0"/>
              </a:rPr>
              <a:t> </a:t>
            </a:r>
            <a:endParaRPr lang="es-CL" sz="1800" b="1">
              <a:solidFill>
                <a:schemeClr val="hlink"/>
              </a:solidFill>
              <a:cs typeface="Times New Roman" pitchFamily="18" charset="0"/>
            </a:endParaRPr>
          </a:p>
          <a:p>
            <a:r>
              <a:rPr lang="es-CL" sz="1800" b="1">
                <a:solidFill>
                  <a:srgbClr val="FF6600"/>
                </a:solidFill>
                <a:cs typeface="Times New Roman" pitchFamily="18" charset="0"/>
              </a:rPr>
              <a:t>Tipo de cabezal posterior:</a:t>
            </a:r>
            <a:r>
              <a:rPr lang="es-CL" sz="1800" b="1">
                <a:solidFill>
                  <a:schemeClr val="hlink"/>
                </a:solidFill>
                <a:cs typeface="Times New Roman" pitchFamily="18" charset="0"/>
              </a:rPr>
              <a:t> </a:t>
            </a:r>
            <a:r>
              <a:rPr lang="es-CL" sz="1800" b="1">
                <a:solidFill>
                  <a:schemeClr val="tx2"/>
                </a:solidFill>
                <a:cs typeface="Times New Roman" pitchFamily="18" charset="0"/>
              </a:rPr>
              <a:t>Letras: </a:t>
            </a:r>
            <a:r>
              <a:rPr lang="en-US" sz="1800" b="1">
                <a:solidFill>
                  <a:schemeClr val="tx2"/>
                </a:solidFill>
                <a:cs typeface="Times New Roman" pitchFamily="18" charset="0"/>
              </a:rPr>
              <a:t>L, M, N, P, S, T, U</a:t>
            </a:r>
            <a:r>
              <a:rPr lang="es-MX" sz="1800" b="1">
                <a:solidFill>
                  <a:schemeClr val="tx2"/>
                </a:solidFill>
                <a:cs typeface="Times New Roman" pitchFamily="18" charset="0"/>
              </a:rPr>
              <a:t>, W.</a:t>
            </a:r>
            <a:endParaRPr lang="es-CL" sz="1800" b="1">
              <a:solidFill>
                <a:schemeClr val="hlink"/>
              </a:solidFill>
              <a:cs typeface="Times New Roman" pitchFamily="18" charset="0"/>
            </a:endParaRPr>
          </a:p>
          <a:p>
            <a:r>
              <a:rPr lang="es-CL" sz="1800">
                <a:solidFill>
                  <a:srgbClr val="000000"/>
                </a:solidFill>
                <a:cs typeface="Times New Roman" pitchFamily="18" charset="0"/>
              </a:rPr>
              <a:t>	Ejemplo: </a:t>
            </a:r>
            <a:r>
              <a:rPr lang="en-US" sz="1800">
                <a:solidFill>
                  <a:srgbClr val="000000"/>
                </a:solidFill>
                <a:cs typeface="Times New Roman" pitchFamily="18" charset="0"/>
              </a:rPr>
              <a:t>17-192 tipo A E S</a:t>
            </a:r>
            <a:endParaRPr lang="es-CL" sz="180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122887" name="Line 7"/>
          <p:cNvSpPr>
            <a:spLocks noChangeShapeType="1"/>
          </p:cNvSpPr>
          <p:nvPr/>
        </p:nvSpPr>
        <p:spPr bwMode="auto">
          <a:xfrm>
            <a:off x="684213" y="3500438"/>
            <a:ext cx="7696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s-EC"/>
          </a:p>
        </p:txBody>
      </p:sp>
      <p:sp>
        <p:nvSpPr>
          <p:cNvPr id="122888" name="Line 8"/>
          <p:cNvSpPr>
            <a:spLocks noChangeShapeType="1"/>
          </p:cNvSpPr>
          <p:nvPr/>
        </p:nvSpPr>
        <p:spPr bwMode="auto">
          <a:xfrm>
            <a:off x="611188" y="1773238"/>
            <a:ext cx="7696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s-EC"/>
          </a:p>
        </p:txBody>
      </p:sp>
      <p:sp>
        <p:nvSpPr>
          <p:cNvPr id="122889" name="Line 9"/>
          <p:cNvSpPr>
            <a:spLocks noChangeShapeType="1"/>
          </p:cNvSpPr>
          <p:nvPr/>
        </p:nvSpPr>
        <p:spPr bwMode="auto">
          <a:xfrm>
            <a:off x="684213" y="5157788"/>
            <a:ext cx="7696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s-EC"/>
          </a:p>
        </p:txBody>
      </p:sp>
      <p:grpSp>
        <p:nvGrpSpPr>
          <p:cNvPr id="122905" name="Group 25"/>
          <p:cNvGrpSpPr>
            <a:grpSpLocks/>
          </p:cNvGrpSpPr>
          <p:nvPr/>
        </p:nvGrpSpPr>
        <p:grpSpPr bwMode="auto">
          <a:xfrm>
            <a:off x="1752600" y="5334000"/>
            <a:ext cx="6781800" cy="1143000"/>
            <a:chOff x="528" y="3360"/>
            <a:chExt cx="4272" cy="720"/>
          </a:xfrm>
        </p:grpSpPr>
        <p:sp>
          <p:nvSpPr>
            <p:cNvPr id="122890" name="Text Box 10"/>
            <p:cNvSpPr txBox="1">
              <a:spLocks noChangeArrowheads="1"/>
            </p:cNvSpPr>
            <p:nvPr/>
          </p:nvSpPr>
          <p:spPr bwMode="auto">
            <a:xfrm>
              <a:off x="528" y="3600"/>
              <a:ext cx="672" cy="3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/>
              <a:r>
                <a:rPr lang="es-MX" sz="1400" b="1"/>
                <a:t>17”</a:t>
              </a:r>
            </a:p>
            <a:p>
              <a:pPr algn="r"/>
              <a:r>
                <a:rPr lang="es-MX" sz="1400" b="1"/>
                <a:t>Carcaza</a:t>
              </a:r>
              <a:endParaRPr lang="es-ES_tradnl" sz="1400" b="1"/>
            </a:p>
          </p:txBody>
        </p:sp>
        <p:sp>
          <p:nvSpPr>
            <p:cNvPr id="122891" name="Line 11"/>
            <p:cNvSpPr>
              <a:spLocks noChangeShapeType="1"/>
            </p:cNvSpPr>
            <p:nvPr/>
          </p:nvSpPr>
          <p:spPr bwMode="auto">
            <a:xfrm flipV="1">
              <a:off x="1152" y="3408"/>
              <a:ext cx="192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endParaRPr lang="es-EC"/>
            </a:p>
          </p:txBody>
        </p:sp>
        <p:sp>
          <p:nvSpPr>
            <p:cNvPr id="122892" name="Text Box 12"/>
            <p:cNvSpPr txBox="1">
              <a:spLocks noChangeArrowheads="1"/>
            </p:cNvSpPr>
            <p:nvPr/>
          </p:nvSpPr>
          <p:spPr bwMode="auto">
            <a:xfrm>
              <a:off x="1200" y="3600"/>
              <a:ext cx="672" cy="3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/>
              <a:r>
                <a:rPr lang="es-MX" sz="1400" b="1"/>
                <a:t>192”</a:t>
              </a:r>
            </a:p>
            <a:p>
              <a:pPr algn="r"/>
              <a:r>
                <a:rPr lang="es-MX" sz="1400" b="1"/>
                <a:t>L. Tubos</a:t>
              </a:r>
              <a:endParaRPr lang="es-ES_tradnl" sz="1400" b="1"/>
            </a:p>
          </p:txBody>
        </p:sp>
        <p:sp>
          <p:nvSpPr>
            <p:cNvPr id="122893" name="Line 13"/>
            <p:cNvSpPr>
              <a:spLocks noChangeShapeType="1"/>
            </p:cNvSpPr>
            <p:nvPr/>
          </p:nvSpPr>
          <p:spPr bwMode="auto">
            <a:xfrm flipV="1">
              <a:off x="1680" y="3456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endParaRPr lang="es-EC"/>
            </a:p>
          </p:txBody>
        </p:sp>
        <p:sp>
          <p:nvSpPr>
            <p:cNvPr id="122894" name="Text Box 14"/>
            <p:cNvSpPr txBox="1">
              <a:spLocks noChangeArrowheads="1"/>
            </p:cNvSpPr>
            <p:nvPr/>
          </p:nvSpPr>
          <p:spPr bwMode="auto">
            <a:xfrm>
              <a:off x="1920" y="3600"/>
              <a:ext cx="720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/>
              <a:r>
                <a:rPr lang="es-MX" sz="1400" b="1">
                  <a:cs typeface="Times New Roman" pitchFamily="18" charset="0"/>
                </a:rPr>
                <a:t>C</a:t>
              </a:r>
              <a:r>
                <a:rPr lang="en-US" sz="1400" b="1">
                  <a:cs typeface="Times New Roman" pitchFamily="18" charset="0"/>
                </a:rPr>
                <a:t>abezal y cubierta removible</a:t>
              </a:r>
              <a:r>
                <a:rPr lang="es-ES_tradnl" sz="1600" b="1"/>
                <a:t> </a:t>
              </a:r>
            </a:p>
          </p:txBody>
        </p:sp>
        <p:sp>
          <p:nvSpPr>
            <p:cNvPr id="122895" name="Line 15"/>
            <p:cNvSpPr>
              <a:spLocks noChangeShapeType="1"/>
            </p:cNvSpPr>
            <p:nvPr/>
          </p:nvSpPr>
          <p:spPr bwMode="auto">
            <a:xfrm flipV="1">
              <a:off x="2208" y="3456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endParaRPr lang="es-EC"/>
            </a:p>
          </p:txBody>
        </p:sp>
        <p:sp>
          <p:nvSpPr>
            <p:cNvPr id="122896" name="Text Box 16"/>
            <p:cNvSpPr txBox="1">
              <a:spLocks noChangeArrowheads="1"/>
            </p:cNvSpPr>
            <p:nvPr/>
          </p:nvSpPr>
          <p:spPr bwMode="auto">
            <a:xfrm>
              <a:off x="2544" y="3754"/>
              <a:ext cx="864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/>
              <a:r>
                <a:rPr lang="es-MX" sz="1400" b="1">
                  <a:cs typeface="Times New Roman" pitchFamily="18" charset="0"/>
                </a:rPr>
                <a:t>C</a:t>
              </a:r>
              <a:r>
                <a:rPr lang="en-US" sz="1400" b="1">
                  <a:cs typeface="Times New Roman" pitchFamily="18" charset="0"/>
                </a:rPr>
                <a:t>arcaza de un paso</a:t>
              </a:r>
              <a:endParaRPr lang="es-ES_tradnl" sz="1400" b="1">
                <a:cs typeface="Times New Roman" pitchFamily="18" charset="0"/>
              </a:endParaRPr>
            </a:p>
          </p:txBody>
        </p:sp>
        <p:sp>
          <p:nvSpPr>
            <p:cNvPr id="122897" name="Line 17"/>
            <p:cNvSpPr>
              <a:spLocks noChangeShapeType="1"/>
            </p:cNvSpPr>
            <p:nvPr/>
          </p:nvSpPr>
          <p:spPr bwMode="auto">
            <a:xfrm flipV="1">
              <a:off x="2832" y="3610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endParaRPr lang="es-EC"/>
            </a:p>
          </p:txBody>
        </p:sp>
        <p:sp>
          <p:nvSpPr>
            <p:cNvPr id="122898" name="Line 18"/>
            <p:cNvSpPr>
              <a:spLocks noChangeShapeType="1"/>
            </p:cNvSpPr>
            <p:nvPr/>
          </p:nvSpPr>
          <p:spPr bwMode="auto">
            <a:xfrm flipH="1">
              <a:off x="2352" y="3610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endParaRPr lang="es-EC"/>
            </a:p>
          </p:txBody>
        </p:sp>
        <p:sp>
          <p:nvSpPr>
            <p:cNvPr id="122899" name="Line 19"/>
            <p:cNvSpPr>
              <a:spLocks noChangeShapeType="1"/>
            </p:cNvSpPr>
            <p:nvPr/>
          </p:nvSpPr>
          <p:spPr bwMode="auto">
            <a:xfrm flipV="1">
              <a:off x="2352" y="3456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endParaRPr lang="es-EC"/>
            </a:p>
          </p:txBody>
        </p:sp>
        <p:sp>
          <p:nvSpPr>
            <p:cNvPr id="122900" name="Line 20"/>
            <p:cNvSpPr>
              <a:spLocks noChangeShapeType="1"/>
            </p:cNvSpPr>
            <p:nvPr/>
          </p:nvSpPr>
          <p:spPr bwMode="auto">
            <a:xfrm flipH="1">
              <a:off x="2544" y="3360"/>
              <a:ext cx="8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endParaRPr lang="es-EC"/>
            </a:p>
          </p:txBody>
        </p:sp>
        <p:sp>
          <p:nvSpPr>
            <p:cNvPr id="122903" name="Text Box 23"/>
            <p:cNvSpPr txBox="1">
              <a:spLocks noChangeArrowheads="1"/>
            </p:cNvSpPr>
            <p:nvPr/>
          </p:nvSpPr>
          <p:spPr bwMode="auto">
            <a:xfrm>
              <a:off x="3216" y="3514"/>
              <a:ext cx="1584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/>
              <a:r>
                <a:rPr lang="en-US" sz="1400" b="1">
                  <a:cs typeface="Times New Roman" pitchFamily="18" charset="0"/>
                </a:rPr>
                <a:t>flotante con un dispositivo de respaldo</a:t>
              </a:r>
              <a:r>
                <a:rPr lang="es-ES_tradnl" sz="1400" b="1">
                  <a:cs typeface="Times New Roman" pitchFamily="18" charset="0"/>
                </a:rPr>
                <a:t> </a:t>
              </a:r>
            </a:p>
          </p:txBody>
        </p:sp>
        <p:sp>
          <p:nvSpPr>
            <p:cNvPr id="122904" name="Line 24"/>
            <p:cNvSpPr>
              <a:spLocks noChangeShapeType="1"/>
            </p:cNvSpPr>
            <p:nvPr/>
          </p:nvSpPr>
          <p:spPr bwMode="auto">
            <a:xfrm flipV="1">
              <a:off x="3408" y="3360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endParaRPr lang="es-EC"/>
            </a:p>
          </p:txBody>
        </p:sp>
      </p:grpSp>
    </p:spTree>
  </p:cSld>
  <p:clrMapOvr>
    <a:masterClrMapping/>
  </p:clrMapOvr>
  <p:transition spd="med">
    <p:rand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7" name="Text Box 3"/>
          <p:cNvSpPr txBox="1">
            <a:spLocks noChangeArrowheads="1"/>
          </p:cNvSpPr>
          <p:nvPr/>
        </p:nvSpPr>
        <p:spPr bwMode="auto">
          <a:xfrm>
            <a:off x="468313" y="765175"/>
            <a:ext cx="7391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CL" b="1">
                <a:solidFill>
                  <a:srgbClr val="FF6600"/>
                </a:solidFill>
                <a:cs typeface="Times New Roman" pitchFamily="18" charset="0"/>
              </a:rPr>
              <a:t>Tipos Estacionarios de Cabezales</a:t>
            </a:r>
            <a:endParaRPr lang="es-ES_tradnl" b="1">
              <a:solidFill>
                <a:srgbClr val="FF6600"/>
              </a:solidFill>
              <a:cs typeface="Times New Roman" pitchFamily="18" charset="0"/>
            </a:endParaRPr>
          </a:p>
        </p:txBody>
      </p:sp>
      <p:pic>
        <p:nvPicPr>
          <p:cNvPr id="123909" name="Picture 5" descr="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8388" y="1905000"/>
            <a:ext cx="977900" cy="1219200"/>
          </a:xfrm>
          <a:prstGeom prst="rect">
            <a:avLst/>
          </a:prstGeom>
          <a:noFill/>
        </p:spPr>
      </p:pic>
      <p:pic>
        <p:nvPicPr>
          <p:cNvPr id="123910" name="Picture 6" descr="b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6988" y="1905000"/>
            <a:ext cx="800100" cy="1206500"/>
          </a:xfrm>
          <a:prstGeom prst="rect">
            <a:avLst/>
          </a:prstGeom>
          <a:noFill/>
        </p:spPr>
      </p:pic>
      <p:pic>
        <p:nvPicPr>
          <p:cNvPr id="123911" name="Picture 7" descr="c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68388" y="3429000"/>
            <a:ext cx="1270000" cy="1155700"/>
          </a:xfrm>
          <a:prstGeom prst="rect">
            <a:avLst/>
          </a:prstGeom>
          <a:noFill/>
        </p:spPr>
      </p:pic>
      <p:pic>
        <p:nvPicPr>
          <p:cNvPr id="123912" name="Picture 8" descr="c-n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30788" y="3505200"/>
            <a:ext cx="1206500" cy="1155700"/>
          </a:xfrm>
          <a:prstGeom prst="rect">
            <a:avLst/>
          </a:prstGeom>
          <a:noFill/>
        </p:spPr>
      </p:pic>
      <p:pic>
        <p:nvPicPr>
          <p:cNvPr id="123913" name="Picture 9" descr="d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992188" y="5029200"/>
            <a:ext cx="1168400" cy="1143000"/>
          </a:xfrm>
          <a:prstGeom prst="rect">
            <a:avLst/>
          </a:prstGeom>
          <a:noFill/>
        </p:spPr>
      </p:pic>
      <p:sp>
        <p:nvSpPr>
          <p:cNvPr id="123914" name="Text Box 10"/>
          <p:cNvSpPr txBox="1">
            <a:spLocks noChangeArrowheads="1"/>
          </p:cNvSpPr>
          <p:nvPr/>
        </p:nvSpPr>
        <p:spPr bwMode="auto">
          <a:xfrm>
            <a:off x="611188" y="2270125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b="1"/>
              <a:t>A</a:t>
            </a:r>
            <a:endParaRPr lang="es-ES_tradnl" b="1"/>
          </a:p>
        </p:txBody>
      </p:sp>
      <p:sp>
        <p:nvSpPr>
          <p:cNvPr id="123915" name="Text Box 11"/>
          <p:cNvSpPr txBox="1">
            <a:spLocks noChangeArrowheads="1"/>
          </p:cNvSpPr>
          <p:nvPr/>
        </p:nvSpPr>
        <p:spPr bwMode="auto">
          <a:xfrm>
            <a:off x="4649788" y="2286000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b="1"/>
              <a:t>B</a:t>
            </a:r>
            <a:endParaRPr lang="es-ES_tradnl" b="1"/>
          </a:p>
        </p:txBody>
      </p:sp>
      <p:sp>
        <p:nvSpPr>
          <p:cNvPr id="123916" name="Text Box 12"/>
          <p:cNvSpPr txBox="1">
            <a:spLocks noChangeArrowheads="1"/>
          </p:cNvSpPr>
          <p:nvPr/>
        </p:nvSpPr>
        <p:spPr bwMode="auto">
          <a:xfrm>
            <a:off x="611188" y="3810000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b="1"/>
              <a:t>C</a:t>
            </a:r>
            <a:endParaRPr lang="es-ES_tradnl" b="1"/>
          </a:p>
        </p:txBody>
      </p:sp>
      <p:sp>
        <p:nvSpPr>
          <p:cNvPr id="123917" name="Text Box 13"/>
          <p:cNvSpPr txBox="1">
            <a:spLocks noChangeArrowheads="1"/>
          </p:cNvSpPr>
          <p:nvPr/>
        </p:nvSpPr>
        <p:spPr bwMode="auto">
          <a:xfrm>
            <a:off x="4649788" y="3825875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b="1"/>
              <a:t>N</a:t>
            </a:r>
            <a:endParaRPr lang="es-ES_tradnl" b="1"/>
          </a:p>
        </p:txBody>
      </p:sp>
      <p:sp>
        <p:nvSpPr>
          <p:cNvPr id="123918" name="Text Box 14"/>
          <p:cNvSpPr txBox="1">
            <a:spLocks noChangeArrowheads="1"/>
          </p:cNvSpPr>
          <p:nvPr/>
        </p:nvSpPr>
        <p:spPr bwMode="auto">
          <a:xfrm>
            <a:off x="611188" y="5394325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b="1"/>
              <a:t>D</a:t>
            </a:r>
            <a:endParaRPr lang="es-ES_tradnl" b="1"/>
          </a:p>
        </p:txBody>
      </p:sp>
      <p:sp>
        <p:nvSpPr>
          <p:cNvPr id="123919" name="Text Box 15"/>
          <p:cNvSpPr txBox="1">
            <a:spLocks noChangeArrowheads="1"/>
          </p:cNvSpPr>
          <p:nvPr/>
        </p:nvSpPr>
        <p:spPr bwMode="auto">
          <a:xfrm>
            <a:off x="2135188" y="1981200"/>
            <a:ext cx="2438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sz="1400" b="1" i="1">
                <a:solidFill>
                  <a:schemeClr val="tx2"/>
                </a:solidFill>
                <a:cs typeface="Times New Roman" pitchFamily="18" charset="0"/>
              </a:rPr>
              <a:t>Conducto</a:t>
            </a:r>
            <a:r>
              <a:rPr lang="en-US" sz="1400" b="1" i="1">
                <a:solidFill>
                  <a:schemeClr val="tx2"/>
                </a:solidFill>
                <a:cs typeface="Times New Roman" pitchFamily="18" charset="0"/>
              </a:rPr>
              <a:t> y cubierta desmontable</a:t>
            </a:r>
            <a:r>
              <a:rPr lang="es-ES_tradnl"/>
              <a:t> </a:t>
            </a:r>
          </a:p>
        </p:txBody>
      </p:sp>
      <p:sp>
        <p:nvSpPr>
          <p:cNvPr id="123920" name="Text Box 16"/>
          <p:cNvSpPr txBox="1">
            <a:spLocks noChangeArrowheads="1"/>
          </p:cNvSpPr>
          <p:nvPr/>
        </p:nvSpPr>
        <p:spPr bwMode="auto">
          <a:xfrm>
            <a:off x="5945188" y="1981200"/>
            <a:ext cx="24384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sz="1400" b="1" i="1">
                <a:solidFill>
                  <a:schemeClr val="tx2"/>
                </a:solidFill>
                <a:cs typeface="Times New Roman" pitchFamily="18" charset="0"/>
              </a:rPr>
              <a:t>Fijación</a:t>
            </a:r>
            <a:r>
              <a:rPr lang="en-US" sz="1400" b="1" i="1">
                <a:solidFill>
                  <a:schemeClr val="tx2"/>
                </a:solidFill>
                <a:cs typeface="Times New Roman" pitchFamily="18" charset="0"/>
              </a:rPr>
              <a:t> con cubierta integrada</a:t>
            </a:r>
            <a:r>
              <a:rPr lang="es-MX" sz="1400" b="1" i="1">
                <a:solidFill>
                  <a:schemeClr val="tx2"/>
                </a:solidFill>
                <a:cs typeface="Times New Roman" pitchFamily="18" charset="0"/>
              </a:rPr>
              <a:t>.</a:t>
            </a:r>
            <a:endParaRPr lang="es-ES_tradnl" sz="1400" b="1" i="1">
              <a:solidFill>
                <a:schemeClr val="tx2"/>
              </a:solidFill>
              <a:cs typeface="Times New Roman" pitchFamily="18" charset="0"/>
            </a:endParaRPr>
          </a:p>
        </p:txBody>
      </p:sp>
      <p:sp>
        <p:nvSpPr>
          <p:cNvPr id="123921" name="Text Box 17"/>
          <p:cNvSpPr txBox="1">
            <a:spLocks noChangeArrowheads="1"/>
          </p:cNvSpPr>
          <p:nvPr/>
        </p:nvSpPr>
        <p:spPr bwMode="auto">
          <a:xfrm>
            <a:off x="2287588" y="3536950"/>
            <a:ext cx="2438400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sz="1400" b="1" i="1">
                <a:solidFill>
                  <a:schemeClr val="tx2"/>
                </a:solidFill>
                <a:cs typeface="Times New Roman" pitchFamily="18" charset="0"/>
              </a:rPr>
              <a:t>Conducto</a:t>
            </a:r>
            <a:r>
              <a:rPr lang="es-ES_tradnl" sz="1400" b="1" i="1">
                <a:solidFill>
                  <a:schemeClr val="tx2"/>
                </a:solidFill>
                <a:cs typeface="Times New Roman" pitchFamily="18" charset="0"/>
              </a:rPr>
              <a:t> integrado y separador de tubo y cubierta desmontable</a:t>
            </a:r>
            <a:r>
              <a:rPr lang="es-MX" sz="1400" b="1">
                <a:solidFill>
                  <a:schemeClr val="tx2"/>
                </a:solidFill>
                <a:cs typeface="Times New Roman" pitchFamily="18" charset="0"/>
              </a:rPr>
              <a:t>.</a:t>
            </a:r>
            <a:endParaRPr lang="es-ES_tradnl" sz="1400" b="1">
              <a:solidFill>
                <a:schemeClr val="tx2"/>
              </a:solidFill>
              <a:cs typeface="Times New Roman" pitchFamily="18" charset="0"/>
            </a:endParaRPr>
          </a:p>
        </p:txBody>
      </p:sp>
      <p:sp>
        <p:nvSpPr>
          <p:cNvPr id="123922" name="Text Box 18"/>
          <p:cNvSpPr txBox="1">
            <a:spLocks noChangeArrowheads="1"/>
          </p:cNvSpPr>
          <p:nvPr/>
        </p:nvSpPr>
        <p:spPr bwMode="auto">
          <a:xfrm>
            <a:off x="6173788" y="3582988"/>
            <a:ext cx="2362200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sz="1400" b="1" i="1">
                <a:solidFill>
                  <a:schemeClr val="tx2"/>
                </a:solidFill>
                <a:cs typeface="Times New Roman" pitchFamily="18" charset="0"/>
              </a:rPr>
              <a:t>C</a:t>
            </a:r>
            <a:r>
              <a:rPr lang="es-ES_tradnl" sz="1400" b="1" i="1">
                <a:solidFill>
                  <a:schemeClr val="tx2"/>
                </a:solidFill>
                <a:cs typeface="Times New Roman" pitchFamily="18" charset="0"/>
              </a:rPr>
              <a:t>anal integrado y separador de tubo</a:t>
            </a:r>
            <a:r>
              <a:rPr lang="es-ES_tradnl" sz="1400" b="1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s-ES_tradnl" sz="1400" b="1" i="1">
                <a:solidFill>
                  <a:schemeClr val="tx2"/>
                </a:solidFill>
                <a:cs typeface="Times New Roman" pitchFamily="18" charset="0"/>
              </a:rPr>
              <a:t>y cubierta desmontable</a:t>
            </a:r>
            <a:r>
              <a:rPr lang="es-MX" sz="1400" b="1" i="1">
                <a:solidFill>
                  <a:schemeClr val="tx2"/>
                </a:solidFill>
                <a:cs typeface="Times New Roman" pitchFamily="18" charset="0"/>
              </a:rPr>
              <a:t>.</a:t>
            </a:r>
            <a:endParaRPr lang="es-ES_tradnl" sz="1400" b="1" i="1">
              <a:solidFill>
                <a:schemeClr val="tx2"/>
              </a:solidFill>
              <a:cs typeface="Times New Roman" pitchFamily="18" charset="0"/>
            </a:endParaRPr>
          </a:p>
        </p:txBody>
      </p:sp>
      <p:sp>
        <p:nvSpPr>
          <p:cNvPr id="123923" name="Text Box 19"/>
          <p:cNvSpPr txBox="1">
            <a:spLocks noChangeArrowheads="1"/>
          </p:cNvSpPr>
          <p:nvPr/>
        </p:nvSpPr>
        <p:spPr bwMode="auto">
          <a:xfrm>
            <a:off x="2287588" y="5094288"/>
            <a:ext cx="2438400" cy="83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sz="1400" b="1" i="1">
                <a:solidFill>
                  <a:schemeClr val="tx2"/>
                </a:solidFill>
                <a:cs typeface="Times New Roman" pitchFamily="18" charset="0"/>
              </a:rPr>
              <a:t>Sellado especial para altas presiones</a:t>
            </a:r>
            <a:endParaRPr lang="es-ES_tradnl" sz="1400" b="1" i="1">
              <a:solidFill>
                <a:schemeClr val="tx2"/>
              </a:solidFill>
              <a:cs typeface="Times New Roman" pitchFamily="18" charset="0"/>
            </a:endParaRPr>
          </a:p>
          <a:p>
            <a:endParaRPr lang="es-ES_tradnl" sz="1400" b="1" i="1">
              <a:solidFill>
                <a:schemeClr val="tx2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random/>
  </p:transition>
</p:sld>
</file>

<file path=ppt/theme/theme1.xml><?xml version="1.0" encoding="utf-8"?>
<a:theme xmlns:a="http://schemas.openxmlformats.org/drawingml/2006/main" name="Mezclas">
  <a:themeElements>
    <a:clrScheme name="Mezcla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Mezcla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just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just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Mezcla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ezcla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zcla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zcla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ezcla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zcla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zcla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C:\Archivos de programa\Microsoft Office\Templates\Diseños de presentaciones\Mezclas.pot</Template>
  <TotalTime>1092</TotalTime>
  <Words>1827</Words>
  <Application>Microsoft Office PowerPoint</Application>
  <PresentationFormat>Presentación en pantalla (4:3)</PresentationFormat>
  <Paragraphs>224</Paragraphs>
  <Slides>28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28</vt:i4>
      </vt:variant>
    </vt:vector>
  </HeadingPairs>
  <TitlesOfParts>
    <vt:vector size="29" baseType="lpstr">
      <vt:lpstr>Mezclas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Manager>Carlos A. Bizama Fica</Manager>
  <Company>Universidad Santa María - Sede Talcahuano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Intercambiadores de Calor</dc:title>
  <dc:subject>Capacitación ENAP BIOBIO</dc:subject>
  <dc:creator>Carlos A. Bizama Fica</dc:creator>
  <cp:lastModifiedBy>Microsoft</cp:lastModifiedBy>
  <cp:revision>485</cp:revision>
  <cp:lastPrinted>1601-01-01T00:00:00Z</cp:lastPrinted>
  <dcterms:created xsi:type="dcterms:W3CDTF">2004-07-20T17:54:12Z</dcterms:created>
  <dcterms:modified xsi:type="dcterms:W3CDTF">2020-09-28T03:33:45Z</dcterms:modified>
</cp:coreProperties>
</file>