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5" r:id="rId4"/>
    <p:sldId id="264" r:id="rId5"/>
    <p:sldId id="266" r:id="rId6"/>
    <p:sldId id="257" r:id="rId7"/>
    <p:sldId id="267" r:id="rId8"/>
    <p:sldId id="258" r:id="rId9"/>
    <p:sldId id="268" r:id="rId10"/>
    <p:sldId id="259" r:id="rId11"/>
    <p:sldId id="260" r:id="rId12"/>
    <p:sldId id="269" r:id="rId13"/>
    <p:sldId id="261" r:id="rId14"/>
    <p:sldId id="270" r:id="rId15"/>
    <p:sldId id="26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4" d="100"/>
          <a:sy n="84" d="100"/>
        </p:scale>
        <p:origin x="581"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a:p>
        </p:txBody>
      </p:sp>
      <p:sp>
        <p:nvSpPr>
          <p:cNvPr id="4" name="Marcador de fecha 3"/>
          <p:cNvSpPr>
            <a:spLocks noGrp="1"/>
          </p:cNvSpPr>
          <p:nvPr>
            <p:ph type="dt" sz="half" idx="10"/>
          </p:nvPr>
        </p:nvSpPr>
        <p:spPr/>
        <p:txBody>
          <a:bodyPr/>
          <a:lstStyle/>
          <a:p>
            <a:fld id="{76F15E1E-88AB-4EEC-8B48-82BA99B8FCA9}" type="datetimeFigureOut">
              <a:rPr lang="en-US" smtClean="0"/>
              <a:t>6/23/2023</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C44F2BD2-FB2A-4F3D-A9A3-2AEB6CE32773}" type="slidenum">
              <a:rPr lang="en-US" smtClean="0"/>
              <a:t>‹Nº›</a:t>
            </a:fld>
            <a:endParaRPr lang="en-US"/>
          </a:p>
        </p:txBody>
      </p:sp>
    </p:spTree>
    <p:extLst>
      <p:ext uri="{BB962C8B-B14F-4D97-AF65-F5344CB8AC3E}">
        <p14:creationId xmlns:p14="http://schemas.microsoft.com/office/powerpoint/2010/main" val="1991096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76F15E1E-88AB-4EEC-8B48-82BA99B8FCA9}" type="datetimeFigureOut">
              <a:rPr lang="en-US" smtClean="0"/>
              <a:t>6/23/2023</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C44F2BD2-FB2A-4F3D-A9A3-2AEB6CE32773}" type="slidenum">
              <a:rPr lang="en-US" smtClean="0"/>
              <a:t>‹Nº›</a:t>
            </a:fld>
            <a:endParaRPr lang="en-US"/>
          </a:p>
        </p:txBody>
      </p:sp>
    </p:spTree>
    <p:extLst>
      <p:ext uri="{BB962C8B-B14F-4D97-AF65-F5344CB8AC3E}">
        <p14:creationId xmlns:p14="http://schemas.microsoft.com/office/powerpoint/2010/main" val="1507391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76F15E1E-88AB-4EEC-8B48-82BA99B8FCA9}" type="datetimeFigureOut">
              <a:rPr lang="en-US" smtClean="0"/>
              <a:t>6/23/2023</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C44F2BD2-FB2A-4F3D-A9A3-2AEB6CE32773}" type="slidenum">
              <a:rPr lang="en-US" smtClean="0"/>
              <a:t>‹Nº›</a:t>
            </a:fld>
            <a:endParaRPr lang="en-US"/>
          </a:p>
        </p:txBody>
      </p:sp>
    </p:spTree>
    <p:extLst>
      <p:ext uri="{BB962C8B-B14F-4D97-AF65-F5344CB8AC3E}">
        <p14:creationId xmlns:p14="http://schemas.microsoft.com/office/powerpoint/2010/main" val="564477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76F15E1E-88AB-4EEC-8B48-82BA99B8FCA9}" type="datetimeFigureOut">
              <a:rPr lang="en-US" smtClean="0"/>
              <a:t>6/23/2023</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C44F2BD2-FB2A-4F3D-A9A3-2AEB6CE32773}" type="slidenum">
              <a:rPr lang="en-US" smtClean="0"/>
              <a:t>‹Nº›</a:t>
            </a:fld>
            <a:endParaRPr lang="en-US"/>
          </a:p>
        </p:txBody>
      </p:sp>
    </p:spTree>
    <p:extLst>
      <p:ext uri="{BB962C8B-B14F-4D97-AF65-F5344CB8AC3E}">
        <p14:creationId xmlns:p14="http://schemas.microsoft.com/office/powerpoint/2010/main" val="3277203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76F15E1E-88AB-4EEC-8B48-82BA99B8FCA9}" type="datetimeFigureOut">
              <a:rPr lang="en-US" smtClean="0"/>
              <a:t>6/23/2023</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C44F2BD2-FB2A-4F3D-A9A3-2AEB6CE32773}" type="slidenum">
              <a:rPr lang="en-US" smtClean="0"/>
              <a:t>‹Nº›</a:t>
            </a:fld>
            <a:endParaRPr lang="en-US"/>
          </a:p>
        </p:txBody>
      </p:sp>
    </p:spTree>
    <p:extLst>
      <p:ext uri="{BB962C8B-B14F-4D97-AF65-F5344CB8AC3E}">
        <p14:creationId xmlns:p14="http://schemas.microsoft.com/office/powerpoint/2010/main" val="3260352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fecha 4"/>
          <p:cNvSpPr>
            <a:spLocks noGrp="1"/>
          </p:cNvSpPr>
          <p:nvPr>
            <p:ph type="dt" sz="half" idx="10"/>
          </p:nvPr>
        </p:nvSpPr>
        <p:spPr/>
        <p:txBody>
          <a:bodyPr/>
          <a:lstStyle/>
          <a:p>
            <a:fld id="{76F15E1E-88AB-4EEC-8B48-82BA99B8FCA9}" type="datetimeFigureOut">
              <a:rPr lang="en-US" smtClean="0"/>
              <a:t>6/23/2023</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C44F2BD2-FB2A-4F3D-A9A3-2AEB6CE32773}" type="slidenum">
              <a:rPr lang="en-US" smtClean="0"/>
              <a:t>‹Nº›</a:t>
            </a:fld>
            <a:endParaRPr lang="en-US"/>
          </a:p>
        </p:txBody>
      </p:sp>
    </p:spTree>
    <p:extLst>
      <p:ext uri="{BB962C8B-B14F-4D97-AF65-F5344CB8AC3E}">
        <p14:creationId xmlns:p14="http://schemas.microsoft.com/office/powerpoint/2010/main" val="3434004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Marcador de fecha 6"/>
          <p:cNvSpPr>
            <a:spLocks noGrp="1"/>
          </p:cNvSpPr>
          <p:nvPr>
            <p:ph type="dt" sz="half" idx="10"/>
          </p:nvPr>
        </p:nvSpPr>
        <p:spPr/>
        <p:txBody>
          <a:bodyPr/>
          <a:lstStyle/>
          <a:p>
            <a:fld id="{76F15E1E-88AB-4EEC-8B48-82BA99B8FCA9}" type="datetimeFigureOut">
              <a:rPr lang="en-US" smtClean="0"/>
              <a:t>6/23/2023</a:t>
            </a:fld>
            <a:endParaRPr lang="en-US"/>
          </a:p>
        </p:txBody>
      </p:sp>
      <p:sp>
        <p:nvSpPr>
          <p:cNvPr id="8" name="Marcador de pie de página 7"/>
          <p:cNvSpPr>
            <a:spLocks noGrp="1"/>
          </p:cNvSpPr>
          <p:nvPr>
            <p:ph type="ftr" sz="quarter" idx="11"/>
          </p:nvPr>
        </p:nvSpPr>
        <p:spPr/>
        <p:txBody>
          <a:bodyPr/>
          <a:lstStyle/>
          <a:p>
            <a:endParaRPr lang="en-US"/>
          </a:p>
        </p:txBody>
      </p:sp>
      <p:sp>
        <p:nvSpPr>
          <p:cNvPr id="9" name="Marcador de número de diapositiva 8"/>
          <p:cNvSpPr>
            <a:spLocks noGrp="1"/>
          </p:cNvSpPr>
          <p:nvPr>
            <p:ph type="sldNum" sz="quarter" idx="12"/>
          </p:nvPr>
        </p:nvSpPr>
        <p:spPr/>
        <p:txBody>
          <a:bodyPr/>
          <a:lstStyle/>
          <a:p>
            <a:fld id="{C44F2BD2-FB2A-4F3D-A9A3-2AEB6CE32773}" type="slidenum">
              <a:rPr lang="en-US" smtClean="0"/>
              <a:t>‹Nº›</a:t>
            </a:fld>
            <a:endParaRPr lang="en-US"/>
          </a:p>
        </p:txBody>
      </p:sp>
    </p:spTree>
    <p:extLst>
      <p:ext uri="{BB962C8B-B14F-4D97-AF65-F5344CB8AC3E}">
        <p14:creationId xmlns:p14="http://schemas.microsoft.com/office/powerpoint/2010/main" val="2016175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fecha 2"/>
          <p:cNvSpPr>
            <a:spLocks noGrp="1"/>
          </p:cNvSpPr>
          <p:nvPr>
            <p:ph type="dt" sz="half" idx="10"/>
          </p:nvPr>
        </p:nvSpPr>
        <p:spPr/>
        <p:txBody>
          <a:bodyPr/>
          <a:lstStyle/>
          <a:p>
            <a:fld id="{76F15E1E-88AB-4EEC-8B48-82BA99B8FCA9}" type="datetimeFigureOut">
              <a:rPr lang="en-US" smtClean="0"/>
              <a:t>6/23/2023</a:t>
            </a:fld>
            <a:endParaRPr lang="en-US"/>
          </a:p>
        </p:txBody>
      </p:sp>
      <p:sp>
        <p:nvSpPr>
          <p:cNvPr id="4" name="Marcador de pie de página 3"/>
          <p:cNvSpPr>
            <a:spLocks noGrp="1"/>
          </p:cNvSpPr>
          <p:nvPr>
            <p:ph type="ftr" sz="quarter" idx="11"/>
          </p:nvPr>
        </p:nvSpPr>
        <p:spPr/>
        <p:txBody>
          <a:bodyPr/>
          <a:lstStyle/>
          <a:p>
            <a:endParaRPr lang="en-US"/>
          </a:p>
        </p:txBody>
      </p:sp>
      <p:sp>
        <p:nvSpPr>
          <p:cNvPr id="5" name="Marcador de número de diapositiva 4"/>
          <p:cNvSpPr>
            <a:spLocks noGrp="1"/>
          </p:cNvSpPr>
          <p:nvPr>
            <p:ph type="sldNum" sz="quarter" idx="12"/>
          </p:nvPr>
        </p:nvSpPr>
        <p:spPr/>
        <p:txBody>
          <a:bodyPr/>
          <a:lstStyle/>
          <a:p>
            <a:fld id="{C44F2BD2-FB2A-4F3D-A9A3-2AEB6CE32773}" type="slidenum">
              <a:rPr lang="en-US" smtClean="0"/>
              <a:t>‹Nº›</a:t>
            </a:fld>
            <a:endParaRPr lang="en-US"/>
          </a:p>
        </p:txBody>
      </p:sp>
    </p:spTree>
    <p:extLst>
      <p:ext uri="{BB962C8B-B14F-4D97-AF65-F5344CB8AC3E}">
        <p14:creationId xmlns:p14="http://schemas.microsoft.com/office/powerpoint/2010/main" val="865580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76F15E1E-88AB-4EEC-8B48-82BA99B8FCA9}" type="datetimeFigureOut">
              <a:rPr lang="en-US" smtClean="0"/>
              <a:t>6/23/2023</a:t>
            </a:fld>
            <a:endParaRPr lang="en-US"/>
          </a:p>
        </p:txBody>
      </p:sp>
      <p:sp>
        <p:nvSpPr>
          <p:cNvPr id="3" name="Marcador de pie de página 2"/>
          <p:cNvSpPr>
            <a:spLocks noGrp="1"/>
          </p:cNvSpPr>
          <p:nvPr>
            <p:ph type="ftr" sz="quarter" idx="11"/>
          </p:nvPr>
        </p:nvSpPr>
        <p:spPr/>
        <p:txBody>
          <a:bodyPr/>
          <a:lstStyle/>
          <a:p>
            <a:endParaRPr lang="en-US"/>
          </a:p>
        </p:txBody>
      </p:sp>
      <p:sp>
        <p:nvSpPr>
          <p:cNvPr id="4" name="Marcador de número de diapositiva 3"/>
          <p:cNvSpPr>
            <a:spLocks noGrp="1"/>
          </p:cNvSpPr>
          <p:nvPr>
            <p:ph type="sldNum" sz="quarter" idx="12"/>
          </p:nvPr>
        </p:nvSpPr>
        <p:spPr/>
        <p:txBody>
          <a:bodyPr/>
          <a:lstStyle/>
          <a:p>
            <a:fld id="{C44F2BD2-FB2A-4F3D-A9A3-2AEB6CE32773}" type="slidenum">
              <a:rPr lang="en-US" smtClean="0"/>
              <a:t>‹Nº›</a:t>
            </a:fld>
            <a:endParaRPr lang="en-US"/>
          </a:p>
        </p:txBody>
      </p:sp>
    </p:spTree>
    <p:extLst>
      <p:ext uri="{BB962C8B-B14F-4D97-AF65-F5344CB8AC3E}">
        <p14:creationId xmlns:p14="http://schemas.microsoft.com/office/powerpoint/2010/main" val="4253536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76F15E1E-88AB-4EEC-8B48-82BA99B8FCA9}" type="datetimeFigureOut">
              <a:rPr lang="en-US" smtClean="0"/>
              <a:t>6/23/2023</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C44F2BD2-FB2A-4F3D-A9A3-2AEB6CE32773}" type="slidenum">
              <a:rPr lang="en-US" smtClean="0"/>
              <a:t>‹Nº›</a:t>
            </a:fld>
            <a:endParaRPr lang="en-US"/>
          </a:p>
        </p:txBody>
      </p:sp>
    </p:spTree>
    <p:extLst>
      <p:ext uri="{BB962C8B-B14F-4D97-AF65-F5344CB8AC3E}">
        <p14:creationId xmlns:p14="http://schemas.microsoft.com/office/powerpoint/2010/main" val="4250432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76F15E1E-88AB-4EEC-8B48-82BA99B8FCA9}" type="datetimeFigureOut">
              <a:rPr lang="en-US" smtClean="0"/>
              <a:t>6/23/2023</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C44F2BD2-FB2A-4F3D-A9A3-2AEB6CE32773}" type="slidenum">
              <a:rPr lang="en-US" smtClean="0"/>
              <a:t>‹Nº›</a:t>
            </a:fld>
            <a:endParaRPr lang="en-US"/>
          </a:p>
        </p:txBody>
      </p:sp>
    </p:spTree>
    <p:extLst>
      <p:ext uri="{BB962C8B-B14F-4D97-AF65-F5344CB8AC3E}">
        <p14:creationId xmlns:p14="http://schemas.microsoft.com/office/powerpoint/2010/main" val="1244151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F15E1E-88AB-4EEC-8B48-82BA99B8FCA9}" type="datetimeFigureOut">
              <a:rPr lang="en-US" smtClean="0"/>
              <a:t>6/23/2023</a:t>
            </a:fld>
            <a:endParaRPr lang="en-U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4F2BD2-FB2A-4F3D-A9A3-2AEB6CE32773}" type="slidenum">
              <a:rPr lang="en-US" smtClean="0"/>
              <a:t>‹Nº›</a:t>
            </a:fld>
            <a:endParaRPr lang="en-US"/>
          </a:p>
        </p:txBody>
      </p:sp>
    </p:spTree>
    <p:extLst>
      <p:ext uri="{BB962C8B-B14F-4D97-AF65-F5344CB8AC3E}">
        <p14:creationId xmlns:p14="http://schemas.microsoft.com/office/powerpoint/2010/main" val="1731562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2"/>
          <a:srcRect l="969" t="12313" r="45471" b="71068"/>
          <a:stretch/>
        </p:blipFill>
        <p:spPr>
          <a:xfrm>
            <a:off x="685426" y="274320"/>
            <a:ext cx="10478060" cy="1828800"/>
          </a:xfrm>
          <a:prstGeom prst="rect">
            <a:avLst/>
          </a:prstGeom>
        </p:spPr>
      </p:pic>
      <p:sp>
        <p:nvSpPr>
          <p:cNvPr id="5" name="CuadroTexto 4"/>
          <p:cNvSpPr txBox="1"/>
          <p:nvPr/>
        </p:nvSpPr>
        <p:spPr>
          <a:xfrm>
            <a:off x="3748184" y="2404872"/>
            <a:ext cx="4352544" cy="4247317"/>
          </a:xfrm>
          <a:prstGeom prst="rect">
            <a:avLst/>
          </a:prstGeom>
          <a:noFill/>
        </p:spPr>
        <p:txBody>
          <a:bodyPr wrap="square" rtlCol="0">
            <a:spAutoFit/>
          </a:bodyPr>
          <a:lstStyle/>
          <a:p>
            <a:pPr algn="ctr"/>
            <a:r>
              <a:rPr lang="es-ES" dirty="0" smtClean="0">
                <a:latin typeface="Arial" panose="020B0604020202020204" pitchFamily="34" charset="0"/>
                <a:cs typeface="Arial" panose="020B0604020202020204" pitchFamily="34" charset="0"/>
              </a:rPr>
              <a:t>Método, Análisis de Resultados y Conclusiones</a:t>
            </a:r>
          </a:p>
          <a:p>
            <a:pPr algn="ctr"/>
            <a:endParaRPr lang="es-ES" dirty="0" smtClean="0">
              <a:latin typeface="Arial" panose="020B0604020202020204" pitchFamily="34" charset="0"/>
              <a:cs typeface="Arial" panose="020B0604020202020204" pitchFamily="34" charset="0"/>
            </a:endParaRPr>
          </a:p>
          <a:p>
            <a:pPr algn="ctr"/>
            <a:r>
              <a:rPr lang="es-ES" dirty="0" smtClean="0">
                <a:latin typeface="Arial" panose="020B0604020202020204" pitchFamily="34" charset="0"/>
                <a:cs typeface="Arial" panose="020B0604020202020204" pitchFamily="34" charset="0"/>
              </a:rPr>
              <a:t>Temario</a:t>
            </a:r>
          </a:p>
          <a:p>
            <a:pPr algn="ctr"/>
            <a:endParaRPr lang="es-ES" dirty="0">
              <a:latin typeface="Arial" panose="020B0604020202020204" pitchFamily="34" charset="0"/>
              <a:cs typeface="Arial" panose="020B0604020202020204" pitchFamily="34" charset="0"/>
            </a:endParaRPr>
          </a:p>
          <a:p>
            <a:pPr marL="285750" indent="-285750" algn="ctr">
              <a:buFontTx/>
              <a:buChar char="-"/>
            </a:pPr>
            <a:r>
              <a:rPr lang="es-ES" dirty="0" smtClean="0">
                <a:latin typeface="Arial" panose="020B0604020202020204" pitchFamily="34" charset="0"/>
                <a:cs typeface="Arial" panose="020B0604020202020204" pitchFamily="34" charset="0"/>
              </a:rPr>
              <a:t>Proceso metodológico de obtención de resultados</a:t>
            </a:r>
          </a:p>
          <a:p>
            <a:pPr marL="285750" indent="-285750" algn="ctr">
              <a:buFontTx/>
              <a:buChar char="-"/>
            </a:pPr>
            <a:r>
              <a:rPr lang="es-ES" dirty="0" smtClean="0">
                <a:latin typeface="Arial" panose="020B0604020202020204" pitchFamily="34" charset="0"/>
                <a:cs typeface="Arial" panose="020B0604020202020204" pitchFamily="34" charset="0"/>
              </a:rPr>
              <a:t>Descripción de la metodología</a:t>
            </a:r>
          </a:p>
          <a:p>
            <a:pPr marL="285750" indent="-285750" algn="ctr">
              <a:buFontTx/>
              <a:buChar char="-"/>
            </a:pPr>
            <a:r>
              <a:rPr lang="es-ES" dirty="0" smtClean="0">
                <a:latin typeface="Arial" panose="020B0604020202020204" pitchFamily="34" charset="0"/>
                <a:cs typeface="Arial" panose="020B0604020202020204" pitchFamily="34" charset="0"/>
              </a:rPr>
              <a:t>Presentación de resultados</a:t>
            </a:r>
          </a:p>
          <a:p>
            <a:pPr marL="285750" indent="-285750" algn="ctr">
              <a:buFontTx/>
              <a:buChar char="-"/>
            </a:pPr>
            <a:r>
              <a:rPr lang="es-ES" dirty="0" smtClean="0">
                <a:latin typeface="Arial" panose="020B0604020202020204" pitchFamily="34" charset="0"/>
                <a:cs typeface="Arial" panose="020B0604020202020204" pitchFamily="34" charset="0"/>
              </a:rPr>
              <a:t>Discusión de los resultados</a:t>
            </a:r>
          </a:p>
          <a:p>
            <a:pPr marL="285750" indent="-285750" algn="ctr">
              <a:buFontTx/>
              <a:buChar char="-"/>
            </a:pPr>
            <a:r>
              <a:rPr lang="es-ES" dirty="0" smtClean="0">
                <a:latin typeface="Arial" panose="020B0604020202020204" pitchFamily="34" charset="0"/>
                <a:cs typeface="Arial" panose="020B0604020202020204" pitchFamily="34" charset="0"/>
              </a:rPr>
              <a:t>Hilo conductor y conexión con los objetivos</a:t>
            </a:r>
          </a:p>
          <a:p>
            <a:pPr marL="285750" indent="-285750" algn="ctr">
              <a:buFontTx/>
              <a:buChar char="-"/>
            </a:pPr>
            <a:r>
              <a:rPr lang="es-ES" dirty="0" smtClean="0">
                <a:latin typeface="Arial" panose="020B0604020202020204" pitchFamily="34" charset="0"/>
                <a:cs typeface="Arial" panose="020B0604020202020204" pitchFamily="34" charset="0"/>
              </a:rPr>
              <a:t>Elaboración de las conclusiones</a:t>
            </a:r>
          </a:p>
          <a:p>
            <a:pPr marL="285750" indent="-285750" algn="ctr">
              <a:buFontTx/>
              <a:buChar char="-"/>
            </a:pPr>
            <a:r>
              <a:rPr lang="es-ES" dirty="0" smtClean="0">
                <a:latin typeface="Arial" panose="020B0604020202020204" pitchFamily="34" charset="0"/>
                <a:cs typeface="Arial" panose="020B0604020202020204" pitchFamily="34" charset="0"/>
              </a:rPr>
              <a:t>Referencias</a:t>
            </a:r>
          </a:p>
          <a:p>
            <a:pPr marL="285750" indent="-285750" algn="ctr">
              <a:buFontTx/>
              <a:buChar char="-"/>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777648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2"/>
          <a:srcRect l="969" t="12313" r="45471" b="71068"/>
          <a:stretch/>
        </p:blipFill>
        <p:spPr>
          <a:xfrm>
            <a:off x="329184" y="137160"/>
            <a:ext cx="11539728" cy="1828800"/>
          </a:xfrm>
          <a:prstGeom prst="rect">
            <a:avLst/>
          </a:prstGeom>
        </p:spPr>
      </p:pic>
      <p:sp>
        <p:nvSpPr>
          <p:cNvPr id="5" name="CuadroTexto 4"/>
          <p:cNvSpPr txBox="1"/>
          <p:nvPr/>
        </p:nvSpPr>
        <p:spPr>
          <a:xfrm>
            <a:off x="329184" y="2066544"/>
            <a:ext cx="11622024" cy="4247317"/>
          </a:xfrm>
          <a:prstGeom prst="rect">
            <a:avLst/>
          </a:prstGeom>
          <a:noFill/>
        </p:spPr>
        <p:txBody>
          <a:bodyPr wrap="square" rtlCol="0">
            <a:spAutoFit/>
          </a:bodyPr>
          <a:lstStyle/>
          <a:p>
            <a:pPr marL="285750" indent="-285750" algn="ctr">
              <a:buFontTx/>
              <a:buChar char="-"/>
            </a:pPr>
            <a:r>
              <a:rPr lang="es-ES" dirty="0" smtClean="0">
                <a:latin typeface="Arial" panose="020B0604020202020204" pitchFamily="34" charset="0"/>
                <a:cs typeface="Arial" panose="020B0604020202020204" pitchFamily="34" charset="0"/>
              </a:rPr>
              <a:t>Hilo conductor y conexión con los objetivos</a:t>
            </a:r>
          </a:p>
          <a:p>
            <a:pPr marL="285750" indent="-285750" algn="ctr">
              <a:buFontTx/>
              <a:buChar char="-"/>
            </a:pPr>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Un hilo conductor es un elemento temático o narrativo que unifica un discurso, texto o proyecto, y que se mantiene presente a lo largo de su desarrollo. Actúa como una línea o tema principal que conecta todas las partes y les da coherencia.</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En el contexto de la conexión de las conclusiones con los objetivos, el hilo conductor cumple un papel fundamental. Permite mantener una conexión clara entre las diferentes etapas de un proyecto, las acciones que se llevan a cabo y los objetivos que se pretenden alcanzar.</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El hilo conductor te ayudará a mantener la coherencia en todas las actividades y decisiones que tomes, asegurando que estén alineadas con tus objetivos principales.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En resumen, el hilo conductor actúa como una guía que conecta todas las partes de un proyecto, manteniendo una coherencia y relación directa con los objetivos que se pretenden lograr.</a:t>
            </a:r>
          </a:p>
        </p:txBody>
      </p:sp>
    </p:spTree>
    <p:extLst>
      <p:ext uri="{BB962C8B-B14F-4D97-AF65-F5344CB8AC3E}">
        <p14:creationId xmlns:p14="http://schemas.microsoft.com/office/powerpoint/2010/main" val="2643708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2"/>
          <a:srcRect l="969" t="12313" r="45471" b="71068"/>
          <a:stretch/>
        </p:blipFill>
        <p:spPr>
          <a:xfrm>
            <a:off x="292608" y="219456"/>
            <a:ext cx="11603736" cy="1828800"/>
          </a:xfrm>
          <a:prstGeom prst="rect">
            <a:avLst/>
          </a:prstGeom>
        </p:spPr>
      </p:pic>
      <p:sp>
        <p:nvSpPr>
          <p:cNvPr id="5" name="CuadroTexto 4"/>
          <p:cNvSpPr txBox="1"/>
          <p:nvPr/>
        </p:nvSpPr>
        <p:spPr>
          <a:xfrm>
            <a:off x="685426" y="2404872"/>
            <a:ext cx="11210918" cy="4247317"/>
          </a:xfrm>
          <a:prstGeom prst="rect">
            <a:avLst/>
          </a:prstGeom>
          <a:noFill/>
        </p:spPr>
        <p:txBody>
          <a:bodyPr wrap="square" rtlCol="0">
            <a:spAutoFit/>
          </a:bodyPr>
          <a:lstStyle/>
          <a:p>
            <a:pPr marL="285750" indent="-285750" algn="ctr">
              <a:buFontTx/>
              <a:buChar char="-"/>
            </a:pPr>
            <a:r>
              <a:rPr lang="es-ES" dirty="0" smtClean="0">
                <a:latin typeface="Arial" panose="020B0604020202020204" pitchFamily="34" charset="0"/>
                <a:cs typeface="Arial" panose="020B0604020202020204" pitchFamily="34" charset="0"/>
              </a:rPr>
              <a:t>Elaboración de las conclusiones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La elaboración de las conclusiones de un artículo científico es un proceso importante que resume los hallazgos clave y proporciona una interpretación final de los resultados de la investigación. Aquí tienes algunos pasos a seguir para elaborar las conclusiones de un artículo científico:</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1. confirmar si se han cumplidos los objetivos del presente documento</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2. sintetizar de manera concisa los resultados conceptuales obtenidos y las tendencias más significativas que hayas observado.</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3. Menciona cómo los resultados obtenidos se relacionan con los objetivos establecidos al inicio del estudio. Destaca si los resultados apoyan o refutan las hipótesis planteadas.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4. Si hay resultados inesperados o contradictorios, explora posibles razones para ello.</a:t>
            </a:r>
          </a:p>
        </p:txBody>
      </p:sp>
    </p:spTree>
    <p:extLst>
      <p:ext uri="{BB962C8B-B14F-4D97-AF65-F5344CB8AC3E}">
        <p14:creationId xmlns:p14="http://schemas.microsoft.com/office/powerpoint/2010/main" val="582505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2"/>
          <a:srcRect l="969" t="12313" r="45471" b="71068"/>
          <a:stretch/>
        </p:blipFill>
        <p:spPr>
          <a:xfrm>
            <a:off x="292608" y="219456"/>
            <a:ext cx="11603736" cy="1828800"/>
          </a:xfrm>
          <a:prstGeom prst="rect">
            <a:avLst/>
          </a:prstGeom>
        </p:spPr>
      </p:pic>
      <p:sp>
        <p:nvSpPr>
          <p:cNvPr id="5" name="CuadroTexto 4"/>
          <p:cNvSpPr txBox="1"/>
          <p:nvPr/>
        </p:nvSpPr>
        <p:spPr>
          <a:xfrm>
            <a:off x="685426" y="2404872"/>
            <a:ext cx="11210918" cy="3970318"/>
          </a:xfrm>
          <a:prstGeom prst="rect">
            <a:avLst/>
          </a:prstGeom>
          <a:noFill/>
        </p:spPr>
        <p:txBody>
          <a:bodyPr wrap="square" rtlCol="0">
            <a:spAutoFit/>
          </a:bodyPr>
          <a:lstStyle/>
          <a:p>
            <a:pPr marL="285750" indent="-285750" algn="ctr">
              <a:buFontTx/>
              <a:buChar char="-"/>
            </a:pPr>
            <a:r>
              <a:rPr lang="es-ES" dirty="0" smtClean="0">
                <a:latin typeface="Arial" panose="020B0604020202020204" pitchFamily="34" charset="0"/>
                <a:cs typeface="Arial" panose="020B0604020202020204" pitchFamily="34" charset="0"/>
              </a:rPr>
              <a:t>Elaboración de las conclusiones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5. Explica por qué los resultados son importantes y cómo contribuyen al conocimiento existente en el campo. Discute las implicaciones prácticas de los resultados y cómo podrían aplicarse en situaciones reales.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6. Destaca las limitaciones, posibles sesgos, falta de datos o posibles fuentes de error. Esto muestra una evaluación crítica de la investigación y ayuda a contextualizar los resultados.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7. Concluye el artículo científico sugiriendo posibles direcciones para futuras investigaciones relacionadas con el tema. Identifica áreas que podrían beneficiarse de investigaciones adicionales y ofrece ideas para ampliar o mejorar el estudio actual.</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Recuerda que las conclusiones deben ser claras, basadas en evidencias y respaldadas por los resultados presentados en el artículo. Evita agregar información nueva o especulativa en esta sección.</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1612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2"/>
          <a:srcRect l="969" t="12313" r="45471" b="71068"/>
          <a:stretch/>
        </p:blipFill>
        <p:spPr>
          <a:xfrm>
            <a:off x="210312" y="274320"/>
            <a:ext cx="11786616" cy="1828800"/>
          </a:xfrm>
          <a:prstGeom prst="rect">
            <a:avLst/>
          </a:prstGeom>
        </p:spPr>
      </p:pic>
      <p:sp>
        <p:nvSpPr>
          <p:cNvPr id="5" name="CuadroTexto 4"/>
          <p:cNvSpPr txBox="1"/>
          <p:nvPr/>
        </p:nvSpPr>
        <p:spPr>
          <a:xfrm>
            <a:off x="210312" y="2103120"/>
            <a:ext cx="11622024" cy="3970318"/>
          </a:xfrm>
          <a:prstGeom prst="rect">
            <a:avLst/>
          </a:prstGeom>
          <a:noFill/>
        </p:spPr>
        <p:txBody>
          <a:bodyPr wrap="square" rtlCol="0">
            <a:spAutoFit/>
          </a:bodyPr>
          <a:lstStyle/>
          <a:p>
            <a:pPr marL="285750" indent="-285750" algn="ctr">
              <a:buFontTx/>
              <a:buChar char="-"/>
            </a:pPr>
            <a:r>
              <a:rPr lang="es-ES" dirty="0" smtClean="0">
                <a:latin typeface="Arial" panose="020B0604020202020204" pitchFamily="34" charset="0"/>
                <a:cs typeface="Arial" panose="020B0604020202020204" pitchFamily="34" charset="0"/>
              </a:rPr>
              <a:t>Referencias</a:t>
            </a:r>
          </a:p>
          <a:p>
            <a:pPr algn="ctr"/>
            <a:endParaRPr lang="es-ES" dirty="0" smtClean="0">
              <a:latin typeface="Arial" panose="020B0604020202020204" pitchFamily="34" charset="0"/>
              <a:cs typeface="Arial" panose="020B0604020202020204" pitchFamily="34" charset="0"/>
            </a:endParaRPr>
          </a:p>
          <a:p>
            <a:pPr algn="ctr"/>
            <a:r>
              <a:rPr lang="es-ES" b="1" dirty="0" smtClean="0">
                <a:latin typeface="Arial" panose="020B0604020202020204" pitchFamily="34" charset="0"/>
                <a:cs typeface="Arial" panose="020B0604020202020204" pitchFamily="34" charset="0"/>
              </a:rPr>
              <a:t>Estilo APA (American </a:t>
            </a:r>
            <a:r>
              <a:rPr lang="es-ES" b="1" dirty="0" err="1" smtClean="0">
                <a:latin typeface="Arial" panose="020B0604020202020204" pitchFamily="34" charset="0"/>
                <a:cs typeface="Arial" panose="020B0604020202020204" pitchFamily="34" charset="0"/>
              </a:rPr>
              <a:t>Psychological</a:t>
            </a:r>
            <a:r>
              <a:rPr lang="es-ES" b="1" dirty="0" smtClean="0">
                <a:latin typeface="Arial" panose="020B0604020202020204" pitchFamily="34" charset="0"/>
                <a:cs typeface="Arial" panose="020B0604020202020204" pitchFamily="34" charset="0"/>
              </a:rPr>
              <a:t> </a:t>
            </a:r>
            <a:r>
              <a:rPr lang="es-ES" b="1" dirty="0" err="1" smtClean="0">
                <a:latin typeface="Arial" panose="020B0604020202020204" pitchFamily="34" charset="0"/>
                <a:cs typeface="Arial" panose="020B0604020202020204" pitchFamily="34" charset="0"/>
              </a:rPr>
              <a:t>Association</a:t>
            </a:r>
            <a:r>
              <a:rPr lang="es-ES" b="1" dirty="0" smtClean="0">
                <a:latin typeface="Arial" panose="020B0604020202020204" pitchFamily="34" charset="0"/>
                <a:cs typeface="Arial" panose="020B0604020202020204" pitchFamily="34" charset="0"/>
              </a:rPr>
              <a:t>):</a:t>
            </a:r>
          </a:p>
          <a:p>
            <a:pPr algn="ctr"/>
            <a:endParaRPr lang="es-ES" b="1" dirty="0" smtClean="0">
              <a:latin typeface="Arial" panose="020B0604020202020204" pitchFamily="34" charset="0"/>
              <a:cs typeface="Arial" panose="020B0604020202020204" pitchFamily="34" charset="0"/>
            </a:endParaRPr>
          </a:p>
          <a:p>
            <a:pPr algn="ctr"/>
            <a:r>
              <a:rPr lang="es-ES" dirty="0" smtClean="0">
                <a:latin typeface="Arial" panose="020B0604020202020204" pitchFamily="34" charset="0"/>
                <a:cs typeface="Arial" panose="020B0604020202020204" pitchFamily="34" charset="0"/>
              </a:rPr>
              <a:t>   - Libro: Apellido, Inicial del nombre. (Año). Título del libro. Lugar de publicación: Editorial.</a:t>
            </a:r>
          </a:p>
          <a:p>
            <a:pPr algn="ctr"/>
            <a:r>
              <a:rPr lang="es-ES" i="1" dirty="0" smtClean="0">
                <a:latin typeface="Arial" panose="020B0604020202020204" pitchFamily="34" charset="0"/>
                <a:cs typeface="Arial" panose="020B0604020202020204" pitchFamily="34" charset="0"/>
              </a:rPr>
              <a:t>Smith, J. D. (2010). </a:t>
            </a:r>
            <a:r>
              <a:rPr lang="es-ES" i="1" dirty="0" err="1" smtClean="0">
                <a:latin typeface="Arial" panose="020B0604020202020204" pitchFamily="34" charset="0"/>
                <a:cs typeface="Arial" panose="020B0604020202020204" pitchFamily="34" charset="0"/>
              </a:rPr>
              <a:t>The</a:t>
            </a:r>
            <a:r>
              <a:rPr lang="es-ES" i="1" dirty="0" smtClean="0">
                <a:latin typeface="Arial" panose="020B0604020202020204" pitchFamily="34" charset="0"/>
                <a:cs typeface="Arial" panose="020B0604020202020204" pitchFamily="34" charset="0"/>
              </a:rPr>
              <a:t> Art of </a:t>
            </a:r>
            <a:r>
              <a:rPr lang="es-ES" i="1" dirty="0" err="1" smtClean="0">
                <a:latin typeface="Arial" panose="020B0604020202020204" pitchFamily="34" charset="0"/>
                <a:cs typeface="Arial" panose="020B0604020202020204" pitchFamily="34" charset="0"/>
              </a:rPr>
              <a:t>Writing</a:t>
            </a:r>
            <a:r>
              <a:rPr lang="es-ES" i="1" dirty="0" smtClean="0">
                <a:latin typeface="Arial" panose="020B0604020202020204" pitchFamily="34" charset="0"/>
                <a:cs typeface="Arial" panose="020B0604020202020204" pitchFamily="34" charset="0"/>
              </a:rPr>
              <a:t>. New York, NY: ABC Publishing.</a:t>
            </a:r>
          </a:p>
          <a:p>
            <a:pPr algn="ctr"/>
            <a:r>
              <a:rPr lang="es-ES" dirty="0" smtClean="0">
                <a:latin typeface="Arial" panose="020B0604020202020204" pitchFamily="34" charset="0"/>
                <a:cs typeface="Arial" panose="020B0604020202020204" pitchFamily="34" charset="0"/>
              </a:rPr>
              <a:t>   - Artículo de revista: Apellido, Inicial del nombre. (Año). Título del artículo. Título de la revista, Volumen(Número), Páginas.</a:t>
            </a:r>
          </a:p>
          <a:p>
            <a:pPr algn="ctr"/>
            <a:r>
              <a:rPr lang="es-ES" dirty="0" smtClean="0">
                <a:latin typeface="Arial" panose="020B0604020202020204" pitchFamily="34" charset="0"/>
                <a:cs typeface="Arial" panose="020B0604020202020204" pitchFamily="34" charset="0"/>
              </a:rPr>
              <a:t>   Ejemplo: Johnson, A. R. (2018). </a:t>
            </a:r>
            <a:r>
              <a:rPr lang="es-ES" dirty="0" err="1" smtClean="0">
                <a:latin typeface="Arial" panose="020B0604020202020204" pitchFamily="34" charset="0"/>
                <a:cs typeface="Arial" panose="020B0604020202020204" pitchFamily="34" charset="0"/>
              </a:rPr>
              <a:t>The</a:t>
            </a:r>
            <a:r>
              <a:rPr lang="es-ES" dirty="0" smtClean="0">
                <a:latin typeface="Arial" panose="020B0604020202020204" pitchFamily="34" charset="0"/>
                <a:cs typeface="Arial" panose="020B0604020202020204" pitchFamily="34" charset="0"/>
              </a:rPr>
              <a:t> </a:t>
            </a:r>
            <a:r>
              <a:rPr lang="es-ES" dirty="0" err="1" smtClean="0">
                <a:latin typeface="Arial" panose="020B0604020202020204" pitchFamily="34" charset="0"/>
                <a:cs typeface="Arial" panose="020B0604020202020204" pitchFamily="34" charset="0"/>
              </a:rPr>
              <a:t>Effects</a:t>
            </a:r>
            <a:r>
              <a:rPr lang="es-ES" dirty="0" smtClean="0">
                <a:latin typeface="Arial" panose="020B0604020202020204" pitchFamily="34" charset="0"/>
                <a:cs typeface="Arial" panose="020B0604020202020204" pitchFamily="34" charset="0"/>
              </a:rPr>
              <a:t> of </a:t>
            </a:r>
            <a:r>
              <a:rPr lang="es-ES" dirty="0" err="1" smtClean="0">
                <a:latin typeface="Arial" panose="020B0604020202020204" pitchFamily="34" charset="0"/>
                <a:cs typeface="Arial" panose="020B0604020202020204" pitchFamily="34" charset="0"/>
              </a:rPr>
              <a:t>Exercise</a:t>
            </a:r>
            <a:r>
              <a:rPr lang="es-ES" dirty="0" smtClean="0">
                <a:latin typeface="Arial" panose="020B0604020202020204" pitchFamily="34" charset="0"/>
                <a:cs typeface="Arial" panose="020B0604020202020204" pitchFamily="34" charset="0"/>
              </a:rPr>
              <a:t> </a:t>
            </a:r>
            <a:r>
              <a:rPr lang="es-ES" dirty="0" err="1" smtClean="0">
                <a:latin typeface="Arial" panose="020B0604020202020204" pitchFamily="34" charset="0"/>
                <a:cs typeface="Arial" panose="020B0604020202020204" pitchFamily="34" charset="0"/>
              </a:rPr>
              <a:t>on</a:t>
            </a:r>
            <a:r>
              <a:rPr lang="es-ES" dirty="0" smtClean="0">
                <a:latin typeface="Arial" panose="020B0604020202020204" pitchFamily="34" charset="0"/>
                <a:cs typeface="Arial" panose="020B0604020202020204" pitchFamily="34" charset="0"/>
              </a:rPr>
              <a:t> Mental </a:t>
            </a:r>
            <a:r>
              <a:rPr lang="es-ES" dirty="0" err="1" smtClean="0">
                <a:latin typeface="Arial" panose="020B0604020202020204" pitchFamily="34" charset="0"/>
                <a:cs typeface="Arial" panose="020B0604020202020204" pitchFamily="34" charset="0"/>
              </a:rPr>
              <a:t>Health</a:t>
            </a:r>
            <a:r>
              <a:rPr lang="es-ES" dirty="0" smtClean="0">
                <a:latin typeface="Arial" panose="020B0604020202020204" pitchFamily="34" charset="0"/>
                <a:cs typeface="Arial" panose="020B0604020202020204" pitchFamily="34" charset="0"/>
              </a:rPr>
              <a:t>. </a:t>
            </a:r>
            <a:r>
              <a:rPr lang="es-ES" dirty="0" err="1" smtClean="0">
                <a:latin typeface="Arial" panose="020B0604020202020204" pitchFamily="34" charset="0"/>
                <a:cs typeface="Arial" panose="020B0604020202020204" pitchFamily="34" charset="0"/>
              </a:rPr>
              <a:t>Journal</a:t>
            </a:r>
            <a:r>
              <a:rPr lang="es-ES" dirty="0" smtClean="0">
                <a:latin typeface="Arial" panose="020B0604020202020204" pitchFamily="34" charset="0"/>
                <a:cs typeface="Arial" panose="020B0604020202020204" pitchFamily="34" charset="0"/>
              </a:rPr>
              <a:t> of </a:t>
            </a:r>
            <a:r>
              <a:rPr lang="es-ES" dirty="0" err="1" smtClean="0">
                <a:latin typeface="Arial" panose="020B0604020202020204" pitchFamily="34" charset="0"/>
                <a:cs typeface="Arial" panose="020B0604020202020204" pitchFamily="34" charset="0"/>
              </a:rPr>
              <a:t>Psychology</a:t>
            </a:r>
            <a:r>
              <a:rPr lang="es-ES" dirty="0" smtClean="0">
                <a:latin typeface="Arial" panose="020B0604020202020204" pitchFamily="34" charset="0"/>
                <a:cs typeface="Arial" panose="020B0604020202020204" pitchFamily="34" charset="0"/>
              </a:rPr>
              <a:t>, 25(3), 45-67.</a:t>
            </a:r>
          </a:p>
          <a:p>
            <a:pPr algn="ctr"/>
            <a:r>
              <a:rPr lang="es-ES" dirty="0" smtClean="0">
                <a:latin typeface="Arial" panose="020B0604020202020204" pitchFamily="34" charset="0"/>
                <a:cs typeface="Arial" panose="020B0604020202020204" pitchFamily="34" charset="0"/>
              </a:rPr>
              <a:t>   - Sitio web: Apellido, Inicial del nombre. (Fecha). Título de la página o artículo. Recuperado de URL</a:t>
            </a:r>
          </a:p>
          <a:p>
            <a:pPr algn="ctr"/>
            <a:r>
              <a:rPr lang="es-ES" dirty="0" smtClean="0">
                <a:latin typeface="Arial" panose="020B0604020202020204" pitchFamily="34" charset="0"/>
                <a:cs typeface="Arial" panose="020B0604020202020204" pitchFamily="34" charset="0"/>
              </a:rPr>
              <a:t>   Ejemplo: Davis, M. (2022). </a:t>
            </a:r>
            <a:r>
              <a:rPr lang="es-ES" dirty="0" err="1" smtClean="0">
                <a:latin typeface="Arial" panose="020B0604020202020204" pitchFamily="34" charset="0"/>
                <a:cs typeface="Arial" panose="020B0604020202020204" pitchFamily="34" charset="0"/>
              </a:rPr>
              <a:t>The</a:t>
            </a:r>
            <a:r>
              <a:rPr lang="es-ES" dirty="0" smtClean="0">
                <a:latin typeface="Arial" panose="020B0604020202020204" pitchFamily="34" charset="0"/>
                <a:cs typeface="Arial" panose="020B0604020202020204" pitchFamily="34" charset="0"/>
              </a:rPr>
              <a:t> </a:t>
            </a:r>
            <a:r>
              <a:rPr lang="es-ES" dirty="0" err="1" smtClean="0">
                <a:latin typeface="Arial" panose="020B0604020202020204" pitchFamily="34" charset="0"/>
                <a:cs typeface="Arial" panose="020B0604020202020204" pitchFamily="34" charset="0"/>
              </a:rPr>
              <a:t>Importance</a:t>
            </a:r>
            <a:r>
              <a:rPr lang="es-ES" dirty="0" smtClean="0">
                <a:latin typeface="Arial" panose="020B0604020202020204" pitchFamily="34" charset="0"/>
                <a:cs typeface="Arial" panose="020B0604020202020204" pitchFamily="34" charset="0"/>
              </a:rPr>
              <a:t> of </a:t>
            </a:r>
            <a:r>
              <a:rPr lang="es-ES" dirty="0" err="1" smtClean="0">
                <a:latin typeface="Arial" panose="020B0604020202020204" pitchFamily="34" charset="0"/>
                <a:cs typeface="Arial" panose="020B0604020202020204" pitchFamily="34" charset="0"/>
              </a:rPr>
              <a:t>Sleep</a:t>
            </a:r>
            <a:r>
              <a:rPr lang="es-ES" dirty="0" smtClean="0">
                <a:latin typeface="Arial" panose="020B0604020202020204" pitchFamily="34" charset="0"/>
                <a:cs typeface="Arial" panose="020B0604020202020204" pitchFamily="34" charset="0"/>
              </a:rPr>
              <a:t>. Recuperado de https://www.sleepfoundation.org/articles/importance-sleep</a:t>
            </a:r>
          </a:p>
          <a:p>
            <a:pPr algn="ctr"/>
            <a:endParaRPr lang="es-ES" dirty="0" smtClean="0">
              <a:latin typeface="Arial" panose="020B0604020202020204" pitchFamily="34" charset="0"/>
              <a:cs typeface="Arial" panose="020B0604020202020204" pitchFamily="34" charset="0"/>
            </a:endParaRPr>
          </a:p>
          <a:p>
            <a:pPr algn="ct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12191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2"/>
          <a:srcRect l="969" t="12313" r="45471" b="71068"/>
          <a:stretch/>
        </p:blipFill>
        <p:spPr>
          <a:xfrm>
            <a:off x="210312" y="91440"/>
            <a:ext cx="11622024" cy="1828800"/>
          </a:xfrm>
          <a:prstGeom prst="rect">
            <a:avLst/>
          </a:prstGeom>
        </p:spPr>
      </p:pic>
      <p:sp>
        <p:nvSpPr>
          <p:cNvPr id="5" name="CuadroTexto 4"/>
          <p:cNvSpPr txBox="1"/>
          <p:nvPr/>
        </p:nvSpPr>
        <p:spPr>
          <a:xfrm>
            <a:off x="210312" y="1874520"/>
            <a:ext cx="11622024" cy="4524315"/>
          </a:xfrm>
          <a:prstGeom prst="rect">
            <a:avLst/>
          </a:prstGeom>
          <a:noFill/>
        </p:spPr>
        <p:txBody>
          <a:bodyPr wrap="square" rtlCol="0">
            <a:spAutoFit/>
          </a:bodyPr>
          <a:lstStyle/>
          <a:p>
            <a:pPr marL="285750" indent="-285750" algn="ctr">
              <a:buFontTx/>
              <a:buChar char="-"/>
            </a:pPr>
            <a:r>
              <a:rPr lang="es-ES" dirty="0" smtClean="0">
                <a:latin typeface="Arial" panose="020B0604020202020204" pitchFamily="34" charset="0"/>
                <a:cs typeface="Arial" panose="020B0604020202020204" pitchFamily="34" charset="0"/>
              </a:rPr>
              <a:t>Referencias</a:t>
            </a:r>
          </a:p>
          <a:p>
            <a:pPr algn="ctr"/>
            <a:endParaRPr lang="es-ES" dirty="0" smtClean="0">
              <a:latin typeface="Arial" panose="020B0604020202020204" pitchFamily="34" charset="0"/>
              <a:cs typeface="Arial" panose="020B0604020202020204" pitchFamily="34" charset="0"/>
            </a:endParaRPr>
          </a:p>
          <a:p>
            <a:pPr algn="ctr"/>
            <a:r>
              <a:rPr lang="es-ES" b="1" dirty="0" smtClean="0">
                <a:latin typeface="Arial" panose="020B0604020202020204" pitchFamily="34" charset="0"/>
                <a:cs typeface="Arial" panose="020B0604020202020204" pitchFamily="34" charset="0"/>
              </a:rPr>
              <a:t> Estilo MLA (Modern </a:t>
            </a:r>
            <a:r>
              <a:rPr lang="es-ES" b="1" dirty="0" err="1" smtClean="0">
                <a:latin typeface="Arial" panose="020B0604020202020204" pitchFamily="34" charset="0"/>
                <a:cs typeface="Arial" panose="020B0604020202020204" pitchFamily="34" charset="0"/>
              </a:rPr>
              <a:t>Language</a:t>
            </a:r>
            <a:r>
              <a:rPr lang="es-ES" b="1" dirty="0" smtClean="0">
                <a:latin typeface="Arial" panose="020B0604020202020204" pitchFamily="34" charset="0"/>
                <a:cs typeface="Arial" panose="020B0604020202020204" pitchFamily="34" charset="0"/>
              </a:rPr>
              <a:t> </a:t>
            </a:r>
            <a:r>
              <a:rPr lang="es-ES" b="1" dirty="0" err="1" smtClean="0">
                <a:latin typeface="Arial" panose="020B0604020202020204" pitchFamily="34" charset="0"/>
                <a:cs typeface="Arial" panose="020B0604020202020204" pitchFamily="34" charset="0"/>
              </a:rPr>
              <a:t>Association</a:t>
            </a:r>
            <a:r>
              <a:rPr lang="es-ES" b="1" dirty="0" smtClean="0">
                <a:latin typeface="Arial" panose="020B0604020202020204" pitchFamily="34" charset="0"/>
                <a:cs typeface="Arial" panose="020B0604020202020204" pitchFamily="34" charset="0"/>
              </a:rPr>
              <a:t>):</a:t>
            </a:r>
          </a:p>
          <a:p>
            <a:pPr algn="ctr"/>
            <a:r>
              <a:rPr lang="es-ES" dirty="0" smtClean="0">
                <a:latin typeface="Arial" panose="020B0604020202020204" pitchFamily="34" charset="0"/>
                <a:cs typeface="Arial" panose="020B0604020202020204" pitchFamily="34" charset="0"/>
              </a:rPr>
              <a:t>   - Libro: Apellido, Nombre. Título del libro. Lugar de publicación: Editorial, Año.</a:t>
            </a:r>
          </a:p>
          <a:p>
            <a:pPr algn="ctr"/>
            <a:r>
              <a:rPr lang="es-ES" dirty="0" smtClean="0">
                <a:latin typeface="Arial" panose="020B0604020202020204" pitchFamily="34" charset="0"/>
                <a:cs typeface="Arial" panose="020B0604020202020204" pitchFamily="34" charset="0"/>
              </a:rPr>
              <a:t>   Ejemplo: Smith, John. </a:t>
            </a:r>
            <a:r>
              <a:rPr lang="es-ES" dirty="0" err="1" smtClean="0">
                <a:latin typeface="Arial" panose="020B0604020202020204" pitchFamily="34" charset="0"/>
                <a:cs typeface="Arial" panose="020B0604020202020204" pitchFamily="34" charset="0"/>
              </a:rPr>
              <a:t>The</a:t>
            </a:r>
            <a:r>
              <a:rPr lang="es-ES" dirty="0" smtClean="0">
                <a:latin typeface="Arial" panose="020B0604020202020204" pitchFamily="34" charset="0"/>
                <a:cs typeface="Arial" panose="020B0604020202020204" pitchFamily="34" charset="0"/>
              </a:rPr>
              <a:t> Art of </a:t>
            </a:r>
            <a:r>
              <a:rPr lang="es-ES" dirty="0" err="1" smtClean="0">
                <a:latin typeface="Arial" panose="020B0604020202020204" pitchFamily="34" charset="0"/>
                <a:cs typeface="Arial" panose="020B0604020202020204" pitchFamily="34" charset="0"/>
              </a:rPr>
              <a:t>Writing</a:t>
            </a:r>
            <a:r>
              <a:rPr lang="es-ES" dirty="0" smtClean="0">
                <a:latin typeface="Arial" panose="020B0604020202020204" pitchFamily="34" charset="0"/>
                <a:cs typeface="Arial" panose="020B0604020202020204" pitchFamily="34" charset="0"/>
              </a:rPr>
              <a:t>. New York, NY: ABC Publishing, 2010.</a:t>
            </a:r>
          </a:p>
          <a:p>
            <a:pPr algn="ctr"/>
            <a:r>
              <a:rPr lang="es-ES" dirty="0" smtClean="0">
                <a:latin typeface="Arial" panose="020B0604020202020204" pitchFamily="34" charset="0"/>
                <a:cs typeface="Arial" panose="020B0604020202020204" pitchFamily="34" charset="0"/>
              </a:rPr>
              <a:t>   - Artículo de revista: Apellido, Nombre. "Título del artículo." Título de la revista, </a:t>
            </a:r>
            <a:r>
              <a:rPr lang="es-ES" dirty="0" err="1" smtClean="0">
                <a:latin typeface="Arial" panose="020B0604020202020204" pitchFamily="34" charset="0"/>
                <a:cs typeface="Arial" panose="020B0604020202020204" pitchFamily="34" charset="0"/>
              </a:rPr>
              <a:t>Volumen.Número</a:t>
            </a:r>
            <a:r>
              <a:rPr lang="es-ES" dirty="0" smtClean="0">
                <a:latin typeface="Arial" panose="020B0604020202020204" pitchFamily="34" charset="0"/>
                <a:cs typeface="Arial" panose="020B0604020202020204" pitchFamily="34" charset="0"/>
              </a:rPr>
              <a:t> (Año): Páginas.</a:t>
            </a:r>
          </a:p>
          <a:p>
            <a:pPr algn="ctr"/>
            <a:r>
              <a:rPr lang="es-ES" dirty="0" smtClean="0">
                <a:latin typeface="Arial" panose="020B0604020202020204" pitchFamily="34" charset="0"/>
                <a:cs typeface="Arial" panose="020B0604020202020204" pitchFamily="34" charset="0"/>
              </a:rPr>
              <a:t>   Ejemplo: Johnson, Alice R. "</a:t>
            </a:r>
            <a:r>
              <a:rPr lang="es-ES" dirty="0" err="1" smtClean="0">
                <a:latin typeface="Arial" panose="020B0604020202020204" pitchFamily="34" charset="0"/>
                <a:cs typeface="Arial" panose="020B0604020202020204" pitchFamily="34" charset="0"/>
              </a:rPr>
              <a:t>The</a:t>
            </a:r>
            <a:r>
              <a:rPr lang="es-ES" dirty="0" smtClean="0">
                <a:latin typeface="Arial" panose="020B0604020202020204" pitchFamily="34" charset="0"/>
                <a:cs typeface="Arial" panose="020B0604020202020204" pitchFamily="34" charset="0"/>
              </a:rPr>
              <a:t> </a:t>
            </a:r>
            <a:r>
              <a:rPr lang="es-ES" dirty="0" err="1" smtClean="0">
                <a:latin typeface="Arial" panose="020B0604020202020204" pitchFamily="34" charset="0"/>
                <a:cs typeface="Arial" panose="020B0604020202020204" pitchFamily="34" charset="0"/>
              </a:rPr>
              <a:t>Effects</a:t>
            </a:r>
            <a:r>
              <a:rPr lang="es-ES" dirty="0" smtClean="0">
                <a:latin typeface="Arial" panose="020B0604020202020204" pitchFamily="34" charset="0"/>
                <a:cs typeface="Arial" panose="020B0604020202020204" pitchFamily="34" charset="0"/>
              </a:rPr>
              <a:t> of </a:t>
            </a:r>
            <a:r>
              <a:rPr lang="es-ES" dirty="0" err="1" smtClean="0">
                <a:latin typeface="Arial" panose="020B0604020202020204" pitchFamily="34" charset="0"/>
                <a:cs typeface="Arial" panose="020B0604020202020204" pitchFamily="34" charset="0"/>
              </a:rPr>
              <a:t>Exercise</a:t>
            </a:r>
            <a:r>
              <a:rPr lang="es-ES" dirty="0" smtClean="0">
                <a:latin typeface="Arial" panose="020B0604020202020204" pitchFamily="34" charset="0"/>
                <a:cs typeface="Arial" panose="020B0604020202020204" pitchFamily="34" charset="0"/>
              </a:rPr>
              <a:t> </a:t>
            </a:r>
            <a:r>
              <a:rPr lang="es-ES" dirty="0" err="1" smtClean="0">
                <a:latin typeface="Arial" panose="020B0604020202020204" pitchFamily="34" charset="0"/>
                <a:cs typeface="Arial" panose="020B0604020202020204" pitchFamily="34" charset="0"/>
              </a:rPr>
              <a:t>on</a:t>
            </a:r>
            <a:r>
              <a:rPr lang="es-ES" dirty="0" smtClean="0">
                <a:latin typeface="Arial" panose="020B0604020202020204" pitchFamily="34" charset="0"/>
                <a:cs typeface="Arial" panose="020B0604020202020204" pitchFamily="34" charset="0"/>
              </a:rPr>
              <a:t> Mental </a:t>
            </a:r>
            <a:r>
              <a:rPr lang="es-ES" dirty="0" err="1" smtClean="0">
                <a:latin typeface="Arial" panose="020B0604020202020204" pitchFamily="34" charset="0"/>
                <a:cs typeface="Arial" panose="020B0604020202020204" pitchFamily="34" charset="0"/>
              </a:rPr>
              <a:t>Health</a:t>
            </a:r>
            <a:r>
              <a:rPr lang="es-ES" dirty="0" smtClean="0">
                <a:latin typeface="Arial" panose="020B0604020202020204" pitchFamily="34" charset="0"/>
                <a:cs typeface="Arial" panose="020B0604020202020204" pitchFamily="34" charset="0"/>
              </a:rPr>
              <a:t>." </a:t>
            </a:r>
            <a:r>
              <a:rPr lang="es-ES" dirty="0" err="1" smtClean="0">
                <a:latin typeface="Arial" panose="020B0604020202020204" pitchFamily="34" charset="0"/>
                <a:cs typeface="Arial" panose="020B0604020202020204" pitchFamily="34" charset="0"/>
              </a:rPr>
              <a:t>Journal</a:t>
            </a:r>
            <a:r>
              <a:rPr lang="es-ES" dirty="0" smtClean="0">
                <a:latin typeface="Arial" panose="020B0604020202020204" pitchFamily="34" charset="0"/>
                <a:cs typeface="Arial" panose="020B0604020202020204" pitchFamily="34" charset="0"/>
              </a:rPr>
              <a:t> of </a:t>
            </a:r>
            <a:r>
              <a:rPr lang="es-ES" dirty="0" err="1" smtClean="0">
                <a:latin typeface="Arial" panose="020B0604020202020204" pitchFamily="34" charset="0"/>
                <a:cs typeface="Arial" panose="020B0604020202020204" pitchFamily="34" charset="0"/>
              </a:rPr>
              <a:t>Psychology</a:t>
            </a:r>
            <a:r>
              <a:rPr lang="es-ES" dirty="0" smtClean="0">
                <a:latin typeface="Arial" panose="020B0604020202020204" pitchFamily="34" charset="0"/>
                <a:cs typeface="Arial" panose="020B0604020202020204" pitchFamily="34" charset="0"/>
              </a:rPr>
              <a:t>, vol. 25, no. 3, 2018, pp. 45-67.</a:t>
            </a:r>
          </a:p>
          <a:p>
            <a:pPr algn="ctr"/>
            <a:r>
              <a:rPr lang="es-ES" dirty="0" smtClean="0">
                <a:latin typeface="Arial" panose="020B0604020202020204" pitchFamily="34" charset="0"/>
                <a:cs typeface="Arial" panose="020B0604020202020204" pitchFamily="34" charset="0"/>
              </a:rPr>
              <a:t>   - Sitio web: Apellido, Nombre. "Título de la página o artículo." Nombre del sitio web, Fecha de publicación, URL.</a:t>
            </a:r>
          </a:p>
          <a:p>
            <a:pPr algn="ctr"/>
            <a:r>
              <a:rPr lang="es-ES" dirty="0" smtClean="0">
                <a:latin typeface="Arial" panose="020B0604020202020204" pitchFamily="34" charset="0"/>
                <a:cs typeface="Arial" panose="020B0604020202020204" pitchFamily="34" charset="0"/>
              </a:rPr>
              <a:t>   Ejemplo: Davis, Mary. "</a:t>
            </a:r>
            <a:r>
              <a:rPr lang="es-ES" dirty="0" err="1" smtClean="0">
                <a:latin typeface="Arial" panose="020B0604020202020204" pitchFamily="34" charset="0"/>
                <a:cs typeface="Arial" panose="020B0604020202020204" pitchFamily="34" charset="0"/>
              </a:rPr>
              <a:t>The</a:t>
            </a:r>
            <a:r>
              <a:rPr lang="es-ES" dirty="0" smtClean="0">
                <a:latin typeface="Arial" panose="020B0604020202020204" pitchFamily="34" charset="0"/>
                <a:cs typeface="Arial" panose="020B0604020202020204" pitchFamily="34" charset="0"/>
              </a:rPr>
              <a:t> </a:t>
            </a:r>
            <a:r>
              <a:rPr lang="es-ES" dirty="0" err="1" smtClean="0">
                <a:latin typeface="Arial" panose="020B0604020202020204" pitchFamily="34" charset="0"/>
                <a:cs typeface="Arial" panose="020B0604020202020204" pitchFamily="34" charset="0"/>
              </a:rPr>
              <a:t>Importance</a:t>
            </a:r>
            <a:r>
              <a:rPr lang="es-ES" dirty="0" smtClean="0">
                <a:latin typeface="Arial" panose="020B0604020202020204" pitchFamily="34" charset="0"/>
                <a:cs typeface="Arial" panose="020B0604020202020204" pitchFamily="34" charset="0"/>
              </a:rPr>
              <a:t> of </a:t>
            </a:r>
            <a:r>
              <a:rPr lang="es-ES" dirty="0" err="1" smtClean="0">
                <a:latin typeface="Arial" panose="020B0604020202020204" pitchFamily="34" charset="0"/>
                <a:cs typeface="Arial" panose="020B0604020202020204" pitchFamily="34" charset="0"/>
              </a:rPr>
              <a:t>Sleep</a:t>
            </a:r>
            <a:r>
              <a:rPr lang="es-ES" dirty="0" smtClean="0">
                <a:latin typeface="Arial" panose="020B0604020202020204" pitchFamily="34" charset="0"/>
                <a:cs typeface="Arial" panose="020B0604020202020204" pitchFamily="34" charset="0"/>
              </a:rPr>
              <a:t>." </a:t>
            </a:r>
            <a:r>
              <a:rPr lang="es-ES" dirty="0" err="1" smtClean="0">
                <a:latin typeface="Arial" panose="020B0604020202020204" pitchFamily="34" charset="0"/>
                <a:cs typeface="Arial" panose="020B0604020202020204" pitchFamily="34" charset="0"/>
              </a:rPr>
              <a:t>Sleep</a:t>
            </a:r>
            <a:r>
              <a:rPr lang="es-ES" dirty="0" smtClean="0">
                <a:latin typeface="Arial" panose="020B0604020202020204" pitchFamily="34" charset="0"/>
                <a:cs typeface="Arial" panose="020B0604020202020204" pitchFamily="34" charset="0"/>
              </a:rPr>
              <a:t> </a:t>
            </a:r>
            <a:r>
              <a:rPr lang="es-ES" dirty="0" err="1" smtClean="0">
                <a:latin typeface="Arial" panose="020B0604020202020204" pitchFamily="34" charset="0"/>
                <a:cs typeface="Arial" panose="020B0604020202020204" pitchFamily="34" charset="0"/>
              </a:rPr>
              <a:t>Foundation</a:t>
            </a:r>
            <a:r>
              <a:rPr lang="es-ES" dirty="0" smtClean="0">
                <a:latin typeface="Arial" panose="020B0604020202020204" pitchFamily="34" charset="0"/>
                <a:cs typeface="Arial" panose="020B0604020202020204" pitchFamily="34" charset="0"/>
              </a:rPr>
              <a:t>, 15 Mar. 2022, https://www.sleepfoundation.org/articles/importance-sleep.</a:t>
            </a:r>
          </a:p>
          <a:p>
            <a:pPr algn="ctr"/>
            <a:endParaRPr lang="es-ES" dirty="0" smtClean="0">
              <a:latin typeface="Arial" panose="020B0604020202020204" pitchFamily="34" charset="0"/>
              <a:cs typeface="Arial" panose="020B0604020202020204" pitchFamily="34" charset="0"/>
            </a:endParaRPr>
          </a:p>
          <a:p>
            <a:pPr algn="ctr"/>
            <a:r>
              <a:rPr lang="es-ES" dirty="0" smtClean="0">
                <a:latin typeface="Arial" panose="020B0604020202020204" pitchFamily="34" charset="0"/>
                <a:cs typeface="Arial" panose="020B0604020202020204" pitchFamily="34" charset="0"/>
              </a:rPr>
              <a:t>los detalles exactos de las referencias bibliográficas pueden variar dependiendo del tipo de fuente y del estilo de citación específico que estés utilizando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consultar la guía de estilo correspondiente.</a:t>
            </a:r>
          </a:p>
        </p:txBody>
      </p:sp>
    </p:spTree>
    <p:extLst>
      <p:ext uri="{BB962C8B-B14F-4D97-AF65-F5344CB8AC3E}">
        <p14:creationId xmlns:p14="http://schemas.microsoft.com/office/powerpoint/2010/main" val="1042885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2"/>
          <a:srcRect l="969" t="12313" r="45471" b="71068"/>
          <a:stretch/>
        </p:blipFill>
        <p:spPr>
          <a:xfrm>
            <a:off x="685426" y="274320"/>
            <a:ext cx="10478060" cy="1828800"/>
          </a:xfrm>
          <a:prstGeom prst="rect">
            <a:avLst/>
          </a:prstGeom>
        </p:spPr>
      </p:pic>
      <p:sp>
        <p:nvSpPr>
          <p:cNvPr id="5" name="CuadroTexto 4"/>
          <p:cNvSpPr txBox="1"/>
          <p:nvPr/>
        </p:nvSpPr>
        <p:spPr>
          <a:xfrm>
            <a:off x="3931064" y="3456432"/>
            <a:ext cx="4352544" cy="1323439"/>
          </a:xfrm>
          <a:prstGeom prst="rect">
            <a:avLst/>
          </a:prstGeom>
          <a:noFill/>
        </p:spPr>
        <p:txBody>
          <a:bodyPr wrap="square" rtlCol="0">
            <a:spAutoFit/>
          </a:bodyPr>
          <a:lstStyle/>
          <a:p>
            <a:pPr algn="ctr"/>
            <a:r>
              <a:rPr lang="es-ES" sz="4000" dirty="0" smtClean="0">
                <a:latin typeface="Arial" panose="020B0604020202020204" pitchFamily="34" charset="0"/>
                <a:cs typeface="Arial" panose="020B0604020202020204" pitchFamily="34" charset="0"/>
              </a:rPr>
              <a:t>MUCHAS GRACIAS</a:t>
            </a:r>
          </a:p>
        </p:txBody>
      </p:sp>
      <p:sp>
        <p:nvSpPr>
          <p:cNvPr id="6" name="CuadroTexto 5"/>
          <p:cNvSpPr txBox="1"/>
          <p:nvPr/>
        </p:nvSpPr>
        <p:spPr>
          <a:xfrm>
            <a:off x="1512476" y="2596896"/>
            <a:ext cx="8823960" cy="707886"/>
          </a:xfrm>
          <a:prstGeom prst="rect">
            <a:avLst/>
          </a:prstGeom>
          <a:noFill/>
        </p:spPr>
        <p:txBody>
          <a:bodyPr wrap="square" rtlCol="0">
            <a:spAutoFit/>
          </a:bodyPr>
          <a:lstStyle/>
          <a:p>
            <a:pPr algn="ctr"/>
            <a:r>
              <a:rPr lang="es-ES" sz="2000" i="1" dirty="0" smtClean="0">
                <a:latin typeface="Arial" panose="020B0604020202020204" pitchFamily="34" charset="0"/>
                <a:cs typeface="Arial" panose="020B0604020202020204" pitchFamily="34" charset="0"/>
              </a:rPr>
              <a:t>“ no sabemos estar preparados quizás, pero la clave radica en estar a disposición…”</a:t>
            </a:r>
            <a:endParaRPr lang="es-ES" sz="4000" i="1" dirty="0" smtClean="0">
              <a:latin typeface="Arial" panose="020B0604020202020204" pitchFamily="34" charset="0"/>
              <a:cs typeface="Arial" panose="020B0604020202020204" pitchFamily="34" charset="0"/>
            </a:endParaRPr>
          </a:p>
        </p:txBody>
      </p:sp>
      <p:sp>
        <p:nvSpPr>
          <p:cNvPr id="2" name="Rectángulo 1"/>
          <p:cNvSpPr/>
          <p:nvPr/>
        </p:nvSpPr>
        <p:spPr>
          <a:xfrm>
            <a:off x="5376672" y="4715862"/>
            <a:ext cx="1645919" cy="1862048"/>
          </a:xfrm>
          <a:prstGeom prst="rect">
            <a:avLst/>
          </a:prstGeom>
        </p:spPr>
        <p:txBody>
          <a:bodyPr wrap="square">
            <a:spAutoFit/>
          </a:bodyPr>
          <a:lstStyle/>
          <a:p>
            <a:r>
              <a:rPr lang="en-US" sz="11500" dirty="0" smtClean="0"/>
              <a:t>😉</a:t>
            </a:r>
            <a:endParaRPr lang="en-US" sz="11500" dirty="0"/>
          </a:p>
        </p:txBody>
      </p:sp>
    </p:spTree>
    <p:extLst>
      <p:ext uri="{BB962C8B-B14F-4D97-AF65-F5344CB8AC3E}">
        <p14:creationId xmlns:p14="http://schemas.microsoft.com/office/powerpoint/2010/main" val="1253135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2"/>
          <a:srcRect l="969" t="12313" r="45471" b="71068"/>
          <a:stretch/>
        </p:blipFill>
        <p:spPr>
          <a:xfrm>
            <a:off x="685426" y="36576"/>
            <a:ext cx="11028038" cy="1828800"/>
          </a:xfrm>
          <a:prstGeom prst="rect">
            <a:avLst/>
          </a:prstGeom>
        </p:spPr>
      </p:pic>
      <p:sp>
        <p:nvSpPr>
          <p:cNvPr id="5" name="CuadroTexto 4"/>
          <p:cNvSpPr txBox="1"/>
          <p:nvPr/>
        </p:nvSpPr>
        <p:spPr>
          <a:xfrm>
            <a:off x="685426" y="1892808"/>
            <a:ext cx="11028038" cy="5078313"/>
          </a:xfrm>
          <a:prstGeom prst="rect">
            <a:avLst/>
          </a:prstGeom>
          <a:noFill/>
        </p:spPr>
        <p:txBody>
          <a:bodyPr wrap="square" rtlCol="0">
            <a:spAutoFit/>
          </a:bodyPr>
          <a:lstStyle/>
          <a:p>
            <a:pPr marL="285750" indent="-285750" algn="ctr">
              <a:buFontTx/>
              <a:buChar char="-"/>
            </a:pPr>
            <a:r>
              <a:rPr lang="es-ES" b="1" dirty="0" smtClean="0">
                <a:latin typeface="Arial" panose="020B0604020202020204" pitchFamily="34" charset="0"/>
                <a:cs typeface="Arial" panose="020B0604020202020204" pitchFamily="34" charset="0"/>
              </a:rPr>
              <a:t>Proceso metodológico de obtención de resultados</a:t>
            </a:r>
          </a:p>
          <a:p>
            <a:pPr marL="285750" indent="-285750" algn="ctr">
              <a:buFontTx/>
              <a:buChar char="-"/>
            </a:pPr>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Se desarrollan generalmente los siguientes pasos: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1. Planteamiento del problema de investigación</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Se identifica y define claramente el problema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preguntas de investigación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establecer los objetivos del estudio.</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2. Revisión de la literatura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revisión exhaustiva de la literatura existente sobre el tema de estudio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conocer el estado del arte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identificar vacíos en el conocimiento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establecer las bases teóricas.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3. Diseño del estudio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Se establece el diseño metodológico del estudio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selección de la muestra o sujetos de estudio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definición de las variables a medir, la elección de los instrumentos de recolección de datos y la determinación de los procedimientos de análisis estadístico, entre otros aspectos.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4. Recopilación de datos: Se lleva a cabo la recolección de datos de acuerdo con el diseño del estudio. Esto puede implicar la realización de experimentos, encuestas, entrevistas, observaciones, análisis de documentos, entre otros métodos.</a:t>
            </a:r>
          </a:p>
          <a:p>
            <a:pPr algn="just"/>
            <a:endParaRPr lang="es-E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1287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2"/>
          <a:srcRect l="969" t="12313" r="45471" b="71068"/>
          <a:stretch/>
        </p:blipFill>
        <p:spPr>
          <a:xfrm>
            <a:off x="685426" y="164592"/>
            <a:ext cx="11028038" cy="1828800"/>
          </a:xfrm>
          <a:prstGeom prst="rect">
            <a:avLst/>
          </a:prstGeom>
        </p:spPr>
      </p:pic>
      <p:sp>
        <p:nvSpPr>
          <p:cNvPr id="5" name="CuadroTexto 4"/>
          <p:cNvSpPr txBox="1"/>
          <p:nvPr/>
        </p:nvSpPr>
        <p:spPr>
          <a:xfrm>
            <a:off x="685426" y="1993392"/>
            <a:ext cx="11028038" cy="4801314"/>
          </a:xfrm>
          <a:prstGeom prst="rect">
            <a:avLst/>
          </a:prstGeom>
          <a:noFill/>
        </p:spPr>
        <p:txBody>
          <a:bodyPr wrap="square" rtlCol="0">
            <a:spAutoFit/>
          </a:bodyPr>
          <a:lstStyle/>
          <a:p>
            <a:pPr marL="285750" indent="-285750" algn="ctr">
              <a:buFontTx/>
              <a:buChar char="-"/>
            </a:pPr>
            <a:r>
              <a:rPr lang="es-ES" dirty="0" smtClean="0">
                <a:latin typeface="Arial" panose="020B0604020202020204" pitchFamily="34" charset="0"/>
                <a:cs typeface="Arial" panose="020B0604020202020204" pitchFamily="34" charset="0"/>
              </a:rPr>
              <a:t>Proceso metodológico de obtención de resultados</a:t>
            </a:r>
          </a:p>
          <a:p>
            <a:pPr marL="285750" indent="-285750" algn="ctr">
              <a:buFontTx/>
              <a:buChar char="-"/>
            </a:pPr>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Se desarrollan generalmente los siguientes pasos: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5. Análisis de datos: análisis de estos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técnicas estadísticas u otros métodos apropiados.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responder a las preguntas de investigación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probar las hipótesis planteadas.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6. Interpretación de resultados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Se interpretan a partir del análisis de datos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identificar patrones, relaciones, tendencias o diferencias significativas para el problema de investigación planteado.</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7. Discusión de resultados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Se discuten los resultados obtenidos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hallazgos previos de otros estudios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implicaciones teóricas y prácticas de los resultados.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limitaciones del estudio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recomendaciones para investigaciones futuras.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Es importante destacar que el proceso metodológico puede variar ligeramente dependiendo del campo de estudio y del tipo de investigación que se esté realizando. Además, es fundamental seguir rigurosos estándares éticos en la realización de la investigación científica.</a:t>
            </a:r>
          </a:p>
        </p:txBody>
      </p:sp>
    </p:spTree>
    <p:extLst>
      <p:ext uri="{BB962C8B-B14F-4D97-AF65-F5344CB8AC3E}">
        <p14:creationId xmlns:p14="http://schemas.microsoft.com/office/powerpoint/2010/main" val="1080891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2"/>
          <a:srcRect l="969" t="12313" r="45471" b="71068"/>
          <a:stretch/>
        </p:blipFill>
        <p:spPr>
          <a:xfrm>
            <a:off x="685426" y="64008"/>
            <a:ext cx="11000606" cy="1828800"/>
          </a:xfrm>
          <a:prstGeom prst="rect">
            <a:avLst/>
          </a:prstGeom>
        </p:spPr>
      </p:pic>
      <p:sp>
        <p:nvSpPr>
          <p:cNvPr id="5" name="CuadroTexto 4"/>
          <p:cNvSpPr txBox="1"/>
          <p:nvPr/>
        </p:nvSpPr>
        <p:spPr>
          <a:xfrm>
            <a:off x="685426" y="1856232"/>
            <a:ext cx="11000606" cy="4247317"/>
          </a:xfrm>
          <a:prstGeom prst="rect">
            <a:avLst/>
          </a:prstGeom>
          <a:noFill/>
        </p:spPr>
        <p:txBody>
          <a:bodyPr wrap="square" rtlCol="0">
            <a:spAutoFit/>
          </a:bodyPr>
          <a:lstStyle/>
          <a:p>
            <a:pPr marL="285750" indent="-285750" algn="ctr">
              <a:buFontTx/>
              <a:buChar char="-"/>
            </a:pPr>
            <a:r>
              <a:rPr lang="es-ES" dirty="0" smtClean="0">
                <a:latin typeface="Arial" panose="020B0604020202020204" pitchFamily="34" charset="0"/>
                <a:cs typeface="Arial" panose="020B0604020202020204" pitchFamily="34" charset="0"/>
              </a:rPr>
              <a:t>Descripción de la metodología</a:t>
            </a:r>
          </a:p>
          <a:p>
            <a:pPr marL="285750" indent="-285750" algn="ctr">
              <a:buFontTx/>
              <a:buChar char="-"/>
            </a:pPr>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se refiere al enfoque y los procedimientos utilizados para llevar a cabo la investigación y obtener los resultados. </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Diseño de investigación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Se describe el diseño general del estudio, </a:t>
            </a:r>
          </a:p>
          <a:p>
            <a:pPr algn="just"/>
            <a:r>
              <a:rPr lang="es-ES" dirty="0">
                <a:latin typeface="Arial" panose="020B0604020202020204" pitchFamily="34" charset="0"/>
                <a:cs typeface="Arial" panose="020B0604020202020204" pitchFamily="34" charset="0"/>
              </a:rPr>
              <a:t>	</a:t>
            </a:r>
            <a:r>
              <a:rPr lang="es-ES" dirty="0" smtClean="0">
                <a:latin typeface="Arial" panose="020B0604020202020204" pitchFamily="34" charset="0"/>
                <a:cs typeface="Arial" panose="020B0604020202020204" pitchFamily="34" charset="0"/>
              </a:rPr>
              <a:t>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experimental, </a:t>
            </a:r>
            <a:r>
              <a:rPr lang="es-ES" dirty="0" smtClean="0">
                <a:latin typeface="Arial" panose="020B0604020202020204" pitchFamily="34" charset="0"/>
                <a:cs typeface="Arial" panose="020B0604020202020204" pitchFamily="34" charset="0"/>
              </a:rPr>
              <a:t>observacional, longitudinal, transversal, entre otros.</a:t>
            </a:r>
            <a:r>
              <a:rPr lang="es-ES" dirty="0" smtClean="0">
                <a:latin typeface="Arial" panose="020B0604020202020204" pitchFamily="34" charset="0"/>
                <a:cs typeface="Arial" panose="020B0604020202020204" pitchFamily="34" charset="0"/>
              </a:rPr>
              <a:t> </a:t>
            </a:r>
          </a:p>
          <a:p>
            <a:pPr algn="just"/>
            <a:r>
              <a:rPr lang="es-ES" dirty="0">
                <a:latin typeface="Arial" panose="020B0604020202020204" pitchFamily="34" charset="0"/>
                <a:cs typeface="Arial" panose="020B0604020202020204" pitchFamily="34" charset="0"/>
              </a:rPr>
              <a:t>	</a:t>
            </a:r>
            <a:r>
              <a:rPr lang="es-ES" dirty="0" smtClean="0">
                <a:latin typeface="Arial" panose="020B0604020202020204" pitchFamily="34" charset="0"/>
                <a:cs typeface="Arial" panose="020B0604020202020204" pitchFamily="34" charset="0"/>
              </a:rPr>
              <a:t>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variables de interés y cómo se medirán.</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Población y muestra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el conjunto de individuos o elementos que se investigaron.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cómo se seleccionó la muestra,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el subconjunto representativo de la población.</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Procedimiento de recolección de datos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métodos y técnicas utilizados para recopilar los datos. Esto puede incluir la aplicación de cuestionarios, entrevistas, experimentos, observaciones, análisis de registros o documentos, entre otros.</a:t>
            </a:r>
          </a:p>
        </p:txBody>
      </p:sp>
    </p:spTree>
    <p:extLst>
      <p:ext uri="{BB962C8B-B14F-4D97-AF65-F5344CB8AC3E}">
        <p14:creationId xmlns:p14="http://schemas.microsoft.com/office/powerpoint/2010/main" val="345371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2"/>
          <a:srcRect l="969" t="12313" r="45471" b="71068"/>
          <a:stretch/>
        </p:blipFill>
        <p:spPr>
          <a:xfrm>
            <a:off x="685426" y="109728"/>
            <a:ext cx="11000606" cy="1828800"/>
          </a:xfrm>
          <a:prstGeom prst="rect">
            <a:avLst/>
          </a:prstGeom>
        </p:spPr>
      </p:pic>
      <p:sp>
        <p:nvSpPr>
          <p:cNvPr id="5" name="CuadroTexto 4"/>
          <p:cNvSpPr txBox="1"/>
          <p:nvPr/>
        </p:nvSpPr>
        <p:spPr>
          <a:xfrm>
            <a:off x="685426" y="1993392"/>
            <a:ext cx="11000606" cy="4524315"/>
          </a:xfrm>
          <a:prstGeom prst="rect">
            <a:avLst/>
          </a:prstGeom>
          <a:noFill/>
        </p:spPr>
        <p:txBody>
          <a:bodyPr wrap="square" rtlCol="0">
            <a:spAutoFit/>
          </a:bodyPr>
          <a:lstStyle/>
          <a:p>
            <a:pPr algn="ctr"/>
            <a:r>
              <a:rPr lang="es-ES" dirty="0" smtClean="0">
                <a:latin typeface="Arial" panose="020B0604020202020204" pitchFamily="34" charset="0"/>
                <a:cs typeface="Arial" panose="020B0604020202020204" pitchFamily="34" charset="0"/>
              </a:rPr>
              <a:t>Descripción de la metodología</a:t>
            </a:r>
          </a:p>
          <a:p>
            <a:pPr marL="285750" indent="-285750" algn="ctr">
              <a:buFontTx/>
              <a:buChar char="-"/>
            </a:pPr>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Instrumentos de recolección de datos: Normas replicadas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instrumentos utilizados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medición de variables </a:t>
            </a:r>
            <a:r>
              <a:rPr lang="es-ES" dirty="0" smtClean="0">
                <a:latin typeface="Arial" panose="020B0604020202020204" pitchFamily="34" charset="0"/>
                <a:cs typeface="Arial" panose="020B0604020202020204" pitchFamily="34" charset="0"/>
                <a:sym typeface="Wingdings" panose="05000000000000000000" pitchFamily="2" charset="2"/>
              </a:rPr>
              <a:t> unidades y</a:t>
            </a:r>
            <a:r>
              <a:rPr lang="es-ES" dirty="0" smtClean="0">
                <a:latin typeface="Arial" panose="020B0604020202020204" pitchFamily="34" charset="0"/>
                <a:cs typeface="Arial" panose="020B0604020202020204" pitchFamily="34" charset="0"/>
              </a:rPr>
              <a:t> escalas de medición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dispositivos de registro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validez y confiabilidad de los instrumentos.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Análisis de datos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datos recolectados.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técnicas estadísticas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análisis cualitativo,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enfoque utilizado para procesar los datos y obtener resultados.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Consideraciones éticas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consentimiento informado de los participantes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anonimato y confidencialidad de los datos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cumplimiento de las regulaciones y normas éticas correspondientes.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Es importante que la descripción de la metodología sea lo suficientemente detallada y clara para que otros investigadores puedan replicar el estudio y verificar la validez de los resultados. Además, es fundamental mantener la coherencia entre los pasos descritos en la metodología y los resultados presentados en el artículo.</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98242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2"/>
          <a:srcRect l="969" t="12313" r="45471" b="71068"/>
          <a:stretch/>
        </p:blipFill>
        <p:spPr>
          <a:xfrm>
            <a:off x="164592" y="54864"/>
            <a:ext cx="11539728" cy="1828800"/>
          </a:xfrm>
          <a:prstGeom prst="rect">
            <a:avLst/>
          </a:prstGeom>
        </p:spPr>
      </p:pic>
      <p:sp>
        <p:nvSpPr>
          <p:cNvPr id="5" name="CuadroTexto 4"/>
          <p:cNvSpPr txBox="1"/>
          <p:nvPr/>
        </p:nvSpPr>
        <p:spPr>
          <a:xfrm>
            <a:off x="383192" y="1856232"/>
            <a:ext cx="11531440" cy="3970318"/>
          </a:xfrm>
          <a:prstGeom prst="rect">
            <a:avLst/>
          </a:prstGeom>
          <a:noFill/>
        </p:spPr>
        <p:txBody>
          <a:bodyPr wrap="square" rtlCol="0">
            <a:spAutoFit/>
          </a:bodyPr>
          <a:lstStyle/>
          <a:p>
            <a:pPr marL="285750" indent="-285750" algn="ctr">
              <a:buFontTx/>
              <a:buChar char="-"/>
            </a:pPr>
            <a:r>
              <a:rPr lang="es-ES" dirty="0" smtClean="0">
                <a:latin typeface="Arial" panose="020B0604020202020204" pitchFamily="34" charset="0"/>
                <a:cs typeface="Arial" panose="020B0604020202020204" pitchFamily="34" charset="0"/>
              </a:rPr>
              <a:t>Presentación de resultados</a:t>
            </a:r>
          </a:p>
          <a:p>
            <a:pPr marL="285750" indent="-285750" algn="ctr">
              <a:buFontTx/>
              <a:buChar char="-"/>
            </a:pPr>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algunos consejos para presentar resultados: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 Organizar resultados en una estructura clara y lógica. </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 Explicar los conceptos clave de manera clara y evitar el uso excesivo de tecnicismos (tipo de audiencia).</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 Utiliza gráficos, tablas y diagramas para ilustrar tus resultados.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claridad replicabilidad y sencillez en la lectura.</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 Identifica los puntos más importantes de tus resultados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resaltar los hallazgos más relevantes y significativos.</a:t>
            </a:r>
          </a:p>
          <a:p>
            <a:pPr algn="just"/>
            <a:endParaRPr lang="es-E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2943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2"/>
          <a:srcRect l="969" t="12313" r="45471" b="71068"/>
          <a:stretch/>
        </p:blipFill>
        <p:spPr>
          <a:xfrm>
            <a:off x="164592" y="54864"/>
            <a:ext cx="11539728" cy="1828800"/>
          </a:xfrm>
          <a:prstGeom prst="rect">
            <a:avLst/>
          </a:prstGeom>
        </p:spPr>
      </p:pic>
      <p:sp>
        <p:nvSpPr>
          <p:cNvPr id="5" name="CuadroTexto 4"/>
          <p:cNvSpPr txBox="1"/>
          <p:nvPr/>
        </p:nvSpPr>
        <p:spPr>
          <a:xfrm>
            <a:off x="383192" y="1856232"/>
            <a:ext cx="11531440" cy="3416320"/>
          </a:xfrm>
          <a:prstGeom prst="rect">
            <a:avLst/>
          </a:prstGeom>
          <a:noFill/>
        </p:spPr>
        <p:txBody>
          <a:bodyPr wrap="square" rtlCol="0">
            <a:spAutoFit/>
          </a:bodyPr>
          <a:lstStyle/>
          <a:p>
            <a:pPr marL="285750" indent="-285750" algn="ctr">
              <a:buFontTx/>
              <a:buChar char="-"/>
            </a:pPr>
            <a:r>
              <a:rPr lang="es-ES" dirty="0" smtClean="0">
                <a:latin typeface="Arial" panose="020B0604020202020204" pitchFamily="34" charset="0"/>
                <a:cs typeface="Arial" panose="020B0604020202020204" pitchFamily="34" charset="0"/>
              </a:rPr>
              <a:t>Presentación de resultados</a:t>
            </a:r>
          </a:p>
          <a:p>
            <a:pPr algn="just"/>
            <a:r>
              <a:rPr lang="es-ES" dirty="0" smtClean="0">
                <a:latin typeface="Arial" panose="020B0604020202020204" pitchFamily="34" charset="0"/>
                <a:cs typeface="Arial" panose="020B0604020202020204" pitchFamily="34" charset="0"/>
              </a:rPr>
              <a:t>algunos consejos para presentar resultados: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 Describir los métodos que empleaste para obtener tus resultados (técnicas normalizadas o procedimientos replicables).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 Explica el significado de los resultados obtenidos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implicaciones de los hallazgos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relación con estudios previos o teorías existentes.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 Utilizar un lenguaje claro y comprensible para un seguimiento amigable del artículo.</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 una buena presentación científica se basa en una sólida preparación y una comunicación clara.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46475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2"/>
          <a:srcRect l="969" t="12313" r="45471" b="71068"/>
          <a:stretch/>
        </p:blipFill>
        <p:spPr>
          <a:xfrm>
            <a:off x="192024" y="274320"/>
            <a:ext cx="11494008" cy="1828800"/>
          </a:xfrm>
          <a:prstGeom prst="rect">
            <a:avLst/>
          </a:prstGeom>
        </p:spPr>
      </p:pic>
      <p:sp>
        <p:nvSpPr>
          <p:cNvPr id="5" name="CuadroTexto 4"/>
          <p:cNvSpPr txBox="1"/>
          <p:nvPr/>
        </p:nvSpPr>
        <p:spPr>
          <a:xfrm>
            <a:off x="192024" y="2020824"/>
            <a:ext cx="11667744" cy="4524315"/>
          </a:xfrm>
          <a:prstGeom prst="rect">
            <a:avLst/>
          </a:prstGeom>
          <a:noFill/>
        </p:spPr>
        <p:txBody>
          <a:bodyPr wrap="square" rtlCol="0">
            <a:spAutoFit/>
          </a:bodyPr>
          <a:lstStyle/>
          <a:p>
            <a:pPr marL="285750" indent="-285750" algn="ctr">
              <a:buFontTx/>
              <a:buChar char="-"/>
            </a:pPr>
            <a:r>
              <a:rPr lang="es-ES" dirty="0" smtClean="0">
                <a:latin typeface="Arial" panose="020B0604020202020204" pitchFamily="34" charset="0"/>
                <a:cs typeface="Arial" panose="020B0604020202020204" pitchFamily="34" charset="0"/>
              </a:rPr>
              <a:t>Discusión de los resultados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pasos y pautas generales para realizar una discusión efectiva:</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1. Resalta los principales hallazgos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Destaca los puntos clave que respaldan o refutan tus hipótesis o preguntas de investigación.</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2. Análisis de resultados obtenidos vs. hallazgos previos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estudios anteriores relevantes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cómo tus resultados amplían el conocimiento actual.</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3. implicaciones de tus hallazgos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su importancia en el contexto más amplio. </a:t>
            </a:r>
            <a:r>
              <a:rPr lang="es-ES" dirty="0" smtClean="0">
                <a:latin typeface="Arial" panose="020B0604020202020204" pitchFamily="34" charset="0"/>
                <a:cs typeface="Arial" panose="020B0604020202020204" pitchFamily="34" charset="0"/>
                <a:sym typeface="Wingdings" panose="05000000000000000000" pitchFamily="2" charset="2"/>
              </a:rPr>
              <a:t> Contribución </a:t>
            </a:r>
            <a:r>
              <a:rPr lang="es-ES" dirty="0" smtClean="0">
                <a:latin typeface="Arial" panose="020B0604020202020204" pitchFamily="34" charset="0"/>
                <a:cs typeface="Arial" panose="020B0604020202020204" pitchFamily="34" charset="0"/>
              </a:rPr>
              <a:t>a la comprensión del tema en cuestión </a:t>
            </a:r>
            <a:r>
              <a:rPr lang="es-ES" dirty="0" smtClean="0">
                <a:latin typeface="Arial" panose="020B0604020202020204" pitchFamily="34" charset="0"/>
                <a:cs typeface="Arial" panose="020B0604020202020204" pitchFamily="34" charset="0"/>
                <a:sym typeface="Wingdings" panose="05000000000000000000" pitchFamily="2" charset="2"/>
              </a:rPr>
              <a:t> su incidencia en </a:t>
            </a:r>
            <a:r>
              <a:rPr lang="es-ES" dirty="0" smtClean="0">
                <a:latin typeface="Arial" panose="020B0604020202020204" pitchFamily="34" charset="0"/>
                <a:cs typeface="Arial" panose="020B0604020202020204" pitchFamily="34" charset="0"/>
              </a:rPr>
              <a:t>futuras investigaciones o aplicaciones prácticas.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4. Limitaciones del estudio: Reconoce y describe las limitaciones de tu propio estudio.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posibles sesgos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problemas metodológicos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muestras pequeñas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factores que pueda afectar la interpretación de los resultados </a:t>
            </a:r>
            <a:r>
              <a:rPr lang="es-ES" dirty="0" smtClean="0">
                <a:latin typeface="Arial" panose="020B0604020202020204" pitchFamily="34" charset="0"/>
                <a:cs typeface="Arial" panose="020B0604020202020204" pitchFamily="34" charset="0"/>
                <a:sym typeface="Wingdings" panose="05000000000000000000" pitchFamily="2" charset="2"/>
              </a:rPr>
              <a:t> Honestidad y objetividad.</a:t>
            </a:r>
          </a:p>
        </p:txBody>
      </p:sp>
    </p:spTree>
    <p:extLst>
      <p:ext uri="{BB962C8B-B14F-4D97-AF65-F5344CB8AC3E}">
        <p14:creationId xmlns:p14="http://schemas.microsoft.com/office/powerpoint/2010/main" val="4009688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2"/>
          <a:srcRect l="969" t="12313" r="45471" b="71068"/>
          <a:stretch/>
        </p:blipFill>
        <p:spPr>
          <a:xfrm>
            <a:off x="192024" y="274320"/>
            <a:ext cx="11494008" cy="1828800"/>
          </a:xfrm>
          <a:prstGeom prst="rect">
            <a:avLst/>
          </a:prstGeom>
        </p:spPr>
      </p:pic>
      <p:sp>
        <p:nvSpPr>
          <p:cNvPr id="5" name="CuadroTexto 4"/>
          <p:cNvSpPr txBox="1"/>
          <p:nvPr/>
        </p:nvSpPr>
        <p:spPr>
          <a:xfrm>
            <a:off x="192024" y="2020824"/>
            <a:ext cx="11667744" cy="4247317"/>
          </a:xfrm>
          <a:prstGeom prst="rect">
            <a:avLst/>
          </a:prstGeom>
          <a:noFill/>
        </p:spPr>
        <p:txBody>
          <a:bodyPr wrap="square" rtlCol="0">
            <a:spAutoFit/>
          </a:bodyPr>
          <a:lstStyle/>
          <a:p>
            <a:pPr marL="285750" indent="-285750" algn="ctr">
              <a:buFontTx/>
              <a:buChar char="-"/>
            </a:pPr>
            <a:r>
              <a:rPr lang="es-ES" dirty="0" smtClean="0">
                <a:latin typeface="Arial" panose="020B0604020202020204" pitchFamily="34" charset="0"/>
                <a:cs typeface="Arial" panose="020B0604020202020204" pitchFamily="34" charset="0"/>
              </a:rPr>
              <a:t>Discusión de los resultados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pasos y pautas generales para realizar una discusión efectiva:</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5. sugerencias para investigaciones futuras: Si hay resultados inesperados o contradicciones, intenta ofrecer explicaciones plausibles basadas en tu conocimiento y experiencia.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áreas que necesiten más investigación y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posibles direcciones para futuros estudios.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6. Evita conclusiones exageradas: </a:t>
            </a:r>
            <a:r>
              <a:rPr lang="es-ES" dirty="0" smtClean="0">
                <a:latin typeface="Arial" panose="020B0604020202020204" pitchFamily="34" charset="0"/>
                <a:cs typeface="Arial" panose="020B0604020202020204" pitchFamily="34" charset="0"/>
                <a:sym typeface="Wingdings" panose="05000000000000000000" pitchFamily="2" charset="2"/>
              </a:rPr>
              <a:t> </a:t>
            </a:r>
            <a:r>
              <a:rPr lang="es-ES" dirty="0" smtClean="0">
                <a:latin typeface="Arial" panose="020B0604020202020204" pitchFamily="34" charset="0"/>
                <a:cs typeface="Arial" panose="020B0604020202020204" pitchFamily="34" charset="0"/>
              </a:rPr>
              <a:t>conclusiones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respaldado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resultados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evitar afirmaciones exageradas, infundadas o dogmáticas </a:t>
            </a:r>
            <a:r>
              <a:rPr lang="es-ES" dirty="0" smtClean="0">
                <a:latin typeface="Arial" panose="020B0604020202020204" pitchFamily="34" charset="0"/>
                <a:cs typeface="Arial" panose="020B0604020202020204" pitchFamily="34" charset="0"/>
                <a:sym typeface="Wingdings" panose="05000000000000000000" pitchFamily="2" charset="2"/>
              </a:rPr>
              <a:t></a:t>
            </a:r>
            <a:r>
              <a:rPr lang="es-ES" dirty="0" smtClean="0">
                <a:latin typeface="Arial" panose="020B0604020202020204" pitchFamily="34" charset="0"/>
                <a:cs typeface="Arial" panose="020B0604020202020204" pitchFamily="34" charset="0"/>
              </a:rPr>
              <a:t> objetividad y prudencia científica en las declaraciones.</a:t>
            </a:r>
          </a:p>
          <a:p>
            <a:pPr algn="just"/>
            <a:endParaRPr lang="es-ES" dirty="0" smtClean="0">
              <a:latin typeface="Arial" panose="020B0604020202020204" pitchFamily="34" charset="0"/>
              <a:cs typeface="Arial" panose="020B0604020202020204" pitchFamily="34" charset="0"/>
            </a:endParaRPr>
          </a:p>
          <a:p>
            <a:pPr algn="just"/>
            <a:r>
              <a:rPr lang="es-ES" dirty="0" smtClean="0">
                <a:latin typeface="Arial" panose="020B0604020202020204" pitchFamily="34" charset="0"/>
                <a:cs typeface="Arial" panose="020B0604020202020204" pitchFamily="34" charset="0"/>
              </a:rPr>
              <a:t>Recuerda que la discusión es un espacio para analizar, interpretar y contextualizar tus resultados, por lo que debes estar preparado para respaldar tus afirmaciones con evidencia sólida. Además, consulta las pautas específicas de la revista o conferencia donde planeas enviar tu estudio, ya que pueden tener requisitos adicionales para la sección de discusión.</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31268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216</TotalTime>
  <Words>1757</Words>
  <Application>Microsoft Office PowerPoint</Application>
  <PresentationFormat>Panorámica</PresentationFormat>
  <Paragraphs>147</Paragraphs>
  <Slides>15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15</vt:i4>
      </vt:variant>
    </vt:vector>
  </HeadingPairs>
  <TitlesOfParts>
    <vt:vector size="20" baseType="lpstr">
      <vt:lpstr>Arial</vt:lpstr>
      <vt:lpstr>Calibri</vt:lpstr>
      <vt:lpstr>Calibri Light</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Personal</dc:creator>
  <cp:lastModifiedBy>Personal</cp:lastModifiedBy>
  <cp:revision>9</cp:revision>
  <dcterms:created xsi:type="dcterms:W3CDTF">2023-06-23T20:36:36Z</dcterms:created>
  <dcterms:modified xsi:type="dcterms:W3CDTF">2023-06-24T00:13:12Z</dcterms:modified>
</cp:coreProperties>
</file>