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12190856" cy="685736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328671" y="1540128"/>
            <a:ext cx="7543800" cy="3836035"/>
          </a:xfrm>
          <a:custGeom>
            <a:avLst/>
            <a:gdLst/>
            <a:ahLst/>
            <a:cxnLst/>
            <a:rect l="l" t="t" r="r" b="b"/>
            <a:pathLst>
              <a:path w="7543800" h="3836035">
                <a:moveTo>
                  <a:pt x="0" y="3835908"/>
                </a:moveTo>
                <a:lnTo>
                  <a:pt x="7543800" y="3835908"/>
                </a:lnTo>
                <a:lnTo>
                  <a:pt x="7543800" y="0"/>
                </a:lnTo>
                <a:lnTo>
                  <a:pt x="0" y="0"/>
                </a:lnTo>
                <a:lnTo>
                  <a:pt x="0" y="3835908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146425"/>
            <a:ext cx="2461259" cy="61264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36836" y="3146425"/>
            <a:ext cx="2455164" cy="612648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2692908" y="3521328"/>
            <a:ext cx="6816090" cy="0"/>
          </a:xfrm>
          <a:custGeom>
            <a:avLst/>
            <a:gdLst/>
            <a:ahLst/>
            <a:cxnLst/>
            <a:rect l="l" t="t" r="r" b="b"/>
            <a:pathLst>
              <a:path w="6816090" h="0">
                <a:moveTo>
                  <a:pt x="0" y="0"/>
                </a:moveTo>
                <a:lnTo>
                  <a:pt x="6815709" y="0"/>
                </a:lnTo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57288" y="3695064"/>
            <a:ext cx="1711452" cy="115519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108960" y="3695064"/>
            <a:ext cx="2689860" cy="10927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4073" y="1679270"/>
            <a:ext cx="7035165" cy="1667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-1"/>
            <a:ext cx="12190856" cy="685736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8076" y="609282"/>
            <a:ext cx="10972800" cy="5638800"/>
          </a:xfrm>
          <a:custGeom>
            <a:avLst/>
            <a:gdLst/>
            <a:ahLst/>
            <a:cxnLst/>
            <a:rect l="l" t="t" r="r" b="b"/>
            <a:pathLst>
              <a:path w="10972800" h="5638800">
                <a:moveTo>
                  <a:pt x="0" y="5638800"/>
                </a:moveTo>
                <a:lnTo>
                  <a:pt x="10972800" y="5638800"/>
                </a:lnTo>
                <a:lnTo>
                  <a:pt x="109728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3152902"/>
            <a:ext cx="761999" cy="60642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437619" y="3152902"/>
            <a:ext cx="754379" cy="6064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24834" y="1205229"/>
            <a:ext cx="594233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4394" y="2793303"/>
            <a:ext cx="9336405" cy="3142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424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nam.edu.ar/images/documentos/estatuto_unam.pdf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31115" rIns="0" bIns="0" rtlCol="0" vert="horz">
            <a:spAutoFit/>
          </a:bodyPr>
          <a:lstStyle/>
          <a:p>
            <a:pPr marL="596265" marR="5080" indent="-584200">
              <a:lnSpc>
                <a:spcPts val="6440"/>
              </a:lnSpc>
              <a:spcBef>
                <a:spcPts val="245"/>
              </a:spcBef>
            </a:pPr>
            <a:r>
              <a:rPr dirty="0" sz="5400" spc="-55" b="0">
                <a:solidFill>
                  <a:srgbClr val="000000"/>
                </a:solidFill>
                <a:latin typeface="Times New Roman"/>
                <a:cs typeface="Times New Roman"/>
              </a:rPr>
              <a:t>Estatuto</a:t>
            </a:r>
            <a:r>
              <a:rPr dirty="0" sz="5400" spc="-3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5400" spc="-60" b="0">
                <a:solidFill>
                  <a:srgbClr val="000000"/>
                </a:solidFill>
                <a:latin typeface="Times New Roman"/>
                <a:cs typeface="Times New Roman"/>
              </a:rPr>
              <a:t>de</a:t>
            </a:r>
            <a:r>
              <a:rPr dirty="0" sz="5400" spc="-30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5400" spc="-50" b="0">
                <a:solidFill>
                  <a:srgbClr val="000000"/>
                </a:solidFill>
                <a:latin typeface="Times New Roman"/>
                <a:cs typeface="Times New Roman"/>
              </a:rPr>
              <a:t>la</a:t>
            </a:r>
            <a:r>
              <a:rPr dirty="0" sz="5400" spc="-31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5400" spc="-45" b="0">
                <a:solidFill>
                  <a:srgbClr val="000000"/>
                </a:solidFill>
                <a:latin typeface="Times New Roman"/>
                <a:cs typeface="Times New Roman"/>
              </a:rPr>
              <a:t>Universidad Nacional</a:t>
            </a:r>
            <a:r>
              <a:rPr dirty="0" sz="5400" spc="-3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5400" spc="-50" b="0">
                <a:solidFill>
                  <a:srgbClr val="000000"/>
                </a:solidFill>
                <a:latin typeface="Times New Roman"/>
                <a:cs typeface="Times New Roman"/>
              </a:rPr>
              <a:t>de</a:t>
            </a:r>
            <a:r>
              <a:rPr dirty="0" sz="5400" spc="-30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5400" spc="-10" b="0">
                <a:solidFill>
                  <a:srgbClr val="000000"/>
                </a:solidFill>
                <a:latin typeface="Times New Roman"/>
                <a:cs typeface="Times New Roman"/>
              </a:rPr>
              <a:t>Misiones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287139" y="4818126"/>
            <a:ext cx="37807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1">
                <a:latin typeface="Times New Roman"/>
                <a:cs typeface="Times New Roman"/>
              </a:rPr>
              <a:t>Sistema</a:t>
            </a:r>
            <a:r>
              <a:rPr dirty="0" sz="2800" spc="-14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de</a:t>
            </a:r>
            <a:r>
              <a:rPr dirty="0" sz="2800" spc="-12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Tutorías</a:t>
            </a:r>
            <a:r>
              <a:rPr dirty="0" sz="2800" spc="-125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2025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601344"/>
            <a:ext cx="12192000" cy="5654675"/>
            <a:chOff x="0" y="601344"/>
            <a:chExt cx="12192000" cy="5654675"/>
          </a:xfrm>
        </p:grpSpPr>
        <p:sp>
          <p:nvSpPr>
            <p:cNvPr id="3" name="object 3" descr=""/>
            <p:cNvSpPr/>
            <p:nvPr/>
          </p:nvSpPr>
          <p:spPr>
            <a:xfrm>
              <a:off x="1264919" y="2191258"/>
              <a:ext cx="9669780" cy="439420"/>
            </a:xfrm>
            <a:custGeom>
              <a:avLst/>
              <a:gdLst/>
              <a:ahLst/>
              <a:cxnLst/>
              <a:rect l="l" t="t" r="r" b="b"/>
              <a:pathLst>
                <a:path w="9669780" h="439419">
                  <a:moveTo>
                    <a:pt x="9669780" y="0"/>
                  </a:moveTo>
                  <a:lnTo>
                    <a:pt x="0" y="0"/>
                  </a:lnTo>
                  <a:lnTo>
                    <a:pt x="0" y="438912"/>
                  </a:lnTo>
                  <a:lnTo>
                    <a:pt x="9669780" y="438912"/>
                  </a:lnTo>
                  <a:lnTo>
                    <a:pt x="966978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264919" y="2191258"/>
              <a:ext cx="9669780" cy="439420"/>
            </a:xfrm>
            <a:custGeom>
              <a:avLst/>
              <a:gdLst/>
              <a:ahLst/>
              <a:cxnLst/>
              <a:rect l="l" t="t" r="r" b="b"/>
              <a:pathLst>
                <a:path w="9669780" h="439419">
                  <a:moveTo>
                    <a:pt x="0" y="438912"/>
                  </a:moveTo>
                  <a:lnTo>
                    <a:pt x="9669780" y="438912"/>
                  </a:lnTo>
                  <a:lnTo>
                    <a:pt x="9669780" y="0"/>
                  </a:lnTo>
                  <a:lnTo>
                    <a:pt x="0" y="0"/>
                  </a:lnTo>
                  <a:lnTo>
                    <a:pt x="0" y="438912"/>
                  </a:lnTo>
                  <a:close/>
                </a:path>
              </a:pathLst>
            </a:custGeom>
            <a:ln w="15875">
              <a:solidFill>
                <a:srgbClr val="F8F8F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86460" y="589533"/>
            <a:ext cx="454215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solidFill>
                  <a:srgbClr val="000000"/>
                </a:solidFill>
                <a:latin typeface="Times New Roman"/>
                <a:cs typeface="Times New Roman"/>
              </a:rPr>
              <a:t>¿Qué</a:t>
            </a:r>
            <a:r>
              <a:rPr dirty="0" sz="4400" spc="-24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 b="0">
                <a:solidFill>
                  <a:srgbClr val="000000"/>
                </a:solidFill>
                <a:latin typeface="Times New Roman"/>
                <a:cs typeface="Times New Roman"/>
              </a:rPr>
              <a:t>es</a:t>
            </a:r>
            <a:r>
              <a:rPr dirty="0" sz="4400" spc="-21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 b="0">
                <a:solidFill>
                  <a:srgbClr val="000000"/>
                </a:solidFill>
                <a:latin typeface="Times New Roman"/>
                <a:cs typeface="Times New Roman"/>
              </a:rPr>
              <a:t>un</a:t>
            </a:r>
            <a:r>
              <a:rPr dirty="0" sz="4400" spc="-229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 spc="-10" b="0">
                <a:solidFill>
                  <a:srgbClr val="000000"/>
                </a:solidFill>
                <a:latin typeface="Times New Roman"/>
                <a:cs typeface="Times New Roman"/>
              </a:rPr>
              <a:t>estatuto?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85519" y="1505458"/>
            <a:ext cx="10365740" cy="3769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182245">
              <a:lnSpc>
                <a:spcPct val="99500"/>
              </a:lnSpc>
              <a:spcBef>
                <a:spcPts val="110"/>
              </a:spcBef>
            </a:pPr>
            <a:r>
              <a:rPr dirty="0" sz="2800" spc="-20">
                <a:latin typeface="Times New Roman"/>
                <a:cs typeface="Times New Roman"/>
              </a:rPr>
              <a:t>"Un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-25" b="1">
                <a:latin typeface="Times New Roman"/>
                <a:cs typeface="Times New Roman"/>
              </a:rPr>
              <a:t>ESTATUTO</a:t>
            </a:r>
            <a:r>
              <a:rPr dirty="0" sz="2800" spc="-130" b="1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es</a:t>
            </a:r>
            <a:r>
              <a:rPr dirty="0" sz="2800" spc="-14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un</a:t>
            </a:r>
            <a:r>
              <a:rPr dirty="0" sz="2800" spc="-1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conjunto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de</a:t>
            </a:r>
            <a:r>
              <a:rPr dirty="0" sz="2800" spc="-15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normas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institucionales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básicas, </a:t>
            </a:r>
            <a:r>
              <a:rPr dirty="0" sz="2800" spc="-40">
                <a:latin typeface="Times New Roman"/>
                <a:cs typeface="Times New Roman"/>
              </a:rPr>
              <a:t>dictadas</a:t>
            </a:r>
            <a:r>
              <a:rPr dirty="0" sz="2800" spc="-125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en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virtud</a:t>
            </a:r>
            <a:r>
              <a:rPr dirty="0" sz="2800" spc="-1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de</a:t>
            </a:r>
            <a:r>
              <a:rPr dirty="0" sz="2800" spc="-14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la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autonomía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de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 spc="-35">
                <a:latin typeface="Times New Roman"/>
                <a:cs typeface="Times New Roman"/>
              </a:rPr>
              <a:t>cada</a:t>
            </a:r>
            <a:r>
              <a:rPr dirty="0" sz="2800" spc="-140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Universidad,</a:t>
            </a:r>
            <a:r>
              <a:rPr dirty="0" sz="2800" spc="-15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y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35">
                <a:latin typeface="Times New Roman"/>
                <a:cs typeface="Times New Roman"/>
              </a:rPr>
              <a:t>que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 spc="-40">
                <a:latin typeface="Times New Roman"/>
                <a:cs typeface="Times New Roman"/>
              </a:rPr>
              <a:t>contiene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las </a:t>
            </a:r>
            <a:r>
              <a:rPr dirty="0" sz="2800" spc="-30">
                <a:latin typeface="Times New Roman"/>
                <a:cs typeface="Times New Roman"/>
              </a:rPr>
              <a:t>reglas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40">
                <a:latin typeface="Times New Roman"/>
                <a:cs typeface="Times New Roman"/>
              </a:rPr>
              <a:t>fundamentales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-30">
                <a:latin typeface="Times New Roman"/>
                <a:cs typeface="Times New Roman"/>
              </a:rPr>
              <a:t>acerca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de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 spc="-40">
                <a:latin typeface="Times New Roman"/>
                <a:cs typeface="Times New Roman"/>
              </a:rPr>
              <a:t>organización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y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funcionamiento".</a:t>
            </a:r>
            <a:endParaRPr sz="2800">
              <a:latin typeface="Times New Roman"/>
              <a:cs typeface="Times New Roman"/>
            </a:endParaRPr>
          </a:p>
          <a:p>
            <a:pPr marL="292735" indent="-285750">
              <a:lnSpc>
                <a:spcPct val="100000"/>
              </a:lnSpc>
              <a:spcBef>
                <a:spcPts val="2645"/>
              </a:spcBef>
              <a:buSzPct val="96428"/>
              <a:buFont typeface="Wingdings"/>
              <a:buChar char=""/>
              <a:tabLst>
                <a:tab pos="292735" algn="l"/>
              </a:tabLst>
            </a:pPr>
            <a:r>
              <a:rPr dirty="0" sz="2800" spc="-50">
                <a:latin typeface="Times New Roman"/>
                <a:cs typeface="Times New Roman"/>
              </a:rPr>
              <a:t>Regular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el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-50">
                <a:latin typeface="Times New Roman"/>
                <a:cs typeface="Times New Roman"/>
              </a:rPr>
              <a:t>funcionamiento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de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la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entidad</a:t>
            </a:r>
            <a:r>
              <a:rPr dirty="0" sz="2800" spc="-125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frente</a:t>
            </a:r>
            <a:r>
              <a:rPr dirty="0" sz="2800" spc="-16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terceros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2800" spc="-50">
                <a:latin typeface="Times New Roman"/>
                <a:cs typeface="Times New Roman"/>
              </a:rPr>
              <a:t>(por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ejemplo,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normas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spc="-35">
                <a:latin typeface="Times New Roman"/>
                <a:cs typeface="Times New Roman"/>
              </a:rPr>
              <a:t>para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la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 spc="-50">
                <a:latin typeface="Times New Roman"/>
                <a:cs typeface="Times New Roman"/>
              </a:rPr>
              <a:t>toma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de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Times New Roman"/>
                <a:cs typeface="Times New Roman"/>
              </a:rPr>
              <a:t>decisiones,</a:t>
            </a:r>
            <a:r>
              <a:rPr dirty="0" sz="2800" spc="-125">
                <a:latin typeface="Times New Roman"/>
                <a:cs typeface="Times New Roman"/>
              </a:rPr>
              <a:t> </a:t>
            </a:r>
            <a:r>
              <a:rPr dirty="0" sz="2800" spc="-50">
                <a:latin typeface="Times New Roman"/>
                <a:cs typeface="Times New Roman"/>
              </a:rPr>
              <a:t>representantes,</a:t>
            </a:r>
            <a:r>
              <a:rPr dirty="0" sz="2800" spc="-12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etc.).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5080" indent="-5715">
              <a:lnSpc>
                <a:spcPts val="3340"/>
              </a:lnSpc>
              <a:buSzPct val="96428"/>
              <a:buFont typeface="Wingdings"/>
              <a:buChar char=""/>
              <a:tabLst>
                <a:tab pos="292735" algn="l"/>
              </a:tabLst>
            </a:pP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Regular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los</a:t>
            </a:r>
            <a:r>
              <a:rPr dirty="0" sz="2800" spc="14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derechos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y</a:t>
            </a:r>
            <a:r>
              <a:rPr dirty="0" sz="2800" spc="1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obligaciones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de</a:t>
            </a:r>
            <a:r>
              <a:rPr dirty="0" sz="2800" spc="1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los</a:t>
            </a:r>
            <a:r>
              <a:rPr dirty="0" sz="2800" spc="1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miembros</a:t>
            </a:r>
            <a:r>
              <a:rPr dirty="0" sz="2800" spc="1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y</a:t>
            </a:r>
            <a:r>
              <a:rPr dirty="0" sz="2800" spc="14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las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relaciones </a:t>
            </a:r>
            <a:r>
              <a:rPr dirty="0" sz="2800">
                <a:latin typeface="Times New Roman"/>
                <a:cs typeface="Times New Roman"/>
              </a:rPr>
              <a:t>entre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estos.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59839" y="2296160"/>
            <a:ext cx="9671685" cy="439420"/>
          </a:xfrm>
          <a:prstGeom prst="rect">
            <a:avLst/>
          </a:prstGeom>
          <a:solidFill>
            <a:srgbClr val="FAFAFA"/>
          </a:solidFill>
          <a:ln w="15875">
            <a:solidFill>
              <a:srgbClr val="F8F8F8"/>
            </a:solidFill>
          </a:ln>
        </p:spPr>
        <p:txBody>
          <a:bodyPr wrap="square" lIns="0" tIns="52705" rIns="0" bIns="0" rtlCol="0" vert="horz">
            <a:spAutoFit/>
          </a:bodyPr>
          <a:lstStyle/>
          <a:p>
            <a:pPr marL="412115" indent="-285115">
              <a:lnSpc>
                <a:spcPct val="100000"/>
              </a:lnSpc>
              <a:spcBef>
                <a:spcPts val="415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412115" algn="l"/>
              </a:tabLst>
            </a:pPr>
            <a:r>
              <a:rPr dirty="0" u="sng" sz="240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TÍTULO</a:t>
            </a:r>
            <a:r>
              <a:rPr dirty="0" u="sng" sz="2400" spc="-11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0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III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.</a:t>
            </a:r>
            <a:r>
              <a:rPr dirty="0" sz="2400" spc="-1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ACCIONES</a:t>
            </a:r>
            <a:r>
              <a:rPr dirty="0" sz="240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UNIVERSITARIAS.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80203" y="714502"/>
            <a:ext cx="213423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 b="0">
                <a:solidFill>
                  <a:srgbClr val="000000"/>
                </a:solidFill>
                <a:latin typeface="Times New Roman"/>
                <a:cs typeface="Times New Roman"/>
              </a:rPr>
              <a:t>TÍTULOS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74394" y="1361968"/>
            <a:ext cx="7980045" cy="925194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52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 sz="2400" spc="-3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TÍTULO</a:t>
            </a:r>
            <a:r>
              <a:rPr dirty="0" u="sng" sz="2400" spc="-135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0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.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242424"/>
                </a:solidFill>
                <a:latin typeface="Times New Roman"/>
                <a:cs typeface="Times New Roman"/>
              </a:rPr>
              <a:t>BASES,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242424"/>
                </a:solidFill>
                <a:latin typeface="Times New Roman"/>
                <a:cs typeface="Times New Roman"/>
              </a:rPr>
              <a:t>FINES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FUNCIONES.</a:t>
            </a:r>
            <a:endParaRPr sz="2400">
              <a:latin typeface="Times New Roman"/>
              <a:cs typeface="Times New Roman"/>
            </a:endParaRPr>
          </a:p>
          <a:p>
            <a:pPr marL="297180" indent="-284480">
              <a:lnSpc>
                <a:spcPct val="100000"/>
              </a:lnSpc>
              <a:spcBef>
                <a:spcPts val="83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 sz="2400" spc="-1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TÍTULO</a:t>
            </a:r>
            <a:r>
              <a:rPr dirty="0" u="sng" sz="2400" spc="-125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00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Times New Roman"/>
                <a:cs typeface="Times New Roman"/>
              </a:rPr>
              <a:t>II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.</a:t>
            </a:r>
            <a:r>
              <a:rPr dirty="0" sz="2400" spc="-9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DERECHOS,</a:t>
            </a:r>
            <a:r>
              <a:rPr dirty="0" sz="2400" spc="-8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GARANTÍAS</a:t>
            </a:r>
            <a:r>
              <a:rPr dirty="0" sz="240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OBLIGACIONES.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4769" rIns="0" bIns="0" rtlCol="0" vert="horz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509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 spc="-40">
                <a:uFill>
                  <a:solidFill>
                    <a:srgbClr val="242424"/>
                  </a:solidFill>
                </a:uFill>
              </a:rPr>
              <a:t>TÍTULO</a:t>
            </a:r>
            <a:r>
              <a:rPr dirty="0" u="sng" spc="-110">
                <a:uFill>
                  <a:solidFill>
                    <a:srgbClr val="242424"/>
                  </a:solidFill>
                </a:uFill>
              </a:rPr>
              <a:t> </a:t>
            </a:r>
            <a:r>
              <a:rPr dirty="0" u="sng" spc="-40">
                <a:uFill>
                  <a:solidFill>
                    <a:srgbClr val="242424"/>
                  </a:solidFill>
                </a:uFill>
              </a:rPr>
              <a:t>IV</a:t>
            </a:r>
            <a:r>
              <a:rPr dirty="0" spc="-40"/>
              <a:t>.</a:t>
            </a:r>
            <a:r>
              <a:rPr dirty="0" spc="-90"/>
              <a:t> </a:t>
            </a:r>
            <a:r>
              <a:rPr dirty="0" spc="-10"/>
              <a:t>ESTRUCTURA.</a:t>
            </a:r>
          </a:p>
          <a:p>
            <a:pPr marL="297180" indent="-284480">
              <a:lnSpc>
                <a:spcPct val="100000"/>
              </a:lnSpc>
              <a:spcBef>
                <a:spcPts val="815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 spc="-45">
                <a:uFill>
                  <a:solidFill>
                    <a:srgbClr val="242424"/>
                  </a:solidFill>
                </a:uFill>
              </a:rPr>
              <a:t>TÍTULO</a:t>
            </a:r>
            <a:r>
              <a:rPr dirty="0" u="sng" spc="-125">
                <a:uFill>
                  <a:solidFill>
                    <a:srgbClr val="242424"/>
                  </a:solidFill>
                </a:uFill>
              </a:rPr>
              <a:t> </a:t>
            </a:r>
            <a:r>
              <a:rPr dirty="0" u="sng" spc="-35">
                <a:uFill>
                  <a:solidFill>
                    <a:srgbClr val="242424"/>
                  </a:solidFill>
                </a:uFill>
              </a:rPr>
              <a:t>V</a:t>
            </a:r>
            <a:r>
              <a:rPr dirty="0" spc="-35"/>
              <a:t>.</a:t>
            </a:r>
            <a:r>
              <a:rPr dirty="0" spc="-105"/>
              <a:t> </a:t>
            </a:r>
            <a:r>
              <a:rPr dirty="0" spc="-10"/>
              <a:t>GOBIERNO.</a:t>
            </a:r>
          </a:p>
          <a:p>
            <a:pPr marL="297180" indent="-284480">
              <a:lnSpc>
                <a:spcPct val="100000"/>
              </a:lnSpc>
              <a:spcBef>
                <a:spcPts val="83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 spc="-10">
                <a:uFill>
                  <a:solidFill>
                    <a:srgbClr val="242424"/>
                  </a:solidFill>
                </a:uFill>
              </a:rPr>
              <a:t>TÍTULO</a:t>
            </a:r>
            <a:r>
              <a:rPr dirty="0" u="sng" spc="-135">
                <a:uFill>
                  <a:solidFill>
                    <a:srgbClr val="242424"/>
                  </a:solidFill>
                </a:uFill>
              </a:rPr>
              <a:t> </a:t>
            </a:r>
            <a:r>
              <a:rPr dirty="0" u="sng" spc="-10">
                <a:uFill>
                  <a:solidFill>
                    <a:srgbClr val="242424"/>
                  </a:solidFill>
                </a:uFill>
              </a:rPr>
              <a:t>VI</a:t>
            </a:r>
            <a:r>
              <a:rPr dirty="0" spc="-10"/>
              <a:t>:</a:t>
            </a:r>
            <a:r>
              <a:rPr dirty="0" spc="-105"/>
              <a:t> </a:t>
            </a:r>
            <a:r>
              <a:rPr dirty="0" spc="-25"/>
              <a:t>ÓRGANOS</a:t>
            </a:r>
            <a:r>
              <a:rPr dirty="0" spc="-114"/>
              <a:t> </a:t>
            </a:r>
            <a:r>
              <a:rPr dirty="0" spc="-25"/>
              <a:t>DE</a:t>
            </a:r>
            <a:r>
              <a:rPr dirty="0" spc="-120"/>
              <a:t> </a:t>
            </a:r>
            <a:r>
              <a:rPr dirty="0" spc="-20"/>
              <a:t>EVALUACIÓN</a:t>
            </a:r>
            <a:r>
              <a:rPr dirty="0" spc="-95"/>
              <a:t> </a:t>
            </a:r>
            <a:r>
              <a:rPr dirty="0" spc="-20"/>
              <a:t>Y</a:t>
            </a:r>
            <a:r>
              <a:rPr dirty="0" spc="-110"/>
              <a:t> </a:t>
            </a:r>
            <a:r>
              <a:rPr dirty="0" spc="-10"/>
              <a:t>ASESORAMIENTO.</a:t>
            </a:r>
          </a:p>
          <a:p>
            <a:pPr marL="297180" indent="-284480">
              <a:lnSpc>
                <a:spcPct val="100000"/>
              </a:lnSpc>
              <a:spcBef>
                <a:spcPts val="83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>
                <a:uFill>
                  <a:solidFill>
                    <a:srgbClr val="242424"/>
                  </a:solidFill>
                </a:uFill>
              </a:rPr>
              <a:t>TÍTULO</a:t>
            </a:r>
            <a:r>
              <a:rPr dirty="0" u="sng" spc="-120">
                <a:uFill>
                  <a:solidFill>
                    <a:srgbClr val="242424"/>
                  </a:solidFill>
                </a:uFill>
              </a:rPr>
              <a:t> </a:t>
            </a:r>
            <a:r>
              <a:rPr dirty="0" u="sng">
                <a:uFill>
                  <a:solidFill>
                    <a:srgbClr val="242424"/>
                  </a:solidFill>
                </a:uFill>
              </a:rPr>
              <a:t>VII</a:t>
            </a:r>
            <a:r>
              <a:rPr dirty="0"/>
              <a:t>:</a:t>
            </a:r>
            <a:r>
              <a:rPr dirty="0" spc="-105"/>
              <a:t> </a:t>
            </a:r>
            <a:r>
              <a:rPr dirty="0" spc="-10"/>
              <a:t>CLAUSTROS.</a:t>
            </a:r>
          </a:p>
          <a:p>
            <a:pPr marL="297180" marR="5080" indent="-285115">
              <a:lnSpc>
                <a:spcPts val="2720"/>
              </a:lnSpc>
              <a:spcBef>
                <a:spcPts val="91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>
                <a:uFill>
                  <a:solidFill>
                    <a:srgbClr val="242424"/>
                  </a:solidFill>
                </a:uFill>
              </a:rPr>
              <a:t>TÍTULO</a:t>
            </a:r>
            <a:r>
              <a:rPr dirty="0" u="sng" spc="-114">
                <a:uFill>
                  <a:solidFill>
                    <a:srgbClr val="242424"/>
                  </a:solidFill>
                </a:uFill>
              </a:rPr>
              <a:t> </a:t>
            </a:r>
            <a:r>
              <a:rPr dirty="0" u="sng" spc="-20">
                <a:uFill>
                  <a:solidFill>
                    <a:srgbClr val="242424"/>
                  </a:solidFill>
                </a:uFill>
              </a:rPr>
              <a:t>VIII.</a:t>
            </a:r>
            <a:r>
              <a:rPr dirty="0" spc="-20"/>
              <a:t>PATRIMONIO,</a:t>
            </a:r>
            <a:r>
              <a:rPr dirty="0" spc="-110"/>
              <a:t> </a:t>
            </a:r>
            <a:r>
              <a:rPr dirty="0"/>
              <a:t>RECURSOS</a:t>
            </a:r>
            <a:r>
              <a:rPr dirty="0" spc="-105"/>
              <a:t> </a:t>
            </a:r>
            <a:r>
              <a:rPr dirty="0"/>
              <a:t>Y</a:t>
            </a:r>
            <a:r>
              <a:rPr dirty="0" spc="-114"/>
              <a:t> </a:t>
            </a:r>
            <a:r>
              <a:rPr dirty="0" spc="-10"/>
              <a:t>RÉGIMEN</a:t>
            </a:r>
            <a:r>
              <a:rPr dirty="0" spc="-100"/>
              <a:t> </a:t>
            </a:r>
            <a:r>
              <a:rPr dirty="0" spc="-10"/>
              <a:t>ECONÓMICO FINANCIERO.</a:t>
            </a:r>
          </a:p>
          <a:p>
            <a:pPr marL="297180" indent="-284480">
              <a:lnSpc>
                <a:spcPct val="100000"/>
              </a:lnSpc>
              <a:spcBef>
                <a:spcPts val="84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7180" algn="l"/>
              </a:tabLst>
            </a:pPr>
            <a:r>
              <a:rPr dirty="0" u="sng">
                <a:uFill>
                  <a:solidFill>
                    <a:srgbClr val="242424"/>
                  </a:solidFill>
                </a:uFill>
              </a:rPr>
              <a:t>TÍTULO</a:t>
            </a:r>
            <a:r>
              <a:rPr dirty="0" u="sng" spc="-20">
                <a:uFill>
                  <a:solidFill>
                    <a:srgbClr val="242424"/>
                  </a:solidFill>
                </a:uFill>
              </a:rPr>
              <a:t> </a:t>
            </a:r>
            <a:r>
              <a:rPr dirty="0" u="sng">
                <a:uFill>
                  <a:solidFill>
                    <a:srgbClr val="242424"/>
                  </a:solidFill>
                </a:uFill>
              </a:rPr>
              <a:t>IX</a:t>
            </a:r>
            <a:r>
              <a:rPr dirty="0"/>
              <a:t>. RÉGIMEN</a:t>
            </a:r>
            <a:r>
              <a:rPr dirty="0" spc="30"/>
              <a:t> </a:t>
            </a:r>
            <a:r>
              <a:rPr dirty="0" spc="-10"/>
              <a:t>ELECTORAL.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95983" y="2421381"/>
            <a:ext cx="9407525" cy="0"/>
          </a:xfrm>
          <a:custGeom>
            <a:avLst/>
            <a:gdLst/>
            <a:ahLst/>
            <a:cxnLst/>
            <a:rect l="l" t="t" r="r" b="b"/>
            <a:pathLst>
              <a:path w="9407525" h="0">
                <a:moveTo>
                  <a:pt x="0" y="0"/>
                </a:moveTo>
                <a:lnTo>
                  <a:pt x="9407271" y="0"/>
                </a:lnTo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02154" y="606298"/>
            <a:ext cx="7223759" cy="1239520"/>
          </a:xfrm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12700" marR="5080" indent="914400">
              <a:lnSpc>
                <a:spcPts val="4760"/>
              </a:lnSpc>
              <a:spcBef>
                <a:spcPts val="240"/>
              </a:spcBef>
            </a:pPr>
            <a:r>
              <a:rPr dirty="0" sz="4000" b="0">
                <a:solidFill>
                  <a:srgbClr val="000000"/>
                </a:solidFill>
                <a:latin typeface="Times New Roman"/>
                <a:cs typeface="Times New Roman"/>
              </a:rPr>
              <a:t>TÍTULO</a:t>
            </a:r>
            <a:r>
              <a:rPr dirty="0" sz="4000" spc="-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 b="0">
                <a:solidFill>
                  <a:srgbClr val="000000"/>
                </a:solidFill>
                <a:latin typeface="Times New Roman"/>
                <a:cs typeface="Times New Roman"/>
              </a:rPr>
              <a:t>II:</a:t>
            </a:r>
            <a:r>
              <a:rPr dirty="0" sz="4000" spc="-10" b="0">
                <a:solidFill>
                  <a:srgbClr val="000000"/>
                </a:solidFill>
                <a:latin typeface="Times New Roman"/>
                <a:cs typeface="Times New Roman"/>
              </a:rPr>
              <a:t> DERECHOS, </a:t>
            </a:r>
            <a:r>
              <a:rPr dirty="0" sz="4000" spc="-45" b="0">
                <a:solidFill>
                  <a:srgbClr val="000000"/>
                </a:solidFill>
                <a:latin typeface="Times New Roman"/>
                <a:cs typeface="Times New Roman"/>
              </a:rPr>
              <a:t>GARANTÍAS</a:t>
            </a:r>
            <a:r>
              <a:rPr dirty="0" sz="4000" spc="-21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 spc="-35" b="0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dirty="0" sz="4000" spc="-2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 spc="-10" b="0">
                <a:solidFill>
                  <a:srgbClr val="000000"/>
                </a:solidFill>
                <a:latin typeface="Times New Roman"/>
                <a:cs typeface="Times New Roman"/>
              </a:rPr>
              <a:t>OBLIGACIONES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22984" y="1740921"/>
            <a:ext cx="9788525" cy="3269615"/>
          </a:xfrm>
          <a:prstGeom prst="rect">
            <a:avLst/>
          </a:prstGeom>
        </p:spPr>
        <p:txBody>
          <a:bodyPr wrap="square" lIns="0" tIns="21907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725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9085" algn="l"/>
              </a:tabLst>
            </a:pP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La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50">
                <a:solidFill>
                  <a:srgbClr val="242424"/>
                </a:solidFill>
                <a:latin typeface="Times New Roman"/>
                <a:cs typeface="Times New Roman"/>
              </a:rPr>
              <a:t>U.Na.M.</a:t>
            </a:r>
            <a:r>
              <a:rPr dirty="0" sz="240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sostiene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242424"/>
                </a:solidFill>
                <a:latin typeface="Times New Roman"/>
                <a:cs typeface="Times New Roman"/>
              </a:rPr>
              <a:t>como</a:t>
            </a:r>
            <a:r>
              <a:rPr dirty="0" sz="2400" spc="-9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derechos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garantías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fundamentales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9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0">
                <a:solidFill>
                  <a:srgbClr val="242424"/>
                </a:solidFill>
                <a:latin typeface="Times New Roman"/>
                <a:cs typeface="Times New Roman"/>
              </a:rPr>
              <a:t>sus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miembros: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1805"/>
              </a:spcBef>
              <a:buClr>
                <a:srgbClr val="83992A"/>
              </a:buClr>
              <a:buSzPct val="110416"/>
              <a:buFont typeface="Wingdings"/>
              <a:buChar char=""/>
              <a:tabLst>
                <a:tab pos="299085" algn="l"/>
              </a:tabLst>
            </a:pP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El</a:t>
            </a:r>
            <a:r>
              <a:rPr dirty="0" sz="240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respeto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irrestricto</a:t>
            </a:r>
            <a:r>
              <a:rPr dirty="0" sz="2400" spc="-1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por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los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derechos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humanos.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2175"/>
              </a:spcBef>
              <a:buClr>
                <a:srgbClr val="83992A"/>
              </a:buClr>
              <a:buSzPct val="110416"/>
              <a:buFont typeface="Wingdings"/>
              <a:buChar char=""/>
              <a:tabLst>
                <a:tab pos="299085" algn="l"/>
              </a:tabLst>
            </a:pP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La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242424"/>
                </a:solidFill>
                <a:latin typeface="Times New Roman"/>
                <a:cs typeface="Times New Roman"/>
              </a:rPr>
              <a:t>gratuidad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la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242424"/>
                </a:solidFill>
                <a:latin typeface="Times New Roman"/>
                <a:cs typeface="Times New Roman"/>
              </a:rPr>
              <a:t>enseñanza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242424"/>
                </a:solidFill>
                <a:latin typeface="Times New Roman"/>
                <a:cs typeface="Times New Roman"/>
              </a:rPr>
              <a:t>pregrado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grado.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2170"/>
              </a:spcBef>
              <a:buClr>
                <a:srgbClr val="83992A"/>
              </a:buClr>
              <a:buSzPct val="110416"/>
              <a:buFont typeface="Wingdings"/>
              <a:buChar char=""/>
              <a:tabLst>
                <a:tab pos="299085" algn="l"/>
              </a:tabLst>
            </a:pPr>
            <a:r>
              <a:rPr dirty="0" sz="2400" spc="-15">
                <a:solidFill>
                  <a:srgbClr val="242424"/>
                </a:solidFill>
                <a:latin typeface="Times New Roman"/>
                <a:cs typeface="Times New Roman"/>
              </a:rPr>
              <a:t>El</a:t>
            </a:r>
            <a:r>
              <a:rPr dirty="0" sz="2400" spc="-1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242424"/>
                </a:solidFill>
                <a:latin typeface="Times New Roman"/>
                <a:cs typeface="Times New Roman"/>
              </a:rPr>
              <a:t>acceso</a:t>
            </a:r>
            <a:r>
              <a:rPr dirty="0" sz="2400" spc="-1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242424"/>
                </a:solidFill>
                <a:latin typeface="Times New Roman"/>
                <a:cs typeface="Times New Roman"/>
              </a:rPr>
              <a:t>permanencia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1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242424"/>
                </a:solidFill>
                <a:latin typeface="Times New Roman"/>
                <a:cs typeface="Times New Roman"/>
              </a:rPr>
              <a:t>sus</a:t>
            </a:r>
            <a:r>
              <a:rPr dirty="0" sz="2400" spc="-1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integrantes.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2165"/>
              </a:spcBef>
              <a:buClr>
                <a:srgbClr val="83992A"/>
              </a:buClr>
              <a:buSzPct val="110416"/>
              <a:buFont typeface="Wingdings"/>
              <a:buChar char=""/>
              <a:tabLst>
                <a:tab pos="299085" algn="l"/>
              </a:tabLst>
            </a:pP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La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0">
                <a:solidFill>
                  <a:srgbClr val="242424"/>
                </a:solidFill>
                <a:latin typeface="Times New Roman"/>
                <a:cs typeface="Times New Roman"/>
              </a:rPr>
              <a:t>participación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en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242424"/>
                </a:solidFill>
                <a:latin typeface="Times New Roman"/>
                <a:cs typeface="Times New Roman"/>
              </a:rPr>
              <a:t>los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0">
                <a:solidFill>
                  <a:srgbClr val="242424"/>
                </a:solidFill>
                <a:latin typeface="Times New Roman"/>
                <a:cs typeface="Times New Roman"/>
              </a:rPr>
              <a:t>órganos</a:t>
            </a:r>
            <a:r>
              <a:rPr dirty="0" sz="2400" spc="-1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242424"/>
                </a:solidFill>
                <a:latin typeface="Times New Roman"/>
                <a:cs typeface="Times New Roman"/>
              </a:rPr>
              <a:t>gobierno,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242424"/>
                </a:solidFill>
                <a:latin typeface="Times New Roman"/>
                <a:cs typeface="Times New Roman"/>
              </a:rPr>
              <a:t>la</a:t>
            </a:r>
            <a:r>
              <a:rPr dirty="0" sz="240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242424"/>
                </a:solidFill>
                <a:latin typeface="Times New Roman"/>
                <a:cs typeface="Times New Roman"/>
              </a:rPr>
              <a:t>libre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242424"/>
                </a:solidFill>
                <a:latin typeface="Times New Roman"/>
                <a:cs typeface="Times New Roman"/>
              </a:rPr>
              <a:t>asociación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organización.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95983" y="2421381"/>
            <a:ext cx="9407525" cy="0"/>
          </a:xfrm>
          <a:custGeom>
            <a:avLst/>
            <a:gdLst/>
            <a:ahLst/>
            <a:cxnLst/>
            <a:rect l="l" t="t" r="r" b="b"/>
            <a:pathLst>
              <a:path w="9407525" h="0">
                <a:moveTo>
                  <a:pt x="0" y="0"/>
                </a:moveTo>
                <a:lnTo>
                  <a:pt x="9407271" y="0"/>
                </a:lnTo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1673" y="629158"/>
            <a:ext cx="7223759" cy="1242695"/>
          </a:xfrm>
          <a:prstGeom prst="rect"/>
        </p:spPr>
        <p:txBody>
          <a:bodyPr wrap="square" lIns="0" tIns="25400" rIns="0" bIns="0" rtlCol="0" vert="horz">
            <a:spAutoFit/>
          </a:bodyPr>
          <a:lstStyle/>
          <a:p>
            <a:pPr marL="12700" marR="5080" indent="914400">
              <a:lnSpc>
                <a:spcPts val="4790"/>
              </a:lnSpc>
              <a:spcBef>
                <a:spcPts val="200"/>
              </a:spcBef>
            </a:pPr>
            <a:r>
              <a:rPr dirty="0" sz="4000" b="0">
                <a:solidFill>
                  <a:srgbClr val="000000"/>
                </a:solidFill>
                <a:latin typeface="Times New Roman"/>
                <a:cs typeface="Times New Roman"/>
              </a:rPr>
              <a:t>TÍTULO</a:t>
            </a:r>
            <a:r>
              <a:rPr dirty="0" sz="4000" spc="-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 b="0">
                <a:solidFill>
                  <a:srgbClr val="000000"/>
                </a:solidFill>
                <a:latin typeface="Times New Roman"/>
                <a:cs typeface="Times New Roman"/>
              </a:rPr>
              <a:t>II:</a:t>
            </a:r>
            <a:r>
              <a:rPr dirty="0" sz="4000" spc="-10" b="0">
                <a:solidFill>
                  <a:srgbClr val="000000"/>
                </a:solidFill>
                <a:latin typeface="Times New Roman"/>
                <a:cs typeface="Times New Roman"/>
              </a:rPr>
              <a:t> DERECHOS, </a:t>
            </a:r>
            <a:r>
              <a:rPr dirty="0" sz="4000" spc="-45" b="0">
                <a:solidFill>
                  <a:srgbClr val="000000"/>
                </a:solidFill>
                <a:latin typeface="Times New Roman"/>
                <a:cs typeface="Times New Roman"/>
              </a:rPr>
              <a:t>GARANTÍAS</a:t>
            </a:r>
            <a:r>
              <a:rPr dirty="0" sz="4000" spc="-21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 spc="-35" b="0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dirty="0" sz="4000" spc="-2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 spc="-10" b="0">
                <a:solidFill>
                  <a:srgbClr val="000000"/>
                </a:solidFill>
                <a:latin typeface="Times New Roman"/>
                <a:cs typeface="Times New Roman"/>
              </a:rPr>
              <a:t>OBLIGACIONES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78382" y="1750354"/>
            <a:ext cx="9322435" cy="3509645"/>
          </a:xfrm>
          <a:prstGeom prst="rect">
            <a:avLst/>
          </a:prstGeom>
        </p:spPr>
        <p:txBody>
          <a:bodyPr wrap="square" lIns="0" tIns="222250" rIns="0" bIns="0" rtlCol="0" vert="horz">
            <a:spAutoFit/>
          </a:bodyPr>
          <a:lstStyle/>
          <a:p>
            <a:pPr algn="just" marL="298450" indent="-285750">
              <a:lnSpc>
                <a:spcPct val="100000"/>
              </a:lnSpc>
              <a:spcBef>
                <a:spcPts val="1750"/>
              </a:spcBef>
              <a:buClr>
                <a:srgbClr val="83992A"/>
              </a:buClr>
              <a:buSzPct val="114583"/>
              <a:buFont typeface="Arial MT"/>
              <a:buChar char="•"/>
              <a:tabLst>
                <a:tab pos="298450" algn="l"/>
              </a:tabLst>
            </a:pP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Constituyen</a:t>
            </a:r>
            <a:r>
              <a:rPr dirty="0" sz="2400" spc="-9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obligaciones</a:t>
            </a:r>
            <a:r>
              <a:rPr dirty="0" sz="2400" spc="-7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8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sus</a:t>
            </a:r>
            <a:r>
              <a:rPr dirty="0" sz="240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miembros:</a:t>
            </a:r>
            <a:endParaRPr sz="2400">
              <a:latin typeface="Times New Roman"/>
              <a:cs typeface="Times New Roman"/>
            </a:endParaRPr>
          </a:p>
          <a:p>
            <a:pPr algn="just" marL="299085" marR="8890" indent="-287020">
              <a:lnSpc>
                <a:spcPct val="136600"/>
              </a:lnSpc>
              <a:spcBef>
                <a:spcPts val="660"/>
              </a:spcBef>
              <a:buClr>
                <a:srgbClr val="83992A"/>
              </a:buClr>
              <a:buSzPct val="110416"/>
              <a:buFont typeface="Wingdings"/>
              <a:buChar char=""/>
              <a:tabLst>
                <a:tab pos="299085" algn="l"/>
              </a:tabLst>
            </a:pP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Respetar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lo</a:t>
            </a:r>
            <a:r>
              <a:rPr dirty="0" sz="240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preceptuado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en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el</a:t>
            </a:r>
            <a:r>
              <a:rPr dirty="0" sz="24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presente</a:t>
            </a:r>
            <a:r>
              <a:rPr dirty="0" sz="240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Estatuto</a:t>
            </a:r>
            <a:r>
              <a:rPr dirty="0" sz="2400" spc="-1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las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242424"/>
                </a:solidFill>
                <a:latin typeface="Times New Roman"/>
                <a:cs typeface="Times New Roman"/>
              </a:rPr>
              <a:t>Reglamentaciones</a:t>
            </a:r>
            <a:r>
              <a:rPr dirty="0" sz="240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242424"/>
                </a:solidFill>
                <a:latin typeface="Times New Roman"/>
                <a:cs typeface="Times New Roman"/>
              </a:rPr>
              <a:t>que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se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dicten</a:t>
            </a:r>
            <a:r>
              <a:rPr dirty="0" sz="240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en</a:t>
            </a:r>
            <a:r>
              <a:rPr dirty="0" sz="2400" spc="-9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su</a:t>
            </a:r>
            <a:r>
              <a:rPr dirty="0" sz="240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consecuencia.</a:t>
            </a:r>
            <a:endParaRPr sz="2400">
              <a:latin typeface="Times New Roman"/>
              <a:cs typeface="Times New Roman"/>
            </a:endParaRPr>
          </a:p>
          <a:p>
            <a:pPr algn="just" marL="299085" marR="5080" indent="-287020">
              <a:lnSpc>
                <a:spcPct val="143500"/>
              </a:lnSpc>
              <a:spcBef>
                <a:spcPts val="900"/>
              </a:spcBef>
              <a:buClr>
                <a:srgbClr val="83992A"/>
              </a:buClr>
              <a:buSzPct val="110416"/>
              <a:buFont typeface="Wingdings"/>
              <a:buChar char=""/>
              <a:tabLst>
                <a:tab pos="299085" algn="l"/>
              </a:tabLst>
            </a:pPr>
            <a:r>
              <a:rPr dirty="0" sz="2400" spc="-5">
                <a:solidFill>
                  <a:srgbClr val="242424"/>
                </a:solidFill>
                <a:latin typeface="Times New Roman"/>
                <a:cs typeface="Times New Roman"/>
              </a:rPr>
              <a:t>Contribuir</a:t>
            </a:r>
            <a:r>
              <a:rPr dirty="0" sz="2400" spc="-1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a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la</a:t>
            </a:r>
            <a:r>
              <a:rPr dirty="0" sz="2400" spc="-1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cr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e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ac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i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ón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conso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l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ida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c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i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ó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n</a:t>
            </a:r>
            <a:r>
              <a:rPr dirty="0" sz="2400" spc="-1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un</a:t>
            </a:r>
            <a:r>
              <a:rPr dirty="0" sz="2400" spc="-1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cl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i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ma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14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conviv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e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ncia</a:t>
            </a:r>
            <a:r>
              <a:rPr dirty="0" sz="240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ent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r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e</a:t>
            </a:r>
            <a:r>
              <a:rPr dirty="0" sz="2400" spc="-1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 dent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r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o</a:t>
            </a:r>
            <a:r>
              <a:rPr dirty="0" sz="2400" spc="-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7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242424"/>
                </a:solidFill>
                <a:latin typeface="Times New Roman"/>
                <a:cs typeface="Times New Roman"/>
              </a:rPr>
              <a:t>sus</a:t>
            </a:r>
            <a:r>
              <a:rPr dirty="0" sz="2400" spc="-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242424"/>
                </a:solidFill>
                <a:latin typeface="Times New Roman"/>
                <a:cs typeface="Times New Roman"/>
              </a:rPr>
              <a:t>claustros,</a:t>
            </a:r>
            <a:r>
              <a:rPr dirty="0" sz="2400" spc="-5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a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doptando</a:t>
            </a:r>
            <a:r>
              <a:rPr dirty="0" sz="2400" spc="-5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242424"/>
                </a:solidFill>
                <a:latin typeface="Times New Roman"/>
                <a:cs typeface="Times New Roman"/>
              </a:rPr>
              <a:t>conductas</a:t>
            </a:r>
            <a:r>
              <a:rPr dirty="0" sz="2400" spc="-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dirty="0" sz="2400" spc="-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t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o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le</a:t>
            </a:r>
            <a:r>
              <a:rPr dirty="0" sz="2400" spc="5">
                <a:solidFill>
                  <a:srgbClr val="242424"/>
                </a:solidFill>
                <a:latin typeface="Times New Roman"/>
                <a:cs typeface="Times New Roman"/>
              </a:rPr>
              <a:t>r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an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c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ia</a:t>
            </a:r>
            <a:r>
              <a:rPr dirty="0" sz="2400" spc="-4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respeto</a:t>
            </a:r>
            <a:r>
              <a:rPr dirty="0" sz="2400" spc="-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por</a:t>
            </a:r>
            <a:r>
              <a:rPr dirty="0" sz="2400" spc="-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el </a:t>
            </a:r>
            <a:r>
              <a:rPr dirty="0" sz="2400" spc="-15">
                <a:solidFill>
                  <a:srgbClr val="242424"/>
                </a:solidFill>
                <a:latin typeface="Times New Roman"/>
                <a:cs typeface="Times New Roman"/>
              </a:rPr>
              <a:t>disenso</a:t>
            </a:r>
            <a:r>
              <a:rPr dirty="0" sz="2400" spc="-1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242424"/>
                </a:solidFill>
                <a:latin typeface="Times New Roman"/>
                <a:cs typeface="Times New Roman"/>
              </a:rPr>
              <a:t>y</a:t>
            </a:r>
            <a:r>
              <a:rPr dirty="0" sz="2400" spc="-16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242424"/>
                </a:solidFill>
                <a:latin typeface="Times New Roman"/>
                <a:cs typeface="Times New Roman"/>
              </a:rPr>
              <a:t>las</a:t>
            </a:r>
            <a:r>
              <a:rPr dirty="0" sz="2400" spc="-14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242424"/>
                </a:solidFill>
                <a:latin typeface="Times New Roman"/>
                <a:cs typeface="Times New Roman"/>
              </a:rPr>
              <a:t>diferencias.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95983" y="2421381"/>
            <a:ext cx="9407525" cy="0"/>
          </a:xfrm>
          <a:custGeom>
            <a:avLst/>
            <a:gdLst/>
            <a:ahLst/>
            <a:cxnLst/>
            <a:rect l="l" t="t" r="r" b="b"/>
            <a:pathLst>
              <a:path w="9407525" h="0">
                <a:moveTo>
                  <a:pt x="0" y="0"/>
                </a:moveTo>
                <a:lnTo>
                  <a:pt x="9407271" y="0"/>
                </a:lnTo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</a:pPr>
            <a:r>
              <a:rPr dirty="0" spc="-85"/>
              <a:t>¡MUCHAS</a:t>
            </a:r>
            <a:r>
              <a:rPr dirty="0" spc="-175"/>
              <a:t> </a:t>
            </a:r>
            <a:r>
              <a:rPr dirty="0" spc="-80"/>
              <a:t>GRACIAS!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374394" y="2410231"/>
            <a:ext cx="9290050" cy="1184275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296545" indent="-283845">
              <a:lnSpc>
                <a:spcPct val="100000"/>
              </a:lnSpc>
              <a:spcBef>
                <a:spcPts val="1300"/>
              </a:spcBef>
              <a:buClr>
                <a:srgbClr val="83992A"/>
              </a:buClr>
              <a:buSzPct val="114285"/>
              <a:buFont typeface="Arial MT"/>
              <a:buChar char="•"/>
              <a:tabLst>
                <a:tab pos="296545" algn="l"/>
              </a:tabLst>
            </a:pPr>
            <a:r>
              <a:rPr dirty="0" sz="2800">
                <a:solidFill>
                  <a:srgbClr val="242424"/>
                </a:solidFill>
                <a:latin typeface="Times New Roman"/>
                <a:cs typeface="Times New Roman"/>
              </a:rPr>
              <a:t>LINK</a:t>
            </a:r>
            <a:r>
              <a:rPr dirty="0" sz="2800" spc="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242424"/>
                </a:solidFill>
                <a:latin typeface="Times New Roman"/>
                <a:cs typeface="Times New Roman"/>
              </a:rPr>
              <a:t>ESTATUTO:</a:t>
            </a:r>
            <a:endParaRPr sz="2800">
              <a:latin typeface="Times New Roman"/>
              <a:cs typeface="Times New Roman"/>
            </a:endParaRPr>
          </a:p>
          <a:p>
            <a:pPr marL="85725">
              <a:lnSpc>
                <a:spcPct val="100000"/>
              </a:lnSpc>
              <a:spcBef>
                <a:spcPts val="1205"/>
              </a:spcBef>
            </a:pPr>
            <a:r>
              <a:rPr dirty="0" u="sng" sz="2800" spc="-10">
                <a:solidFill>
                  <a:srgbClr val="A8BD4D"/>
                </a:solidFill>
                <a:uFill>
                  <a:solidFill>
                    <a:srgbClr val="A8BD4D"/>
                  </a:solidFill>
                </a:uFill>
                <a:latin typeface="Times New Roman"/>
                <a:cs typeface="Times New Roman"/>
                <a:hlinkClick r:id="rId2"/>
              </a:rPr>
              <a:t>https://www.unam.edu.ar/images/documentos/estatuto_unam.pdf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8BD4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Estatuto de la Universidad Nacional de Misiones</dc:title>
  <dcterms:created xsi:type="dcterms:W3CDTF">2025-01-28T22:53:26Z</dcterms:created>
  <dcterms:modified xsi:type="dcterms:W3CDTF">2025-01-28T22:53:26Z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2024-12-24T00:00:00Z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2025-01-28T00:00:00Z</vt:filetime>
  </property>
  <property fmtid="{D5CDD505-2E9C-101B-9397-08002B2CF9AE}" pid="5" name="Producer">
    <vt:lpwstr>Microsoft® Word para Microsoft 365</vt:lpwstr>
  </property>
</Properties>
</file>