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3"/>
    <p:sldId id="282" r:id="rId4"/>
    <p:sldId id="293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s-MX" sz="4400" b="1" dirty="0"/>
              <a:t>SISTEMAS INTEGRADOS DE HIGIENE, SEGURIDAD Y MEDIO AMBIENTE</a:t>
            </a:r>
            <a:endParaRPr lang="en-US" altLang="es-MX" sz="44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133600"/>
            <a:ext cx="8915400" cy="4517390"/>
          </a:xfrm>
        </p:spPr>
        <p:txBody>
          <a:bodyPr>
            <a:noAutofit/>
          </a:bodyPr>
          <a:lstStyle/>
          <a:p>
            <a:r>
              <a:rPr lang="es-AR" sz="3600" u="sng" dirty="0"/>
              <a:t>UNIDAD 2</a:t>
            </a:r>
            <a:r>
              <a:rPr lang="es-AR" sz="3600" dirty="0"/>
              <a:t>: </a:t>
            </a:r>
            <a:r>
              <a:rPr lang="en-US" altLang="es-MX" sz="3600" dirty="0"/>
              <a:t> INCENDIOS Y SISTEMAS DE PROTECCI</a:t>
            </a:r>
            <a:r>
              <a:rPr lang="en-US" altLang="en-US" sz="3600" dirty="0"/>
              <a:t>Ó</a:t>
            </a:r>
            <a:r>
              <a:rPr lang="en-US" altLang="es-MX" sz="3600" dirty="0"/>
              <a:t>N</a:t>
            </a:r>
            <a:endParaRPr lang="en-US" altLang="es-MX" sz="3600" dirty="0"/>
          </a:p>
          <a:p>
            <a:pPr marL="0" indent="0">
              <a:buNone/>
            </a:pPr>
            <a:r>
              <a:rPr lang="en-US" altLang="es-MX" sz="3600" dirty="0"/>
              <a:t>1</a:t>
            </a:r>
            <a:r>
              <a:rPr lang="es-AR" altLang="en-US" sz="3600" dirty="0"/>
              <a:t>.</a:t>
            </a:r>
            <a:r>
              <a:rPr lang="en-US" altLang="es-MX" sz="3600" dirty="0"/>
              <a:t> </a:t>
            </a:r>
            <a:r>
              <a:rPr lang="en-US" altLang="es-MX" sz="3600" u="sng" dirty="0"/>
              <a:t>Concepto de incendio</a:t>
            </a:r>
            <a:r>
              <a:rPr lang="es-AR" altLang="en-US" sz="3600" dirty="0"/>
              <a:t>: </a:t>
            </a:r>
            <a:r>
              <a:rPr lang="en-US" altLang="en-US" sz="3600" dirty="0"/>
              <a:t>¿</a:t>
            </a:r>
            <a:r>
              <a:rPr lang="en-US" altLang="es-MX" sz="3600" dirty="0"/>
              <a:t>Que es el fuego?</a:t>
            </a:r>
            <a:endParaRPr lang="en-US" altLang="es-MX" sz="3600" dirty="0"/>
          </a:p>
          <a:p>
            <a:pPr marL="0" indent="0">
              <a:buNone/>
            </a:pPr>
            <a:r>
              <a:rPr lang="en-US" altLang="es-MX" sz="3200" u="sng" dirty="0"/>
              <a:t>Reacci</a:t>
            </a:r>
            <a:r>
              <a:rPr lang="en-US" altLang="en-US" sz="3200" u="sng" dirty="0"/>
              <a:t>ó</a:t>
            </a:r>
            <a:r>
              <a:rPr lang="en-US" altLang="es-MX" sz="3200" u="sng" dirty="0"/>
              <a:t>n qu</a:t>
            </a:r>
            <a:r>
              <a:rPr lang="en-US" altLang="en-US" sz="3200" u="sng" dirty="0"/>
              <a:t>í</a:t>
            </a:r>
            <a:r>
              <a:rPr lang="en-US" altLang="es-MX" sz="3200" u="sng" dirty="0"/>
              <a:t>mica violenta</a:t>
            </a:r>
            <a:r>
              <a:rPr lang="en-US" altLang="es-MX" sz="3200" dirty="0"/>
              <a:t> con desprendimiento de luz y calor</a:t>
            </a:r>
            <a:endParaRPr lang="en-US" altLang="es-MX" sz="3200" dirty="0"/>
          </a:p>
          <a:p>
            <a:pPr marL="0" indent="0">
              <a:buNone/>
            </a:pPr>
            <a:r>
              <a:rPr lang="es-AR" altLang="en-US" sz="3200" u="sng" dirty="0"/>
              <a:t>Fenómeno químico</a:t>
            </a:r>
            <a:r>
              <a:rPr lang="en-US" altLang="es-MX" sz="3200" u="sng" dirty="0"/>
              <a:t>:</a:t>
            </a:r>
            <a:r>
              <a:rPr lang="es-AR" altLang="en-US" sz="3200" dirty="0"/>
              <a:t> </a:t>
            </a:r>
            <a:r>
              <a:rPr lang="en-US" altLang="es-MX" sz="3200" dirty="0"/>
              <a:t> Transformaci</a:t>
            </a:r>
            <a:r>
              <a:rPr lang="en-US" altLang="en-US" sz="3200" dirty="0"/>
              <a:t>ó</a:t>
            </a:r>
            <a:r>
              <a:rPr lang="en-US" altLang="es-MX" sz="3200" dirty="0"/>
              <a:t>n de la materia.</a:t>
            </a:r>
            <a:endParaRPr lang="en-US" altLang="es-MX" sz="3200" dirty="0"/>
          </a:p>
          <a:p>
            <a:pPr marL="0" indent="0">
              <a:buNone/>
            </a:pPr>
            <a:endParaRPr lang="en-US" altLang="es-MX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055"/>
            <a:ext cx="8911590" cy="695325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008380"/>
            <a:ext cx="8915400" cy="56426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2800" dirty="0"/>
              <a:t>6.</a:t>
            </a:r>
            <a:r>
              <a:rPr lang="en-US" altLang="es-MX" sz="2800" dirty="0"/>
              <a:t> </a:t>
            </a:r>
            <a:r>
              <a:rPr lang="es-AR" sz="2800" u="sng" dirty="0"/>
              <a:t>Clases de fuego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b="1" dirty="0"/>
              <a:t>Clase D – Metales combustibles</a:t>
            </a:r>
            <a:endParaRPr lang="en-US" altLang="es-MX" sz="2800" b="1" dirty="0"/>
          </a:p>
          <a:p>
            <a:pPr marL="0" indent="0">
              <a:buNone/>
            </a:pPr>
            <a:r>
              <a:rPr lang="en-US" altLang="es-MX" sz="2800" u="sng" dirty="0">
                <a:sym typeface="+mn-ea"/>
              </a:rPr>
              <a:t>Materiales</a:t>
            </a:r>
            <a:r>
              <a:rPr lang="en-US" altLang="es-MX" sz="2800" dirty="0">
                <a:sym typeface="+mn-ea"/>
              </a:rPr>
              <a:t>: magnesio, sodio, aluminio en </a:t>
            </a:r>
            <a:r>
              <a:rPr lang="es-AR" altLang="en-US" sz="2800" dirty="0">
                <a:sym typeface="+mn-ea"/>
              </a:rPr>
              <a:t>p</a:t>
            </a:r>
            <a:r>
              <a:rPr lang="en-US" altLang="es-MX" sz="2800" dirty="0">
                <a:sym typeface="+mn-ea"/>
              </a:rPr>
              <a:t>olvo</a:t>
            </a: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r>
              <a:rPr lang="en-US" altLang="es-MX" sz="2800" u="sng" dirty="0">
                <a:sym typeface="+mn-ea"/>
              </a:rPr>
              <a:t>Ejemplo</a:t>
            </a:r>
            <a:r>
              <a:rPr lang="en-US" altLang="es-MX" sz="2800" dirty="0">
                <a:sym typeface="+mn-ea"/>
              </a:rPr>
              <a:t>: incendio en virutas met</a:t>
            </a:r>
            <a:r>
              <a:rPr lang="en-US" altLang="en-US" sz="2800" dirty="0">
                <a:sym typeface="+mn-ea"/>
              </a:rPr>
              <a:t>á</a:t>
            </a:r>
            <a:r>
              <a:rPr lang="en-US" altLang="es-MX" sz="2800" dirty="0">
                <a:sym typeface="+mn-ea"/>
              </a:rPr>
              <a:t>licas</a:t>
            </a: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r>
              <a:rPr lang="en-US" altLang="es-MX" sz="2800" u="sng" dirty="0">
                <a:sym typeface="+mn-ea"/>
              </a:rPr>
              <a:t>C</a:t>
            </a:r>
            <a:r>
              <a:rPr lang="en-US" altLang="en-US" sz="2800" u="sng" dirty="0">
                <a:sym typeface="+mn-ea"/>
              </a:rPr>
              <a:t>ó</a:t>
            </a:r>
            <a:r>
              <a:rPr lang="en-US" altLang="es-MX" sz="2800" u="sng" dirty="0">
                <a:sym typeface="+mn-ea"/>
              </a:rPr>
              <a:t>mo apagarlo</a:t>
            </a:r>
            <a:r>
              <a:rPr lang="en-US" altLang="es-MX" sz="2800" dirty="0">
                <a:sym typeface="+mn-ea"/>
              </a:rPr>
              <a:t>:</a:t>
            </a: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r>
              <a:rPr lang="es-AR" altLang="en-US" sz="2800" b="1" dirty="0">
                <a:sym typeface="+mn-ea"/>
              </a:rPr>
              <a:t>Uso de Polvos especiales</a:t>
            </a:r>
            <a:endParaRPr lang="es-AR" altLang="en-US" sz="2800" b="1" dirty="0">
              <a:sym typeface="+mn-ea"/>
            </a:endParaRPr>
          </a:p>
          <a:p>
            <a:pPr marL="0" indent="0">
              <a:buNone/>
            </a:pPr>
            <a:endParaRPr lang="es-AR" altLang="en-US" sz="2800" b="1" u="sng" dirty="0">
              <a:sym typeface="+mn-ea"/>
            </a:endParaRPr>
          </a:p>
          <a:p>
            <a:pPr marL="0" indent="0">
              <a:buNone/>
            </a:pPr>
            <a:r>
              <a:rPr lang="es-AR" altLang="en-US" sz="2800" b="1" u="sng" dirty="0"/>
              <a:t>ATENCIÓN</a:t>
            </a:r>
            <a:r>
              <a:rPr lang="es-AR" altLang="en-US" sz="2800" b="1" dirty="0"/>
              <a:t>: </a:t>
            </a:r>
            <a:r>
              <a:rPr lang="en-US" altLang="es-MX" sz="2800" b="1" dirty="0"/>
              <a:t>NO usar agua, puede provocar explosi</a:t>
            </a:r>
            <a:r>
              <a:rPr lang="en-US" altLang="en-US" sz="2800" b="1" dirty="0"/>
              <a:t>ó</a:t>
            </a:r>
            <a:r>
              <a:rPr lang="en-US" altLang="es-MX" sz="2800" b="1" dirty="0"/>
              <a:t>n</a:t>
            </a:r>
            <a:endParaRPr lang="en-US" altLang="es-MX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055"/>
            <a:ext cx="8911590" cy="695325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008380"/>
            <a:ext cx="8915400" cy="56426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2800" dirty="0"/>
              <a:t>6.</a:t>
            </a:r>
            <a:r>
              <a:rPr lang="en-US" altLang="es-MX" sz="2800" dirty="0"/>
              <a:t> </a:t>
            </a:r>
            <a:r>
              <a:rPr lang="es-AR" sz="2800" u="sng" dirty="0"/>
              <a:t>Clases de fuego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b="1" dirty="0"/>
              <a:t>Clase K (o F) – Aceites y grasas de cocina</a:t>
            </a:r>
            <a:endParaRPr lang="en-US" altLang="es-MX" sz="2800" b="1" dirty="0"/>
          </a:p>
          <a:p>
            <a:pPr marL="0" indent="0">
              <a:buNone/>
            </a:pPr>
            <a:r>
              <a:rPr lang="en-US" altLang="es-MX" sz="2800" u="sng" dirty="0">
                <a:sym typeface="+mn-ea"/>
              </a:rPr>
              <a:t>Materiales</a:t>
            </a:r>
            <a:r>
              <a:rPr lang="en-US" altLang="es-MX" sz="2800" dirty="0">
                <a:sym typeface="+mn-ea"/>
              </a:rPr>
              <a:t>: aceites vegetales o animales a alta temperatura</a:t>
            </a: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r>
              <a:rPr lang="en-US" altLang="es-MX" sz="2800" u="sng" dirty="0">
                <a:sym typeface="+mn-ea"/>
              </a:rPr>
              <a:t>Ejemplo</a:t>
            </a:r>
            <a:r>
              <a:rPr lang="en-US" altLang="es-MX" sz="2800" dirty="0">
                <a:sym typeface="+mn-ea"/>
              </a:rPr>
              <a:t>: freidora industrial</a:t>
            </a: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r>
              <a:rPr lang="en-US" altLang="es-MX" sz="2800" u="sng" dirty="0">
                <a:sym typeface="+mn-ea"/>
              </a:rPr>
              <a:t>C</a:t>
            </a:r>
            <a:r>
              <a:rPr lang="en-US" altLang="en-US" sz="2800" u="sng" dirty="0">
                <a:sym typeface="+mn-ea"/>
              </a:rPr>
              <a:t>ó</a:t>
            </a:r>
            <a:r>
              <a:rPr lang="en-US" altLang="es-MX" sz="2800" u="sng" dirty="0">
                <a:sym typeface="+mn-ea"/>
              </a:rPr>
              <a:t>mo apagarlo</a:t>
            </a:r>
            <a:r>
              <a:rPr lang="en-US" altLang="es-MX" sz="2800" dirty="0">
                <a:sym typeface="+mn-ea"/>
              </a:rPr>
              <a:t>:</a:t>
            </a: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r>
              <a:rPr lang="es-AR" altLang="en-US" sz="2800" b="1" dirty="0">
                <a:sym typeface="+mn-ea"/>
              </a:rPr>
              <a:t>Uso de </a:t>
            </a:r>
            <a:r>
              <a:rPr lang="en-US" altLang="es-MX" sz="2800" b="1" dirty="0">
                <a:sym typeface="+mn-ea"/>
              </a:rPr>
              <a:t>Agentes especiales (qu</a:t>
            </a:r>
            <a:r>
              <a:rPr lang="en-US" altLang="en-US" sz="2800" b="1" dirty="0">
                <a:sym typeface="+mn-ea"/>
              </a:rPr>
              <a:t>í</a:t>
            </a:r>
            <a:r>
              <a:rPr lang="en-US" altLang="es-MX" sz="2800" b="1" dirty="0">
                <a:sym typeface="+mn-ea"/>
              </a:rPr>
              <a:t>micos h</a:t>
            </a:r>
            <a:r>
              <a:rPr lang="en-US" altLang="en-US" sz="2800" b="1" dirty="0">
                <a:sym typeface="+mn-ea"/>
              </a:rPr>
              <a:t>ú</a:t>
            </a:r>
            <a:r>
              <a:rPr lang="en-US" altLang="es-MX" sz="2800" b="1" dirty="0">
                <a:sym typeface="+mn-ea"/>
              </a:rPr>
              <a:t>medos)</a:t>
            </a:r>
            <a:endParaRPr lang="en-US" altLang="es-MX" sz="2800" b="1" dirty="0">
              <a:sym typeface="+mn-ea"/>
            </a:endParaRPr>
          </a:p>
          <a:p>
            <a:pPr marL="0" indent="0">
              <a:buNone/>
            </a:pPr>
            <a:endParaRPr lang="en-US" altLang="es-MX" sz="2800" b="1" dirty="0">
              <a:sym typeface="+mn-ea"/>
            </a:endParaRPr>
          </a:p>
          <a:p>
            <a:pPr marL="0" indent="0">
              <a:buNone/>
            </a:pPr>
            <a:r>
              <a:rPr lang="es-AR" altLang="en-US" sz="2800" b="1" u="sng" dirty="0"/>
              <a:t>ATENCIÓN</a:t>
            </a:r>
            <a:r>
              <a:rPr lang="es-AR" altLang="en-US" sz="2800" b="1" dirty="0"/>
              <a:t>: </a:t>
            </a:r>
            <a:r>
              <a:rPr lang="en-US" altLang="es-MX" sz="2800" b="1" dirty="0"/>
              <a:t>NO usar agua, produce efecto “bola de fuego”</a:t>
            </a:r>
            <a:endParaRPr lang="en-US" altLang="es-MX" sz="28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055"/>
            <a:ext cx="8911590" cy="695325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228215" y="1549400"/>
            <a:ext cx="9276080" cy="51015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3200" dirty="0"/>
              <a:t>7.</a:t>
            </a:r>
            <a:r>
              <a:rPr lang="en-US" altLang="es-MX" sz="3200" dirty="0"/>
              <a:t> </a:t>
            </a:r>
            <a:r>
              <a:rPr lang="es-AR" sz="3200" u="sng" dirty="0"/>
              <a:t>Relación de la clase de fuego con los extintores</a:t>
            </a:r>
            <a:endParaRPr lang="en-US" altLang="es-MX" sz="3200" dirty="0"/>
          </a:p>
          <a:p>
            <a:pPr marL="0" indent="0">
              <a:buNone/>
            </a:pPr>
            <a:endParaRPr lang="en-US" altLang="es-MX" sz="3200" b="1" dirty="0"/>
          </a:p>
          <a:p>
            <a:r>
              <a:rPr lang="es-AR" altLang="en-US" sz="3200" u="sng" dirty="0">
                <a:sym typeface="+mn-ea"/>
              </a:rPr>
              <a:t> </a:t>
            </a:r>
            <a:r>
              <a:rPr lang="en-US" altLang="es-MX" sz="3200" u="sng" dirty="0">
                <a:sym typeface="+mn-ea"/>
              </a:rPr>
              <a:t>Extintor ABC:</a:t>
            </a:r>
            <a:r>
              <a:rPr lang="en-US" altLang="es-MX" sz="3200" dirty="0">
                <a:sym typeface="+mn-ea"/>
              </a:rPr>
              <a:t> sirve para fuegos </a:t>
            </a:r>
            <a:r>
              <a:rPr lang="en-US" altLang="es-MX" sz="3200" b="1" dirty="0">
                <a:sym typeface="+mn-ea"/>
              </a:rPr>
              <a:t>Clase A, B y C</a:t>
            </a:r>
            <a:r>
              <a:rPr lang="en-US" altLang="es-MX" sz="3200" dirty="0">
                <a:sym typeface="+mn-ea"/>
              </a:rPr>
              <a:t> (uso general en industrias)</a:t>
            </a:r>
            <a:endParaRPr lang="en-US" altLang="es-MX" sz="3200" dirty="0">
              <a:sym typeface="+mn-ea"/>
            </a:endParaRPr>
          </a:p>
          <a:p>
            <a:r>
              <a:rPr lang="en-US" altLang="es-MX" sz="3200" u="sng" dirty="0">
                <a:sym typeface="+mn-ea"/>
              </a:rPr>
              <a:t>Extintor CO</a:t>
            </a:r>
            <a:r>
              <a:rPr lang="en-US" altLang="en-US" sz="3200" u="sng" dirty="0">
                <a:sym typeface="+mn-ea"/>
              </a:rPr>
              <a:t>₂</a:t>
            </a:r>
            <a:r>
              <a:rPr lang="en-US" altLang="es-MX" sz="3200" dirty="0">
                <a:sym typeface="+mn-ea"/>
              </a:rPr>
              <a:t>: ideal para el</a:t>
            </a:r>
            <a:r>
              <a:rPr lang="en-US" altLang="en-US" sz="3200" dirty="0">
                <a:sym typeface="+mn-ea"/>
              </a:rPr>
              <a:t>é</a:t>
            </a:r>
            <a:r>
              <a:rPr lang="en-US" altLang="es-MX" sz="3200" dirty="0">
                <a:sym typeface="+mn-ea"/>
              </a:rPr>
              <a:t>ctricos (</a:t>
            </a:r>
            <a:r>
              <a:rPr lang="en-US" altLang="es-MX" sz="3200" b="1" dirty="0">
                <a:sym typeface="+mn-ea"/>
              </a:rPr>
              <a:t>Clase C</a:t>
            </a:r>
            <a:r>
              <a:rPr lang="en-US" altLang="es-MX" sz="3200" dirty="0">
                <a:sym typeface="+mn-ea"/>
              </a:rPr>
              <a:t>)</a:t>
            </a:r>
            <a:endParaRPr lang="en-US" altLang="es-MX" sz="3200" dirty="0">
              <a:sym typeface="+mn-ea"/>
            </a:endParaRPr>
          </a:p>
          <a:p>
            <a:r>
              <a:rPr lang="en-US" altLang="es-MX" sz="3200" u="sng" dirty="0">
                <a:sym typeface="+mn-ea"/>
              </a:rPr>
              <a:t>Extintor Clase K</a:t>
            </a:r>
            <a:r>
              <a:rPr lang="en-US" altLang="es-MX" sz="3200" dirty="0">
                <a:sym typeface="+mn-ea"/>
              </a:rPr>
              <a:t>: cocinas industriales</a:t>
            </a:r>
            <a:endParaRPr lang="en-US" altLang="es-MX" sz="3200" dirty="0">
              <a:sym typeface="+mn-ea"/>
            </a:endParaRPr>
          </a:p>
          <a:p>
            <a:r>
              <a:rPr lang="en-US" altLang="es-MX" sz="3200" u="sng" dirty="0">
                <a:sym typeface="+mn-ea"/>
              </a:rPr>
              <a:t>Extintor Clase D</a:t>
            </a:r>
            <a:r>
              <a:rPr lang="en-US" altLang="es-MX" sz="3200" dirty="0">
                <a:sym typeface="+mn-ea"/>
              </a:rPr>
              <a:t>: metales</a:t>
            </a:r>
            <a:endParaRPr lang="en-US" altLang="es-MX" sz="3200" dirty="0">
              <a:sym typeface="+mn-ea"/>
            </a:endParaRPr>
          </a:p>
          <a:p>
            <a:pPr marL="0" indent="0">
              <a:buNone/>
            </a:pP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endParaRPr lang="en-US" altLang="es-MX" sz="2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055"/>
            <a:ext cx="8911590" cy="695325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064385" y="1435100"/>
            <a:ext cx="9276080" cy="51015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2800" dirty="0"/>
              <a:t>8.</a:t>
            </a:r>
            <a:r>
              <a:rPr lang="en-US" altLang="es-MX" sz="2800" dirty="0"/>
              <a:t> APLICACI</a:t>
            </a:r>
            <a:r>
              <a:rPr lang="en-US" altLang="en-US" sz="2800" dirty="0"/>
              <a:t>Ó</a:t>
            </a:r>
            <a:r>
              <a:rPr lang="en-US" altLang="es-MX" sz="2800" dirty="0"/>
              <a:t>N EN MANTENIMIENTO INDUSTRIAL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3200" b="1" dirty="0"/>
              <a:t>En un taller o planta pod</a:t>
            </a:r>
            <a:r>
              <a:rPr lang="en-US" altLang="en-US" sz="3200" b="1" dirty="0"/>
              <a:t>é</a:t>
            </a:r>
            <a:r>
              <a:rPr lang="en-US" altLang="es-MX" sz="3200" b="1" dirty="0"/>
              <a:t>s encontrar:</a:t>
            </a:r>
            <a:endParaRPr lang="en-US" altLang="es-MX" sz="3200" b="1" dirty="0"/>
          </a:p>
          <a:p>
            <a:r>
              <a:rPr lang="es-AR" altLang="en-US" sz="3200" u="sng" dirty="0">
                <a:sym typeface="+mn-ea"/>
              </a:rPr>
              <a:t> </a:t>
            </a:r>
            <a:r>
              <a:rPr lang="en-US" altLang="es-MX" sz="3200" u="sng" dirty="0">
                <a:sym typeface="+mn-ea"/>
              </a:rPr>
              <a:t>Clase A:</a:t>
            </a:r>
            <a:r>
              <a:rPr lang="en-US" altLang="es-MX" sz="3200" dirty="0">
                <a:sym typeface="+mn-ea"/>
              </a:rPr>
              <a:t> embalajes, madera</a:t>
            </a:r>
            <a:r>
              <a:rPr lang="es-AR" altLang="en-US" sz="3200" dirty="0">
                <a:sym typeface="+mn-ea"/>
              </a:rPr>
              <a:t>, plásticos.</a:t>
            </a:r>
            <a:endParaRPr lang="es-AR" altLang="en-US" sz="3200" dirty="0">
              <a:sym typeface="+mn-ea"/>
            </a:endParaRPr>
          </a:p>
          <a:p>
            <a:r>
              <a:rPr lang="en-US" altLang="es-MX" sz="3200" u="sng" dirty="0">
                <a:sym typeface="+mn-ea"/>
              </a:rPr>
              <a:t>Clase B:</a:t>
            </a:r>
            <a:r>
              <a:rPr lang="en-US" altLang="es-MX" sz="3200" dirty="0">
                <a:sym typeface="+mn-ea"/>
              </a:rPr>
              <a:t> lubricantes, combustibles</a:t>
            </a:r>
            <a:r>
              <a:rPr lang="es-AR" altLang="en-US" sz="3200" dirty="0">
                <a:sym typeface="+mn-ea"/>
              </a:rPr>
              <a:t>.</a:t>
            </a:r>
            <a:endParaRPr lang="en-US" altLang="es-MX" sz="3200" dirty="0">
              <a:sym typeface="+mn-ea"/>
            </a:endParaRPr>
          </a:p>
          <a:p>
            <a:r>
              <a:rPr lang="en-US" altLang="es-MX" sz="3200" u="sng" dirty="0">
                <a:sym typeface="+mn-ea"/>
              </a:rPr>
              <a:t>Clase C:</a:t>
            </a:r>
            <a:r>
              <a:rPr lang="en-US" altLang="es-MX" sz="3200" dirty="0">
                <a:sym typeface="+mn-ea"/>
              </a:rPr>
              <a:t> tableros y motores el</a:t>
            </a:r>
            <a:r>
              <a:rPr lang="en-US" altLang="en-US" sz="3200" dirty="0">
                <a:sym typeface="+mn-ea"/>
              </a:rPr>
              <a:t>é</a:t>
            </a:r>
            <a:r>
              <a:rPr lang="en-US" altLang="es-MX" sz="3200" dirty="0">
                <a:sym typeface="+mn-ea"/>
              </a:rPr>
              <a:t>ctricos</a:t>
            </a:r>
            <a:r>
              <a:rPr lang="es-AR" altLang="en-US" sz="3200" dirty="0">
                <a:sym typeface="+mn-ea"/>
              </a:rPr>
              <a:t>.</a:t>
            </a:r>
            <a:endParaRPr lang="en-US" altLang="es-MX" sz="3200" dirty="0">
              <a:sym typeface="+mn-ea"/>
            </a:endParaRPr>
          </a:p>
          <a:p>
            <a:pPr marL="0" indent="0">
              <a:buNone/>
            </a:pPr>
            <a:endParaRPr lang="en-US" altLang="es-MX" sz="3200" dirty="0">
              <a:sym typeface="+mn-ea"/>
            </a:endParaRPr>
          </a:p>
          <a:p>
            <a:pPr marL="0" indent="0">
              <a:buNone/>
            </a:pPr>
            <a:r>
              <a:rPr lang="en-US" altLang="es-MX" sz="3200" dirty="0">
                <a:sym typeface="+mn-ea"/>
              </a:rPr>
              <a:t>Por eso, el m</a:t>
            </a:r>
            <a:r>
              <a:rPr lang="en-US" altLang="en-US" sz="3200" dirty="0">
                <a:sym typeface="+mn-ea"/>
              </a:rPr>
              <a:t>á</a:t>
            </a:r>
            <a:r>
              <a:rPr lang="en-US" altLang="es-MX" sz="3200" dirty="0">
                <a:sym typeface="+mn-ea"/>
              </a:rPr>
              <a:t>s com</a:t>
            </a:r>
            <a:r>
              <a:rPr lang="en-US" altLang="en-US" sz="3200" dirty="0">
                <a:sym typeface="+mn-ea"/>
              </a:rPr>
              <a:t>ú</a:t>
            </a:r>
            <a:r>
              <a:rPr lang="en-US" altLang="es-MX" sz="3200" dirty="0">
                <a:sym typeface="+mn-ea"/>
              </a:rPr>
              <a:t>n es el </a:t>
            </a:r>
            <a:r>
              <a:rPr lang="en-US" altLang="es-MX" sz="3200" u="sng" dirty="0">
                <a:sym typeface="+mn-ea"/>
              </a:rPr>
              <a:t>extintor ABC</a:t>
            </a:r>
            <a:endParaRPr lang="en-US" altLang="es-MX" sz="3200" dirty="0">
              <a:sym typeface="+mn-ea"/>
            </a:endParaRPr>
          </a:p>
          <a:p>
            <a:pPr marL="0" indent="0">
              <a:buNone/>
            </a:pP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endParaRPr lang="en-US" altLang="es-MX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744220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539875"/>
            <a:ext cx="8915400" cy="5111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4400" dirty="0"/>
              <a:t>2</a:t>
            </a:r>
            <a:r>
              <a:rPr lang="en-US" altLang="es-MX" sz="4400" dirty="0"/>
              <a:t> </a:t>
            </a:r>
            <a:r>
              <a:rPr lang="en-US" altLang="en-US" sz="4400" dirty="0"/>
              <a:t>¿</a:t>
            </a:r>
            <a:r>
              <a:rPr lang="es-AR" altLang="en-US" sz="4400" u="sng" dirty="0"/>
              <a:t>Cómo se produce el</a:t>
            </a:r>
            <a:r>
              <a:rPr lang="en-US" altLang="es-MX" sz="4400" u="sng" dirty="0"/>
              <a:t> fuego</a:t>
            </a:r>
            <a:r>
              <a:rPr lang="en-US" altLang="es-MX" sz="4400" dirty="0"/>
              <a:t>?</a:t>
            </a:r>
            <a:endParaRPr lang="en-US" altLang="es-MX" sz="4400" dirty="0"/>
          </a:p>
          <a:p>
            <a:pPr marL="0" indent="0">
              <a:buNone/>
            </a:pPr>
            <a:r>
              <a:rPr lang="en-US" altLang="es-MX" sz="4400" dirty="0"/>
              <a:t>SUSTANCIA COMBUSTIBLE</a:t>
            </a:r>
            <a:r>
              <a:rPr lang="es-AR" altLang="en-US" sz="4400" dirty="0"/>
              <a:t> + </a:t>
            </a:r>
            <a:r>
              <a:rPr lang="en-US" altLang="es-MX" sz="4400" dirty="0"/>
              <a:t>OXIGENO</a:t>
            </a:r>
            <a:r>
              <a:rPr lang="es-AR" altLang="en-US" sz="4400" dirty="0"/>
              <a:t> (</a:t>
            </a:r>
            <a:r>
              <a:rPr lang="en-US" altLang="es-MX" sz="4400" dirty="0"/>
              <a:t>O2)+ CALOR</a:t>
            </a:r>
            <a:r>
              <a:rPr lang="es-AR" altLang="en-US" sz="4400" dirty="0"/>
              <a:t> </a:t>
            </a:r>
            <a:endParaRPr lang="es-AR" altLang="en-US" sz="4400" dirty="0"/>
          </a:p>
          <a:p>
            <a:pPr marL="0" indent="0">
              <a:buNone/>
            </a:pPr>
            <a:r>
              <a:rPr lang="es-AR" altLang="en-US" sz="4400" dirty="0"/>
              <a:t>= </a:t>
            </a:r>
            <a:r>
              <a:rPr lang="en-US" altLang="es-MX" sz="4400" b="1" dirty="0"/>
              <a:t>FUEGO</a:t>
            </a:r>
            <a:r>
              <a:rPr lang="es-AR" altLang="en-US" sz="4400" b="1" dirty="0"/>
              <a:t> </a:t>
            </a:r>
            <a:r>
              <a:rPr lang="en-US" altLang="es-MX" sz="4400" dirty="0"/>
              <a:t>+ </a:t>
            </a:r>
            <a:r>
              <a:rPr lang="es-AR" altLang="en-US" sz="4400" dirty="0"/>
              <a:t>Re</a:t>
            </a:r>
            <a:r>
              <a:rPr lang="en-US" altLang="es-MX" sz="4400" dirty="0"/>
              <a:t>acci</a:t>
            </a:r>
            <a:r>
              <a:rPr lang="en-US" altLang="en-US" sz="4400" dirty="0"/>
              <a:t>ó</a:t>
            </a:r>
            <a:r>
              <a:rPr lang="en-US" altLang="es-MX" sz="4400" dirty="0"/>
              <a:t>n en </a:t>
            </a:r>
            <a:endParaRPr lang="en-US" altLang="es-MX" sz="4400" dirty="0"/>
          </a:p>
          <a:p>
            <a:pPr marL="0" indent="0">
              <a:buNone/>
            </a:pPr>
            <a:r>
              <a:rPr lang="en-US" altLang="es-MX" sz="4400" dirty="0"/>
              <a:t>cadena</a:t>
            </a:r>
            <a:r>
              <a:rPr lang="es-AR" altLang="en-US" sz="4400" dirty="0"/>
              <a:t> = </a:t>
            </a:r>
            <a:r>
              <a:rPr lang="es-AR" altLang="en-US" sz="4400" b="1" dirty="0"/>
              <a:t>INCENDIO</a:t>
            </a:r>
            <a:endParaRPr lang="es-AR" altLang="en-US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744220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539875"/>
            <a:ext cx="9603105" cy="5111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4400" dirty="0"/>
              <a:t>3.</a:t>
            </a:r>
            <a:r>
              <a:rPr lang="en-US" altLang="es-MX" sz="4400" dirty="0"/>
              <a:t> </a:t>
            </a:r>
            <a:r>
              <a:rPr lang="es-AR" sz="4400" u="sng" dirty="0"/>
              <a:t>Principales causas de incendio</a:t>
            </a:r>
            <a:endParaRPr lang="es-AR" sz="4400" dirty="0"/>
          </a:p>
          <a:p>
            <a:r>
              <a:rPr lang="en-US" altLang="es-MX" sz="2800" dirty="0"/>
              <a:t>La electricidad</a:t>
            </a:r>
            <a:endParaRPr lang="en-US" altLang="es-MX" sz="2800" dirty="0"/>
          </a:p>
          <a:p>
            <a:r>
              <a:rPr lang="es-AR" altLang="en-US" sz="2800" dirty="0"/>
              <a:t>Colillas de</a:t>
            </a:r>
            <a:r>
              <a:rPr lang="en-US" altLang="es-MX" sz="2800" dirty="0"/>
              <a:t> Cigarrillos</a:t>
            </a:r>
            <a:endParaRPr lang="en-US" altLang="es-MX" sz="2800" dirty="0"/>
          </a:p>
          <a:p>
            <a:r>
              <a:rPr lang="en-US" altLang="es-MX" sz="2800" dirty="0"/>
              <a:t>Liquidos inflamables</a:t>
            </a:r>
            <a:endParaRPr lang="en-US" altLang="es-MX" sz="2800" dirty="0"/>
          </a:p>
          <a:p>
            <a:r>
              <a:rPr lang="en-US" altLang="es-MX" sz="2800" dirty="0"/>
              <a:t>Gases</a:t>
            </a:r>
            <a:endParaRPr lang="en-US" altLang="es-MX" sz="2800" dirty="0"/>
          </a:p>
          <a:p>
            <a:r>
              <a:rPr lang="en-US" altLang="es-MX" sz="2800" dirty="0"/>
              <a:t>Ignicion espontanea</a:t>
            </a:r>
            <a:endParaRPr lang="en-US" altLang="es-MX" sz="2800" dirty="0"/>
          </a:p>
          <a:p>
            <a:r>
              <a:rPr lang="en-US" altLang="es-MX" sz="2800" dirty="0"/>
              <a:t>Trabajos en caliente</a:t>
            </a:r>
            <a:endParaRPr lang="en-US" altLang="es-MX" sz="2800" dirty="0"/>
          </a:p>
          <a:p>
            <a:r>
              <a:rPr lang="en-US" altLang="es-MX" sz="2800" dirty="0"/>
              <a:t>Desorden y </a:t>
            </a:r>
            <a:r>
              <a:rPr lang="es-AR" altLang="en-US" sz="2800" dirty="0"/>
              <a:t>falta de </a:t>
            </a:r>
            <a:r>
              <a:rPr lang="en-US" altLang="es-MX" sz="2800" dirty="0"/>
              <a:t>aseo</a:t>
            </a:r>
            <a:endParaRPr lang="en-US" altLang="es-MX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744220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367790"/>
            <a:ext cx="8915400" cy="528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4400" dirty="0"/>
              <a:t>4.</a:t>
            </a:r>
            <a:r>
              <a:rPr lang="en-US" altLang="es-MX" sz="4400" dirty="0"/>
              <a:t> </a:t>
            </a:r>
            <a:r>
              <a:rPr lang="es-AR" altLang="en-US" sz="4400" dirty="0"/>
              <a:t>Triángulo del Fuego</a:t>
            </a:r>
            <a:r>
              <a:rPr lang="es-AR" sz="4400" dirty="0"/>
              <a:t>:</a:t>
            </a:r>
            <a:endParaRPr lang="es-AR" sz="4400" dirty="0"/>
          </a:p>
          <a:p>
            <a:pPr marL="0" indent="0">
              <a:buNone/>
            </a:pPr>
            <a:endParaRPr lang="es-AR" altLang="en-US" sz="2800" b="1" dirty="0"/>
          </a:p>
          <a:p>
            <a:pPr marL="0" indent="0">
              <a:buNone/>
            </a:pPr>
            <a:endParaRPr lang="es-AR" altLang="es-MX" sz="2800"/>
          </a:p>
          <a:p>
            <a:pPr marL="0" indent="0">
              <a:buNone/>
            </a:pPr>
            <a:r>
              <a:rPr lang="es-AR" altLang="es-MX" sz="2800">
                <a:sym typeface="+mn-ea"/>
              </a:rPr>
              <a:t> COMBUSTIBLE</a:t>
            </a:r>
            <a:endParaRPr lang="es-AR" altLang="es-MX" sz="2800" b="1" dirty="0">
              <a:sym typeface="+mn-ea"/>
            </a:endParaRPr>
          </a:p>
        </p:txBody>
      </p:sp>
      <p:sp>
        <p:nvSpPr>
          <p:cNvPr id="4" name="Triángulo isósceles 3"/>
          <p:cNvSpPr/>
          <p:nvPr/>
        </p:nvSpPr>
        <p:spPr>
          <a:xfrm>
            <a:off x="4432300" y="2145665"/>
            <a:ext cx="4034155" cy="2925445"/>
          </a:xfrm>
          <a:prstGeom prst="triangl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s-AR" altLang="es-MX" sz="3200"/>
              <a:t>FUEGO</a:t>
            </a:r>
            <a:endParaRPr lang="es-AR" altLang="es-MX" sz="3200"/>
          </a:p>
        </p:txBody>
      </p:sp>
      <p:sp>
        <p:nvSpPr>
          <p:cNvPr id="5" name="Cuadro de texto 4"/>
          <p:cNvSpPr txBox="1"/>
          <p:nvPr/>
        </p:nvSpPr>
        <p:spPr>
          <a:xfrm>
            <a:off x="7963535" y="3641090"/>
            <a:ext cx="25482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s-AR" altLang="es-MX" sz="2800"/>
              <a:t>OXÍGENO</a:t>
            </a:r>
            <a:endParaRPr lang="es-AR" altLang="es-MX" sz="2800"/>
          </a:p>
        </p:txBody>
      </p:sp>
      <p:sp>
        <p:nvSpPr>
          <p:cNvPr id="6" name="Cuadro de texto 5"/>
          <p:cNvSpPr txBox="1"/>
          <p:nvPr/>
        </p:nvSpPr>
        <p:spPr>
          <a:xfrm>
            <a:off x="6496685" y="59569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s-MX" altLang="en-US"/>
          </a:p>
        </p:txBody>
      </p:sp>
      <p:sp>
        <p:nvSpPr>
          <p:cNvPr id="7" name="Cuadro de texto 6"/>
          <p:cNvSpPr txBox="1"/>
          <p:nvPr/>
        </p:nvSpPr>
        <p:spPr>
          <a:xfrm>
            <a:off x="5544185" y="5434965"/>
            <a:ext cx="20123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s-AR" altLang="es-MX" sz="2800"/>
              <a:t>CALOR</a:t>
            </a:r>
            <a:endParaRPr lang="es-AR" altLang="es-MX" sz="2800"/>
          </a:p>
        </p:txBody>
      </p:sp>
      <p:sp>
        <p:nvSpPr>
          <p:cNvPr id="9" name="Cuadro de texto 8"/>
          <p:cNvSpPr txBox="1"/>
          <p:nvPr/>
        </p:nvSpPr>
        <p:spPr>
          <a:xfrm>
            <a:off x="2410460" y="6084570"/>
            <a:ext cx="9584690" cy="567055"/>
          </a:xfrm>
          <a:prstGeom prst="rect">
            <a:avLst/>
          </a:prstGeom>
        </p:spPr>
        <p:txBody>
          <a:bodyPr wrap="square">
            <a:noAutofit/>
          </a:bodyPr>
          <a:p>
            <a:r>
              <a:rPr sz="2400">
                <a:solidFill>
                  <a:srgbClr val="000000"/>
                </a:solidFill>
                <a:latin typeface="Arial" panose="020B0604020202020204"/>
                <a:ea typeface="Arial" panose="020B0604020202020204"/>
              </a:rPr>
              <a:t>En la vida cotidiana, estos tres elementos son fáciles</a:t>
            </a:r>
            <a:r>
              <a:rPr lang="es-AR" sz="2400">
                <a:solidFill>
                  <a:srgbClr val="000000"/>
                </a:solidFill>
                <a:latin typeface="Arial" panose="020B0604020202020204"/>
                <a:ea typeface="Arial" panose="020B0604020202020204"/>
              </a:rPr>
              <a:t> </a:t>
            </a:r>
            <a:r>
              <a:rPr sz="2400">
                <a:solidFill>
                  <a:srgbClr val="000000"/>
                </a:solidFill>
                <a:latin typeface="Arial" panose="020B0604020202020204"/>
                <a:ea typeface="Arial" panose="020B0604020202020204"/>
              </a:rPr>
              <a:t>de encontrar</a:t>
            </a:r>
            <a:endParaRPr sz="2400">
              <a:solidFill>
                <a:srgbClr val="000000"/>
              </a:solidFill>
              <a:latin typeface="Arial" panose="020B0604020202020204"/>
              <a:ea typeface="Arial" panose="020B060402020202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744220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539875"/>
            <a:ext cx="8915400" cy="5111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4400" dirty="0"/>
              <a:t>5.</a:t>
            </a:r>
            <a:r>
              <a:rPr lang="en-US" altLang="es-MX" sz="4400" dirty="0"/>
              <a:t> </a:t>
            </a:r>
            <a:r>
              <a:rPr lang="es-AR" sz="4400" u="sng" dirty="0"/>
              <a:t>Reacción en cadena</a:t>
            </a:r>
            <a:endParaRPr lang="en-US" altLang="es-MX" sz="4400" dirty="0"/>
          </a:p>
          <a:p>
            <a:pPr marL="0" indent="0">
              <a:buNone/>
            </a:pPr>
            <a:r>
              <a:rPr lang="es-AR" altLang="en-US" sz="4400" dirty="0"/>
              <a:t>Una</a:t>
            </a:r>
            <a:r>
              <a:rPr lang="es-AR" altLang="en-US" sz="4400" b="1" dirty="0"/>
              <a:t> reacción en cadena </a:t>
            </a:r>
            <a:r>
              <a:rPr lang="es-AR" altLang="en-US" sz="4400" dirty="0"/>
              <a:t>es una secuencia de reacciones en las que un producto o subproducto reactivo produce reacciones adicionales.</a:t>
            </a:r>
            <a:endParaRPr lang="es-AR" altLang="en-US" sz="4400" dirty="0"/>
          </a:p>
          <a:p>
            <a:pPr marL="0" indent="0">
              <a:buNone/>
            </a:pPr>
            <a:r>
              <a:rPr lang="es-AR" altLang="en-US" sz="4400" u="sng" dirty="0"/>
              <a:t>Tetraedro del fuego</a:t>
            </a:r>
            <a:endParaRPr lang="es-AR" altLang="en-US" sz="4400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744220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539875"/>
            <a:ext cx="8915400" cy="5111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4400" dirty="0"/>
              <a:t>5.</a:t>
            </a:r>
            <a:r>
              <a:rPr lang="en-US" altLang="es-MX" sz="4400" dirty="0"/>
              <a:t> </a:t>
            </a:r>
            <a:r>
              <a:rPr lang="es-AR" sz="4400" u="sng" dirty="0"/>
              <a:t>Clases de fuego</a:t>
            </a:r>
            <a:endParaRPr lang="en-US" altLang="es-MX" sz="4400" dirty="0"/>
          </a:p>
          <a:p>
            <a:pPr marL="0" indent="0">
              <a:buNone/>
            </a:pPr>
            <a:r>
              <a:rPr lang="es-AR" altLang="en-US" sz="4400" dirty="0"/>
              <a:t>Las clases de fuego se definen según el tipo de combustible que arde. </a:t>
            </a:r>
            <a:endParaRPr lang="es-AR" altLang="en-US" sz="4400" dirty="0"/>
          </a:p>
          <a:p>
            <a:pPr marL="0" indent="0">
              <a:buNone/>
            </a:pPr>
            <a:r>
              <a:rPr lang="es-AR" altLang="en-US" sz="4400" u="sng" dirty="0"/>
              <a:t>Esto es clave para saber qué tipo de extintor utilizar</a:t>
            </a:r>
            <a:endParaRPr lang="es-AR" altLang="en-US" sz="4400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744220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539875"/>
            <a:ext cx="8915400" cy="5111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2800" dirty="0"/>
              <a:t>6.</a:t>
            </a:r>
            <a:r>
              <a:rPr lang="en-US" altLang="es-MX" sz="2800" dirty="0"/>
              <a:t> </a:t>
            </a:r>
            <a:r>
              <a:rPr lang="es-AR" sz="2800" u="sng" dirty="0"/>
              <a:t>Clases de fuego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b="1" dirty="0"/>
              <a:t>Clase A</a:t>
            </a:r>
            <a:r>
              <a:rPr lang="en-US" altLang="es-MX" sz="2800" dirty="0"/>
              <a:t> – </a:t>
            </a:r>
            <a:r>
              <a:rPr lang="en-US" altLang="es-MX" sz="2800" b="1" dirty="0"/>
              <a:t>S</a:t>
            </a:r>
            <a:r>
              <a:rPr lang="en-US" altLang="en-US" sz="2800" b="1" dirty="0"/>
              <a:t>ó</a:t>
            </a:r>
            <a:r>
              <a:rPr lang="en-US" altLang="es-MX" sz="2800" b="1" dirty="0"/>
              <a:t>lidos combustibles</a:t>
            </a:r>
            <a:endParaRPr lang="en-US" altLang="es-MX" sz="2800" b="1" dirty="0"/>
          </a:p>
          <a:p>
            <a:pPr marL="0" indent="0">
              <a:buNone/>
            </a:pPr>
            <a:r>
              <a:rPr lang="en-US" altLang="es-MX" sz="2800" u="sng" dirty="0"/>
              <a:t>Materiales:</a:t>
            </a:r>
            <a:r>
              <a:rPr lang="en-US" altLang="es-MX" sz="2800" dirty="0"/>
              <a:t> madera, papel, cart</a:t>
            </a:r>
            <a:r>
              <a:rPr lang="en-US" altLang="en-US" sz="2800" dirty="0"/>
              <a:t>ó</a:t>
            </a:r>
            <a:r>
              <a:rPr lang="en-US" altLang="es-MX" sz="2800" dirty="0"/>
              <a:t>n, telas, pl</a:t>
            </a:r>
            <a:r>
              <a:rPr lang="en-US" altLang="en-US" sz="2800" dirty="0"/>
              <a:t>á</a:t>
            </a:r>
            <a:r>
              <a:rPr lang="en-US" altLang="es-MX" sz="2800" dirty="0"/>
              <a:t>sticos comunes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u="sng" dirty="0"/>
              <a:t>Ejemplo:</a:t>
            </a:r>
            <a:r>
              <a:rPr lang="en-US" altLang="es-MX" sz="2800" dirty="0"/>
              <a:t> incendio en pallets o archivos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u="sng" dirty="0"/>
              <a:t>C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mo apagarlo:</a:t>
            </a:r>
            <a:r>
              <a:rPr lang="en-US" altLang="en-US" sz="2800" u="sng" dirty="0"/>
              <a:t></a:t>
            </a:r>
            <a:endParaRPr lang="en-US" altLang="en-US" sz="2800" u="sng" dirty="0"/>
          </a:p>
          <a:p>
            <a:pPr marL="0" indent="0">
              <a:buNone/>
            </a:pPr>
            <a:r>
              <a:rPr lang="es-AR" altLang="en-US" sz="2800" b="1" dirty="0"/>
              <a:t>Usando </a:t>
            </a:r>
            <a:r>
              <a:rPr lang="en-US" altLang="es-MX" sz="2800" b="1" dirty="0"/>
              <a:t>Agua</a:t>
            </a:r>
            <a:r>
              <a:rPr lang="en-US" altLang="es-MX" sz="2800" dirty="0"/>
              <a:t>  (el m</a:t>
            </a:r>
            <a:r>
              <a:rPr lang="en-US" altLang="en-US" sz="2800" dirty="0"/>
              <a:t>á</a:t>
            </a:r>
            <a:r>
              <a:rPr lang="en-US" altLang="es-MX" sz="2800" dirty="0"/>
              <a:t>s efectivo)</a:t>
            </a:r>
            <a:endParaRPr lang="en-US" altLang="en-US" sz="2800" u="sng" dirty="0"/>
          </a:p>
          <a:p>
            <a:pPr marL="0" indent="0">
              <a:buNone/>
            </a:pPr>
            <a:r>
              <a:rPr lang="es-AR" altLang="en-US" sz="2800" b="1" dirty="0"/>
              <a:t>Uso de Espuma</a:t>
            </a:r>
            <a:endParaRPr lang="en-US" altLang="es-MX" sz="2800" u="sng" dirty="0"/>
          </a:p>
          <a:p>
            <a:pPr marL="0" indent="0">
              <a:buNone/>
            </a:pPr>
            <a:r>
              <a:rPr lang="es-AR" altLang="en-US" sz="2800" b="1" dirty="0"/>
              <a:t>Uso de </a:t>
            </a:r>
            <a:r>
              <a:rPr lang="en-US" altLang="es-MX" sz="2800" b="1" dirty="0"/>
              <a:t>Polvo qu</a:t>
            </a:r>
            <a:r>
              <a:rPr lang="en-US" altLang="en-US" sz="2800" b="1" dirty="0"/>
              <a:t>í</a:t>
            </a:r>
            <a:r>
              <a:rPr lang="en-US" altLang="es-MX" sz="2800" b="1" dirty="0"/>
              <a:t>mico</a:t>
            </a:r>
            <a:endParaRPr lang="en-US" altLang="es-MX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055"/>
            <a:ext cx="8911590" cy="695325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008380"/>
            <a:ext cx="8915400" cy="56426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2800" dirty="0"/>
              <a:t>6.</a:t>
            </a:r>
            <a:r>
              <a:rPr lang="en-US" altLang="es-MX" sz="2800" dirty="0"/>
              <a:t> </a:t>
            </a:r>
            <a:r>
              <a:rPr lang="es-AR" sz="2800" u="sng" dirty="0"/>
              <a:t>Clases de fuego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b="1" dirty="0"/>
              <a:t>Clase B – L</a:t>
            </a:r>
            <a:r>
              <a:rPr lang="en-US" altLang="en-US" sz="2800" b="1" dirty="0"/>
              <a:t>í</a:t>
            </a:r>
            <a:r>
              <a:rPr lang="en-US" altLang="es-MX" sz="2800" b="1" dirty="0"/>
              <a:t>quidos inflamables</a:t>
            </a:r>
            <a:endParaRPr lang="en-US" altLang="es-MX" sz="2800" b="1" dirty="0"/>
          </a:p>
          <a:p>
            <a:pPr marL="0" indent="0">
              <a:buNone/>
            </a:pPr>
            <a:r>
              <a:rPr lang="en-US" altLang="es-MX" sz="2800" u="sng" dirty="0"/>
              <a:t>Materiales:</a:t>
            </a:r>
            <a:r>
              <a:rPr lang="en-US" altLang="es-MX" sz="2800" dirty="0"/>
              <a:t> nafta, gasoil, aceites, pinturas, solventes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u="sng" dirty="0"/>
              <a:t>Ejemplo:</a:t>
            </a:r>
            <a:r>
              <a:rPr lang="en-US" altLang="es-MX" sz="2800" dirty="0"/>
              <a:t> derrame de combustible en un taller</a:t>
            </a:r>
            <a:endParaRPr lang="en-US" altLang="es-MX" sz="2800" u="sng" dirty="0"/>
          </a:p>
          <a:p>
            <a:pPr marL="0" indent="0">
              <a:buNone/>
            </a:pPr>
            <a:r>
              <a:rPr lang="en-US" altLang="es-MX" sz="2800" u="sng" dirty="0"/>
              <a:t>C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mo apagarlo:</a:t>
            </a:r>
            <a:endParaRPr lang="en-US" altLang="es-MX" sz="2800" u="sng" dirty="0"/>
          </a:p>
          <a:p>
            <a:pPr marL="0" indent="0">
              <a:buNone/>
            </a:pPr>
            <a:r>
              <a:rPr lang="es-AR" altLang="en-US" sz="2800" b="1" dirty="0">
                <a:sym typeface="+mn-ea"/>
              </a:rPr>
              <a:t>Uso de Espuma</a:t>
            </a:r>
            <a:endParaRPr lang="en-US" altLang="en-US" sz="2800" u="sng" dirty="0"/>
          </a:p>
          <a:p>
            <a:pPr marL="0" indent="0">
              <a:buNone/>
            </a:pPr>
            <a:r>
              <a:rPr lang="es-AR" altLang="en-US" sz="2800" b="1" dirty="0">
                <a:sym typeface="+mn-ea"/>
              </a:rPr>
              <a:t>Uso de </a:t>
            </a:r>
            <a:r>
              <a:rPr lang="en-US" altLang="es-MX" sz="2800" b="1" dirty="0">
                <a:sym typeface="+mn-ea"/>
              </a:rPr>
              <a:t>Polvo qu</a:t>
            </a:r>
            <a:r>
              <a:rPr lang="en-US" altLang="en-US" sz="2800" b="1" dirty="0">
                <a:sym typeface="+mn-ea"/>
              </a:rPr>
              <a:t>í</a:t>
            </a:r>
            <a:r>
              <a:rPr lang="en-US" altLang="es-MX" sz="2800" b="1" dirty="0">
                <a:sym typeface="+mn-ea"/>
              </a:rPr>
              <a:t>mico</a:t>
            </a:r>
            <a:r>
              <a:rPr lang="es-AR" altLang="en-US" sz="2800" b="1" dirty="0">
                <a:sym typeface="+mn-ea"/>
              </a:rPr>
              <a:t> seco</a:t>
            </a:r>
            <a:endParaRPr lang="en-US" altLang="es-MX" sz="2800" u="sng" dirty="0"/>
          </a:p>
          <a:p>
            <a:pPr marL="0" indent="0">
              <a:buNone/>
            </a:pPr>
            <a:r>
              <a:rPr lang="es-AR" altLang="en-US" sz="2800" b="1" dirty="0"/>
              <a:t>Uso de </a:t>
            </a:r>
            <a:r>
              <a:rPr lang="en-US" altLang="es-MX" sz="2800" b="1" dirty="0"/>
              <a:t>CO</a:t>
            </a:r>
            <a:r>
              <a:rPr lang="en-US" altLang="en-US" sz="2800" b="1" dirty="0"/>
              <a:t>₂</a:t>
            </a:r>
            <a:endParaRPr lang="en-US" altLang="en-US" sz="2800" b="1" dirty="0"/>
          </a:p>
          <a:p>
            <a:pPr marL="0" indent="0">
              <a:buNone/>
            </a:pPr>
            <a:r>
              <a:rPr lang="es-AR" altLang="en-US" sz="2800" b="1" u="sng" dirty="0"/>
              <a:t>ATENCIÓN</a:t>
            </a:r>
            <a:r>
              <a:rPr lang="es-AR" altLang="en-US" sz="2800" b="1" dirty="0"/>
              <a:t>: </a:t>
            </a:r>
            <a:r>
              <a:rPr lang="en-US" altLang="es-MX" sz="2800" b="1" dirty="0"/>
              <a:t>NO usar agua, porque dispersa el combustible</a:t>
            </a:r>
            <a:endParaRPr lang="en-US" altLang="es-MX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055"/>
            <a:ext cx="8911590" cy="695325"/>
          </a:xfrm>
        </p:spPr>
        <p:txBody>
          <a:bodyPr>
            <a:normAutofit/>
          </a:bodyPr>
          <a:lstStyle/>
          <a:p>
            <a:r>
              <a:rPr lang="en-US" altLang="es-MX" sz="3555" dirty="0">
                <a:sym typeface="+mn-ea"/>
              </a:rPr>
              <a:t>INCENDIOS Y SISTEMAS DE PROTECCI</a:t>
            </a:r>
            <a:r>
              <a:rPr lang="en-US" altLang="en-US" sz="3555" dirty="0">
                <a:sym typeface="+mn-ea"/>
              </a:rPr>
              <a:t>Ó</a:t>
            </a:r>
            <a:r>
              <a:rPr lang="en-US" altLang="es-MX" sz="3555" dirty="0">
                <a:sym typeface="+mn-ea"/>
              </a:rPr>
              <a:t>N</a:t>
            </a:r>
            <a:endParaRPr lang="en-US" altLang="es-MX" sz="3555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1008380"/>
            <a:ext cx="8915400" cy="56426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altLang="en-US" sz="2800" dirty="0"/>
              <a:t>6.</a:t>
            </a:r>
            <a:r>
              <a:rPr lang="en-US" altLang="es-MX" sz="2800" dirty="0"/>
              <a:t> </a:t>
            </a:r>
            <a:r>
              <a:rPr lang="es-AR" sz="2800" u="sng" dirty="0"/>
              <a:t>Clases de fuego</a:t>
            </a:r>
            <a:endParaRPr lang="en-US" altLang="es-MX" sz="2800" dirty="0"/>
          </a:p>
          <a:p>
            <a:pPr marL="0" indent="0">
              <a:buNone/>
            </a:pPr>
            <a:r>
              <a:rPr lang="en-US" altLang="es-MX" sz="2800" b="1" dirty="0"/>
              <a:t>Clase C – Equipos el</a:t>
            </a:r>
            <a:r>
              <a:rPr lang="en-US" altLang="en-US" sz="2800" b="1" dirty="0"/>
              <a:t>é</a:t>
            </a:r>
            <a:r>
              <a:rPr lang="en-US" altLang="es-MX" sz="2800" b="1" dirty="0"/>
              <a:t>ctricos energizados</a:t>
            </a:r>
            <a:endParaRPr lang="en-US" altLang="es-MX" sz="2800" b="1" dirty="0"/>
          </a:p>
          <a:p>
            <a:pPr marL="0" indent="0">
              <a:buNone/>
            </a:pPr>
            <a:r>
              <a:rPr lang="en-US" altLang="es-MX" sz="2800" u="sng" dirty="0">
                <a:sym typeface="+mn-ea"/>
              </a:rPr>
              <a:t>Materiales</a:t>
            </a:r>
            <a:r>
              <a:rPr lang="en-US" altLang="es-MX" sz="2800" dirty="0">
                <a:sym typeface="+mn-ea"/>
              </a:rPr>
              <a:t>: tableros el</a:t>
            </a:r>
            <a:r>
              <a:rPr lang="en-US" altLang="en-US" sz="2800" dirty="0">
                <a:sym typeface="+mn-ea"/>
              </a:rPr>
              <a:t>é</a:t>
            </a:r>
            <a:r>
              <a:rPr lang="en-US" altLang="es-MX" sz="2800" dirty="0">
                <a:sym typeface="+mn-ea"/>
              </a:rPr>
              <a:t>ctricos, motores, instalaciones con tensi</a:t>
            </a:r>
            <a:r>
              <a:rPr lang="en-US" altLang="en-US" sz="2800" dirty="0">
                <a:sym typeface="+mn-ea"/>
              </a:rPr>
              <a:t>ó</a:t>
            </a:r>
            <a:r>
              <a:rPr lang="en-US" altLang="es-MX" sz="2800" dirty="0">
                <a:sym typeface="+mn-ea"/>
              </a:rPr>
              <a:t>n</a:t>
            </a: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r>
              <a:rPr lang="en-US" altLang="es-MX" sz="2800" u="sng" dirty="0">
                <a:sym typeface="+mn-ea"/>
              </a:rPr>
              <a:t>Ejemplo</a:t>
            </a:r>
            <a:r>
              <a:rPr lang="en-US" altLang="es-MX" sz="2800" dirty="0">
                <a:sym typeface="+mn-ea"/>
              </a:rPr>
              <a:t>: cortocircuito en un tablero</a:t>
            </a: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r>
              <a:rPr lang="en-US" altLang="es-MX" sz="2800" u="sng" dirty="0">
                <a:sym typeface="+mn-ea"/>
              </a:rPr>
              <a:t>C</a:t>
            </a:r>
            <a:r>
              <a:rPr lang="en-US" altLang="en-US" sz="2800" u="sng" dirty="0">
                <a:sym typeface="+mn-ea"/>
              </a:rPr>
              <a:t>ó</a:t>
            </a:r>
            <a:r>
              <a:rPr lang="en-US" altLang="es-MX" sz="2800" u="sng" dirty="0">
                <a:sym typeface="+mn-ea"/>
              </a:rPr>
              <a:t>mo apagarlo</a:t>
            </a:r>
            <a:r>
              <a:rPr lang="en-US" altLang="es-MX" sz="2800" dirty="0">
                <a:sym typeface="+mn-ea"/>
              </a:rPr>
              <a:t>:</a:t>
            </a:r>
            <a:endParaRPr lang="en-US" altLang="es-MX" sz="2800" dirty="0">
              <a:sym typeface="+mn-ea"/>
            </a:endParaRPr>
          </a:p>
          <a:p>
            <a:pPr marL="0" indent="0">
              <a:buNone/>
            </a:pPr>
            <a:r>
              <a:rPr lang="es-AR" altLang="en-US" sz="2800" b="1" dirty="0">
                <a:sym typeface="+mn-ea"/>
              </a:rPr>
              <a:t>Uso de </a:t>
            </a:r>
            <a:r>
              <a:rPr lang="en-US" altLang="es-MX" sz="2800" b="1" dirty="0">
                <a:sym typeface="+mn-ea"/>
              </a:rPr>
              <a:t>CO</a:t>
            </a:r>
            <a:r>
              <a:rPr lang="en-US" altLang="en-US" sz="2800" b="1" dirty="0">
                <a:sym typeface="+mn-ea"/>
              </a:rPr>
              <a:t>₂</a:t>
            </a:r>
            <a:endParaRPr lang="en-US" altLang="en-US" sz="2800" u="sng" dirty="0"/>
          </a:p>
          <a:p>
            <a:pPr marL="0" indent="0">
              <a:buNone/>
            </a:pPr>
            <a:r>
              <a:rPr lang="es-AR" altLang="en-US" sz="2800" b="1" dirty="0">
                <a:sym typeface="+mn-ea"/>
              </a:rPr>
              <a:t>Uso de </a:t>
            </a:r>
            <a:r>
              <a:rPr lang="en-US" altLang="es-MX" sz="2800" b="1" dirty="0">
                <a:sym typeface="+mn-ea"/>
              </a:rPr>
              <a:t>Polvo qu</a:t>
            </a:r>
            <a:r>
              <a:rPr lang="en-US" altLang="en-US" sz="2800" b="1" dirty="0">
                <a:sym typeface="+mn-ea"/>
              </a:rPr>
              <a:t>í</a:t>
            </a:r>
            <a:r>
              <a:rPr lang="en-US" altLang="es-MX" sz="2800" b="1" dirty="0">
                <a:sym typeface="+mn-ea"/>
              </a:rPr>
              <a:t>mico</a:t>
            </a:r>
            <a:r>
              <a:rPr lang="es-AR" altLang="en-US" sz="2800" b="1" dirty="0">
                <a:sym typeface="+mn-ea"/>
              </a:rPr>
              <a:t> seco</a:t>
            </a:r>
            <a:endParaRPr lang="en-US" altLang="es-MX" sz="2800" u="sng" dirty="0"/>
          </a:p>
          <a:p>
            <a:pPr marL="0" indent="0">
              <a:buNone/>
            </a:pPr>
            <a:r>
              <a:rPr lang="es-AR" altLang="en-US" sz="2800" b="1" u="sng" dirty="0"/>
              <a:t>ATENCIÓN</a:t>
            </a:r>
            <a:r>
              <a:rPr lang="es-AR" altLang="en-US" sz="2800" b="1" dirty="0"/>
              <a:t>: </a:t>
            </a:r>
            <a:r>
              <a:rPr lang="en-US" altLang="es-MX" sz="2800" b="1" dirty="0"/>
              <a:t>NO usar agua ni espuma (riesgo de electrocuci</a:t>
            </a:r>
            <a:r>
              <a:rPr lang="en-US" altLang="en-US" sz="2800" b="1" dirty="0"/>
              <a:t>ó</a:t>
            </a:r>
            <a:r>
              <a:rPr lang="en-US" altLang="es-MX" sz="2800" b="1" dirty="0"/>
              <a:t>n)</a:t>
            </a:r>
            <a:endParaRPr lang="en-US" altLang="es-MX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3061</Words>
  <Application>WPS Presentation</Application>
  <PresentationFormat>Panorámica</PresentationFormat>
  <Paragraphs>132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Wingdings 3</vt:lpstr>
      <vt:lpstr>Arial</vt:lpstr>
      <vt:lpstr>Century Gothic</vt:lpstr>
      <vt:lpstr>Microsoft YaHei</vt:lpstr>
      <vt:lpstr>Arial Unicode MS</vt:lpstr>
      <vt:lpstr>Calibri</vt:lpstr>
      <vt:lpstr>Espiral</vt:lpstr>
      <vt:lpstr>SISTEMAS INTEGRADOS DE HIGIENE, SEGURIDAD Y MEDIO AMBIENTE</vt:lpstr>
      <vt:lpstr>INCENDIOS Y SISTEMAS DE PROTECCIÓN</vt:lpstr>
      <vt:lpstr>INCENDIOS Y SISTEMAS DE PROTECCIÓN</vt:lpstr>
      <vt:lpstr>INCENDIOS Y SISTEMAS DE PROTECCIÓN</vt:lpstr>
      <vt:lpstr>INCENDIOS Y SISTEMAS DE PROTECCIÓN</vt:lpstr>
      <vt:lpstr>INCENDIOS Y SISTEMAS DE PROTECCIÓN</vt:lpstr>
      <vt:lpstr>INCENDIOS Y SISTEMAS DE PROTECCIÓN</vt:lpstr>
      <vt:lpstr>INCENDIOS Y SISTEMAS DE PROTECCIÓN</vt:lpstr>
      <vt:lpstr>INCENDIOS Y SISTEMAS DE PROTECCIÓN</vt:lpstr>
      <vt:lpstr>INCENDIOS Y SISTEMAS DE PROTECCIÓN</vt:lpstr>
      <vt:lpstr>INCENDIOS Y SISTEMAS DE PROTECCIÓN</vt:lpstr>
      <vt:lpstr>INCENDIOS Y SISTEMAS DE PROTECCIÓN</vt:lpstr>
      <vt:lpstr>INCENDIOS Y SISTEMAS DE PROTECCIÓN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Muñoz</cp:lastModifiedBy>
  <cp:revision>14</cp:revision>
  <dcterms:created xsi:type="dcterms:W3CDTF">2025-08-19T22:15:00Z</dcterms:created>
  <dcterms:modified xsi:type="dcterms:W3CDTF">2026-04-15T22:22:44Z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D838B232C2F144128121F76A80D396B0_13</vt:lpwstr>
  </property>
  <property fmtid="{D5CDD505-2E9C-101B-9397-08002B2CF9AE}" pid="3" name="KSOProductBuildVer">
    <vt:lpwstr>2058-12.2.0.23196</vt:lpwstr>
  </property>
</Properties>
</file>