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80" r:id="rId23"/>
    <p:sldId id="287" r:id="rId24"/>
    <p:sldId id="288" r:id="rId25"/>
    <p:sldId id="290" r:id="rId26"/>
    <p:sldId id="291"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9" r:id="rId43"/>
    <p:sldId id="311" r:id="rId44"/>
    <p:sldId id="312" r:id="rId45"/>
    <p:sldId id="313" r:id="rId46"/>
    <p:sldId id="314" r:id="rId47"/>
    <p:sldId id="315" r:id="rId48"/>
    <p:sldId id="316" r:id="rId49"/>
    <p:sldId id="319" r:id="rId50"/>
    <p:sldId id="320" r:id="rId51"/>
    <p:sldId id="321" r:id="rId52"/>
    <p:sldId id="322" r:id="rId53"/>
    <p:sldId id="324" r:id="rId54"/>
    <p:sldId id="325" r:id="rId55"/>
    <p:sldId id="326" r:id="rId56"/>
    <p:sldId id="327" r:id="rId57"/>
    <p:sldId id="328" r:id="rId58"/>
    <p:sldId id="329" r:id="rId59"/>
    <p:sldId id="330" r:id="rId60"/>
    <p:sldId id="331" r:id="rId61"/>
    <p:sldId id="332" r:id="rId6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31AD83B8-753C-423B-BF94-43CB45F323E2}" type="datetimeFigureOut">
              <a:rPr lang="es-ES" smtClean="0"/>
              <a:t>01/06/2020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19449E-E42A-4042-AB51-406635586EB4}"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121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1AD83B8-753C-423B-BF94-43CB45F323E2}" type="datetimeFigureOut">
              <a:rPr lang="es-ES" smtClean="0"/>
              <a:t>01/06/2020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19449E-E42A-4042-AB51-406635586EB4}" type="slidenum">
              <a:rPr lang="es-ES" smtClean="0"/>
              <a:t>‹Nº›</a:t>
            </a:fld>
            <a:endParaRPr lang="es-ES"/>
          </a:p>
        </p:txBody>
      </p:sp>
    </p:spTree>
    <p:extLst>
      <p:ext uri="{BB962C8B-B14F-4D97-AF65-F5344CB8AC3E}">
        <p14:creationId xmlns:p14="http://schemas.microsoft.com/office/powerpoint/2010/main" val="325159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1AD83B8-753C-423B-BF94-43CB45F323E2}" type="datetimeFigureOut">
              <a:rPr lang="es-ES" smtClean="0"/>
              <a:t>01/06/2020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19449E-E42A-4042-AB51-406635586EB4}" type="slidenum">
              <a:rPr lang="es-ES" smtClean="0"/>
              <a:t>‹Nº›</a:t>
            </a:fld>
            <a:endParaRPr lang="es-ES"/>
          </a:p>
        </p:txBody>
      </p:sp>
    </p:spTree>
    <p:extLst>
      <p:ext uri="{BB962C8B-B14F-4D97-AF65-F5344CB8AC3E}">
        <p14:creationId xmlns:p14="http://schemas.microsoft.com/office/powerpoint/2010/main" val="302219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1AD83B8-753C-423B-BF94-43CB45F323E2}" type="datetimeFigureOut">
              <a:rPr lang="es-ES" smtClean="0"/>
              <a:t>01/06/2020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19449E-E42A-4042-AB51-406635586EB4}" type="slidenum">
              <a:rPr lang="es-ES" smtClean="0"/>
              <a:t>‹Nº›</a:t>
            </a:fld>
            <a:endParaRPr lang="es-ES"/>
          </a:p>
        </p:txBody>
      </p:sp>
    </p:spTree>
    <p:extLst>
      <p:ext uri="{BB962C8B-B14F-4D97-AF65-F5344CB8AC3E}">
        <p14:creationId xmlns:p14="http://schemas.microsoft.com/office/powerpoint/2010/main" val="349263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1AD83B8-753C-423B-BF94-43CB45F323E2}" type="datetimeFigureOut">
              <a:rPr lang="es-ES" smtClean="0"/>
              <a:t>01/06/2020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19449E-E42A-4042-AB51-406635586EB4}"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78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1AD83B8-753C-423B-BF94-43CB45F323E2}" type="datetimeFigureOut">
              <a:rPr lang="es-ES" smtClean="0"/>
              <a:t>01/06/2020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119449E-E42A-4042-AB51-406635586EB4}" type="slidenum">
              <a:rPr lang="es-ES" smtClean="0"/>
              <a:t>‹Nº›</a:t>
            </a:fld>
            <a:endParaRPr lang="es-ES"/>
          </a:p>
        </p:txBody>
      </p:sp>
    </p:spTree>
    <p:extLst>
      <p:ext uri="{BB962C8B-B14F-4D97-AF65-F5344CB8AC3E}">
        <p14:creationId xmlns:p14="http://schemas.microsoft.com/office/powerpoint/2010/main" val="184299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1AD83B8-753C-423B-BF94-43CB45F323E2}" type="datetimeFigureOut">
              <a:rPr lang="es-ES" smtClean="0"/>
              <a:t>01/06/2020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119449E-E42A-4042-AB51-406635586EB4}" type="slidenum">
              <a:rPr lang="es-ES" smtClean="0"/>
              <a:t>‹Nº›</a:t>
            </a:fld>
            <a:endParaRPr lang="es-ES"/>
          </a:p>
        </p:txBody>
      </p:sp>
    </p:spTree>
    <p:extLst>
      <p:ext uri="{BB962C8B-B14F-4D97-AF65-F5344CB8AC3E}">
        <p14:creationId xmlns:p14="http://schemas.microsoft.com/office/powerpoint/2010/main" val="15885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1AD83B8-753C-423B-BF94-43CB45F323E2}" type="datetimeFigureOut">
              <a:rPr lang="es-ES" smtClean="0"/>
              <a:t>01/06/2020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119449E-E42A-4042-AB51-406635586EB4}" type="slidenum">
              <a:rPr lang="es-ES" smtClean="0"/>
              <a:t>‹Nº›</a:t>
            </a:fld>
            <a:endParaRPr lang="es-ES"/>
          </a:p>
        </p:txBody>
      </p:sp>
    </p:spTree>
    <p:extLst>
      <p:ext uri="{BB962C8B-B14F-4D97-AF65-F5344CB8AC3E}">
        <p14:creationId xmlns:p14="http://schemas.microsoft.com/office/powerpoint/2010/main" val="275898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AD83B8-753C-423B-BF94-43CB45F323E2}" type="datetimeFigureOut">
              <a:rPr lang="es-ES" smtClean="0"/>
              <a:t>01/06/2020</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2119449E-E42A-4042-AB51-406635586EB4}" type="slidenum">
              <a:rPr lang="es-ES" smtClean="0"/>
              <a:t>‹Nº›</a:t>
            </a:fld>
            <a:endParaRPr lang="es-ES"/>
          </a:p>
        </p:txBody>
      </p:sp>
    </p:spTree>
    <p:extLst>
      <p:ext uri="{BB962C8B-B14F-4D97-AF65-F5344CB8AC3E}">
        <p14:creationId xmlns:p14="http://schemas.microsoft.com/office/powerpoint/2010/main" val="157527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AD83B8-753C-423B-BF94-43CB45F323E2}" type="datetimeFigureOut">
              <a:rPr lang="es-ES" smtClean="0"/>
              <a:t>01/06/2020</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119449E-E42A-4042-AB51-406635586EB4}" type="slidenum">
              <a:rPr lang="es-ES" smtClean="0"/>
              <a:t>‹Nº›</a:t>
            </a:fld>
            <a:endParaRPr lang="es-ES"/>
          </a:p>
        </p:txBody>
      </p:sp>
    </p:spTree>
    <p:extLst>
      <p:ext uri="{BB962C8B-B14F-4D97-AF65-F5344CB8AC3E}">
        <p14:creationId xmlns:p14="http://schemas.microsoft.com/office/powerpoint/2010/main" val="382976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1AD83B8-753C-423B-BF94-43CB45F323E2}" type="datetimeFigureOut">
              <a:rPr lang="es-ES" smtClean="0"/>
              <a:t>01/06/2020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119449E-E42A-4042-AB51-406635586EB4}" type="slidenum">
              <a:rPr lang="es-ES" smtClean="0"/>
              <a:t>‹Nº›</a:t>
            </a:fld>
            <a:endParaRPr lang="es-ES"/>
          </a:p>
        </p:txBody>
      </p:sp>
    </p:spTree>
    <p:extLst>
      <p:ext uri="{BB962C8B-B14F-4D97-AF65-F5344CB8AC3E}">
        <p14:creationId xmlns:p14="http://schemas.microsoft.com/office/powerpoint/2010/main" val="3390403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AD83B8-753C-423B-BF94-43CB45F323E2}" type="datetimeFigureOut">
              <a:rPr lang="es-ES" smtClean="0"/>
              <a:t>01/06/2020</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19449E-E42A-4042-AB51-406635586EB4}"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6453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39375" y="5108116"/>
            <a:ext cx="10113264" cy="822960"/>
          </a:xfrm>
        </p:spPr>
        <p:txBody>
          <a:bodyPr/>
          <a:lstStyle/>
          <a:p>
            <a:pPr algn="ctr"/>
            <a:r>
              <a:rPr lang="es-AR" sz="4800" dirty="0" smtClean="0"/>
              <a:t>UNIDADES 11 Y 12</a:t>
            </a:r>
            <a:endParaRPr lang="es-ES" sz="4800" dirty="0"/>
          </a:p>
        </p:txBody>
      </p:sp>
      <p:pic>
        <p:nvPicPr>
          <p:cNvPr id="7" name="Marcador de posición de imagen 6"/>
          <p:cNvPicPr>
            <a:picLocks noGrp="1" noChangeAspect="1"/>
          </p:cNvPicPr>
          <p:nvPr>
            <p:ph type="pic" idx="1"/>
          </p:nvPr>
        </p:nvPicPr>
        <p:blipFill>
          <a:blip r:embed="rId2">
            <a:extLst>
              <a:ext uri="{28A0092B-C50C-407E-A947-70E740481C1C}">
                <a14:useLocalDpi xmlns:a14="http://schemas.microsoft.com/office/drawing/2010/main" val="0"/>
              </a:ext>
            </a:extLst>
          </a:blip>
          <a:srcRect t="3486" b="3486"/>
          <a:stretch>
            <a:fillRect/>
          </a:stretch>
        </p:blipFill>
        <p:spPr/>
      </p:pic>
      <p:sp>
        <p:nvSpPr>
          <p:cNvPr id="6" name="Marcador de texto 5"/>
          <p:cNvSpPr>
            <a:spLocks noGrp="1"/>
          </p:cNvSpPr>
          <p:nvPr>
            <p:ph type="body" sz="half" idx="2"/>
          </p:nvPr>
        </p:nvSpPr>
        <p:spPr>
          <a:xfrm>
            <a:off x="589280" y="6212114"/>
            <a:ext cx="10113264" cy="332812"/>
          </a:xfrm>
        </p:spPr>
        <p:txBody>
          <a:bodyPr>
            <a:normAutofit/>
          </a:bodyPr>
          <a:lstStyle/>
          <a:p>
            <a:r>
              <a:rPr lang="es-AR" sz="1800" dirty="0" smtClean="0"/>
              <a:t>MARTINEZ, MARCOS LEONARDO</a:t>
            </a:r>
            <a:endParaRPr lang="es-ES" sz="1800" dirty="0"/>
          </a:p>
        </p:txBody>
      </p:sp>
    </p:spTree>
    <p:extLst>
      <p:ext uri="{BB962C8B-B14F-4D97-AF65-F5344CB8AC3E}">
        <p14:creationId xmlns:p14="http://schemas.microsoft.com/office/powerpoint/2010/main" val="1084979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lstStyle/>
          <a:p>
            <a:pPr algn="ctr"/>
            <a:r>
              <a:rPr lang="es-ES" dirty="0">
                <a:solidFill>
                  <a:schemeClr val="tx1"/>
                </a:solidFill>
              </a:rPr>
              <a:t>Identificación de controles</a:t>
            </a:r>
          </a:p>
        </p:txBody>
      </p:sp>
      <p:sp>
        <p:nvSpPr>
          <p:cNvPr id="3" name="Marcador de contenido 2"/>
          <p:cNvSpPr>
            <a:spLocks noGrp="1"/>
          </p:cNvSpPr>
          <p:nvPr>
            <p:ph idx="1"/>
          </p:nvPr>
        </p:nvSpPr>
        <p:spPr>
          <a:xfrm>
            <a:off x="1362891" y="1932821"/>
            <a:ext cx="9792789" cy="607179"/>
          </a:xfrm>
        </p:spPr>
        <p:txBody>
          <a:bodyPr>
            <a:normAutofit/>
          </a:bodyPr>
          <a:lstStyle/>
          <a:p>
            <a:pPr algn="just"/>
            <a:r>
              <a:rPr lang="es-AR" sz="2800" dirty="0">
                <a:solidFill>
                  <a:schemeClr val="tx1"/>
                </a:solidFill>
              </a:rPr>
              <a:t>Relación de instrumentos y controles</a:t>
            </a:r>
            <a:endParaRPr lang="es-AR" sz="2800" dirty="0" smtClean="0">
              <a:solidFill>
                <a:schemeClr val="tx1"/>
              </a:solidFill>
            </a:endParaRPr>
          </a:p>
        </p:txBody>
      </p:sp>
      <p:pic>
        <p:nvPicPr>
          <p:cNvPr id="6" name="Imagen 5"/>
          <p:cNvPicPr>
            <a:picLocks noChangeAspect="1"/>
          </p:cNvPicPr>
          <p:nvPr/>
        </p:nvPicPr>
        <p:blipFill rotWithShape="1">
          <a:blip r:embed="rId2"/>
          <a:srcRect b="51162"/>
          <a:stretch/>
        </p:blipFill>
        <p:spPr>
          <a:xfrm>
            <a:off x="2556195" y="3779634"/>
            <a:ext cx="2451234" cy="2352276"/>
          </a:xfrm>
          <a:prstGeom prst="rect">
            <a:avLst/>
          </a:prstGeom>
        </p:spPr>
      </p:pic>
      <p:sp>
        <p:nvSpPr>
          <p:cNvPr id="7" name="Rectángulo 6"/>
          <p:cNvSpPr/>
          <p:nvPr/>
        </p:nvSpPr>
        <p:spPr>
          <a:xfrm>
            <a:off x="1362891" y="2540000"/>
            <a:ext cx="9290595" cy="954107"/>
          </a:xfrm>
          <a:prstGeom prst="rect">
            <a:avLst/>
          </a:prstGeom>
        </p:spPr>
        <p:txBody>
          <a:bodyPr wrap="square">
            <a:spAutoFit/>
          </a:bodyPr>
          <a:lstStyle/>
          <a:p>
            <a:r>
              <a:rPr lang="es-AR" sz="2800" dirty="0" smtClean="0"/>
              <a:t>a) Posición de los controles con relación a los instrumentos correspondientes.</a:t>
            </a:r>
            <a:endParaRPr lang="es-ES" sz="2800" dirty="0"/>
          </a:p>
        </p:txBody>
      </p:sp>
      <p:pic>
        <p:nvPicPr>
          <p:cNvPr id="8" name="Imagen 7"/>
          <p:cNvPicPr>
            <a:picLocks noChangeAspect="1"/>
          </p:cNvPicPr>
          <p:nvPr/>
        </p:nvPicPr>
        <p:blipFill rotWithShape="1">
          <a:blip r:embed="rId2"/>
          <a:srcRect t="49178"/>
          <a:stretch/>
        </p:blipFill>
        <p:spPr>
          <a:xfrm>
            <a:off x="5558972" y="3685433"/>
            <a:ext cx="2525485" cy="2521980"/>
          </a:xfrm>
          <a:prstGeom prst="rect">
            <a:avLst/>
          </a:prstGeom>
        </p:spPr>
      </p:pic>
    </p:spTree>
    <p:extLst>
      <p:ext uri="{BB962C8B-B14F-4D97-AF65-F5344CB8AC3E}">
        <p14:creationId xmlns:p14="http://schemas.microsoft.com/office/powerpoint/2010/main" val="795241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lstStyle/>
          <a:p>
            <a:pPr algn="ctr"/>
            <a:r>
              <a:rPr lang="es-ES" dirty="0">
                <a:solidFill>
                  <a:schemeClr val="tx1"/>
                </a:solidFill>
              </a:rPr>
              <a:t>Identificación de controles</a:t>
            </a:r>
          </a:p>
        </p:txBody>
      </p:sp>
      <p:sp>
        <p:nvSpPr>
          <p:cNvPr id="3" name="Marcador de contenido 2"/>
          <p:cNvSpPr>
            <a:spLocks noGrp="1"/>
          </p:cNvSpPr>
          <p:nvPr>
            <p:ph idx="1"/>
          </p:nvPr>
        </p:nvSpPr>
        <p:spPr>
          <a:xfrm>
            <a:off x="1362891" y="1932821"/>
            <a:ext cx="9792789" cy="607179"/>
          </a:xfrm>
        </p:spPr>
        <p:txBody>
          <a:bodyPr>
            <a:normAutofit/>
          </a:bodyPr>
          <a:lstStyle/>
          <a:p>
            <a:pPr algn="just"/>
            <a:r>
              <a:rPr lang="es-AR" sz="2800" dirty="0">
                <a:solidFill>
                  <a:schemeClr val="tx1"/>
                </a:solidFill>
              </a:rPr>
              <a:t>Relación de instrumentos y controles</a:t>
            </a:r>
            <a:endParaRPr lang="es-AR" sz="2800" dirty="0" smtClean="0">
              <a:solidFill>
                <a:schemeClr val="tx1"/>
              </a:solidFill>
            </a:endParaRPr>
          </a:p>
        </p:txBody>
      </p:sp>
      <p:sp>
        <p:nvSpPr>
          <p:cNvPr id="7" name="Rectángulo 6"/>
          <p:cNvSpPr/>
          <p:nvPr/>
        </p:nvSpPr>
        <p:spPr>
          <a:xfrm>
            <a:off x="1362891" y="2540000"/>
            <a:ext cx="9290595" cy="954107"/>
          </a:xfrm>
          <a:prstGeom prst="rect">
            <a:avLst/>
          </a:prstGeom>
        </p:spPr>
        <p:txBody>
          <a:bodyPr wrap="square">
            <a:spAutoFit/>
          </a:bodyPr>
          <a:lstStyle/>
          <a:p>
            <a:r>
              <a:rPr lang="es-AR" sz="2800" dirty="0" smtClean="0"/>
              <a:t>b)  Relación entre la dirección de los controles y la reacción deseada.</a:t>
            </a:r>
            <a:endParaRPr lang="es-ES" sz="2800" dirty="0"/>
          </a:p>
        </p:txBody>
      </p:sp>
      <p:pic>
        <p:nvPicPr>
          <p:cNvPr id="4" name="Imagen 3"/>
          <p:cNvPicPr>
            <a:picLocks noChangeAspect="1"/>
          </p:cNvPicPr>
          <p:nvPr/>
        </p:nvPicPr>
        <p:blipFill>
          <a:blip r:embed="rId2"/>
          <a:stretch>
            <a:fillRect/>
          </a:stretch>
        </p:blipFill>
        <p:spPr>
          <a:xfrm>
            <a:off x="3967662" y="3147179"/>
            <a:ext cx="4552224" cy="3072469"/>
          </a:xfrm>
          <a:prstGeom prst="rect">
            <a:avLst/>
          </a:prstGeom>
        </p:spPr>
      </p:pic>
    </p:spTree>
    <p:extLst>
      <p:ext uri="{BB962C8B-B14F-4D97-AF65-F5344CB8AC3E}">
        <p14:creationId xmlns:p14="http://schemas.microsoft.com/office/powerpoint/2010/main" val="156930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lstStyle/>
          <a:p>
            <a:pPr algn="ctr"/>
            <a:r>
              <a:rPr lang="es-AR" dirty="0">
                <a:solidFill>
                  <a:schemeClr val="tx1"/>
                </a:solidFill>
              </a:rPr>
              <a:t>Tableros de instrumentos</a:t>
            </a:r>
          </a:p>
        </p:txBody>
      </p:sp>
      <p:sp>
        <p:nvSpPr>
          <p:cNvPr id="3" name="Marcador de contenido 2"/>
          <p:cNvSpPr>
            <a:spLocks noGrp="1"/>
          </p:cNvSpPr>
          <p:nvPr>
            <p:ph idx="1"/>
          </p:nvPr>
        </p:nvSpPr>
        <p:spPr>
          <a:xfrm>
            <a:off x="1362891" y="1932821"/>
            <a:ext cx="9792789" cy="868436"/>
          </a:xfrm>
        </p:spPr>
        <p:txBody>
          <a:bodyPr>
            <a:normAutofit/>
          </a:bodyPr>
          <a:lstStyle/>
          <a:p>
            <a:r>
              <a:rPr lang="es-AR" sz="2800" dirty="0">
                <a:solidFill>
                  <a:schemeClr val="tx1"/>
                </a:solidFill>
              </a:rPr>
              <a:t>Generalidades:</a:t>
            </a:r>
          </a:p>
        </p:txBody>
      </p:sp>
      <p:sp>
        <p:nvSpPr>
          <p:cNvPr id="5" name="Rectángulo 4"/>
          <p:cNvSpPr/>
          <p:nvPr/>
        </p:nvSpPr>
        <p:spPr>
          <a:xfrm>
            <a:off x="1097280" y="2521581"/>
            <a:ext cx="9792789" cy="3108543"/>
          </a:xfrm>
          <a:prstGeom prst="rect">
            <a:avLst/>
          </a:prstGeom>
        </p:spPr>
        <p:txBody>
          <a:bodyPr wrap="square">
            <a:spAutoFit/>
          </a:bodyPr>
          <a:lstStyle/>
          <a:p>
            <a:pPr marL="457200" indent="-457200">
              <a:buFontTx/>
              <a:buChar char="-"/>
            </a:pPr>
            <a:r>
              <a:rPr lang="es-AR" sz="2800" dirty="0" smtClean="0"/>
              <a:t>Los instrumentos estarán montados uno en relación con otro de acuerdo con las posiciones relativas del aparato controlado o accionado por medio de ellos.</a:t>
            </a:r>
          </a:p>
          <a:p>
            <a:pPr marL="457200" indent="-457200">
              <a:buFontTx/>
              <a:buChar char="-"/>
            </a:pPr>
            <a:r>
              <a:rPr lang="es-AR" sz="2800" dirty="0" smtClean="0"/>
              <a:t>La distribución de los paneles que sirven a objetos similares deberán ser todos iguales.</a:t>
            </a:r>
          </a:p>
          <a:p>
            <a:pPr marL="457200" indent="-457200">
              <a:buFontTx/>
              <a:buChar char="-"/>
            </a:pPr>
            <a:r>
              <a:rPr lang="es-AR" sz="2800" dirty="0" smtClean="0"/>
              <a:t>Procurar obtener el mismo método de indicación para los diferentes instrumentos.</a:t>
            </a:r>
            <a:endParaRPr lang="es-AR" sz="2800" dirty="0"/>
          </a:p>
        </p:txBody>
      </p:sp>
    </p:spTree>
    <p:extLst>
      <p:ext uri="{BB962C8B-B14F-4D97-AF65-F5344CB8AC3E}">
        <p14:creationId xmlns:p14="http://schemas.microsoft.com/office/powerpoint/2010/main" val="906514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lstStyle/>
          <a:p>
            <a:pPr algn="ctr"/>
            <a:r>
              <a:rPr lang="es-AR" dirty="0">
                <a:solidFill>
                  <a:schemeClr val="tx1"/>
                </a:solidFill>
              </a:rPr>
              <a:t>Tableros de instrumentos</a:t>
            </a:r>
          </a:p>
        </p:txBody>
      </p:sp>
      <p:sp>
        <p:nvSpPr>
          <p:cNvPr id="3" name="Marcador de contenido 2"/>
          <p:cNvSpPr>
            <a:spLocks noGrp="1"/>
          </p:cNvSpPr>
          <p:nvPr>
            <p:ph idx="1"/>
          </p:nvPr>
        </p:nvSpPr>
        <p:spPr>
          <a:xfrm>
            <a:off x="1362891" y="1932821"/>
            <a:ext cx="9792789" cy="868436"/>
          </a:xfrm>
        </p:spPr>
        <p:txBody>
          <a:bodyPr>
            <a:normAutofit/>
          </a:bodyPr>
          <a:lstStyle/>
          <a:p>
            <a:r>
              <a:rPr lang="es-AR" sz="2800" dirty="0">
                <a:solidFill>
                  <a:schemeClr val="tx1"/>
                </a:solidFill>
              </a:rPr>
              <a:t>Diseño de los </a:t>
            </a:r>
            <a:r>
              <a:rPr lang="es-AR" sz="2800" dirty="0" smtClean="0">
                <a:solidFill>
                  <a:schemeClr val="tx1"/>
                </a:solidFill>
              </a:rPr>
              <a:t>tableros:</a:t>
            </a:r>
            <a:endParaRPr lang="es-AR" sz="2800" dirty="0">
              <a:solidFill>
                <a:schemeClr val="tx1"/>
              </a:solidFill>
            </a:endParaRPr>
          </a:p>
        </p:txBody>
      </p:sp>
      <p:sp>
        <p:nvSpPr>
          <p:cNvPr id="5" name="Rectángulo 4"/>
          <p:cNvSpPr/>
          <p:nvPr/>
        </p:nvSpPr>
        <p:spPr>
          <a:xfrm>
            <a:off x="1230085" y="2801257"/>
            <a:ext cx="9792789" cy="2677656"/>
          </a:xfrm>
          <a:prstGeom prst="rect">
            <a:avLst/>
          </a:prstGeom>
        </p:spPr>
        <p:txBody>
          <a:bodyPr wrap="square">
            <a:spAutoFit/>
          </a:bodyPr>
          <a:lstStyle/>
          <a:p>
            <a:pPr marL="457200" indent="-457200">
              <a:buFontTx/>
              <a:buChar char="-"/>
            </a:pPr>
            <a:r>
              <a:rPr lang="es-AR" sz="2800" dirty="0" smtClean="0"/>
              <a:t>Seguir las líneas generales referente a la cantidad de espacio requerido por el operario.</a:t>
            </a:r>
          </a:p>
          <a:p>
            <a:pPr marL="457200" indent="-457200">
              <a:buFontTx/>
              <a:buChar char="-"/>
            </a:pPr>
            <a:r>
              <a:rPr lang="es-AR" sz="2800" dirty="0" smtClean="0"/>
              <a:t>Procurar, en cuanto sea posible, que la línea de visión sea perpendicular a los paneles y caras frontales de los diales.</a:t>
            </a:r>
          </a:p>
          <a:p>
            <a:pPr marL="457200" indent="-457200">
              <a:buFontTx/>
              <a:buChar char="-"/>
            </a:pPr>
            <a:r>
              <a:rPr lang="es-AR" sz="2800" dirty="0" smtClean="0"/>
              <a:t>Las secciones laterales, superior e inferior, deberán estar montados, si es posible, a un ángulo con el panel central.</a:t>
            </a:r>
          </a:p>
        </p:txBody>
      </p:sp>
    </p:spTree>
    <p:extLst>
      <p:ext uri="{BB962C8B-B14F-4D97-AF65-F5344CB8AC3E}">
        <p14:creationId xmlns:p14="http://schemas.microsoft.com/office/powerpoint/2010/main" val="2990376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rmAutofit fontScale="90000"/>
          </a:bodyPr>
          <a:lstStyle/>
          <a:p>
            <a:pPr algn="ctr"/>
            <a:r>
              <a:rPr lang="es-AR" dirty="0">
                <a:solidFill>
                  <a:schemeClr val="tx1"/>
                </a:solidFill>
              </a:rPr>
              <a:t>Diseño antropométrico de un puesto de trabajo</a:t>
            </a:r>
          </a:p>
        </p:txBody>
      </p:sp>
      <p:sp>
        <p:nvSpPr>
          <p:cNvPr id="3" name="Marcador de contenido 2"/>
          <p:cNvSpPr>
            <a:spLocks noGrp="1"/>
          </p:cNvSpPr>
          <p:nvPr>
            <p:ph idx="1"/>
          </p:nvPr>
        </p:nvSpPr>
        <p:spPr>
          <a:xfrm>
            <a:off x="1362891" y="2237621"/>
            <a:ext cx="9792789" cy="534608"/>
          </a:xfrm>
        </p:spPr>
        <p:txBody>
          <a:bodyPr>
            <a:noAutofit/>
          </a:bodyPr>
          <a:lstStyle/>
          <a:p>
            <a:r>
              <a:rPr lang="es-AR" sz="3600" dirty="0" smtClean="0">
                <a:solidFill>
                  <a:schemeClr val="tx1"/>
                </a:solidFill>
              </a:rPr>
              <a:t>Asiento:</a:t>
            </a:r>
            <a:endParaRPr lang="es-AR" sz="3600" dirty="0">
              <a:solidFill>
                <a:schemeClr val="tx1"/>
              </a:solidFill>
            </a:endParaRPr>
          </a:p>
        </p:txBody>
      </p:sp>
      <p:sp>
        <p:nvSpPr>
          <p:cNvPr id="5" name="Rectángulo 4"/>
          <p:cNvSpPr/>
          <p:nvPr/>
        </p:nvSpPr>
        <p:spPr>
          <a:xfrm>
            <a:off x="1362891" y="3135086"/>
            <a:ext cx="9147629" cy="1384995"/>
          </a:xfrm>
          <a:prstGeom prst="rect">
            <a:avLst/>
          </a:prstGeom>
        </p:spPr>
        <p:txBody>
          <a:bodyPr wrap="square">
            <a:spAutoFit/>
          </a:bodyPr>
          <a:lstStyle/>
          <a:p>
            <a:r>
              <a:rPr lang="es-AR" sz="2800" dirty="0" smtClean="0"/>
              <a:t>Toda persona sentada debe mantener un ángulo determinado de pierna con entrepierna, pierna con tronco, de por lo menos 90 grados o más.</a:t>
            </a:r>
          </a:p>
        </p:txBody>
      </p:sp>
    </p:spTree>
    <p:extLst>
      <p:ext uri="{BB962C8B-B14F-4D97-AF65-F5344CB8AC3E}">
        <p14:creationId xmlns:p14="http://schemas.microsoft.com/office/powerpoint/2010/main" val="3552070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rmAutofit/>
          </a:bodyPr>
          <a:lstStyle/>
          <a:p>
            <a:pPr algn="ctr"/>
            <a:r>
              <a:rPr lang="es-AR" dirty="0" smtClean="0">
                <a:solidFill>
                  <a:schemeClr val="tx1"/>
                </a:solidFill>
              </a:rPr>
              <a:t>Asiento</a:t>
            </a:r>
            <a:endParaRPr lang="es-AR" dirty="0">
              <a:solidFill>
                <a:schemeClr val="tx1"/>
              </a:solidFill>
            </a:endParaRPr>
          </a:p>
        </p:txBody>
      </p:sp>
      <p:sp>
        <p:nvSpPr>
          <p:cNvPr id="5" name="Rectángulo 4"/>
          <p:cNvSpPr/>
          <p:nvPr/>
        </p:nvSpPr>
        <p:spPr>
          <a:xfrm>
            <a:off x="1362891" y="2104572"/>
            <a:ext cx="9527177" cy="3539430"/>
          </a:xfrm>
          <a:prstGeom prst="rect">
            <a:avLst/>
          </a:prstGeom>
        </p:spPr>
        <p:txBody>
          <a:bodyPr wrap="square">
            <a:spAutoFit/>
          </a:bodyPr>
          <a:lstStyle/>
          <a:p>
            <a:r>
              <a:rPr lang="es-AR" sz="2800" dirty="0" smtClean="0"/>
              <a:t>Posturas básicas del asiento:</a:t>
            </a:r>
          </a:p>
          <a:p>
            <a:endParaRPr lang="es-AR" sz="2800" dirty="0" smtClean="0"/>
          </a:p>
          <a:p>
            <a:pPr marL="457200" indent="-457200">
              <a:buFontTx/>
              <a:buChar char="-"/>
            </a:pPr>
            <a:r>
              <a:rPr lang="es-AR" sz="2800" dirty="0" smtClean="0"/>
              <a:t>Postura de trabajo para consolas o mesas de comer.</a:t>
            </a:r>
          </a:p>
          <a:p>
            <a:pPr marL="457200" indent="-457200">
              <a:buFontTx/>
              <a:buChar char="-"/>
            </a:pPr>
            <a:r>
              <a:rPr lang="es-AR" sz="2800" dirty="0" smtClean="0"/>
              <a:t>Posturas relajadas usadas en vehículos.</a:t>
            </a:r>
          </a:p>
          <a:p>
            <a:pPr marL="457200" indent="-457200">
              <a:buFontTx/>
              <a:buChar char="-"/>
            </a:pPr>
            <a:r>
              <a:rPr lang="es-AR" sz="2800" dirty="0" smtClean="0"/>
              <a:t>Postura reclinada para confort óptimo.</a:t>
            </a:r>
          </a:p>
          <a:p>
            <a:pPr marL="457200" indent="-457200">
              <a:buFontTx/>
              <a:buChar char="-"/>
            </a:pPr>
            <a:r>
              <a:rPr lang="es-AR" sz="2800" dirty="0" smtClean="0"/>
              <a:t>Posición estabilizada de las piernas, combinada con soporte del sacro solo para viajes en terrenos irregulares, por ejemplo, tractores.</a:t>
            </a:r>
          </a:p>
        </p:txBody>
      </p:sp>
    </p:spTree>
    <p:extLst>
      <p:ext uri="{BB962C8B-B14F-4D97-AF65-F5344CB8AC3E}">
        <p14:creationId xmlns:p14="http://schemas.microsoft.com/office/powerpoint/2010/main" val="2739782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rmAutofit/>
          </a:bodyPr>
          <a:lstStyle/>
          <a:p>
            <a:pPr algn="ctr"/>
            <a:r>
              <a:rPr lang="es-AR" dirty="0" smtClean="0">
                <a:solidFill>
                  <a:schemeClr val="tx1"/>
                </a:solidFill>
              </a:rPr>
              <a:t>Asiento</a:t>
            </a:r>
            <a:endParaRPr lang="es-AR" dirty="0">
              <a:solidFill>
                <a:schemeClr val="tx1"/>
              </a:solidFill>
            </a:endParaRPr>
          </a:p>
        </p:txBody>
      </p:sp>
      <p:sp>
        <p:nvSpPr>
          <p:cNvPr id="5" name="Rectángulo 4"/>
          <p:cNvSpPr/>
          <p:nvPr/>
        </p:nvSpPr>
        <p:spPr>
          <a:xfrm>
            <a:off x="1377406" y="2438400"/>
            <a:ext cx="9276080" cy="2554545"/>
          </a:xfrm>
          <a:prstGeom prst="rect">
            <a:avLst/>
          </a:prstGeom>
        </p:spPr>
        <p:txBody>
          <a:bodyPr wrap="square">
            <a:spAutoFit/>
          </a:bodyPr>
          <a:lstStyle/>
          <a:p>
            <a:r>
              <a:rPr lang="es-AR" sz="3200" dirty="0" smtClean="0"/>
              <a:t>Altura del asiento:</a:t>
            </a:r>
          </a:p>
          <a:p>
            <a:endParaRPr lang="es-AR" sz="3200" dirty="0" smtClean="0"/>
          </a:p>
          <a:p>
            <a:pPr marL="457200" indent="-457200">
              <a:buFontTx/>
              <a:buChar char="-"/>
            </a:pPr>
            <a:r>
              <a:rPr lang="es-AR" sz="3200" dirty="0" smtClean="0"/>
              <a:t>Asiento </a:t>
            </a:r>
            <a:r>
              <a:rPr lang="es-AR" sz="3200" dirty="0" err="1" smtClean="0"/>
              <a:t>stándards</a:t>
            </a:r>
            <a:r>
              <a:rPr lang="es-AR" sz="3200" dirty="0" smtClean="0"/>
              <a:t> de 45,7 cm. Esta altura solo puede acomodar solo al 80% de la población adulta.</a:t>
            </a:r>
          </a:p>
          <a:p>
            <a:pPr marL="457200" indent="-457200">
              <a:buFontTx/>
              <a:buChar char="-"/>
            </a:pPr>
            <a:r>
              <a:rPr lang="es-AR" sz="3200" dirty="0" smtClean="0"/>
              <a:t>La altura mínima de asientos es de 15 cm.</a:t>
            </a:r>
          </a:p>
        </p:txBody>
      </p:sp>
    </p:spTree>
    <p:extLst>
      <p:ext uri="{BB962C8B-B14F-4D97-AF65-F5344CB8AC3E}">
        <p14:creationId xmlns:p14="http://schemas.microsoft.com/office/powerpoint/2010/main" val="1341912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rmAutofit/>
          </a:bodyPr>
          <a:lstStyle/>
          <a:p>
            <a:pPr algn="ctr"/>
            <a:r>
              <a:rPr lang="es-AR" dirty="0" smtClean="0">
                <a:solidFill>
                  <a:schemeClr val="tx1"/>
                </a:solidFill>
              </a:rPr>
              <a:t>Asiento</a:t>
            </a:r>
            <a:endParaRPr lang="es-AR" dirty="0">
              <a:solidFill>
                <a:schemeClr val="tx1"/>
              </a:solidFill>
            </a:endParaRPr>
          </a:p>
        </p:txBody>
      </p:sp>
      <p:sp>
        <p:nvSpPr>
          <p:cNvPr id="5" name="Rectángulo 4"/>
          <p:cNvSpPr/>
          <p:nvPr/>
        </p:nvSpPr>
        <p:spPr>
          <a:xfrm>
            <a:off x="1333863" y="2002971"/>
            <a:ext cx="9276080" cy="4031873"/>
          </a:xfrm>
          <a:prstGeom prst="rect">
            <a:avLst/>
          </a:prstGeom>
        </p:spPr>
        <p:txBody>
          <a:bodyPr wrap="square">
            <a:spAutoFit/>
          </a:bodyPr>
          <a:lstStyle/>
          <a:p>
            <a:r>
              <a:rPr lang="es-AR" sz="3200" dirty="0" smtClean="0"/>
              <a:t>Respaldo:</a:t>
            </a:r>
          </a:p>
          <a:p>
            <a:endParaRPr lang="es-AR" sz="3200" dirty="0" smtClean="0"/>
          </a:p>
          <a:p>
            <a:pPr marL="457200" indent="-457200">
              <a:buFontTx/>
              <a:buChar char="-"/>
            </a:pPr>
            <a:r>
              <a:rPr lang="es-AR" sz="3200" dirty="0" smtClean="0"/>
              <a:t>Soporte lumbar. Asientos de grúas, locomotoras, sillas de oficina, etc.</a:t>
            </a:r>
          </a:p>
          <a:p>
            <a:pPr marL="457200" indent="-457200">
              <a:buFontTx/>
              <a:buChar char="-"/>
            </a:pPr>
            <a:r>
              <a:rPr lang="es-AR" sz="3200" dirty="0" smtClean="0"/>
              <a:t>Apoyo lumbar más soporte torácico. Pueden asumir distintas posiciones para reducir la fatiga.</a:t>
            </a:r>
          </a:p>
          <a:p>
            <a:pPr marL="457200" indent="-457200">
              <a:buFontTx/>
              <a:buChar char="-"/>
            </a:pPr>
            <a:r>
              <a:rPr lang="es-AR" sz="3200" dirty="0" smtClean="0"/>
              <a:t>Para trasporte sobre terrenos muy irregulares debe usarse un soporte del sacro.</a:t>
            </a:r>
          </a:p>
        </p:txBody>
      </p:sp>
    </p:spTree>
    <p:extLst>
      <p:ext uri="{BB962C8B-B14F-4D97-AF65-F5344CB8AC3E}">
        <p14:creationId xmlns:p14="http://schemas.microsoft.com/office/powerpoint/2010/main" val="2933817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rmAutofit/>
          </a:bodyPr>
          <a:lstStyle/>
          <a:p>
            <a:pPr algn="ctr"/>
            <a:r>
              <a:rPr lang="es-AR" dirty="0" smtClean="0">
                <a:solidFill>
                  <a:schemeClr val="tx1"/>
                </a:solidFill>
              </a:rPr>
              <a:t>Asiento</a:t>
            </a:r>
            <a:endParaRPr lang="es-AR" dirty="0">
              <a:solidFill>
                <a:schemeClr val="tx1"/>
              </a:solidFill>
            </a:endParaRPr>
          </a:p>
        </p:txBody>
      </p:sp>
      <p:sp>
        <p:nvSpPr>
          <p:cNvPr id="5" name="Rectángulo 4"/>
          <p:cNvSpPr/>
          <p:nvPr/>
        </p:nvSpPr>
        <p:spPr>
          <a:xfrm>
            <a:off x="1333862" y="2017485"/>
            <a:ext cx="9929223" cy="4031873"/>
          </a:xfrm>
          <a:prstGeom prst="rect">
            <a:avLst/>
          </a:prstGeom>
        </p:spPr>
        <p:txBody>
          <a:bodyPr wrap="square">
            <a:spAutoFit/>
          </a:bodyPr>
          <a:lstStyle/>
          <a:p>
            <a:r>
              <a:rPr lang="es-AR" sz="3200" dirty="0" smtClean="0"/>
              <a:t>Apoyo de cabeza:</a:t>
            </a:r>
          </a:p>
          <a:p>
            <a:endParaRPr lang="es-AR" sz="3200" dirty="0" smtClean="0"/>
          </a:p>
          <a:p>
            <a:pPr marL="457200" indent="-457200">
              <a:buFontTx/>
              <a:buChar char="-"/>
            </a:pPr>
            <a:r>
              <a:rPr lang="es-AR" sz="3200" dirty="0" smtClean="0"/>
              <a:t>Puede ser incorporado para posturas de relajación.</a:t>
            </a:r>
          </a:p>
          <a:p>
            <a:pPr marL="457200" indent="-457200">
              <a:buFontTx/>
              <a:buChar char="-"/>
            </a:pPr>
            <a:endParaRPr lang="es-AR" sz="3200" dirty="0" smtClean="0"/>
          </a:p>
          <a:p>
            <a:r>
              <a:rPr lang="es-AR" sz="3200" dirty="0" smtClean="0"/>
              <a:t>Apoyos de brazos:</a:t>
            </a:r>
          </a:p>
          <a:p>
            <a:endParaRPr lang="es-AR" sz="3200" dirty="0" smtClean="0"/>
          </a:p>
          <a:p>
            <a:pPr marL="457200" indent="-457200">
              <a:buFontTx/>
              <a:buChar char="-"/>
            </a:pPr>
            <a:r>
              <a:rPr lang="es-AR" sz="3200" dirty="0" smtClean="0"/>
              <a:t>Su altura sobre el siento no debe exceder los 22 cm.</a:t>
            </a:r>
          </a:p>
          <a:p>
            <a:pPr marL="457200" indent="-457200">
              <a:buFontTx/>
              <a:buChar char="-"/>
            </a:pPr>
            <a:endParaRPr lang="es-AR" sz="3200" dirty="0" smtClean="0"/>
          </a:p>
        </p:txBody>
      </p:sp>
    </p:spTree>
    <p:extLst>
      <p:ext uri="{BB962C8B-B14F-4D97-AF65-F5344CB8AC3E}">
        <p14:creationId xmlns:p14="http://schemas.microsoft.com/office/powerpoint/2010/main" val="1227752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rmAutofit/>
          </a:bodyPr>
          <a:lstStyle/>
          <a:p>
            <a:pPr algn="ctr"/>
            <a:r>
              <a:rPr lang="es-AR" sz="5400" b="1" dirty="0">
                <a:solidFill>
                  <a:schemeClr val="tx1"/>
                </a:solidFill>
              </a:rPr>
              <a:t>Seguridad</a:t>
            </a:r>
          </a:p>
        </p:txBody>
      </p:sp>
      <p:sp>
        <p:nvSpPr>
          <p:cNvPr id="5" name="Rectángulo 4"/>
          <p:cNvSpPr/>
          <p:nvPr/>
        </p:nvSpPr>
        <p:spPr>
          <a:xfrm>
            <a:off x="1333862" y="2017485"/>
            <a:ext cx="10117909" cy="3970318"/>
          </a:xfrm>
          <a:prstGeom prst="rect">
            <a:avLst/>
          </a:prstGeom>
        </p:spPr>
        <p:txBody>
          <a:bodyPr wrap="square">
            <a:spAutoFit/>
          </a:bodyPr>
          <a:lstStyle/>
          <a:p>
            <a:r>
              <a:rPr lang="es-AR" sz="2800" dirty="0" smtClean="0"/>
              <a:t>Protecciones</a:t>
            </a:r>
          </a:p>
          <a:p>
            <a:pPr marL="457200" indent="-457200">
              <a:buFontTx/>
              <a:buChar char="-"/>
            </a:pPr>
            <a:r>
              <a:rPr lang="es-AR" sz="2800" dirty="0" smtClean="0"/>
              <a:t>Las partes rotatorias deben ser protegidas para evitar daños. </a:t>
            </a:r>
          </a:p>
          <a:p>
            <a:pPr marL="457200" indent="-457200">
              <a:buFontTx/>
              <a:buChar char="-"/>
            </a:pPr>
            <a:r>
              <a:rPr lang="es-AR" sz="2800" dirty="0" smtClean="0"/>
              <a:t>Las partes cerradas deben tener un margen libre de no menos de 38 mm para evitar la trituración de dedos.</a:t>
            </a:r>
          </a:p>
          <a:p>
            <a:pPr marL="457200" indent="-457200">
              <a:buFontTx/>
              <a:buChar char="-"/>
            </a:pPr>
            <a:r>
              <a:rPr lang="es-AR" sz="2800" dirty="0" smtClean="0"/>
              <a:t>Asegurar los circuitos eléctricos para evitar el contacto humano accidental.</a:t>
            </a:r>
          </a:p>
          <a:p>
            <a:pPr marL="457200" indent="-457200">
              <a:buFontTx/>
              <a:buChar char="-"/>
            </a:pPr>
            <a:r>
              <a:rPr lang="es-AR" sz="2800" dirty="0" smtClean="0"/>
              <a:t>Proveer elementos de protección si se requiere.</a:t>
            </a:r>
          </a:p>
          <a:p>
            <a:pPr marL="457200" indent="-457200">
              <a:buFontTx/>
              <a:buChar char="-"/>
            </a:pPr>
            <a:r>
              <a:rPr lang="es-AR" sz="2800" dirty="0" smtClean="0"/>
              <a:t>Eliminar aristas filosas y puntas en contacto con el operador.</a:t>
            </a:r>
          </a:p>
          <a:p>
            <a:pPr marL="457200" indent="-457200">
              <a:buFontTx/>
              <a:buChar char="-"/>
            </a:pPr>
            <a:endParaRPr lang="es-AR" sz="2800" dirty="0" smtClean="0"/>
          </a:p>
        </p:txBody>
      </p:sp>
    </p:spTree>
    <p:extLst>
      <p:ext uri="{BB962C8B-B14F-4D97-AF65-F5344CB8AC3E}">
        <p14:creationId xmlns:p14="http://schemas.microsoft.com/office/powerpoint/2010/main" val="61735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133600" y="287338"/>
            <a:ext cx="10058400" cy="714375"/>
          </a:xfrm>
        </p:spPr>
        <p:txBody>
          <a:bodyPr>
            <a:normAutofit/>
          </a:bodyPr>
          <a:lstStyle/>
          <a:p>
            <a:r>
              <a:rPr lang="es-AR" dirty="0" smtClean="0"/>
              <a:t>Unidad 11</a:t>
            </a:r>
            <a:endParaRPr lang="es-ES" dirty="0"/>
          </a:p>
        </p:txBody>
      </p:sp>
      <p:sp>
        <p:nvSpPr>
          <p:cNvPr id="3" name="Marcador de contenido 2"/>
          <p:cNvSpPr>
            <a:spLocks noGrp="1"/>
          </p:cNvSpPr>
          <p:nvPr>
            <p:ph idx="4294967295"/>
          </p:nvPr>
        </p:nvSpPr>
        <p:spPr>
          <a:xfrm>
            <a:off x="478971" y="1001712"/>
            <a:ext cx="10160000" cy="5297487"/>
          </a:xfrm>
        </p:spPr>
        <p:txBody>
          <a:bodyPr>
            <a:normAutofit fontScale="77500" lnSpcReduction="20000"/>
          </a:bodyPr>
          <a:lstStyle/>
          <a:p>
            <a:r>
              <a:rPr lang="es-AR" sz="2400" dirty="0">
                <a:solidFill>
                  <a:schemeClr val="tx1"/>
                </a:solidFill>
              </a:rPr>
              <a:t>Puestos de trabajos litas de evaluaciones Ergonómicas</a:t>
            </a:r>
          </a:p>
          <a:p>
            <a:r>
              <a:rPr lang="es-AR" sz="2400" dirty="0">
                <a:solidFill>
                  <a:schemeClr val="tx1"/>
                </a:solidFill>
              </a:rPr>
              <a:t>•	Identificación de controles</a:t>
            </a:r>
          </a:p>
          <a:p>
            <a:r>
              <a:rPr lang="es-AR" sz="2400" dirty="0">
                <a:solidFill>
                  <a:schemeClr val="tx1"/>
                </a:solidFill>
              </a:rPr>
              <a:t>•	Diseño antropométrico de un puesto de trabajo</a:t>
            </a:r>
          </a:p>
          <a:p>
            <a:r>
              <a:rPr lang="es-AR" sz="2400" dirty="0">
                <a:solidFill>
                  <a:schemeClr val="tx1"/>
                </a:solidFill>
              </a:rPr>
              <a:t>•	Seguridad</a:t>
            </a:r>
          </a:p>
          <a:p>
            <a:r>
              <a:rPr lang="es-AR" sz="2400" dirty="0">
                <a:solidFill>
                  <a:schemeClr val="tx1"/>
                </a:solidFill>
              </a:rPr>
              <a:t>•	Iluminación</a:t>
            </a:r>
          </a:p>
          <a:p>
            <a:r>
              <a:rPr lang="es-AR" sz="2400" dirty="0">
                <a:solidFill>
                  <a:schemeClr val="tx1"/>
                </a:solidFill>
              </a:rPr>
              <a:t>•	Ruido</a:t>
            </a:r>
          </a:p>
          <a:p>
            <a:r>
              <a:rPr lang="es-AR" sz="2400" dirty="0">
                <a:solidFill>
                  <a:schemeClr val="tx1"/>
                </a:solidFill>
              </a:rPr>
              <a:t>•	Confort térmico</a:t>
            </a:r>
          </a:p>
          <a:p>
            <a:r>
              <a:rPr lang="es-AR" sz="2400" dirty="0">
                <a:solidFill>
                  <a:schemeClr val="tx1"/>
                </a:solidFill>
              </a:rPr>
              <a:t>•	Higiene y seguridad en el diseño de máquinas y herramientas</a:t>
            </a:r>
          </a:p>
          <a:p>
            <a:r>
              <a:rPr lang="es-AR" sz="2400" dirty="0">
                <a:solidFill>
                  <a:schemeClr val="tx1"/>
                </a:solidFill>
              </a:rPr>
              <a:t>•	Lista de chequeos sobre comprobaciones ergonómicas</a:t>
            </a:r>
          </a:p>
          <a:p>
            <a:r>
              <a:rPr lang="es-AR" sz="2400" dirty="0">
                <a:solidFill>
                  <a:schemeClr val="tx1"/>
                </a:solidFill>
              </a:rPr>
              <a:t>•	Carga térmica en el ambiente laboral</a:t>
            </a:r>
          </a:p>
          <a:p>
            <a:r>
              <a:rPr lang="es-AR" sz="2400" dirty="0">
                <a:solidFill>
                  <a:schemeClr val="tx1"/>
                </a:solidFill>
              </a:rPr>
              <a:t>•	Ruidos y vibraciones</a:t>
            </a:r>
          </a:p>
          <a:p>
            <a:r>
              <a:rPr lang="es-AR" sz="2400" dirty="0">
                <a:solidFill>
                  <a:schemeClr val="tx1"/>
                </a:solidFill>
              </a:rPr>
              <a:t>•	Tensión ambiental en el ambiente laboral / factores intervinientes</a:t>
            </a:r>
          </a:p>
          <a:p>
            <a:r>
              <a:rPr lang="es-AR" sz="2400" dirty="0">
                <a:solidFill>
                  <a:schemeClr val="tx1"/>
                </a:solidFill>
              </a:rPr>
              <a:t>•	Análisis; evaluación del puesto de trabajo y confección de informe Ergonómico</a:t>
            </a:r>
          </a:p>
          <a:p>
            <a:r>
              <a:rPr lang="es-AR" sz="2400" dirty="0">
                <a:solidFill>
                  <a:schemeClr val="tx1"/>
                </a:solidFill>
              </a:rPr>
              <a:t>•	Factores fisiológicos y el efecto de los colores.</a:t>
            </a:r>
          </a:p>
          <a:p>
            <a:endParaRPr lang="es-ES" sz="2400" dirty="0"/>
          </a:p>
        </p:txBody>
      </p:sp>
    </p:spTree>
    <p:extLst>
      <p:ext uri="{BB962C8B-B14F-4D97-AF65-F5344CB8AC3E}">
        <p14:creationId xmlns:p14="http://schemas.microsoft.com/office/powerpoint/2010/main" val="531929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rmAutofit/>
          </a:bodyPr>
          <a:lstStyle/>
          <a:p>
            <a:pPr algn="ctr"/>
            <a:r>
              <a:rPr lang="es-AR" sz="5400" b="1" dirty="0">
                <a:solidFill>
                  <a:schemeClr val="tx1"/>
                </a:solidFill>
              </a:rPr>
              <a:t>Seguridad</a:t>
            </a:r>
          </a:p>
        </p:txBody>
      </p:sp>
      <p:sp>
        <p:nvSpPr>
          <p:cNvPr id="5" name="Rectángulo 4"/>
          <p:cNvSpPr/>
          <p:nvPr/>
        </p:nvSpPr>
        <p:spPr>
          <a:xfrm>
            <a:off x="1097280" y="2148113"/>
            <a:ext cx="5913120" cy="3539430"/>
          </a:xfrm>
          <a:prstGeom prst="rect">
            <a:avLst/>
          </a:prstGeom>
        </p:spPr>
        <p:txBody>
          <a:bodyPr wrap="square">
            <a:spAutoFit/>
          </a:bodyPr>
          <a:lstStyle/>
          <a:p>
            <a:r>
              <a:rPr lang="es-AR" sz="2800" dirty="0" smtClean="0"/>
              <a:t>Controles de emergencia</a:t>
            </a:r>
          </a:p>
          <a:p>
            <a:endParaRPr lang="es-AR" sz="2800" dirty="0" smtClean="0"/>
          </a:p>
          <a:p>
            <a:pPr marL="457200" indent="-457200">
              <a:buFontTx/>
              <a:buChar char="-"/>
            </a:pPr>
            <a:r>
              <a:rPr lang="es-AR" sz="2800" dirty="0" smtClean="0"/>
              <a:t>Los controles de emergencia para detención deben ser prominentes, emplazados en un área clara y de alcance conveniente.</a:t>
            </a:r>
          </a:p>
          <a:p>
            <a:pPr marL="457200" indent="-457200">
              <a:buFontTx/>
              <a:buChar char="-"/>
            </a:pPr>
            <a:endParaRPr lang="es-AR" sz="2800" dirty="0" smtClean="0"/>
          </a:p>
          <a:p>
            <a:pPr marL="457200" indent="-457200">
              <a:buFontTx/>
              <a:buChar char="-"/>
            </a:pPr>
            <a:endParaRPr lang="es-AR" sz="2800" dirty="0" smtClean="0"/>
          </a:p>
        </p:txBody>
      </p:sp>
      <p:pic>
        <p:nvPicPr>
          <p:cNvPr id="3" name="Imagen 2"/>
          <p:cNvPicPr>
            <a:picLocks noChangeAspect="1"/>
          </p:cNvPicPr>
          <p:nvPr/>
        </p:nvPicPr>
        <p:blipFill>
          <a:blip r:embed="rId2"/>
          <a:stretch>
            <a:fillRect/>
          </a:stretch>
        </p:blipFill>
        <p:spPr>
          <a:xfrm>
            <a:off x="7180743" y="2586900"/>
            <a:ext cx="3974937" cy="2932430"/>
          </a:xfrm>
          <a:prstGeom prst="rect">
            <a:avLst/>
          </a:prstGeom>
        </p:spPr>
      </p:pic>
    </p:spTree>
    <p:extLst>
      <p:ext uri="{BB962C8B-B14F-4D97-AF65-F5344CB8AC3E}">
        <p14:creationId xmlns:p14="http://schemas.microsoft.com/office/powerpoint/2010/main" val="1369022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rmAutofit/>
          </a:bodyPr>
          <a:lstStyle/>
          <a:p>
            <a:pPr algn="ctr"/>
            <a:r>
              <a:rPr lang="es-AR" sz="5400" b="1" dirty="0">
                <a:solidFill>
                  <a:schemeClr val="tx1"/>
                </a:solidFill>
              </a:rPr>
              <a:t>Seguridad</a:t>
            </a:r>
          </a:p>
        </p:txBody>
      </p:sp>
      <p:sp>
        <p:nvSpPr>
          <p:cNvPr id="5" name="Rectángulo 4"/>
          <p:cNvSpPr/>
          <p:nvPr/>
        </p:nvSpPr>
        <p:spPr>
          <a:xfrm>
            <a:off x="1097280" y="2148113"/>
            <a:ext cx="5709920" cy="3539430"/>
          </a:xfrm>
          <a:prstGeom prst="rect">
            <a:avLst/>
          </a:prstGeom>
        </p:spPr>
        <p:txBody>
          <a:bodyPr wrap="square">
            <a:spAutoFit/>
          </a:bodyPr>
          <a:lstStyle/>
          <a:p>
            <a:r>
              <a:rPr lang="es-AR" sz="2800" dirty="0" smtClean="0"/>
              <a:t>Levantamiento de cargas</a:t>
            </a:r>
          </a:p>
          <a:p>
            <a:endParaRPr lang="es-AR" sz="2800" dirty="0" smtClean="0"/>
          </a:p>
          <a:p>
            <a:pPr marL="457200" indent="-457200">
              <a:buFontTx/>
              <a:buChar char="-"/>
            </a:pPr>
            <a:r>
              <a:rPr lang="es-AR" sz="2800" dirty="0" smtClean="0"/>
              <a:t>El peso levantado por el operador debe ser reducido al mínimo posible.</a:t>
            </a:r>
          </a:p>
          <a:p>
            <a:pPr marL="457200" indent="-457200">
              <a:buFontTx/>
              <a:buChar char="-"/>
            </a:pPr>
            <a:endParaRPr lang="es-AR" sz="2800" dirty="0" smtClean="0"/>
          </a:p>
          <a:p>
            <a:pPr marL="457200" indent="-457200">
              <a:buFontTx/>
              <a:buChar char="-"/>
            </a:pPr>
            <a:endParaRPr lang="es-AR" sz="2800" dirty="0" smtClean="0"/>
          </a:p>
          <a:p>
            <a:pPr marL="457200" indent="-457200">
              <a:buFontTx/>
              <a:buChar char="-"/>
            </a:pPr>
            <a:endParaRPr lang="es-AR" sz="2800"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138" y="2148113"/>
            <a:ext cx="3151828" cy="3545114"/>
          </a:xfrm>
          <a:prstGeom prst="rect">
            <a:avLst/>
          </a:prstGeom>
        </p:spPr>
      </p:pic>
    </p:spTree>
    <p:extLst>
      <p:ext uri="{BB962C8B-B14F-4D97-AF65-F5344CB8AC3E}">
        <p14:creationId xmlns:p14="http://schemas.microsoft.com/office/powerpoint/2010/main" val="3379873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rmAutofit/>
          </a:bodyPr>
          <a:lstStyle/>
          <a:p>
            <a:pPr algn="ctr"/>
            <a:r>
              <a:rPr lang="es-AR" sz="5400" b="1" dirty="0">
                <a:solidFill>
                  <a:schemeClr val="tx1"/>
                </a:solidFill>
              </a:rPr>
              <a:t>Medio</a:t>
            </a:r>
          </a:p>
        </p:txBody>
      </p:sp>
      <p:sp>
        <p:nvSpPr>
          <p:cNvPr id="5" name="Rectángulo 4"/>
          <p:cNvSpPr/>
          <p:nvPr/>
        </p:nvSpPr>
        <p:spPr>
          <a:xfrm>
            <a:off x="1097280" y="1988456"/>
            <a:ext cx="10470606" cy="4893647"/>
          </a:xfrm>
          <a:prstGeom prst="rect">
            <a:avLst/>
          </a:prstGeom>
        </p:spPr>
        <p:txBody>
          <a:bodyPr wrap="square">
            <a:spAutoFit/>
          </a:bodyPr>
          <a:lstStyle/>
          <a:p>
            <a:r>
              <a:rPr lang="es-AR" sz="2400" dirty="0" smtClean="0"/>
              <a:t>Las condiciones ambientes de operación deben ser confortables.</a:t>
            </a:r>
          </a:p>
          <a:p>
            <a:endParaRPr lang="es-AR" sz="2400" dirty="0" smtClean="0"/>
          </a:p>
          <a:p>
            <a:pPr marL="342900" indent="-342900">
              <a:buFontTx/>
              <a:buChar char="-"/>
            </a:pPr>
            <a:r>
              <a:rPr lang="es-AR" sz="2400" dirty="0" smtClean="0"/>
              <a:t>Debe haber buena iluminación. </a:t>
            </a:r>
          </a:p>
          <a:p>
            <a:pPr marL="342900" indent="-342900">
              <a:buFontTx/>
              <a:buChar char="-"/>
            </a:pPr>
            <a:r>
              <a:rPr lang="es-AR" sz="2400" dirty="0" smtClean="0"/>
              <a:t>El operador debe estar libre de ruido.</a:t>
            </a:r>
          </a:p>
          <a:p>
            <a:pPr marL="342900" indent="-342900">
              <a:buFontTx/>
              <a:buChar char="-"/>
            </a:pPr>
            <a:r>
              <a:rPr lang="es-AR" sz="2400" dirty="0" smtClean="0"/>
              <a:t>El operador debe estar libre de ciertas vibraciones.</a:t>
            </a:r>
          </a:p>
          <a:p>
            <a:pPr marL="342900" indent="-342900">
              <a:buFontTx/>
              <a:buChar char="-"/>
            </a:pPr>
            <a:r>
              <a:rPr lang="es-AR" sz="2400" dirty="0" smtClean="0"/>
              <a:t>El nivel de confort de la temperatura del aire deberá estar entre 26,3 y 27 grados centígrados.</a:t>
            </a:r>
          </a:p>
          <a:p>
            <a:pPr marL="342900" indent="-342900">
              <a:buFontTx/>
              <a:buChar char="-"/>
            </a:pPr>
            <a:r>
              <a:rPr lang="es-AR" sz="2400" dirty="0" smtClean="0"/>
              <a:t>El nivel de confort de la humedad relativa será de 25 a 50%.</a:t>
            </a:r>
          </a:p>
          <a:p>
            <a:pPr marL="342900" indent="-342900">
              <a:buFontTx/>
              <a:buChar char="-"/>
            </a:pPr>
            <a:r>
              <a:rPr lang="es-AR" sz="2400" dirty="0" smtClean="0"/>
              <a:t>Ventilación.</a:t>
            </a:r>
          </a:p>
          <a:p>
            <a:pPr marL="342900" indent="-342900">
              <a:buFontTx/>
              <a:buChar char="-"/>
            </a:pPr>
            <a:r>
              <a:rPr lang="es-AR" sz="2400" dirty="0" smtClean="0"/>
              <a:t>La posición de trabajo.</a:t>
            </a:r>
          </a:p>
          <a:p>
            <a:pPr marL="342900" indent="-342900">
              <a:buFontTx/>
              <a:buChar char="-"/>
            </a:pPr>
            <a:r>
              <a:rPr lang="es-AR" sz="2400" dirty="0" smtClean="0"/>
              <a:t>Colores.</a:t>
            </a:r>
          </a:p>
          <a:p>
            <a:pPr marL="342900" indent="-342900">
              <a:buFontTx/>
              <a:buChar char="-"/>
            </a:pPr>
            <a:endParaRPr lang="es-AR" sz="2400" dirty="0" smtClean="0"/>
          </a:p>
          <a:p>
            <a:pPr marL="457200" indent="-457200">
              <a:buFontTx/>
              <a:buChar char="-"/>
            </a:pPr>
            <a:endParaRPr lang="es-AR" sz="2400" dirty="0" smtClean="0"/>
          </a:p>
        </p:txBody>
      </p:sp>
    </p:spTree>
    <p:extLst>
      <p:ext uri="{BB962C8B-B14F-4D97-AF65-F5344CB8AC3E}">
        <p14:creationId xmlns:p14="http://schemas.microsoft.com/office/powerpoint/2010/main" val="3714862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Aspectos físicos, fisiológicos y psicológicos del color</a:t>
            </a:r>
          </a:p>
        </p:txBody>
      </p:sp>
      <p:sp>
        <p:nvSpPr>
          <p:cNvPr id="3" name="Rectángulo 2"/>
          <p:cNvSpPr/>
          <p:nvPr/>
        </p:nvSpPr>
        <p:spPr>
          <a:xfrm>
            <a:off x="767806" y="2110169"/>
            <a:ext cx="10717348" cy="4893647"/>
          </a:xfrm>
          <a:prstGeom prst="rect">
            <a:avLst/>
          </a:prstGeom>
        </p:spPr>
        <p:txBody>
          <a:bodyPr wrap="square">
            <a:spAutoFit/>
          </a:bodyPr>
          <a:lstStyle/>
          <a:p>
            <a:r>
              <a:rPr lang="es-AR" sz="2400" dirty="0" smtClean="0"/>
              <a:t>Efectos fisiológicos del color</a:t>
            </a:r>
          </a:p>
          <a:p>
            <a:endParaRPr lang="es-AR" sz="2400" dirty="0"/>
          </a:p>
          <a:p>
            <a:pPr marL="342900" indent="-342900">
              <a:buFontTx/>
              <a:buChar char="-"/>
            </a:pPr>
            <a:r>
              <a:rPr lang="es-AR" sz="2400" dirty="0" smtClean="0"/>
              <a:t>El color anaranjado luego de las comidas facilita la digestión.</a:t>
            </a:r>
          </a:p>
          <a:p>
            <a:pPr marL="342900" indent="-342900">
              <a:buFontTx/>
              <a:buChar char="-"/>
            </a:pPr>
            <a:r>
              <a:rPr lang="es-AR" sz="2400" dirty="0" smtClean="0"/>
              <a:t>Para las comidas es preferible la luz blanca a la de color y que, por ejemplo, la luz de lámparas de mercurio es decididamente desfavorable por el matiz que a las cosas y a, las personas.</a:t>
            </a:r>
          </a:p>
          <a:p>
            <a:pPr marL="342900" indent="-342900">
              <a:buFontTx/>
              <a:buChar char="-"/>
            </a:pPr>
            <a:r>
              <a:rPr lang="es-AR" sz="2400" dirty="0" smtClean="0"/>
              <a:t>Hay una relación directa entre el temperamento de las personas y el color local.</a:t>
            </a:r>
          </a:p>
          <a:p>
            <a:pPr marL="342900" indent="-342900">
              <a:buFontTx/>
              <a:buChar char="-"/>
            </a:pPr>
            <a:r>
              <a:rPr lang="es-AR" sz="2400" dirty="0" smtClean="0"/>
              <a:t>Para las nauseas en viajes aéreos y marítimos se suelen atenuar con tonos azul y verde.</a:t>
            </a:r>
          </a:p>
          <a:p>
            <a:pPr marL="342900" indent="-342900">
              <a:buFontTx/>
              <a:buChar char="-"/>
            </a:pPr>
            <a:r>
              <a:rPr lang="es-AR" sz="2400" dirty="0" smtClean="0"/>
              <a:t>En oposición al rojo (y a veces al amarillo) son enervantes y excitantes. </a:t>
            </a:r>
          </a:p>
          <a:p>
            <a:endParaRPr lang="es-AR" sz="2400" dirty="0" smtClean="0"/>
          </a:p>
          <a:p>
            <a:pPr marL="514350" indent="-514350">
              <a:buAutoNum type="arabicParenR" startAt="8"/>
            </a:pPr>
            <a:endParaRPr lang="es-AR" sz="2400" dirty="0" smtClean="0"/>
          </a:p>
          <a:p>
            <a:endParaRPr lang="es-AR" sz="2400" dirty="0" smtClean="0"/>
          </a:p>
        </p:txBody>
      </p:sp>
    </p:spTree>
    <p:extLst>
      <p:ext uri="{BB962C8B-B14F-4D97-AF65-F5344CB8AC3E}">
        <p14:creationId xmlns:p14="http://schemas.microsoft.com/office/powerpoint/2010/main" val="850549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Aspectos físicos, fisiológicos y psicológicos del color</a:t>
            </a:r>
          </a:p>
        </p:txBody>
      </p:sp>
      <p:sp>
        <p:nvSpPr>
          <p:cNvPr id="3" name="Rectángulo 2"/>
          <p:cNvSpPr/>
          <p:nvPr/>
        </p:nvSpPr>
        <p:spPr>
          <a:xfrm>
            <a:off x="767806" y="2023084"/>
            <a:ext cx="10717348" cy="5262979"/>
          </a:xfrm>
          <a:prstGeom prst="rect">
            <a:avLst/>
          </a:prstGeom>
        </p:spPr>
        <p:txBody>
          <a:bodyPr wrap="square">
            <a:spAutoFit/>
          </a:bodyPr>
          <a:lstStyle/>
          <a:p>
            <a:r>
              <a:rPr lang="es-AR" sz="2400" dirty="0" smtClean="0"/>
              <a:t>Efectos psicológicos del color</a:t>
            </a:r>
          </a:p>
          <a:p>
            <a:endParaRPr lang="es-AR" sz="2400" dirty="0" smtClean="0"/>
          </a:p>
          <a:p>
            <a:r>
              <a:rPr lang="es-AR" sz="2400" dirty="0" smtClean="0"/>
              <a:t>Son de fácil comprobación, pero difíciles de analizar en forma cuantitativa dado que entran, en mayor o menor grado, en el plano fisiológico y terapéutico.</a:t>
            </a:r>
          </a:p>
          <a:p>
            <a:endParaRPr lang="es-AR" sz="2400" dirty="0" smtClean="0"/>
          </a:p>
          <a:p>
            <a:r>
              <a:rPr lang="es-AR" sz="2400" dirty="0" smtClean="0"/>
              <a:t>Pueden clasificarse, según su acción: </a:t>
            </a:r>
          </a:p>
          <a:p>
            <a:pPr marL="457200" indent="-457200">
              <a:buAutoNum type="arabicParenR"/>
            </a:pPr>
            <a:r>
              <a:rPr lang="es-AR" sz="2400" dirty="0" smtClean="0"/>
              <a:t>Directos: inciden sobre la temperatura, la óptica de las dimensiones y el estado ánimo;</a:t>
            </a:r>
          </a:p>
          <a:p>
            <a:pPr marL="457200" indent="-457200">
              <a:buAutoNum type="arabicParenR"/>
            </a:pPr>
            <a:r>
              <a:rPr lang="es-AR" sz="2400" dirty="0" smtClean="0"/>
              <a:t>Indirectos: se refieren a las relaciones efectivas del espíritu, asociaciones subjetivas u objetivas. Este es muy discutido debido a la gran variación que resulta según los individuos.</a:t>
            </a:r>
          </a:p>
          <a:p>
            <a:endParaRPr lang="es-AR" sz="2400" dirty="0" smtClean="0"/>
          </a:p>
          <a:p>
            <a:pPr marL="514350" indent="-514350">
              <a:buAutoNum type="arabicParenR" startAt="8"/>
            </a:pPr>
            <a:endParaRPr lang="es-AR" sz="2400" dirty="0" smtClean="0"/>
          </a:p>
          <a:p>
            <a:endParaRPr lang="es-AR" sz="2400" dirty="0" smtClean="0"/>
          </a:p>
        </p:txBody>
      </p:sp>
    </p:spTree>
    <p:extLst>
      <p:ext uri="{BB962C8B-B14F-4D97-AF65-F5344CB8AC3E}">
        <p14:creationId xmlns:p14="http://schemas.microsoft.com/office/powerpoint/2010/main" val="2766511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solidFill>
                  <a:schemeClr val="tx1"/>
                </a:solidFill>
              </a:rPr>
              <a:t>Unidad 12</a:t>
            </a:r>
            <a:endParaRPr lang="es-ES" dirty="0">
              <a:solidFill>
                <a:schemeClr val="tx1"/>
              </a:solidFill>
            </a:endParaRPr>
          </a:p>
        </p:txBody>
      </p:sp>
      <p:sp>
        <p:nvSpPr>
          <p:cNvPr id="3" name="Marcador de contenido 2"/>
          <p:cNvSpPr>
            <a:spLocks noGrp="1"/>
          </p:cNvSpPr>
          <p:nvPr>
            <p:ph idx="1"/>
          </p:nvPr>
        </p:nvSpPr>
        <p:spPr>
          <a:xfrm>
            <a:off x="1097280" y="3077027"/>
            <a:ext cx="10058400" cy="2966237"/>
          </a:xfrm>
        </p:spPr>
        <p:txBody>
          <a:bodyPr>
            <a:normAutofit/>
          </a:bodyPr>
          <a:lstStyle/>
          <a:p>
            <a:pPr algn="ctr"/>
            <a:r>
              <a:rPr lang="es-AR" sz="3600" dirty="0">
                <a:solidFill>
                  <a:schemeClr val="tx1"/>
                </a:solidFill>
              </a:rPr>
              <a:t>Métodos de análisis ergonómicos </a:t>
            </a:r>
            <a:endParaRPr lang="es-ES" sz="3600" dirty="0">
              <a:solidFill>
                <a:schemeClr val="tx1"/>
              </a:solidFill>
            </a:endParaRPr>
          </a:p>
        </p:txBody>
      </p:sp>
    </p:spTree>
    <p:extLst>
      <p:ext uri="{BB962C8B-B14F-4D97-AF65-F5344CB8AC3E}">
        <p14:creationId xmlns:p14="http://schemas.microsoft.com/office/powerpoint/2010/main" val="1787394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Métodos de análisis ergonómicos </a:t>
            </a:r>
          </a:p>
        </p:txBody>
      </p:sp>
      <p:sp>
        <p:nvSpPr>
          <p:cNvPr id="3" name="Rectángulo 2"/>
          <p:cNvSpPr/>
          <p:nvPr/>
        </p:nvSpPr>
        <p:spPr>
          <a:xfrm>
            <a:off x="767806" y="2025908"/>
            <a:ext cx="10717348" cy="4832092"/>
          </a:xfrm>
          <a:prstGeom prst="rect">
            <a:avLst/>
          </a:prstGeom>
        </p:spPr>
        <p:txBody>
          <a:bodyPr wrap="square">
            <a:spAutoFit/>
          </a:bodyPr>
          <a:lstStyle/>
          <a:p>
            <a:pPr marL="514350" indent="-514350" algn="just">
              <a:buAutoNum type="alphaLcParenR"/>
            </a:pPr>
            <a:r>
              <a:rPr lang="es-AR" sz="2800" dirty="0" smtClean="0"/>
              <a:t>Trabajo dinámico; que comprende aquellas actividades en las que es preciso levantar y transportar pesos y realizar determinados esfuerzos de empuje, tracción, etc.</a:t>
            </a:r>
          </a:p>
          <a:p>
            <a:pPr marL="514350" indent="-514350" algn="just">
              <a:buAutoNum type="alphaLcParenR"/>
            </a:pPr>
            <a:endParaRPr lang="es-AR" sz="2800" dirty="0" smtClean="0"/>
          </a:p>
          <a:p>
            <a:pPr marL="514350" indent="-514350" algn="just">
              <a:buAutoNum type="alphaLcParenR"/>
            </a:pPr>
            <a:r>
              <a:rPr lang="es-AR" sz="2800" dirty="0" smtClean="0"/>
              <a:t>Trabajo estático; que comprende aquellas actividades en las que es preciso mantener posiciones fijas durante largo tiempo, con poca libertad de movimientos y en las que habitualmente se adoptan posturas corporales incorrectas, que a la larga producen lesiones o trastornos de espalda, a veces incapacitantes.</a:t>
            </a:r>
          </a:p>
          <a:p>
            <a:pPr marL="514350" indent="-514350">
              <a:buAutoNum type="arabicParenR" startAt="8"/>
            </a:pPr>
            <a:endParaRPr lang="es-AR" sz="2800" dirty="0" smtClean="0"/>
          </a:p>
          <a:p>
            <a:endParaRPr lang="es-AR" sz="2800" dirty="0" smtClean="0"/>
          </a:p>
        </p:txBody>
      </p:sp>
    </p:spTree>
    <p:extLst>
      <p:ext uri="{BB962C8B-B14F-4D97-AF65-F5344CB8AC3E}">
        <p14:creationId xmlns:p14="http://schemas.microsoft.com/office/powerpoint/2010/main" val="3875576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Trabajo dinámico </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1097280" y="1895280"/>
            <a:ext cx="10058400" cy="4154984"/>
          </a:xfrm>
          <a:prstGeom prst="rect">
            <a:avLst/>
          </a:prstGeom>
        </p:spPr>
        <p:txBody>
          <a:bodyPr wrap="square">
            <a:spAutoFit/>
          </a:bodyPr>
          <a:lstStyle/>
          <a:p>
            <a:r>
              <a:rPr lang="es-AR" sz="2400" dirty="0" smtClean="0"/>
              <a:t>¿Cómo prevenir estos accidentes?</a:t>
            </a:r>
          </a:p>
          <a:p>
            <a:endParaRPr lang="es-AR" sz="2400" dirty="0" smtClean="0"/>
          </a:p>
          <a:p>
            <a:r>
              <a:rPr lang="es-AR" sz="2400" dirty="0" smtClean="0"/>
              <a:t>Para prevenir este tipo de lesiones sería preciso que los operarios que realizan esta clase de tareas contaran con una condición física adecuada al esfuerzo que se le solicita.</a:t>
            </a:r>
          </a:p>
          <a:p>
            <a:endParaRPr lang="es-AR" sz="2400" dirty="0" smtClean="0"/>
          </a:p>
          <a:p>
            <a:r>
              <a:rPr lang="es-AR" sz="2400" dirty="0" smtClean="0"/>
              <a:t>Pero sobre todo es necesario que el operario conozca la estructura de su cuerpo, particularmente la de su columna vertebral, sus posibilidades y limitaciones, y que aprenda a utilizarlo correctamente.</a:t>
            </a:r>
          </a:p>
          <a:p>
            <a:r>
              <a:rPr lang="es-AR" sz="2400" dirty="0" smtClean="0"/>
              <a:t>Asimismo, es imprescindible que el trabajador conozca las diversas técnicas de seguridad y principios de economía de esfuerzo.</a:t>
            </a:r>
          </a:p>
        </p:txBody>
      </p:sp>
    </p:spTree>
    <p:extLst>
      <p:ext uri="{BB962C8B-B14F-4D97-AF65-F5344CB8AC3E}">
        <p14:creationId xmlns:p14="http://schemas.microsoft.com/office/powerpoint/2010/main" val="2331306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Aproximarse a la carga</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932542" y="2025908"/>
            <a:ext cx="5091156" cy="3970318"/>
          </a:xfrm>
          <a:prstGeom prst="rect">
            <a:avLst/>
          </a:prstGeom>
        </p:spPr>
        <p:txBody>
          <a:bodyPr wrap="square">
            <a:spAutoFit/>
          </a:bodyPr>
          <a:lstStyle/>
          <a:p>
            <a:pPr marL="342900" indent="-342900">
              <a:buFontTx/>
              <a:buChar char="-"/>
            </a:pPr>
            <a:r>
              <a:rPr lang="es-AR" sz="2800" dirty="0" smtClean="0"/>
              <a:t>El centro de gravedad del hombre debe estar lo más próximo que sea posible, y por encima, del centro de gravedad de la carga.</a:t>
            </a:r>
          </a:p>
          <a:p>
            <a:pPr marL="342900" indent="-342900">
              <a:buFontTx/>
              <a:buChar char="-"/>
            </a:pPr>
            <a:r>
              <a:rPr lang="es-AR" sz="2800" dirty="0" smtClean="0"/>
              <a:t>En caso contrario, el esfuerzo a que se somete a la zona lumbar resulta excesivo.</a:t>
            </a:r>
          </a:p>
          <a:p>
            <a:endParaRPr lang="es-AR" sz="2800" dirty="0" smtClean="0"/>
          </a:p>
        </p:txBody>
      </p:sp>
      <p:pic>
        <p:nvPicPr>
          <p:cNvPr id="4" name="Imagen 3"/>
          <p:cNvPicPr>
            <a:picLocks noChangeAspect="1"/>
          </p:cNvPicPr>
          <p:nvPr/>
        </p:nvPicPr>
        <p:blipFill>
          <a:blip r:embed="rId2"/>
          <a:stretch>
            <a:fillRect/>
          </a:stretch>
        </p:blipFill>
        <p:spPr>
          <a:xfrm>
            <a:off x="6126480" y="2025908"/>
            <a:ext cx="5461456" cy="3440631"/>
          </a:xfrm>
          <a:prstGeom prst="rect">
            <a:avLst/>
          </a:prstGeom>
        </p:spPr>
      </p:pic>
    </p:spTree>
    <p:extLst>
      <p:ext uri="{BB962C8B-B14F-4D97-AF65-F5344CB8AC3E}">
        <p14:creationId xmlns:p14="http://schemas.microsoft.com/office/powerpoint/2010/main" val="2033313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Buscar el equilibrio</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918028" y="2025908"/>
            <a:ext cx="9924144" cy="3046988"/>
          </a:xfrm>
          <a:prstGeom prst="rect">
            <a:avLst/>
          </a:prstGeom>
        </p:spPr>
        <p:txBody>
          <a:bodyPr wrap="square">
            <a:spAutoFit/>
          </a:bodyPr>
          <a:lstStyle/>
          <a:p>
            <a:r>
              <a:rPr lang="es-AR" sz="2400" dirty="0" smtClean="0"/>
              <a:t>El equilibrio de un operario depende esencialmente de la posición de sus pies.</a:t>
            </a:r>
          </a:p>
          <a:p>
            <a:r>
              <a:rPr lang="es-AR" sz="2400" dirty="0" smtClean="0"/>
              <a:t>El equilibrio imprescindible para levantar una carga correctamente, sólo se consigue si los pies están bien situados:</a:t>
            </a:r>
          </a:p>
          <a:p>
            <a:pPr marL="457200" indent="-457200">
              <a:buFontTx/>
              <a:buChar char="-"/>
            </a:pPr>
            <a:r>
              <a:rPr lang="es-AR" sz="2400" dirty="0" smtClean="0"/>
              <a:t>Enmarcando la carga.</a:t>
            </a:r>
          </a:p>
          <a:p>
            <a:pPr marL="457200" indent="-457200">
              <a:buFontTx/>
              <a:buChar char="-"/>
            </a:pPr>
            <a:r>
              <a:rPr lang="es-AR" sz="2400" dirty="0" smtClean="0"/>
              <a:t>Ligeramente separados.</a:t>
            </a:r>
          </a:p>
          <a:p>
            <a:pPr marL="457200" indent="-457200">
              <a:buFontTx/>
              <a:buChar char="-"/>
            </a:pPr>
            <a:r>
              <a:rPr lang="es-AR" sz="2400" dirty="0" smtClean="0"/>
              <a:t>Ligeramente adelantado, uno respecto del otro para aumentar el polígono de sustentación. </a:t>
            </a:r>
          </a:p>
          <a:p>
            <a:endParaRPr lang="es-AR" sz="2400" dirty="0" smtClean="0"/>
          </a:p>
        </p:txBody>
      </p:sp>
      <p:pic>
        <p:nvPicPr>
          <p:cNvPr id="6" name="Imagen 5"/>
          <p:cNvPicPr>
            <a:picLocks noChangeAspect="1"/>
          </p:cNvPicPr>
          <p:nvPr/>
        </p:nvPicPr>
        <p:blipFill rotWithShape="1">
          <a:blip r:embed="rId2"/>
          <a:srcRect l="9666" t="11967" r="6692" b="6131"/>
          <a:stretch/>
        </p:blipFill>
        <p:spPr>
          <a:xfrm>
            <a:off x="4610099" y="4368800"/>
            <a:ext cx="2540001" cy="1843315"/>
          </a:xfrm>
          <a:prstGeom prst="rect">
            <a:avLst/>
          </a:prstGeom>
        </p:spPr>
      </p:pic>
    </p:spTree>
    <p:extLst>
      <p:ext uri="{BB962C8B-B14F-4D97-AF65-F5344CB8AC3E}">
        <p14:creationId xmlns:p14="http://schemas.microsoft.com/office/powerpoint/2010/main" val="3189130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133600" y="287338"/>
            <a:ext cx="10058400" cy="714375"/>
          </a:xfrm>
        </p:spPr>
        <p:txBody>
          <a:bodyPr>
            <a:normAutofit/>
          </a:bodyPr>
          <a:lstStyle/>
          <a:p>
            <a:r>
              <a:rPr lang="es-AR" dirty="0" smtClean="0"/>
              <a:t>Unidad 12</a:t>
            </a:r>
            <a:endParaRPr lang="es-ES" dirty="0"/>
          </a:p>
        </p:txBody>
      </p:sp>
      <p:sp>
        <p:nvSpPr>
          <p:cNvPr id="3" name="Marcador de contenido 2"/>
          <p:cNvSpPr>
            <a:spLocks noGrp="1"/>
          </p:cNvSpPr>
          <p:nvPr>
            <p:ph idx="4294967295"/>
          </p:nvPr>
        </p:nvSpPr>
        <p:spPr>
          <a:xfrm>
            <a:off x="1045027" y="1560513"/>
            <a:ext cx="10842174" cy="5297487"/>
          </a:xfrm>
        </p:spPr>
        <p:txBody>
          <a:bodyPr>
            <a:normAutofit/>
          </a:bodyPr>
          <a:lstStyle/>
          <a:p>
            <a:r>
              <a:rPr lang="es-AR" sz="2400" dirty="0" smtClean="0">
                <a:solidFill>
                  <a:schemeClr val="tx1"/>
                </a:solidFill>
              </a:rPr>
              <a:t>Métodos </a:t>
            </a:r>
            <a:r>
              <a:rPr lang="es-AR" sz="2400" dirty="0">
                <a:solidFill>
                  <a:schemeClr val="tx1"/>
                </a:solidFill>
              </a:rPr>
              <a:t>de análisis Ergonómicos</a:t>
            </a:r>
          </a:p>
          <a:p>
            <a:r>
              <a:rPr lang="es-AR" sz="2400" dirty="0">
                <a:solidFill>
                  <a:schemeClr val="tx1"/>
                </a:solidFill>
              </a:rPr>
              <a:t>•	Como proteger la espalda en el trabajo</a:t>
            </a:r>
          </a:p>
          <a:p>
            <a:r>
              <a:rPr lang="es-AR" sz="2400" dirty="0">
                <a:solidFill>
                  <a:schemeClr val="tx1"/>
                </a:solidFill>
              </a:rPr>
              <a:t>•	Trabajo dinámico</a:t>
            </a:r>
          </a:p>
          <a:p>
            <a:r>
              <a:rPr lang="es-AR" sz="2400" dirty="0">
                <a:solidFill>
                  <a:schemeClr val="tx1"/>
                </a:solidFill>
              </a:rPr>
              <a:t>•	Principio de seguridad y la economía de esfuerzo</a:t>
            </a:r>
          </a:p>
          <a:p>
            <a:r>
              <a:rPr lang="es-AR" sz="2400" dirty="0">
                <a:solidFill>
                  <a:schemeClr val="tx1"/>
                </a:solidFill>
              </a:rPr>
              <a:t>•	Trabajo estático</a:t>
            </a:r>
          </a:p>
          <a:p>
            <a:r>
              <a:rPr lang="es-AR" sz="2400" dirty="0">
                <a:solidFill>
                  <a:schemeClr val="tx1"/>
                </a:solidFill>
              </a:rPr>
              <a:t>•	Distribución de zona de trabajo</a:t>
            </a:r>
          </a:p>
          <a:p>
            <a:r>
              <a:rPr lang="es-AR" sz="2400" dirty="0">
                <a:solidFill>
                  <a:schemeClr val="tx1"/>
                </a:solidFill>
              </a:rPr>
              <a:t>•	Evaluación de las condiciones de trabajo, método de análisis Ergonómico</a:t>
            </a:r>
          </a:p>
          <a:p>
            <a:endParaRPr lang="es-ES" sz="2800" dirty="0"/>
          </a:p>
        </p:txBody>
      </p:sp>
    </p:spTree>
    <p:extLst>
      <p:ext uri="{BB962C8B-B14F-4D97-AF65-F5344CB8AC3E}">
        <p14:creationId xmlns:p14="http://schemas.microsoft.com/office/powerpoint/2010/main" val="1646001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Buscar el equilibrio</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918028" y="2025908"/>
            <a:ext cx="9924144" cy="1200329"/>
          </a:xfrm>
          <a:prstGeom prst="rect">
            <a:avLst/>
          </a:prstGeom>
        </p:spPr>
        <p:txBody>
          <a:bodyPr wrap="square">
            <a:spAutoFit/>
          </a:bodyPr>
          <a:lstStyle/>
          <a:p>
            <a:r>
              <a:rPr lang="es-AR" sz="2400" dirty="0" smtClean="0"/>
              <a:t>El centro de gravedad del hombre de pie, está a la altura del pubis. Si la vertical desde el centro de gravedad al suelo cae dentro del polígono de sustentación tendremos equilibrio, en caso contrario nos caemos.</a:t>
            </a:r>
          </a:p>
        </p:txBody>
      </p:sp>
      <p:pic>
        <p:nvPicPr>
          <p:cNvPr id="4" name="Imagen 3"/>
          <p:cNvPicPr>
            <a:picLocks noChangeAspect="1"/>
          </p:cNvPicPr>
          <p:nvPr/>
        </p:nvPicPr>
        <p:blipFill>
          <a:blip r:embed="rId2"/>
          <a:stretch>
            <a:fillRect/>
          </a:stretch>
        </p:blipFill>
        <p:spPr>
          <a:xfrm>
            <a:off x="3720332" y="3356865"/>
            <a:ext cx="4095149" cy="2829201"/>
          </a:xfrm>
          <a:prstGeom prst="rect">
            <a:avLst/>
          </a:prstGeom>
        </p:spPr>
      </p:pic>
    </p:spTree>
    <p:extLst>
      <p:ext uri="{BB962C8B-B14F-4D97-AF65-F5344CB8AC3E}">
        <p14:creationId xmlns:p14="http://schemas.microsoft.com/office/powerpoint/2010/main" val="609792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Asegurar la carga con las manos</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918028" y="2025908"/>
            <a:ext cx="5468258" cy="1938992"/>
          </a:xfrm>
          <a:prstGeom prst="rect">
            <a:avLst/>
          </a:prstGeom>
        </p:spPr>
        <p:txBody>
          <a:bodyPr wrap="square">
            <a:spAutoFit/>
          </a:bodyPr>
          <a:lstStyle/>
          <a:p>
            <a:r>
              <a:rPr lang="es-AR" sz="2400" dirty="0" smtClean="0"/>
              <a:t>Asegurar mal un objeto para levantarlo y transportarlo provoca una contracción involuntaria de los músculos de todo el cuerpo. Lo correcto es tomarlo con la palma de la mano y la base de los dedos.</a:t>
            </a:r>
          </a:p>
        </p:txBody>
      </p:sp>
      <p:pic>
        <p:nvPicPr>
          <p:cNvPr id="6" name="Imagen 5"/>
          <p:cNvPicPr/>
          <p:nvPr/>
        </p:nvPicPr>
        <p:blipFill rotWithShape="1">
          <a:blip r:embed="rId2"/>
          <a:srcRect l="26987" t="54591" r="58902" b="23134"/>
          <a:stretch/>
        </p:blipFill>
        <p:spPr bwMode="auto">
          <a:xfrm>
            <a:off x="6536508" y="2304783"/>
            <a:ext cx="4453254" cy="30219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5098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Fijar la columna vertebral</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918028" y="2025908"/>
            <a:ext cx="4960258" cy="2308324"/>
          </a:xfrm>
          <a:prstGeom prst="rect">
            <a:avLst/>
          </a:prstGeom>
        </p:spPr>
        <p:txBody>
          <a:bodyPr wrap="square">
            <a:spAutoFit/>
          </a:bodyPr>
          <a:lstStyle/>
          <a:p>
            <a:r>
              <a:rPr lang="es-AR" sz="2400" dirty="0" smtClean="0"/>
              <a:t>Las cargas deben levantarse manteniendo la columna vertebral recta y alineada. Arquear la espalda genera riesgo de lesión en la columna, aunque la carga no sea demasiado pesada.</a:t>
            </a:r>
          </a:p>
        </p:txBody>
      </p:sp>
      <p:pic>
        <p:nvPicPr>
          <p:cNvPr id="7" name="Imagen 6"/>
          <p:cNvPicPr/>
          <p:nvPr/>
        </p:nvPicPr>
        <p:blipFill rotWithShape="1">
          <a:blip r:embed="rId2"/>
          <a:srcRect l="24341" t="26355" r="42321" b="37461"/>
          <a:stretch/>
        </p:blipFill>
        <p:spPr bwMode="auto">
          <a:xfrm>
            <a:off x="6098903" y="2099332"/>
            <a:ext cx="5165634" cy="31155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2431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Fijar la columna vertebral</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918028" y="2025908"/>
            <a:ext cx="4960258" cy="3416320"/>
          </a:xfrm>
          <a:prstGeom prst="rect">
            <a:avLst/>
          </a:prstGeom>
        </p:spPr>
        <p:txBody>
          <a:bodyPr wrap="square">
            <a:spAutoFit/>
          </a:bodyPr>
          <a:lstStyle/>
          <a:p>
            <a:r>
              <a:rPr lang="es-AR" sz="2400" dirty="0" smtClean="0"/>
              <a:t>La torsión del tronco, sobre todo si se realiza mientras se levanta la carga, puede igualmente producir lesiones. En este caso es preciso descomponer el movimiento en dos tiempos: </a:t>
            </a:r>
          </a:p>
          <a:p>
            <a:pPr marL="342900" indent="-342900">
              <a:buFontTx/>
              <a:buChar char="-"/>
            </a:pPr>
            <a:r>
              <a:rPr lang="es-AR" sz="2400" dirty="0" smtClean="0"/>
              <a:t>levantar la carga.</a:t>
            </a:r>
          </a:p>
          <a:p>
            <a:pPr marL="342900" indent="-342900">
              <a:buFontTx/>
              <a:buChar char="-"/>
            </a:pPr>
            <a:r>
              <a:rPr lang="es-AR" sz="2400" dirty="0" smtClean="0"/>
              <a:t>girar todo el cuerpo moviendo los pies a base de pequeños desplazamientos.</a:t>
            </a:r>
          </a:p>
        </p:txBody>
      </p:sp>
      <p:pic>
        <p:nvPicPr>
          <p:cNvPr id="4" name="Imagen 3"/>
          <p:cNvPicPr>
            <a:picLocks noChangeAspect="1"/>
          </p:cNvPicPr>
          <p:nvPr/>
        </p:nvPicPr>
        <p:blipFill>
          <a:blip r:embed="rId2"/>
          <a:stretch>
            <a:fillRect/>
          </a:stretch>
        </p:blipFill>
        <p:spPr>
          <a:xfrm>
            <a:off x="6446467" y="2025908"/>
            <a:ext cx="4470506" cy="3598758"/>
          </a:xfrm>
          <a:prstGeom prst="rect">
            <a:avLst/>
          </a:prstGeom>
        </p:spPr>
      </p:pic>
    </p:spTree>
    <p:extLst>
      <p:ext uri="{BB962C8B-B14F-4D97-AF65-F5344CB8AC3E}">
        <p14:creationId xmlns:p14="http://schemas.microsoft.com/office/powerpoint/2010/main" val="3796006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Utilizar la fuerza de las piernas</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1166222" y="2025908"/>
            <a:ext cx="6765176" cy="2308324"/>
          </a:xfrm>
          <a:prstGeom prst="rect">
            <a:avLst/>
          </a:prstGeom>
        </p:spPr>
        <p:txBody>
          <a:bodyPr wrap="square">
            <a:spAutoFit/>
          </a:bodyPr>
          <a:lstStyle/>
          <a:p>
            <a:r>
              <a:rPr lang="es-AR" sz="2400" dirty="0" smtClean="0"/>
              <a:t>Para cualquier tarea de manutención manual debe utilizarse en primer lugar la fuerza de las piernas, ya que sus músculos son los más potentes del cuerpo humano, mucho más que los de los brazos que son los que corriente y erróneamente utilizamos para levantar y desplazar objetos.</a:t>
            </a:r>
          </a:p>
        </p:txBody>
      </p:sp>
      <p:pic>
        <p:nvPicPr>
          <p:cNvPr id="6" name="Imagen 5"/>
          <p:cNvPicPr>
            <a:picLocks noChangeAspect="1"/>
          </p:cNvPicPr>
          <p:nvPr/>
        </p:nvPicPr>
        <p:blipFill>
          <a:blip r:embed="rId2"/>
          <a:stretch>
            <a:fillRect/>
          </a:stretch>
        </p:blipFill>
        <p:spPr>
          <a:xfrm>
            <a:off x="8422787" y="2025908"/>
            <a:ext cx="2869326" cy="3286321"/>
          </a:xfrm>
          <a:prstGeom prst="rect">
            <a:avLst/>
          </a:prstGeom>
        </p:spPr>
      </p:pic>
      <p:pic>
        <p:nvPicPr>
          <p:cNvPr id="7" name="Imagen 6"/>
          <p:cNvPicPr>
            <a:picLocks noChangeAspect="1"/>
          </p:cNvPicPr>
          <p:nvPr/>
        </p:nvPicPr>
        <p:blipFill>
          <a:blip r:embed="rId3"/>
          <a:stretch>
            <a:fillRect/>
          </a:stretch>
        </p:blipFill>
        <p:spPr>
          <a:xfrm>
            <a:off x="4528457" y="4204278"/>
            <a:ext cx="3781579" cy="2066392"/>
          </a:xfrm>
          <a:prstGeom prst="rect">
            <a:avLst/>
          </a:prstGeom>
        </p:spPr>
      </p:pic>
    </p:spTree>
    <p:extLst>
      <p:ext uri="{BB962C8B-B14F-4D97-AF65-F5344CB8AC3E}">
        <p14:creationId xmlns:p14="http://schemas.microsoft.com/office/powerpoint/2010/main" val="3117050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Hacer trabajar los brazos a tracción simple</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1166221" y="2025908"/>
            <a:ext cx="7371161" cy="1200329"/>
          </a:xfrm>
          <a:prstGeom prst="rect">
            <a:avLst/>
          </a:prstGeom>
        </p:spPr>
        <p:txBody>
          <a:bodyPr wrap="square">
            <a:spAutoFit/>
          </a:bodyPr>
          <a:lstStyle/>
          <a:p>
            <a:r>
              <a:rPr lang="es-AR" sz="2400" dirty="0" smtClean="0"/>
              <a:t>En la medida de lo posible, los brazos deben trabajar a tracción simple, es decir, estirados. Los brazos deben mantener suspendida la carga, pero no elevarla.</a:t>
            </a:r>
          </a:p>
        </p:txBody>
      </p:sp>
      <p:pic>
        <p:nvPicPr>
          <p:cNvPr id="4" name="Imagen 3"/>
          <p:cNvPicPr>
            <a:picLocks noChangeAspect="1"/>
          </p:cNvPicPr>
          <p:nvPr/>
        </p:nvPicPr>
        <p:blipFill>
          <a:blip r:embed="rId2"/>
          <a:stretch>
            <a:fillRect/>
          </a:stretch>
        </p:blipFill>
        <p:spPr>
          <a:xfrm>
            <a:off x="8780502" y="2025908"/>
            <a:ext cx="2947771" cy="3658395"/>
          </a:xfrm>
          <a:prstGeom prst="rect">
            <a:avLst/>
          </a:prstGeom>
        </p:spPr>
      </p:pic>
      <p:pic>
        <p:nvPicPr>
          <p:cNvPr id="8" name="Imagen 7"/>
          <p:cNvPicPr>
            <a:picLocks noChangeAspect="1"/>
          </p:cNvPicPr>
          <p:nvPr/>
        </p:nvPicPr>
        <p:blipFill>
          <a:blip r:embed="rId3"/>
          <a:stretch>
            <a:fillRect/>
          </a:stretch>
        </p:blipFill>
        <p:spPr>
          <a:xfrm>
            <a:off x="5140273" y="3358239"/>
            <a:ext cx="3640229" cy="2748193"/>
          </a:xfrm>
          <a:prstGeom prst="rect">
            <a:avLst/>
          </a:prstGeom>
        </p:spPr>
      </p:pic>
      <p:sp>
        <p:nvSpPr>
          <p:cNvPr id="9" name="Rectángulo 8"/>
          <p:cNvSpPr/>
          <p:nvPr/>
        </p:nvSpPr>
        <p:spPr>
          <a:xfrm>
            <a:off x="1166221" y="3467408"/>
            <a:ext cx="3675704" cy="1938992"/>
          </a:xfrm>
          <a:prstGeom prst="rect">
            <a:avLst/>
          </a:prstGeom>
        </p:spPr>
        <p:txBody>
          <a:bodyPr wrap="square">
            <a:spAutoFit/>
          </a:bodyPr>
          <a:lstStyle/>
          <a:p>
            <a:r>
              <a:rPr lang="es-AR" sz="2400" dirty="0" smtClean="0"/>
              <a:t>Para transportar una carga, ésta debe mantenerse pegada al cuerpo, sujetándola con los brazos extendidos, no flexionados.</a:t>
            </a:r>
            <a:endParaRPr lang="es-ES" sz="2400" dirty="0"/>
          </a:p>
        </p:txBody>
      </p:sp>
    </p:spTree>
    <p:extLst>
      <p:ext uri="{BB962C8B-B14F-4D97-AF65-F5344CB8AC3E}">
        <p14:creationId xmlns:p14="http://schemas.microsoft.com/office/powerpoint/2010/main" val="1671119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Aprovechar el peso del cuerpo</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1166221" y="2025908"/>
            <a:ext cx="9240522" cy="830997"/>
          </a:xfrm>
          <a:prstGeom prst="rect">
            <a:avLst/>
          </a:prstGeom>
        </p:spPr>
        <p:txBody>
          <a:bodyPr wrap="square">
            <a:spAutoFit/>
          </a:bodyPr>
          <a:lstStyle/>
          <a:p>
            <a:r>
              <a:rPr lang="es-AR" sz="2400" dirty="0" smtClean="0"/>
              <a:t>Empujando para desplazar un móvil, con los brazos extendidos y bloqueados para que nuestro peso se transmita íntegro al móvil.</a:t>
            </a:r>
          </a:p>
        </p:txBody>
      </p:sp>
      <p:pic>
        <p:nvPicPr>
          <p:cNvPr id="6" name="Imagen 5"/>
          <p:cNvPicPr>
            <a:picLocks noChangeAspect="1"/>
          </p:cNvPicPr>
          <p:nvPr/>
        </p:nvPicPr>
        <p:blipFill>
          <a:blip r:embed="rId2"/>
          <a:stretch>
            <a:fillRect/>
          </a:stretch>
        </p:blipFill>
        <p:spPr>
          <a:xfrm>
            <a:off x="3251200" y="2980015"/>
            <a:ext cx="4537166" cy="3327256"/>
          </a:xfrm>
          <a:prstGeom prst="rect">
            <a:avLst/>
          </a:prstGeom>
        </p:spPr>
      </p:pic>
    </p:spTree>
    <p:extLst>
      <p:ext uri="{BB962C8B-B14F-4D97-AF65-F5344CB8AC3E}">
        <p14:creationId xmlns:p14="http://schemas.microsoft.com/office/powerpoint/2010/main" val="2545523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Aprovechar el peso del cuerpo</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1166221" y="2025908"/>
            <a:ext cx="9240522" cy="830997"/>
          </a:xfrm>
          <a:prstGeom prst="rect">
            <a:avLst/>
          </a:prstGeom>
        </p:spPr>
        <p:txBody>
          <a:bodyPr wrap="square">
            <a:spAutoFit/>
          </a:bodyPr>
          <a:lstStyle/>
          <a:p>
            <a:r>
              <a:rPr lang="es-AR" sz="2400" dirty="0" smtClean="0"/>
              <a:t>Tirando de una caja o un bidón que se desea tumbar, para desequilibrarlo.</a:t>
            </a:r>
          </a:p>
        </p:txBody>
      </p:sp>
      <p:pic>
        <p:nvPicPr>
          <p:cNvPr id="4" name="Imagen 3"/>
          <p:cNvPicPr>
            <a:picLocks noChangeAspect="1"/>
          </p:cNvPicPr>
          <p:nvPr/>
        </p:nvPicPr>
        <p:blipFill>
          <a:blip r:embed="rId2"/>
          <a:stretch>
            <a:fillRect/>
          </a:stretch>
        </p:blipFill>
        <p:spPr>
          <a:xfrm>
            <a:off x="3643085" y="2694929"/>
            <a:ext cx="3218335" cy="3259464"/>
          </a:xfrm>
          <a:prstGeom prst="rect">
            <a:avLst/>
          </a:prstGeom>
        </p:spPr>
      </p:pic>
    </p:spTree>
    <p:extLst>
      <p:ext uri="{BB962C8B-B14F-4D97-AF65-F5344CB8AC3E}">
        <p14:creationId xmlns:p14="http://schemas.microsoft.com/office/powerpoint/2010/main" val="2503624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Aprovechar el peso del cuerpo</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1166221" y="2025908"/>
            <a:ext cx="9240522" cy="830997"/>
          </a:xfrm>
          <a:prstGeom prst="rect">
            <a:avLst/>
          </a:prstGeom>
        </p:spPr>
        <p:txBody>
          <a:bodyPr wrap="square">
            <a:spAutoFit/>
          </a:bodyPr>
          <a:lstStyle/>
          <a:p>
            <a:r>
              <a:rPr lang="es-AR" sz="2400" dirty="0" smtClean="0"/>
              <a:t>Resistiendo para frenar el descenso de una carga, sirviéndonos de nuestro cuerpo como contrapeso.</a:t>
            </a:r>
          </a:p>
        </p:txBody>
      </p:sp>
      <p:pic>
        <p:nvPicPr>
          <p:cNvPr id="6" name="Imagen 5"/>
          <p:cNvPicPr/>
          <p:nvPr/>
        </p:nvPicPr>
        <p:blipFill rotWithShape="1">
          <a:blip r:embed="rId2"/>
          <a:srcRect l="24341" t="37963" r="59960" b="29408"/>
          <a:stretch/>
        </p:blipFill>
        <p:spPr bwMode="auto">
          <a:xfrm>
            <a:off x="3773169" y="2856905"/>
            <a:ext cx="2917917" cy="32971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1727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Elegir la dirección de empuje de la carga</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1166221" y="2025908"/>
            <a:ext cx="9240522" cy="1569660"/>
          </a:xfrm>
          <a:prstGeom prst="rect">
            <a:avLst/>
          </a:prstGeom>
        </p:spPr>
        <p:txBody>
          <a:bodyPr wrap="square">
            <a:spAutoFit/>
          </a:bodyPr>
          <a:lstStyle/>
          <a:p>
            <a:r>
              <a:rPr lang="es-AR" sz="2400" dirty="0" smtClean="0"/>
              <a:t>El esfuerzo de empuje puede utilizarse para desplazar, desequilibrar o mover una carga, pero según la dirección en que se aplique este empuje, conseguiremos o no el resultado deseado, con el mínimo esfuerzo y garantías de seguridad.</a:t>
            </a:r>
          </a:p>
        </p:txBody>
      </p:sp>
      <p:pic>
        <p:nvPicPr>
          <p:cNvPr id="7" name="Imagen 6"/>
          <p:cNvPicPr/>
          <p:nvPr/>
        </p:nvPicPr>
        <p:blipFill rotWithShape="1">
          <a:blip r:embed="rId2"/>
          <a:srcRect l="27164" t="47061" r="46202" b="26271"/>
          <a:stretch/>
        </p:blipFill>
        <p:spPr bwMode="auto">
          <a:xfrm>
            <a:off x="1884180" y="3888322"/>
            <a:ext cx="3761877" cy="2359397"/>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a:srcRect l="26105" t="42041" r="43556" b="29722"/>
          <a:stretch/>
        </p:blipFill>
        <p:spPr bwMode="auto">
          <a:xfrm>
            <a:off x="6126479" y="3888323"/>
            <a:ext cx="3772263" cy="22296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083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solidFill>
                  <a:schemeClr val="tx1"/>
                </a:solidFill>
              </a:rPr>
              <a:t>Unidad 11</a:t>
            </a:r>
            <a:endParaRPr lang="es-ES" dirty="0">
              <a:solidFill>
                <a:schemeClr val="tx1"/>
              </a:solidFill>
            </a:endParaRPr>
          </a:p>
        </p:txBody>
      </p:sp>
      <p:sp>
        <p:nvSpPr>
          <p:cNvPr id="3" name="Marcador de contenido 2"/>
          <p:cNvSpPr>
            <a:spLocks noGrp="1"/>
          </p:cNvSpPr>
          <p:nvPr>
            <p:ph idx="1"/>
          </p:nvPr>
        </p:nvSpPr>
        <p:spPr>
          <a:xfrm>
            <a:off x="1097280" y="3077027"/>
            <a:ext cx="10058400" cy="2966237"/>
          </a:xfrm>
        </p:spPr>
        <p:txBody>
          <a:bodyPr>
            <a:normAutofit/>
          </a:bodyPr>
          <a:lstStyle/>
          <a:p>
            <a:pPr algn="ctr"/>
            <a:r>
              <a:rPr lang="es-AR" sz="3600" dirty="0">
                <a:solidFill>
                  <a:schemeClr val="tx1"/>
                </a:solidFill>
              </a:rPr>
              <a:t>Puestos de trabajos litas de evaluaciones Ergonómicas</a:t>
            </a:r>
            <a:endParaRPr lang="es-ES" sz="3600" dirty="0">
              <a:solidFill>
                <a:schemeClr val="tx1"/>
              </a:solidFill>
            </a:endParaRPr>
          </a:p>
        </p:txBody>
      </p:sp>
    </p:spTree>
    <p:extLst>
      <p:ext uri="{BB962C8B-B14F-4D97-AF65-F5344CB8AC3E}">
        <p14:creationId xmlns:p14="http://schemas.microsoft.com/office/powerpoint/2010/main" val="891637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Aprovechar la reacción de los objetos</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1166221" y="2025908"/>
            <a:ext cx="9240522" cy="461665"/>
          </a:xfrm>
          <a:prstGeom prst="rect">
            <a:avLst/>
          </a:prstGeom>
        </p:spPr>
        <p:txBody>
          <a:bodyPr wrap="square">
            <a:spAutoFit/>
          </a:bodyPr>
          <a:lstStyle/>
          <a:p>
            <a:r>
              <a:rPr lang="es-AR" sz="2400" dirty="0" smtClean="0"/>
              <a:t>Aprovechamiento de la tendencia a la caída.</a:t>
            </a:r>
          </a:p>
        </p:txBody>
      </p:sp>
      <p:pic>
        <p:nvPicPr>
          <p:cNvPr id="4" name="Imagen 3"/>
          <p:cNvPicPr>
            <a:picLocks noChangeAspect="1"/>
          </p:cNvPicPr>
          <p:nvPr/>
        </p:nvPicPr>
        <p:blipFill>
          <a:blip r:embed="rId2"/>
          <a:stretch>
            <a:fillRect/>
          </a:stretch>
        </p:blipFill>
        <p:spPr>
          <a:xfrm>
            <a:off x="2552760" y="2646185"/>
            <a:ext cx="7236565" cy="3391757"/>
          </a:xfrm>
          <a:prstGeom prst="rect">
            <a:avLst/>
          </a:prstGeom>
        </p:spPr>
      </p:pic>
    </p:spTree>
    <p:extLst>
      <p:ext uri="{BB962C8B-B14F-4D97-AF65-F5344CB8AC3E}">
        <p14:creationId xmlns:p14="http://schemas.microsoft.com/office/powerpoint/2010/main" val="4021463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Aprovechar la reacción de los objetos</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1166221" y="2025908"/>
            <a:ext cx="9240522" cy="461665"/>
          </a:xfrm>
          <a:prstGeom prst="rect">
            <a:avLst/>
          </a:prstGeom>
        </p:spPr>
        <p:txBody>
          <a:bodyPr wrap="square">
            <a:spAutoFit/>
          </a:bodyPr>
          <a:lstStyle/>
          <a:p>
            <a:r>
              <a:rPr lang="es-AR" sz="2400" dirty="0" smtClean="0"/>
              <a:t>Aprovechamiento del movimiento ascensional.</a:t>
            </a:r>
          </a:p>
        </p:txBody>
      </p:sp>
      <p:pic>
        <p:nvPicPr>
          <p:cNvPr id="6" name="Imagen 5"/>
          <p:cNvPicPr>
            <a:picLocks noChangeAspect="1"/>
          </p:cNvPicPr>
          <p:nvPr/>
        </p:nvPicPr>
        <p:blipFill>
          <a:blip r:embed="rId2"/>
          <a:stretch>
            <a:fillRect/>
          </a:stretch>
        </p:blipFill>
        <p:spPr>
          <a:xfrm>
            <a:off x="920500" y="2670630"/>
            <a:ext cx="4667066" cy="3484254"/>
          </a:xfrm>
          <a:prstGeom prst="rect">
            <a:avLst/>
          </a:prstGeom>
        </p:spPr>
      </p:pic>
      <p:pic>
        <p:nvPicPr>
          <p:cNvPr id="7" name="Imagen 6"/>
          <p:cNvPicPr>
            <a:picLocks noChangeAspect="1"/>
          </p:cNvPicPr>
          <p:nvPr/>
        </p:nvPicPr>
        <p:blipFill>
          <a:blip r:embed="rId3"/>
          <a:stretch>
            <a:fillRect/>
          </a:stretch>
        </p:blipFill>
        <p:spPr>
          <a:xfrm>
            <a:off x="5917040" y="2670630"/>
            <a:ext cx="5238640" cy="3321101"/>
          </a:xfrm>
          <a:prstGeom prst="rect">
            <a:avLst/>
          </a:prstGeom>
        </p:spPr>
      </p:pic>
    </p:spTree>
    <p:extLst>
      <p:ext uri="{BB962C8B-B14F-4D97-AF65-F5344CB8AC3E}">
        <p14:creationId xmlns:p14="http://schemas.microsoft.com/office/powerpoint/2010/main" val="160023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Trabajo en equipo</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1282335" y="2025908"/>
            <a:ext cx="9240522" cy="1200329"/>
          </a:xfrm>
          <a:prstGeom prst="rect">
            <a:avLst/>
          </a:prstGeom>
        </p:spPr>
        <p:txBody>
          <a:bodyPr wrap="square">
            <a:spAutoFit/>
          </a:bodyPr>
          <a:lstStyle/>
          <a:p>
            <a:r>
              <a:rPr lang="es-AR" sz="2400" smtClean="0"/>
              <a:t>Las operaciones de manutención en las que intervengan varias personas deben excluir la improvisación, ya que una falsa maniobra de uno de los porteadores puede lesionar a varios. </a:t>
            </a:r>
            <a:endParaRPr lang="es-AR" sz="2400" dirty="0" smtClean="0"/>
          </a:p>
        </p:txBody>
      </p:sp>
      <p:pic>
        <p:nvPicPr>
          <p:cNvPr id="6" name="Imagen 5"/>
          <p:cNvPicPr>
            <a:picLocks noChangeAspect="1"/>
          </p:cNvPicPr>
          <p:nvPr/>
        </p:nvPicPr>
        <p:blipFill>
          <a:blip r:embed="rId2"/>
          <a:stretch>
            <a:fillRect/>
          </a:stretch>
        </p:blipFill>
        <p:spPr>
          <a:xfrm>
            <a:off x="3565101" y="3226237"/>
            <a:ext cx="5515124" cy="2884277"/>
          </a:xfrm>
          <a:prstGeom prst="rect">
            <a:avLst/>
          </a:prstGeom>
        </p:spPr>
      </p:pic>
    </p:spTree>
    <p:extLst>
      <p:ext uri="{BB962C8B-B14F-4D97-AF65-F5344CB8AC3E}">
        <p14:creationId xmlns:p14="http://schemas.microsoft.com/office/powerpoint/2010/main" val="3677362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Puesto de trabajo de pie</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1340392" y="2467840"/>
            <a:ext cx="9240522" cy="3046988"/>
          </a:xfrm>
          <a:prstGeom prst="rect">
            <a:avLst/>
          </a:prstGeom>
        </p:spPr>
        <p:txBody>
          <a:bodyPr wrap="square">
            <a:spAutoFit/>
          </a:bodyPr>
          <a:lstStyle/>
          <a:p>
            <a:r>
              <a:rPr lang="es-AR" sz="2400" dirty="0" smtClean="0"/>
              <a:t>Las tareas que han de realizarse de pie presentan los siguientes inconvenientes:</a:t>
            </a:r>
          </a:p>
          <a:p>
            <a:endParaRPr lang="es-AR" sz="2400" dirty="0" smtClean="0"/>
          </a:p>
          <a:p>
            <a:pPr marL="342900" indent="-342900">
              <a:buFontTx/>
              <a:buChar char="-"/>
            </a:pPr>
            <a:r>
              <a:rPr lang="es-AR" sz="2400" dirty="0" smtClean="0"/>
              <a:t>Circulación lenta de la sangre en piernas.</a:t>
            </a:r>
          </a:p>
          <a:p>
            <a:pPr marL="342900" indent="-342900">
              <a:buFontTx/>
              <a:buChar char="-"/>
            </a:pPr>
            <a:r>
              <a:rPr lang="es-AR" sz="2400" dirty="0" smtClean="0"/>
              <a:t>Peso del cuerpo soportado sobre una base de escasa superficie.</a:t>
            </a:r>
          </a:p>
          <a:p>
            <a:pPr marL="342900" indent="-342900">
              <a:buFontTx/>
              <a:buChar char="-"/>
            </a:pPr>
            <a:r>
              <a:rPr lang="es-AR" sz="2400" dirty="0" smtClean="0"/>
              <a:t>El mantenimiento del equilibrio supone una tensión muscular constante, que aumenta al inclinarse hacia adelante.</a:t>
            </a:r>
          </a:p>
          <a:p>
            <a:pPr marL="342900" indent="-342900">
              <a:buFontTx/>
              <a:buChar char="-"/>
            </a:pPr>
            <a:r>
              <a:rPr lang="es-AR" sz="2400" dirty="0" smtClean="0"/>
              <a:t>La habilidad disminuye, debido a la tensión muscular constante.</a:t>
            </a:r>
          </a:p>
        </p:txBody>
      </p:sp>
    </p:spTree>
    <p:extLst>
      <p:ext uri="{BB962C8B-B14F-4D97-AF65-F5344CB8AC3E}">
        <p14:creationId xmlns:p14="http://schemas.microsoft.com/office/powerpoint/2010/main" val="2369081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Puesto de trabajo de pie</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767806" y="1887268"/>
            <a:ext cx="6968308" cy="3416320"/>
          </a:xfrm>
          <a:prstGeom prst="rect">
            <a:avLst/>
          </a:prstGeom>
        </p:spPr>
        <p:txBody>
          <a:bodyPr wrap="square">
            <a:spAutoFit/>
          </a:bodyPr>
          <a:lstStyle/>
          <a:p>
            <a:pPr marL="342900" indent="-342900">
              <a:buFontTx/>
              <a:buChar char="-"/>
            </a:pPr>
            <a:r>
              <a:rPr lang="es-AR" sz="2400" dirty="0" smtClean="0"/>
              <a:t>Es preciso mantener la columna vertebral en posición adecuada.</a:t>
            </a:r>
          </a:p>
          <a:p>
            <a:pPr marL="342900" indent="-342900">
              <a:buFontTx/>
              <a:buChar char="-"/>
            </a:pPr>
            <a:r>
              <a:rPr lang="es-AR" sz="2400" dirty="0" smtClean="0"/>
              <a:t>El plano de trabajo debe estar a nivel de los codos del operario.</a:t>
            </a:r>
          </a:p>
          <a:p>
            <a:pPr marL="342900" indent="-342900">
              <a:buFontTx/>
              <a:buChar char="-"/>
            </a:pPr>
            <a:r>
              <a:rPr lang="es-AR" sz="2400" dirty="0" smtClean="0"/>
              <a:t>El operario debe contar con la posibilidad de aproximarse al plano de trabajo, manteniendo el cuerpo erguido; por ello es necesario que en la parte interior del banco o mesa de trabajo exista un hueco por el que entren los pies.</a:t>
            </a:r>
          </a:p>
        </p:txBody>
      </p:sp>
      <p:pic>
        <p:nvPicPr>
          <p:cNvPr id="4" name="Imagen 3"/>
          <p:cNvPicPr>
            <a:picLocks noChangeAspect="1"/>
          </p:cNvPicPr>
          <p:nvPr/>
        </p:nvPicPr>
        <p:blipFill>
          <a:blip r:embed="rId2"/>
          <a:stretch>
            <a:fillRect/>
          </a:stretch>
        </p:blipFill>
        <p:spPr>
          <a:xfrm>
            <a:off x="8132632" y="1887268"/>
            <a:ext cx="2689220" cy="3895921"/>
          </a:xfrm>
          <a:prstGeom prst="rect">
            <a:avLst/>
          </a:prstGeom>
        </p:spPr>
      </p:pic>
    </p:spTree>
    <p:extLst>
      <p:ext uri="{BB962C8B-B14F-4D97-AF65-F5344CB8AC3E}">
        <p14:creationId xmlns:p14="http://schemas.microsoft.com/office/powerpoint/2010/main" val="2402564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Puesto de trabajo de pie</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767806" y="2488858"/>
            <a:ext cx="4637178" cy="2308324"/>
          </a:xfrm>
          <a:prstGeom prst="rect">
            <a:avLst/>
          </a:prstGeom>
        </p:spPr>
        <p:txBody>
          <a:bodyPr wrap="square">
            <a:spAutoFit/>
          </a:bodyPr>
          <a:lstStyle/>
          <a:p>
            <a:pPr marL="342900" indent="-342900">
              <a:buFontTx/>
              <a:buChar char="-"/>
            </a:pPr>
            <a:r>
              <a:rPr lang="es-AR" sz="2400" dirty="0" smtClean="0"/>
              <a:t>Para un trabajo de precisión, el plano de trabajo puede estar situado ligeramente más alto que los codos, para disminuir el trabajo estático de los brazos. </a:t>
            </a:r>
          </a:p>
          <a:p>
            <a:endParaRPr lang="es-AR" sz="2400" dirty="0" smtClean="0"/>
          </a:p>
        </p:txBody>
      </p:sp>
      <p:pic>
        <p:nvPicPr>
          <p:cNvPr id="6" name="Imagen 5"/>
          <p:cNvPicPr/>
          <p:nvPr/>
        </p:nvPicPr>
        <p:blipFill rotWithShape="1">
          <a:blip r:embed="rId2"/>
          <a:srcRect l="28575" t="30747" r="38794" b="26898"/>
          <a:stretch/>
        </p:blipFill>
        <p:spPr bwMode="auto">
          <a:xfrm>
            <a:off x="5844767" y="1887268"/>
            <a:ext cx="5200604" cy="41651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0341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Puesto de trabajo sentado</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767806" y="2155029"/>
            <a:ext cx="6895737" cy="3108543"/>
          </a:xfrm>
          <a:prstGeom prst="rect">
            <a:avLst/>
          </a:prstGeom>
        </p:spPr>
        <p:txBody>
          <a:bodyPr wrap="square">
            <a:spAutoFit/>
          </a:bodyPr>
          <a:lstStyle/>
          <a:p>
            <a:r>
              <a:rPr lang="es-AR" sz="2800" dirty="0" smtClean="0"/>
              <a:t>La posición de sentado elimina ciertos inconvenientes que presenta la posición de pie.</a:t>
            </a:r>
          </a:p>
          <a:p>
            <a:r>
              <a:rPr lang="es-AR" sz="2800" dirty="0" smtClean="0"/>
              <a:t>Sin embargo, también en el trabajo sentado debe observarse una actitud corporal correcta.</a:t>
            </a:r>
          </a:p>
          <a:p>
            <a:endParaRPr lang="es-AR" sz="2800" dirty="0" smtClean="0"/>
          </a:p>
        </p:txBody>
      </p:sp>
      <p:pic>
        <p:nvPicPr>
          <p:cNvPr id="7" name="Imagen 6"/>
          <p:cNvPicPr/>
          <p:nvPr/>
        </p:nvPicPr>
        <p:blipFill rotWithShape="1">
          <a:blip r:embed="rId2"/>
          <a:srcRect l="29281" t="21334" r="38088" b="35369"/>
          <a:stretch/>
        </p:blipFill>
        <p:spPr bwMode="auto">
          <a:xfrm>
            <a:off x="7334069" y="2155029"/>
            <a:ext cx="3821611" cy="35505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991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Puesto de trabajo sentado</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767806" y="2032823"/>
            <a:ext cx="7142480" cy="3785652"/>
          </a:xfrm>
          <a:prstGeom prst="rect">
            <a:avLst/>
          </a:prstGeom>
        </p:spPr>
        <p:txBody>
          <a:bodyPr wrap="square">
            <a:spAutoFit/>
          </a:bodyPr>
          <a:lstStyle/>
          <a:p>
            <a:pPr marL="285750" indent="-285750">
              <a:buFontTx/>
              <a:buChar char="-"/>
            </a:pPr>
            <a:r>
              <a:rPr lang="es-AR" sz="2000" dirty="0" smtClean="0"/>
              <a:t>El plano de la mesa debe estar a nivel de los codos del operario.</a:t>
            </a:r>
          </a:p>
          <a:p>
            <a:pPr marL="285750" indent="-285750">
              <a:buFontTx/>
              <a:buChar char="-"/>
            </a:pPr>
            <a:r>
              <a:rPr lang="es-AR" sz="2000" dirty="0" smtClean="0"/>
              <a:t>Para las actividades en posición de sentado permanente, la silla de trabajo debe servir no sólo para garantizar una adecuada posición de “sentado” sino que además debe permitir descargar la musculatura de la espalda y los discos intervertebrales. </a:t>
            </a:r>
          </a:p>
          <a:p>
            <a:pPr marL="285750" indent="-285750">
              <a:buFontTx/>
              <a:buChar char="-"/>
            </a:pPr>
            <a:r>
              <a:rPr lang="es-AR" sz="2000" dirty="0" smtClean="0"/>
              <a:t>La altura de la silla fisiológicamente adecuada para cada persona, corresponde a la distancia entre el hueco de la corva y el suelo medida para un ángulo de flexión de la rodilla de 90° y estando la musculatura de los muslos relajada. Lo más conveniente es que la silla sea de altura ajustable y a poder ser de cinco patas.</a:t>
            </a:r>
          </a:p>
          <a:p>
            <a:endParaRPr lang="es-AR" sz="2000" dirty="0" smtClean="0"/>
          </a:p>
        </p:txBody>
      </p:sp>
      <p:pic>
        <p:nvPicPr>
          <p:cNvPr id="7" name="Imagen 6"/>
          <p:cNvPicPr/>
          <p:nvPr/>
        </p:nvPicPr>
        <p:blipFill rotWithShape="1">
          <a:blip r:embed="rId2"/>
          <a:srcRect l="29281" t="21334" r="38088" b="35369"/>
          <a:stretch/>
        </p:blipFill>
        <p:spPr bwMode="auto">
          <a:xfrm>
            <a:off x="8287658" y="2285658"/>
            <a:ext cx="3027680" cy="30701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2679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noAutofit/>
          </a:bodyPr>
          <a:lstStyle/>
          <a:p>
            <a:pPr algn="ctr"/>
            <a:r>
              <a:rPr lang="es-AR" sz="4400" b="1" dirty="0">
                <a:solidFill>
                  <a:schemeClr val="tx1"/>
                </a:solidFill>
              </a:rPr>
              <a:t>Zona de trabajo</a:t>
            </a:r>
          </a:p>
        </p:txBody>
      </p:sp>
      <p:sp>
        <p:nvSpPr>
          <p:cNvPr id="3" name="Rectángulo 2"/>
          <p:cNvSpPr/>
          <p:nvPr/>
        </p:nvSpPr>
        <p:spPr>
          <a:xfrm>
            <a:off x="767806" y="2025908"/>
            <a:ext cx="10717348" cy="954107"/>
          </a:xfrm>
          <a:prstGeom prst="rect">
            <a:avLst/>
          </a:prstGeom>
        </p:spPr>
        <p:txBody>
          <a:bodyPr wrap="square">
            <a:spAutoFit/>
          </a:bodyPr>
          <a:lstStyle/>
          <a:p>
            <a:r>
              <a:rPr lang="es-AR" sz="2800" dirty="0" smtClean="0"/>
              <a:t>   </a:t>
            </a:r>
          </a:p>
          <a:p>
            <a:endParaRPr lang="es-AR" sz="2800" dirty="0" smtClean="0"/>
          </a:p>
        </p:txBody>
      </p:sp>
      <p:sp>
        <p:nvSpPr>
          <p:cNvPr id="5" name="Rectángulo 4"/>
          <p:cNvSpPr/>
          <p:nvPr/>
        </p:nvSpPr>
        <p:spPr>
          <a:xfrm>
            <a:off x="994229" y="1990787"/>
            <a:ext cx="10161451" cy="1569660"/>
          </a:xfrm>
          <a:prstGeom prst="rect">
            <a:avLst/>
          </a:prstGeom>
        </p:spPr>
        <p:txBody>
          <a:bodyPr wrap="square">
            <a:spAutoFit/>
          </a:bodyPr>
          <a:lstStyle/>
          <a:p>
            <a:r>
              <a:rPr lang="es-AR" sz="2400" dirty="0" smtClean="0"/>
              <a:t>Tanto en el trabajo de pie como sentado, para evitar torsiones y flexiones de tronco que someten a la columna vertebral a esfuerzos anormales, es preciso determinar correctamente la zona de trabajo, sobre la que se ubicarán todos los elementos necesarios para el mismo.</a:t>
            </a:r>
          </a:p>
        </p:txBody>
      </p:sp>
      <p:pic>
        <p:nvPicPr>
          <p:cNvPr id="6" name="Imagen 5"/>
          <p:cNvPicPr/>
          <p:nvPr/>
        </p:nvPicPr>
        <p:blipFill rotWithShape="1">
          <a:blip r:embed="rId2"/>
          <a:srcRect l="30339" t="39218" r="39499" b="34428"/>
          <a:stretch/>
        </p:blipFill>
        <p:spPr bwMode="auto">
          <a:xfrm>
            <a:off x="3945390" y="3744687"/>
            <a:ext cx="3863296" cy="25109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1661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22514"/>
            <a:ext cx="10058400" cy="928243"/>
          </a:xfrm>
        </p:spPr>
        <p:txBody>
          <a:bodyPr>
            <a:normAutofit/>
          </a:bodyPr>
          <a:lstStyle/>
          <a:p>
            <a:pPr algn="ctr"/>
            <a:r>
              <a:rPr lang="es-AR" sz="4400" b="1" dirty="0">
                <a:solidFill>
                  <a:schemeClr val="tx1"/>
                </a:solidFill>
              </a:rPr>
              <a:t>Evaluación de las condiciones de </a:t>
            </a:r>
            <a:r>
              <a:rPr lang="es-AR" sz="4400" b="1" dirty="0" smtClean="0">
                <a:solidFill>
                  <a:schemeClr val="tx1"/>
                </a:solidFill>
              </a:rPr>
              <a:t>trabajo</a:t>
            </a:r>
            <a:endParaRPr lang="es-ES" sz="4400" b="1" dirty="0">
              <a:solidFill>
                <a:schemeClr val="tx1"/>
              </a:solidFill>
            </a:endParaRPr>
          </a:p>
        </p:txBody>
      </p:sp>
      <p:sp>
        <p:nvSpPr>
          <p:cNvPr id="3" name="Marcador de contenido 2"/>
          <p:cNvSpPr>
            <a:spLocks noGrp="1"/>
          </p:cNvSpPr>
          <p:nvPr>
            <p:ph idx="1"/>
          </p:nvPr>
        </p:nvSpPr>
        <p:spPr>
          <a:xfrm>
            <a:off x="1367246" y="2467426"/>
            <a:ext cx="9788434" cy="2966237"/>
          </a:xfrm>
        </p:spPr>
        <p:txBody>
          <a:bodyPr>
            <a:normAutofit/>
          </a:bodyPr>
          <a:lstStyle/>
          <a:p>
            <a:r>
              <a:rPr lang="es-AR" sz="3200" dirty="0" smtClean="0">
                <a:solidFill>
                  <a:schemeClr val="tx1"/>
                </a:solidFill>
                <a:latin typeface="+mj-lt"/>
              </a:rPr>
              <a:t>Método </a:t>
            </a:r>
            <a:r>
              <a:rPr lang="es-AR" sz="3200" dirty="0">
                <a:solidFill>
                  <a:schemeClr val="tx1"/>
                </a:solidFill>
                <a:latin typeface="+mj-lt"/>
              </a:rPr>
              <a:t>del análisis ergonómico del puesto de </a:t>
            </a:r>
            <a:r>
              <a:rPr lang="es-AR" sz="3200" dirty="0" smtClean="0">
                <a:solidFill>
                  <a:schemeClr val="tx1"/>
                </a:solidFill>
                <a:latin typeface="+mj-lt"/>
              </a:rPr>
              <a:t>trabajo</a:t>
            </a:r>
          </a:p>
          <a:p>
            <a:endParaRPr lang="es-AR" sz="3200" dirty="0" smtClean="0">
              <a:solidFill>
                <a:schemeClr val="tx1"/>
              </a:solidFill>
              <a:latin typeface="+mj-lt"/>
            </a:endParaRPr>
          </a:p>
          <a:p>
            <a:r>
              <a:rPr lang="es-AR" sz="3200" dirty="0" smtClean="0">
                <a:solidFill>
                  <a:schemeClr val="tx1"/>
                </a:solidFill>
                <a:latin typeface="+mj-lt"/>
              </a:rPr>
              <a:t>Método elaborado </a:t>
            </a:r>
            <a:r>
              <a:rPr lang="es-AR" sz="3200" dirty="0">
                <a:solidFill>
                  <a:schemeClr val="tx1"/>
                </a:solidFill>
                <a:latin typeface="+mj-lt"/>
              </a:rPr>
              <a:t>por el Finís </a:t>
            </a:r>
            <a:r>
              <a:rPr lang="es-AR" sz="3200" dirty="0" err="1">
                <a:solidFill>
                  <a:schemeClr val="tx1"/>
                </a:solidFill>
                <a:latin typeface="+mj-lt"/>
              </a:rPr>
              <a:t>Institute</a:t>
            </a:r>
            <a:r>
              <a:rPr lang="es-AR" sz="3200" dirty="0">
                <a:solidFill>
                  <a:schemeClr val="tx1"/>
                </a:solidFill>
                <a:latin typeface="+mj-lt"/>
              </a:rPr>
              <a:t> of </a:t>
            </a:r>
            <a:r>
              <a:rPr lang="es-AR" sz="3200" dirty="0" err="1">
                <a:solidFill>
                  <a:schemeClr val="tx1"/>
                </a:solidFill>
                <a:latin typeface="+mj-lt"/>
              </a:rPr>
              <a:t>Occupational</a:t>
            </a:r>
            <a:r>
              <a:rPr lang="es-AR" sz="3200" dirty="0">
                <a:solidFill>
                  <a:schemeClr val="tx1"/>
                </a:solidFill>
                <a:latin typeface="+mj-lt"/>
              </a:rPr>
              <a:t> </a:t>
            </a:r>
            <a:r>
              <a:rPr lang="es-AR" sz="3200" dirty="0" err="1">
                <a:solidFill>
                  <a:schemeClr val="tx1"/>
                </a:solidFill>
                <a:latin typeface="+mj-lt"/>
              </a:rPr>
              <a:t>Health</a:t>
            </a:r>
            <a:r>
              <a:rPr lang="es-AR" sz="3200" dirty="0">
                <a:solidFill>
                  <a:schemeClr val="tx1"/>
                </a:solidFill>
                <a:latin typeface="+mj-lt"/>
              </a:rPr>
              <a:t>.</a:t>
            </a:r>
            <a:endParaRPr lang="es-AR" sz="3200" dirty="0" smtClean="0">
              <a:solidFill>
                <a:schemeClr val="tx1"/>
              </a:solidFill>
              <a:latin typeface="+mj-lt"/>
            </a:endParaRPr>
          </a:p>
          <a:p>
            <a:pPr algn="ctr"/>
            <a:endParaRPr lang="es-ES" sz="3200" dirty="0">
              <a:solidFill>
                <a:schemeClr val="tx1"/>
              </a:solidFill>
            </a:endParaRPr>
          </a:p>
        </p:txBody>
      </p:sp>
    </p:spTree>
    <p:extLst>
      <p:ext uri="{BB962C8B-B14F-4D97-AF65-F5344CB8AC3E}">
        <p14:creationId xmlns:p14="http://schemas.microsoft.com/office/powerpoint/2010/main" val="262090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lstStyle/>
          <a:p>
            <a:pPr algn="ctr"/>
            <a:r>
              <a:rPr lang="es-ES" dirty="0">
                <a:solidFill>
                  <a:schemeClr val="tx1"/>
                </a:solidFill>
              </a:rPr>
              <a:t>Identificación de controles</a:t>
            </a:r>
          </a:p>
        </p:txBody>
      </p:sp>
      <p:sp>
        <p:nvSpPr>
          <p:cNvPr id="3" name="Marcador de contenido 2"/>
          <p:cNvSpPr>
            <a:spLocks noGrp="1"/>
          </p:cNvSpPr>
          <p:nvPr>
            <p:ph idx="1"/>
          </p:nvPr>
        </p:nvSpPr>
        <p:spPr>
          <a:xfrm>
            <a:off x="1341120" y="2382763"/>
            <a:ext cx="9570720" cy="4023360"/>
          </a:xfrm>
        </p:spPr>
        <p:txBody>
          <a:bodyPr>
            <a:normAutofit/>
          </a:bodyPr>
          <a:lstStyle/>
          <a:p>
            <a:pPr algn="just"/>
            <a:r>
              <a:rPr lang="es-AR" sz="2800" dirty="0">
                <a:solidFill>
                  <a:schemeClr val="tx1"/>
                </a:solidFill>
              </a:rPr>
              <a:t>Es muy importante que pueda apreciarse inmediatamente que se está haciendo el control correcto, ya sea por medio de una perilla, una llave o un volante. Cuando se puede identificar fácilmente un control toma poco tiempo el accionarlo, se cometen menos errores y el personal nuevo se acostumbra rápidamente a ellos.</a:t>
            </a:r>
            <a:endParaRPr lang="es-ES" sz="2800" dirty="0">
              <a:solidFill>
                <a:schemeClr val="tx1"/>
              </a:solidFill>
            </a:endParaRPr>
          </a:p>
        </p:txBody>
      </p:sp>
    </p:spTree>
    <p:extLst>
      <p:ext uri="{BB962C8B-B14F-4D97-AF65-F5344CB8AC3E}">
        <p14:creationId xmlns:p14="http://schemas.microsoft.com/office/powerpoint/2010/main" val="3106350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22514"/>
            <a:ext cx="10058400" cy="928243"/>
          </a:xfrm>
        </p:spPr>
        <p:txBody>
          <a:bodyPr>
            <a:normAutofit/>
          </a:bodyPr>
          <a:lstStyle/>
          <a:p>
            <a:pPr algn="ctr"/>
            <a:r>
              <a:rPr lang="es-AR" sz="4400" b="1" dirty="0">
                <a:solidFill>
                  <a:schemeClr val="tx1"/>
                </a:solidFill>
              </a:rPr>
              <a:t>Evaluación de las condiciones de </a:t>
            </a:r>
            <a:r>
              <a:rPr lang="es-AR" sz="4400" b="1" dirty="0" smtClean="0">
                <a:solidFill>
                  <a:schemeClr val="tx1"/>
                </a:solidFill>
              </a:rPr>
              <a:t>trabajo</a:t>
            </a:r>
            <a:endParaRPr lang="es-ES" sz="4400" b="1" dirty="0">
              <a:solidFill>
                <a:schemeClr val="tx1"/>
              </a:solidFill>
            </a:endParaRPr>
          </a:p>
        </p:txBody>
      </p:sp>
      <p:sp>
        <p:nvSpPr>
          <p:cNvPr id="3" name="Marcador de contenido 2"/>
          <p:cNvSpPr>
            <a:spLocks noGrp="1"/>
          </p:cNvSpPr>
          <p:nvPr>
            <p:ph idx="1"/>
          </p:nvPr>
        </p:nvSpPr>
        <p:spPr>
          <a:xfrm>
            <a:off x="1097280" y="2162626"/>
            <a:ext cx="10058400" cy="3614060"/>
          </a:xfrm>
        </p:spPr>
        <p:txBody>
          <a:bodyPr>
            <a:normAutofit/>
          </a:bodyPr>
          <a:lstStyle/>
          <a:p>
            <a:r>
              <a:rPr lang="es-AR" sz="2800" dirty="0">
                <a:solidFill>
                  <a:schemeClr val="tx1"/>
                </a:solidFill>
                <a:latin typeface="+mj-lt"/>
              </a:rPr>
              <a:t>Características específicas del método</a:t>
            </a:r>
            <a:r>
              <a:rPr lang="es-AR" sz="2800" dirty="0" smtClean="0">
                <a:solidFill>
                  <a:schemeClr val="tx1"/>
                </a:solidFill>
                <a:latin typeface="+mj-lt"/>
              </a:rPr>
              <a:t>:</a:t>
            </a:r>
          </a:p>
          <a:p>
            <a:pPr marL="623888" indent="-350838">
              <a:buClr>
                <a:schemeClr val="tx1"/>
              </a:buClr>
              <a:buFontTx/>
              <a:buChar char="-"/>
            </a:pPr>
            <a:r>
              <a:rPr lang="es-AR" sz="2800" dirty="0" smtClean="0">
                <a:solidFill>
                  <a:schemeClr val="tx1"/>
                </a:solidFill>
                <a:latin typeface="+mj-lt"/>
              </a:rPr>
              <a:t>A </a:t>
            </a:r>
            <a:r>
              <a:rPr lang="es-AR" sz="2800" dirty="0">
                <a:solidFill>
                  <a:schemeClr val="tx1"/>
                </a:solidFill>
                <a:latin typeface="+mj-lt"/>
              </a:rPr>
              <a:t>pesar de estar dirigido a la industria, no está enfocado para trabajos en cadena, como otros métodos tradicionales (L.E.S.T</a:t>
            </a:r>
            <a:r>
              <a:rPr lang="es-AR" sz="2800" dirty="0" smtClean="0">
                <a:solidFill>
                  <a:schemeClr val="tx1"/>
                </a:solidFill>
                <a:latin typeface="+mj-lt"/>
              </a:rPr>
              <a:t>.). </a:t>
            </a:r>
          </a:p>
          <a:p>
            <a:pPr marL="623888" indent="-350838">
              <a:buClr>
                <a:schemeClr val="tx1"/>
              </a:buClr>
              <a:buFontTx/>
              <a:buChar char="-"/>
            </a:pPr>
            <a:r>
              <a:rPr lang="es-AR" sz="2800" dirty="0" smtClean="0">
                <a:solidFill>
                  <a:schemeClr val="tx1"/>
                </a:solidFill>
                <a:latin typeface="+mj-lt"/>
              </a:rPr>
              <a:t>Está diseñado desde una perspectiva ergonómica. </a:t>
            </a:r>
          </a:p>
          <a:p>
            <a:pPr marL="623888" indent="-350838">
              <a:buClr>
                <a:schemeClr val="tx1"/>
              </a:buClr>
              <a:buFontTx/>
              <a:buChar char="-"/>
            </a:pPr>
            <a:r>
              <a:rPr lang="es-AR" sz="2800" dirty="0" smtClean="0">
                <a:solidFill>
                  <a:schemeClr val="tx1"/>
                </a:solidFill>
                <a:latin typeface="+mj-lt"/>
              </a:rPr>
              <a:t>Es </a:t>
            </a:r>
            <a:r>
              <a:rPr lang="es-AR" sz="2800" dirty="0">
                <a:solidFill>
                  <a:schemeClr val="tx1"/>
                </a:solidFill>
                <a:latin typeface="+mj-lt"/>
              </a:rPr>
              <a:t>un método abierto. Aunque se definen una serie de </a:t>
            </a:r>
            <a:r>
              <a:rPr lang="es-AR" sz="2800" dirty="0" err="1">
                <a:solidFill>
                  <a:schemeClr val="tx1"/>
                </a:solidFill>
                <a:latin typeface="+mj-lt"/>
              </a:rPr>
              <a:t>items</a:t>
            </a:r>
            <a:r>
              <a:rPr lang="es-AR" sz="2800" dirty="0">
                <a:solidFill>
                  <a:schemeClr val="tx1"/>
                </a:solidFill>
                <a:latin typeface="+mj-lt"/>
              </a:rPr>
              <a:t>, existe la posibilidad de añadir o suprimir aquellos que el usuario considere necesarios.</a:t>
            </a:r>
          </a:p>
          <a:p>
            <a:pPr algn="ctr"/>
            <a:endParaRPr lang="es-ES" sz="2800" dirty="0">
              <a:solidFill>
                <a:schemeClr val="tx1"/>
              </a:solidFill>
            </a:endParaRPr>
          </a:p>
        </p:txBody>
      </p:sp>
    </p:spTree>
    <p:extLst>
      <p:ext uri="{BB962C8B-B14F-4D97-AF65-F5344CB8AC3E}">
        <p14:creationId xmlns:p14="http://schemas.microsoft.com/office/powerpoint/2010/main" val="1948559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22514"/>
            <a:ext cx="10058400" cy="928243"/>
          </a:xfrm>
        </p:spPr>
        <p:txBody>
          <a:bodyPr>
            <a:normAutofit/>
          </a:bodyPr>
          <a:lstStyle/>
          <a:p>
            <a:pPr algn="ctr"/>
            <a:r>
              <a:rPr lang="es-AR" sz="4400" b="1" dirty="0">
                <a:solidFill>
                  <a:schemeClr val="tx1"/>
                </a:solidFill>
              </a:rPr>
              <a:t>Evaluación de las condiciones de </a:t>
            </a:r>
            <a:r>
              <a:rPr lang="es-AR" sz="4400" b="1" dirty="0" smtClean="0">
                <a:solidFill>
                  <a:schemeClr val="tx1"/>
                </a:solidFill>
              </a:rPr>
              <a:t>trabajo</a:t>
            </a:r>
            <a:endParaRPr lang="es-ES" sz="4400" b="1" dirty="0">
              <a:solidFill>
                <a:schemeClr val="tx1"/>
              </a:solidFill>
            </a:endParaRPr>
          </a:p>
        </p:txBody>
      </p:sp>
      <p:pic>
        <p:nvPicPr>
          <p:cNvPr id="5" name="Marcador de contenido 4"/>
          <p:cNvPicPr>
            <a:picLocks noGrp="1" noChangeAspect="1"/>
          </p:cNvPicPr>
          <p:nvPr>
            <p:ph idx="1"/>
          </p:nvPr>
        </p:nvPicPr>
        <p:blipFill rotWithShape="1">
          <a:blip r:embed="rId2"/>
          <a:srcRect l="1978" r="4176" b="6360"/>
          <a:stretch/>
        </p:blipFill>
        <p:spPr>
          <a:xfrm>
            <a:off x="2922439" y="1822285"/>
            <a:ext cx="6408082" cy="4418858"/>
          </a:xfrm>
          <a:prstGeom prst="rect">
            <a:avLst/>
          </a:prstGeom>
        </p:spPr>
      </p:pic>
    </p:spTree>
    <p:extLst>
      <p:ext uri="{BB962C8B-B14F-4D97-AF65-F5344CB8AC3E}">
        <p14:creationId xmlns:p14="http://schemas.microsoft.com/office/powerpoint/2010/main" val="312727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22514"/>
            <a:ext cx="10058400" cy="928243"/>
          </a:xfrm>
        </p:spPr>
        <p:txBody>
          <a:bodyPr>
            <a:normAutofit/>
          </a:bodyPr>
          <a:lstStyle/>
          <a:p>
            <a:pPr algn="ctr"/>
            <a:r>
              <a:rPr lang="es-AR" sz="4400" b="1" dirty="0">
                <a:solidFill>
                  <a:schemeClr val="tx1"/>
                </a:solidFill>
              </a:rPr>
              <a:t>Evaluación de las condiciones de trabajo</a:t>
            </a:r>
            <a:endParaRPr lang="es-ES" sz="4400" b="1" dirty="0">
              <a:solidFill>
                <a:schemeClr val="tx1"/>
              </a:solidFill>
            </a:endParaRPr>
          </a:p>
        </p:txBody>
      </p:sp>
      <p:sp>
        <p:nvSpPr>
          <p:cNvPr id="3" name="Marcador de contenido 2"/>
          <p:cNvSpPr>
            <a:spLocks noGrp="1"/>
          </p:cNvSpPr>
          <p:nvPr>
            <p:ph idx="1"/>
          </p:nvPr>
        </p:nvSpPr>
        <p:spPr>
          <a:xfrm>
            <a:off x="1097280" y="1947334"/>
            <a:ext cx="10058400" cy="4023360"/>
          </a:xfrm>
        </p:spPr>
        <p:txBody>
          <a:bodyPr>
            <a:noAutofit/>
          </a:bodyPr>
          <a:lstStyle/>
          <a:p>
            <a:r>
              <a:rPr lang="es-AR" sz="2400" dirty="0">
                <a:solidFill>
                  <a:schemeClr val="tx1"/>
                </a:solidFill>
              </a:rPr>
              <a:t>Criterios de aplicación</a:t>
            </a:r>
          </a:p>
          <a:p>
            <a:r>
              <a:rPr lang="es-AR" sz="2400" dirty="0">
                <a:solidFill>
                  <a:schemeClr val="tx1"/>
                </a:solidFill>
              </a:rPr>
              <a:t>Para el análisis de un puesto de trabajo se debe proceder siguiendo los tres pasos siguientes:</a:t>
            </a:r>
          </a:p>
          <a:p>
            <a:r>
              <a:rPr lang="es-AR" sz="2400" dirty="0" smtClean="0">
                <a:solidFill>
                  <a:schemeClr val="tx1"/>
                </a:solidFill>
              </a:rPr>
              <a:t>1. El </a:t>
            </a:r>
            <a:r>
              <a:rPr lang="es-AR" sz="2400" dirty="0">
                <a:solidFill>
                  <a:schemeClr val="tx1"/>
                </a:solidFill>
              </a:rPr>
              <a:t>analista define y perfila la tarea que se va a analizar. El análisis puede ser de una tarea o de un lugar de trabajo. Frecuentemente, la tarea tiene que ser dividida en sub áreas, que serán analizadas por separado</a:t>
            </a:r>
            <a:r>
              <a:rPr lang="es-AR" sz="2400" dirty="0" smtClean="0">
                <a:solidFill>
                  <a:schemeClr val="tx1"/>
                </a:solidFill>
              </a:rPr>
              <a:t>.</a:t>
            </a:r>
          </a:p>
          <a:p>
            <a:r>
              <a:rPr lang="es-AR" sz="2400" dirty="0" smtClean="0">
                <a:solidFill>
                  <a:schemeClr val="tx1"/>
                </a:solidFill>
              </a:rPr>
              <a:t>2. Se </a:t>
            </a:r>
            <a:r>
              <a:rPr lang="es-AR" sz="2400" dirty="0">
                <a:solidFill>
                  <a:schemeClr val="tx1"/>
                </a:solidFill>
              </a:rPr>
              <a:t>describe la tarea enumerando las distintas operaciones realizadas y se dibuja un esquema del puesto de trabajo.</a:t>
            </a:r>
          </a:p>
          <a:p>
            <a:r>
              <a:rPr lang="es-AR" sz="2400" dirty="0" smtClean="0">
                <a:solidFill>
                  <a:schemeClr val="tx1"/>
                </a:solidFill>
              </a:rPr>
              <a:t>3. El </a:t>
            </a:r>
            <a:r>
              <a:rPr lang="es-AR" sz="2400" dirty="0">
                <a:solidFill>
                  <a:schemeClr val="tx1"/>
                </a:solidFill>
              </a:rPr>
              <a:t>analista puede proceder al análisis ergonómico, ítem por ítem, utilizando las directrices generales del método.</a:t>
            </a:r>
          </a:p>
          <a:p>
            <a:endParaRPr lang="es-ES" sz="2400" dirty="0"/>
          </a:p>
        </p:txBody>
      </p:sp>
    </p:spTree>
    <p:extLst>
      <p:ext uri="{BB962C8B-B14F-4D97-AF65-F5344CB8AC3E}">
        <p14:creationId xmlns:p14="http://schemas.microsoft.com/office/powerpoint/2010/main" val="1892903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22514"/>
            <a:ext cx="10058400" cy="928243"/>
          </a:xfrm>
        </p:spPr>
        <p:txBody>
          <a:bodyPr>
            <a:normAutofit/>
          </a:bodyPr>
          <a:lstStyle/>
          <a:p>
            <a:pPr algn="ctr"/>
            <a:r>
              <a:rPr lang="es-AR" sz="4400" b="1" dirty="0">
                <a:solidFill>
                  <a:schemeClr val="tx1"/>
                </a:solidFill>
              </a:rPr>
              <a:t>Evaluación</a:t>
            </a:r>
            <a:endParaRPr lang="es-ES" sz="4400" b="1" dirty="0">
              <a:solidFill>
                <a:schemeClr val="tx1"/>
              </a:solidFill>
            </a:endParaRPr>
          </a:p>
        </p:txBody>
      </p:sp>
      <p:sp>
        <p:nvSpPr>
          <p:cNvPr id="3" name="Marcador de contenido 2"/>
          <p:cNvSpPr>
            <a:spLocks noGrp="1"/>
          </p:cNvSpPr>
          <p:nvPr>
            <p:ph idx="1"/>
          </p:nvPr>
        </p:nvSpPr>
        <p:spPr>
          <a:xfrm>
            <a:off x="1097280" y="2295677"/>
            <a:ext cx="10058400" cy="4023360"/>
          </a:xfrm>
        </p:spPr>
        <p:txBody>
          <a:bodyPr>
            <a:noAutofit/>
          </a:bodyPr>
          <a:lstStyle/>
          <a:p>
            <a:r>
              <a:rPr lang="es-AR" sz="2800" dirty="0">
                <a:solidFill>
                  <a:schemeClr val="tx1"/>
                </a:solidFill>
              </a:rPr>
              <a:t>El analista clasifica los diversos factores en una escala, que, generalmente, va desde 1 hasta 5. </a:t>
            </a:r>
            <a:endParaRPr lang="es-AR" sz="2800" dirty="0" smtClean="0">
              <a:solidFill>
                <a:schemeClr val="tx1"/>
              </a:solidFill>
            </a:endParaRPr>
          </a:p>
          <a:p>
            <a:r>
              <a:rPr lang="es-AR" sz="2800" dirty="0" smtClean="0">
                <a:solidFill>
                  <a:schemeClr val="tx1"/>
                </a:solidFill>
              </a:rPr>
              <a:t>Una </a:t>
            </a:r>
            <a:r>
              <a:rPr lang="es-AR" sz="2800" dirty="0">
                <a:solidFill>
                  <a:schemeClr val="tx1"/>
                </a:solidFill>
              </a:rPr>
              <a:t>clasificación de 4 a 5 indica que la condición o entorno de trabajo puede incluso ser nociva para la salud de los trabajadores y se debería prestar especial atención al entorno o a la condición de trabajo en cuestión.</a:t>
            </a:r>
            <a:endParaRPr lang="es-ES" sz="2800" dirty="0"/>
          </a:p>
        </p:txBody>
      </p:sp>
    </p:spTree>
    <p:extLst>
      <p:ext uri="{BB962C8B-B14F-4D97-AF65-F5344CB8AC3E}">
        <p14:creationId xmlns:p14="http://schemas.microsoft.com/office/powerpoint/2010/main" val="1932130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22514"/>
            <a:ext cx="10058400" cy="928243"/>
          </a:xfrm>
        </p:spPr>
        <p:txBody>
          <a:bodyPr>
            <a:normAutofit/>
          </a:bodyPr>
          <a:lstStyle/>
          <a:p>
            <a:pPr algn="ctr"/>
            <a:r>
              <a:rPr lang="es-AR" sz="4400" b="1" dirty="0" smtClean="0">
                <a:solidFill>
                  <a:schemeClr val="tx1"/>
                </a:solidFill>
              </a:rPr>
              <a:t>Hoja de campo</a:t>
            </a:r>
            <a:endParaRPr lang="es-ES" sz="4400" b="1" dirty="0">
              <a:solidFill>
                <a:schemeClr val="tx1"/>
              </a:solidFill>
            </a:endParaRPr>
          </a:p>
        </p:txBody>
      </p:sp>
      <p:pic>
        <p:nvPicPr>
          <p:cNvPr id="6" name="Marcador de contenido 5"/>
          <p:cNvPicPr>
            <a:picLocks noGrp="1"/>
          </p:cNvPicPr>
          <p:nvPr>
            <p:ph idx="1"/>
          </p:nvPr>
        </p:nvPicPr>
        <p:blipFill rotWithShape="1">
          <a:blip r:embed="rId2"/>
          <a:srcRect l="17732" t="26425" r="22512" b="30093"/>
          <a:stretch/>
        </p:blipFill>
        <p:spPr bwMode="auto">
          <a:xfrm>
            <a:off x="1424577" y="1857830"/>
            <a:ext cx="9403805" cy="40930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4094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22514"/>
            <a:ext cx="10058400" cy="928243"/>
          </a:xfrm>
        </p:spPr>
        <p:txBody>
          <a:bodyPr>
            <a:normAutofit/>
          </a:bodyPr>
          <a:lstStyle/>
          <a:p>
            <a:pPr algn="ctr"/>
            <a:r>
              <a:rPr lang="es-AR" sz="4400" b="1" dirty="0" smtClean="0">
                <a:solidFill>
                  <a:schemeClr val="tx1"/>
                </a:solidFill>
              </a:rPr>
              <a:t>Hoja de campo</a:t>
            </a:r>
            <a:endParaRPr lang="es-ES" sz="4400" b="1" dirty="0">
              <a:solidFill>
                <a:schemeClr val="tx1"/>
              </a:solidFill>
            </a:endParaRPr>
          </a:p>
        </p:txBody>
      </p:sp>
      <p:pic>
        <p:nvPicPr>
          <p:cNvPr id="7" name="Marcador de contenido 6"/>
          <p:cNvPicPr>
            <a:picLocks noGrp="1"/>
          </p:cNvPicPr>
          <p:nvPr>
            <p:ph idx="1"/>
          </p:nvPr>
        </p:nvPicPr>
        <p:blipFill rotWithShape="1">
          <a:blip r:embed="rId2"/>
          <a:srcRect l="20448" t="32961" r="25236" b="23847"/>
          <a:stretch/>
        </p:blipFill>
        <p:spPr bwMode="auto">
          <a:xfrm>
            <a:off x="1894926" y="1842405"/>
            <a:ext cx="8463108" cy="44132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0474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22514"/>
            <a:ext cx="10058400" cy="928243"/>
          </a:xfrm>
        </p:spPr>
        <p:txBody>
          <a:bodyPr>
            <a:normAutofit/>
          </a:bodyPr>
          <a:lstStyle/>
          <a:p>
            <a:pPr algn="ctr"/>
            <a:r>
              <a:rPr lang="es-AR" sz="4400" b="1" dirty="0" smtClean="0">
                <a:solidFill>
                  <a:schemeClr val="tx1"/>
                </a:solidFill>
              </a:rPr>
              <a:t>Hoja de campo</a:t>
            </a:r>
            <a:endParaRPr lang="es-ES" sz="4400" b="1" dirty="0">
              <a:solidFill>
                <a:schemeClr val="tx1"/>
              </a:solidFill>
            </a:endParaRPr>
          </a:p>
        </p:txBody>
      </p:sp>
      <p:pic>
        <p:nvPicPr>
          <p:cNvPr id="4" name="Marcador de contenido 3"/>
          <p:cNvPicPr>
            <a:picLocks noGrp="1" noChangeAspect="1"/>
          </p:cNvPicPr>
          <p:nvPr>
            <p:ph idx="1"/>
          </p:nvPr>
        </p:nvPicPr>
        <p:blipFill rotWithShape="1">
          <a:blip r:embed="rId2"/>
          <a:srcRect b="26664"/>
          <a:stretch/>
        </p:blipFill>
        <p:spPr>
          <a:xfrm>
            <a:off x="1828800" y="1947989"/>
            <a:ext cx="9137430" cy="4554412"/>
          </a:xfrm>
          <a:prstGeom prst="rect">
            <a:avLst/>
          </a:prstGeom>
        </p:spPr>
      </p:pic>
    </p:spTree>
    <p:extLst>
      <p:ext uri="{BB962C8B-B14F-4D97-AF65-F5344CB8AC3E}">
        <p14:creationId xmlns:p14="http://schemas.microsoft.com/office/powerpoint/2010/main" val="29586080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22514"/>
            <a:ext cx="10058400" cy="928243"/>
          </a:xfrm>
        </p:spPr>
        <p:txBody>
          <a:bodyPr>
            <a:normAutofit/>
          </a:bodyPr>
          <a:lstStyle/>
          <a:p>
            <a:pPr algn="ctr"/>
            <a:r>
              <a:rPr lang="es-AR" sz="4400" b="1" dirty="0" smtClean="0">
                <a:solidFill>
                  <a:schemeClr val="tx1"/>
                </a:solidFill>
              </a:rPr>
              <a:t>Hoja de campo</a:t>
            </a:r>
            <a:endParaRPr lang="es-ES" sz="4400" b="1" dirty="0">
              <a:solidFill>
                <a:schemeClr val="tx1"/>
              </a:solidFill>
            </a:endParaRPr>
          </a:p>
        </p:txBody>
      </p:sp>
      <p:pic>
        <p:nvPicPr>
          <p:cNvPr id="7" name="Marcador de contenido 6"/>
          <p:cNvPicPr>
            <a:picLocks noGrp="1"/>
          </p:cNvPicPr>
          <p:nvPr>
            <p:ph idx="1"/>
          </p:nvPr>
        </p:nvPicPr>
        <p:blipFill rotWithShape="1">
          <a:blip r:embed="rId2"/>
          <a:srcRect l="17891" t="18470" r="53187" b="41193"/>
          <a:stretch/>
        </p:blipFill>
        <p:spPr bwMode="auto">
          <a:xfrm>
            <a:off x="1336992" y="2028218"/>
            <a:ext cx="4789488" cy="3850068"/>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a:srcRect l="23803" t="21314" r="53031" b="55316"/>
          <a:stretch/>
        </p:blipFill>
        <p:spPr bwMode="auto">
          <a:xfrm>
            <a:off x="6363516" y="4194628"/>
            <a:ext cx="4580255" cy="1785258"/>
          </a:xfrm>
          <a:prstGeom prst="rect">
            <a:avLst/>
          </a:prstGeom>
          <a:ln>
            <a:noFill/>
          </a:ln>
          <a:extLst>
            <a:ext uri="{53640926-AAD7-44D8-BBD7-CCE9431645EC}">
              <a14:shadowObscured xmlns:a14="http://schemas.microsoft.com/office/drawing/2010/main"/>
            </a:ext>
          </a:extLst>
        </p:spPr>
      </p:pic>
      <p:pic>
        <p:nvPicPr>
          <p:cNvPr id="9" name="Marcador de contenido 6"/>
          <p:cNvPicPr>
            <a:picLocks/>
          </p:cNvPicPr>
          <p:nvPr/>
        </p:nvPicPr>
        <p:blipFill rotWithShape="1">
          <a:blip r:embed="rId2"/>
          <a:srcRect l="17891" t="58719" r="53187" b="16161"/>
          <a:stretch/>
        </p:blipFill>
        <p:spPr bwMode="auto">
          <a:xfrm>
            <a:off x="6363517" y="2028218"/>
            <a:ext cx="4580254" cy="21664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02905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22514"/>
            <a:ext cx="10058400" cy="928243"/>
          </a:xfrm>
        </p:spPr>
        <p:txBody>
          <a:bodyPr>
            <a:normAutofit/>
          </a:bodyPr>
          <a:lstStyle/>
          <a:p>
            <a:pPr algn="ctr"/>
            <a:r>
              <a:rPr lang="es-AR" sz="4400" b="1" dirty="0" smtClean="0">
                <a:solidFill>
                  <a:schemeClr val="tx1"/>
                </a:solidFill>
              </a:rPr>
              <a:t>Hoja de campo</a:t>
            </a:r>
            <a:endParaRPr lang="es-ES" sz="4400" b="1" dirty="0">
              <a:solidFill>
                <a:schemeClr val="tx1"/>
              </a:solidFill>
            </a:endParaRPr>
          </a:p>
        </p:txBody>
      </p:sp>
      <p:pic>
        <p:nvPicPr>
          <p:cNvPr id="11" name="Marcador de contenido 10"/>
          <p:cNvPicPr>
            <a:picLocks noGrp="1"/>
          </p:cNvPicPr>
          <p:nvPr>
            <p:ph idx="1"/>
          </p:nvPr>
        </p:nvPicPr>
        <p:blipFill rotWithShape="1">
          <a:blip r:embed="rId2"/>
          <a:srcRect l="23803" t="45155" r="53031" b="8507"/>
          <a:stretch/>
        </p:blipFill>
        <p:spPr bwMode="auto">
          <a:xfrm>
            <a:off x="1416593" y="2028218"/>
            <a:ext cx="4200435" cy="4180115"/>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3"/>
          <a:srcRect l="47125" t="34380" r="29549" b="33256"/>
          <a:stretch/>
        </p:blipFill>
        <p:spPr bwMode="auto">
          <a:xfrm>
            <a:off x="6126480" y="2028218"/>
            <a:ext cx="4106091" cy="41801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80474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22514"/>
            <a:ext cx="10058400" cy="928243"/>
          </a:xfrm>
        </p:spPr>
        <p:txBody>
          <a:bodyPr>
            <a:normAutofit/>
          </a:bodyPr>
          <a:lstStyle/>
          <a:p>
            <a:pPr algn="ctr"/>
            <a:r>
              <a:rPr lang="es-AR" sz="4400" b="1" dirty="0" smtClean="0">
                <a:solidFill>
                  <a:schemeClr val="tx1"/>
                </a:solidFill>
              </a:rPr>
              <a:t>Hoja de campo</a:t>
            </a:r>
            <a:endParaRPr lang="es-ES" sz="4400" b="1" dirty="0">
              <a:solidFill>
                <a:schemeClr val="tx1"/>
              </a:solidFill>
            </a:endParaRPr>
          </a:p>
        </p:txBody>
      </p:sp>
      <p:pic>
        <p:nvPicPr>
          <p:cNvPr id="4" name="Marcador de contenido 3"/>
          <p:cNvPicPr>
            <a:picLocks noGrp="1" noChangeAspect="1"/>
          </p:cNvPicPr>
          <p:nvPr>
            <p:ph idx="1"/>
          </p:nvPr>
        </p:nvPicPr>
        <p:blipFill rotWithShape="1">
          <a:blip r:embed="rId2"/>
          <a:srcRect t="60733"/>
          <a:stretch/>
        </p:blipFill>
        <p:spPr>
          <a:xfrm>
            <a:off x="1923012" y="1872342"/>
            <a:ext cx="4199212" cy="2133601"/>
          </a:xfrm>
          <a:prstGeom prst="rect">
            <a:avLst/>
          </a:prstGeom>
        </p:spPr>
      </p:pic>
      <p:pic>
        <p:nvPicPr>
          <p:cNvPr id="5" name="Imagen 4"/>
          <p:cNvPicPr>
            <a:picLocks noChangeAspect="1"/>
          </p:cNvPicPr>
          <p:nvPr/>
        </p:nvPicPr>
        <p:blipFill rotWithShape="1">
          <a:blip r:embed="rId3"/>
          <a:srcRect b="72891"/>
          <a:stretch/>
        </p:blipFill>
        <p:spPr>
          <a:xfrm>
            <a:off x="1923012" y="4083960"/>
            <a:ext cx="4208242" cy="1901371"/>
          </a:xfrm>
          <a:prstGeom prst="rect">
            <a:avLst/>
          </a:prstGeom>
        </p:spPr>
      </p:pic>
      <p:pic>
        <p:nvPicPr>
          <p:cNvPr id="8" name="Imagen 7"/>
          <p:cNvPicPr>
            <a:picLocks noChangeAspect="1"/>
          </p:cNvPicPr>
          <p:nvPr/>
        </p:nvPicPr>
        <p:blipFill rotWithShape="1">
          <a:blip r:embed="rId3"/>
          <a:srcRect t="26066"/>
          <a:stretch/>
        </p:blipFill>
        <p:spPr>
          <a:xfrm>
            <a:off x="6657449" y="1872342"/>
            <a:ext cx="3589637" cy="4423236"/>
          </a:xfrm>
          <a:prstGeom prst="rect">
            <a:avLst/>
          </a:prstGeom>
        </p:spPr>
      </p:pic>
    </p:spTree>
    <p:extLst>
      <p:ext uri="{BB962C8B-B14F-4D97-AF65-F5344CB8AC3E}">
        <p14:creationId xmlns:p14="http://schemas.microsoft.com/office/powerpoint/2010/main" val="3210844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lstStyle/>
          <a:p>
            <a:pPr algn="ctr"/>
            <a:r>
              <a:rPr lang="es-ES" dirty="0">
                <a:solidFill>
                  <a:schemeClr val="tx1"/>
                </a:solidFill>
              </a:rPr>
              <a:t>Identificación de controles</a:t>
            </a:r>
          </a:p>
        </p:txBody>
      </p:sp>
      <p:sp>
        <p:nvSpPr>
          <p:cNvPr id="3" name="Marcador de contenido 2"/>
          <p:cNvSpPr>
            <a:spLocks noGrp="1"/>
          </p:cNvSpPr>
          <p:nvPr>
            <p:ph idx="1"/>
          </p:nvPr>
        </p:nvSpPr>
        <p:spPr>
          <a:xfrm>
            <a:off x="1097280" y="1903791"/>
            <a:ext cx="8424091" cy="4023360"/>
          </a:xfrm>
        </p:spPr>
        <p:txBody>
          <a:bodyPr>
            <a:normAutofit/>
          </a:bodyPr>
          <a:lstStyle/>
          <a:p>
            <a:pPr algn="just"/>
            <a:r>
              <a:rPr lang="es-AR" sz="2400" dirty="0">
                <a:solidFill>
                  <a:schemeClr val="tx1"/>
                </a:solidFill>
              </a:rPr>
              <a:t>1.	Identificación por ubicación:</a:t>
            </a:r>
          </a:p>
          <a:p>
            <a:pPr algn="just"/>
            <a:r>
              <a:rPr lang="es-AR" sz="2400" dirty="0">
                <a:solidFill>
                  <a:schemeClr val="tx1"/>
                </a:solidFill>
              </a:rPr>
              <a:t>La identificación de ciertos controles puede verse facilitada mediante la agrupación de todos aquellos directamente entre si y separando aquellos grupos de funciones distintas. </a:t>
            </a:r>
          </a:p>
        </p:txBody>
      </p:sp>
      <p:pic>
        <p:nvPicPr>
          <p:cNvPr id="4" name="Imagen 3"/>
          <p:cNvPicPr>
            <a:picLocks noChangeAspect="1"/>
          </p:cNvPicPr>
          <p:nvPr/>
        </p:nvPicPr>
        <p:blipFill>
          <a:blip r:embed="rId2"/>
          <a:stretch>
            <a:fillRect/>
          </a:stretch>
        </p:blipFill>
        <p:spPr>
          <a:xfrm>
            <a:off x="7483086" y="3614059"/>
            <a:ext cx="4076570" cy="2154536"/>
          </a:xfrm>
          <a:prstGeom prst="rect">
            <a:avLst/>
          </a:prstGeom>
        </p:spPr>
      </p:pic>
      <p:sp>
        <p:nvSpPr>
          <p:cNvPr id="5" name="CuadroTexto 4"/>
          <p:cNvSpPr txBox="1"/>
          <p:nvPr/>
        </p:nvSpPr>
        <p:spPr>
          <a:xfrm>
            <a:off x="1097280" y="4198935"/>
            <a:ext cx="5965371" cy="1569660"/>
          </a:xfrm>
          <a:prstGeom prst="rect">
            <a:avLst/>
          </a:prstGeom>
          <a:noFill/>
        </p:spPr>
        <p:txBody>
          <a:bodyPr wrap="square" rtlCol="0">
            <a:spAutoFit/>
          </a:bodyPr>
          <a:lstStyle/>
          <a:p>
            <a:r>
              <a:rPr lang="es-AR" sz="2400" dirty="0" smtClean="0"/>
              <a:t>Donde sea posible, se deberá implementarse dos sistemas de agrupación:</a:t>
            </a:r>
          </a:p>
          <a:p>
            <a:r>
              <a:rPr lang="es-AR" sz="2400" dirty="0" smtClean="0"/>
              <a:t>-  Agrupamiento de acuerdo a la función.</a:t>
            </a:r>
          </a:p>
          <a:p>
            <a:r>
              <a:rPr lang="es-AR" sz="2400" dirty="0" smtClean="0"/>
              <a:t>-  Agrupamiento en secuencia de uso.</a:t>
            </a:r>
            <a:endParaRPr lang="es-AR" sz="2400" dirty="0"/>
          </a:p>
        </p:txBody>
      </p:sp>
    </p:spTree>
    <p:extLst>
      <p:ext uri="{BB962C8B-B14F-4D97-AF65-F5344CB8AC3E}">
        <p14:creationId xmlns:p14="http://schemas.microsoft.com/office/powerpoint/2010/main" val="7128285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r>
              <a:rPr lang="es-AR" sz="2800" dirty="0">
                <a:solidFill>
                  <a:schemeClr val="tx1"/>
                </a:solidFill>
              </a:rPr>
              <a:t>El analista entrevista al trabajador y marca su evaluación subjetiva como buena (++), regular (+), deficiente (-), o muy deficiente (- </a:t>
            </a:r>
            <a:r>
              <a:rPr lang="es-AR" sz="2800" dirty="0" smtClean="0">
                <a:solidFill>
                  <a:schemeClr val="tx1"/>
                </a:solidFill>
              </a:rPr>
              <a:t>-). </a:t>
            </a:r>
            <a:r>
              <a:rPr lang="es-AR" sz="2800" dirty="0">
                <a:solidFill>
                  <a:schemeClr val="tx1"/>
                </a:solidFill>
              </a:rPr>
              <a:t>Si la evaluación del trabajador y la clasificación del analista difieren considerablemente, la situación de trabajo debe analizarse más ampliamente.</a:t>
            </a:r>
          </a:p>
          <a:p>
            <a:r>
              <a:rPr lang="es-AR" sz="2800" dirty="0">
                <a:solidFill>
                  <a:schemeClr val="tx1"/>
                </a:solidFill>
              </a:rPr>
              <a:t>El tiempo necesario para el análisis variará de acuerdo con el grado de experiencia del analista y la complejidad de las tareas. El analista puede abarcar una tarea simple y con la que esté familiarizado en 15 minutos, mientras que un principiante puede necesitar medio día para analizar una tarea compleja.</a:t>
            </a:r>
          </a:p>
          <a:p>
            <a:endParaRPr lang="es-ES" sz="2400" dirty="0"/>
          </a:p>
        </p:txBody>
      </p:sp>
    </p:spTree>
    <p:extLst>
      <p:ext uri="{BB962C8B-B14F-4D97-AF65-F5344CB8AC3E}">
        <p14:creationId xmlns:p14="http://schemas.microsoft.com/office/powerpoint/2010/main" val="34021989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9375" y="5568406"/>
            <a:ext cx="10113264" cy="822960"/>
          </a:xfrm>
        </p:spPr>
        <p:txBody>
          <a:bodyPr/>
          <a:lstStyle/>
          <a:p>
            <a:pPr algn="ctr"/>
            <a:r>
              <a:rPr lang="es-AR" sz="7200" b="1" dirty="0" smtClean="0"/>
              <a:t>GRACIAS POR SU ATENCIÓN  </a:t>
            </a:r>
            <a:endParaRPr lang="es-ES" sz="7200" b="1" dirty="0"/>
          </a:p>
        </p:txBody>
      </p:sp>
      <p:pic>
        <p:nvPicPr>
          <p:cNvPr id="5" name="Marcador de posición de imagen 4"/>
          <p:cNvPicPr>
            <a:picLocks noGrp="1" noChangeAspect="1"/>
          </p:cNvPicPr>
          <p:nvPr>
            <p:ph type="pic" idx="1"/>
          </p:nvPr>
        </p:nvPicPr>
        <p:blipFill>
          <a:blip r:embed="rId2">
            <a:extLst>
              <a:ext uri="{28A0092B-C50C-407E-A947-70E740481C1C}">
                <a14:useLocalDpi xmlns:a14="http://schemas.microsoft.com/office/drawing/2010/main" val="0"/>
              </a:ext>
            </a:extLst>
          </a:blip>
          <a:srcRect t="3486" b="3486"/>
          <a:stretch>
            <a:fillRect/>
          </a:stretch>
        </p:blipFill>
        <p:spPr/>
      </p:pic>
    </p:spTree>
    <p:extLst>
      <p:ext uri="{BB962C8B-B14F-4D97-AF65-F5344CB8AC3E}">
        <p14:creationId xmlns:p14="http://schemas.microsoft.com/office/powerpoint/2010/main" val="3648218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lstStyle/>
          <a:p>
            <a:pPr algn="ctr"/>
            <a:r>
              <a:rPr lang="es-ES" dirty="0">
                <a:solidFill>
                  <a:schemeClr val="tx1"/>
                </a:solidFill>
              </a:rPr>
              <a:t>Identificación de controles</a:t>
            </a:r>
          </a:p>
        </p:txBody>
      </p:sp>
      <p:sp>
        <p:nvSpPr>
          <p:cNvPr id="3" name="Marcador de contenido 2"/>
          <p:cNvSpPr>
            <a:spLocks noGrp="1"/>
          </p:cNvSpPr>
          <p:nvPr>
            <p:ph idx="1"/>
          </p:nvPr>
        </p:nvSpPr>
        <p:spPr>
          <a:xfrm>
            <a:off x="1097280" y="1903791"/>
            <a:ext cx="8424091" cy="4023360"/>
          </a:xfrm>
        </p:spPr>
        <p:txBody>
          <a:bodyPr>
            <a:normAutofit/>
          </a:bodyPr>
          <a:lstStyle/>
          <a:p>
            <a:pPr algn="just"/>
            <a:r>
              <a:rPr lang="es-AR" sz="2400" dirty="0">
                <a:solidFill>
                  <a:schemeClr val="tx1"/>
                </a:solidFill>
              </a:rPr>
              <a:t>2.	Identificación por la forma:</a:t>
            </a:r>
          </a:p>
          <a:p>
            <a:pPr algn="just"/>
            <a:r>
              <a:rPr lang="es-AR" sz="2400" dirty="0">
                <a:solidFill>
                  <a:schemeClr val="tx1"/>
                </a:solidFill>
              </a:rPr>
              <a:t>Donde sea posible asegurar que se podrá localizar el control correcto mediante el tacto.</a:t>
            </a:r>
          </a:p>
          <a:p>
            <a:pPr algn="just"/>
            <a:r>
              <a:rPr lang="es-AR" sz="2400" dirty="0">
                <a:solidFill>
                  <a:schemeClr val="tx1"/>
                </a:solidFill>
              </a:rPr>
              <a:t>Por ejemplo: botones, perillas, palancas, etc.</a:t>
            </a:r>
          </a:p>
        </p:txBody>
      </p:sp>
      <p:pic>
        <p:nvPicPr>
          <p:cNvPr id="4" name="Imagen 3"/>
          <p:cNvPicPr>
            <a:picLocks noChangeAspect="1"/>
          </p:cNvPicPr>
          <p:nvPr/>
        </p:nvPicPr>
        <p:blipFill>
          <a:blip r:embed="rId2"/>
          <a:stretch>
            <a:fillRect/>
          </a:stretch>
        </p:blipFill>
        <p:spPr>
          <a:xfrm>
            <a:off x="1735429" y="3915471"/>
            <a:ext cx="4076570" cy="2154536"/>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b="15441"/>
          <a:stretch/>
        </p:blipFill>
        <p:spPr>
          <a:xfrm>
            <a:off x="7183141" y="2993493"/>
            <a:ext cx="3972539" cy="2933658"/>
          </a:xfrm>
          <a:prstGeom prst="rect">
            <a:avLst/>
          </a:prstGeom>
        </p:spPr>
      </p:pic>
    </p:spTree>
    <p:extLst>
      <p:ext uri="{BB962C8B-B14F-4D97-AF65-F5344CB8AC3E}">
        <p14:creationId xmlns:p14="http://schemas.microsoft.com/office/powerpoint/2010/main" val="3995145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lstStyle/>
          <a:p>
            <a:pPr algn="ctr"/>
            <a:r>
              <a:rPr lang="es-ES" dirty="0">
                <a:solidFill>
                  <a:schemeClr val="tx1"/>
                </a:solidFill>
              </a:rPr>
              <a:t>Identificación de controles</a:t>
            </a:r>
          </a:p>
        </p:txBody>
      </p:sp>
      <p:sp>
        <p:nvSpPr>
          <p:cNvPr id="3" name="Marcador de contenido 2"/>
          <p:cNvSpPr>
            <a:spLocks noGrp="1"/>
          </p:cNvSpPr>
          <p:nvPr>
            <p:ph idx="1"/>
          </p:nvPr>
        </p:nvSpPr>
        <p:spPr>
          <a:xfrm>
            <a:off x="1362891" y="2237619"/>
            <a:ext cx="9527177" cy="4023360"/>
          </a:xfrm>
        </p:spPr>
        <p:txBody>
          <a:bodyPr>
            <a:normAutofit/>
          </a:bodyPr>
          <a:lstStyle/>
          <a:p>
            <a:pPr algn="just"/>
            <a:r>
              <a:rPr lang="es-AR" sz="2800" dirty="0">
                <a:solidFill>
                  <a:schemeClr val="tx1"/>
                </a:solidFill>
              </a:rPr>
              <a:t>3.	Identificación por el tamaño:</a:t>
            </a:r>
          </a:p>
          <a:p>
            <a:pPr algn="just"/>
            <a:r>
              <a:rPr lang="es-AR" sz="2800" dirty="0">
                <a:solidFill>
                  <a:schemeClr val="tx1"/>
                </a:solidFill>
              </a:rPr>
              <a:t>Las diferencias en las dimensiones podrán verse y sentirse al tacto, en aquellos casos donde un control diferente de otro en dimensiones por lo menos un 20%. Por ejemplo, si una perilla dada es de 40 mm, entonces la de cualquier otra perilla deberá ser 8 mm más grande o más pequeña si estos controles han de ser distinguidos por sus dimensiones. </a:t>
            </a:r>
          </a:p>
        </p:txBody>
      </p:sp>
    </p:spTree>
    <p:extLst>
      <p:ext uri="{BB962C8B-B14F-4D97-AF65-F5344CB8AC3E}">
        <p14:creationId xmlns:p14="http://schemas.microsoft.com/office/powerpoint/2010/main" val="411533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21283"/>
          </a:xfrm>
        </p:spPr>
        <p:txBody>
          <a:bodyPr/>
          <a:lstStyle/>
          <a:p>
            <a:pPr algn="ctr"/>
            <a:r>
              <a:rPr lang="es-ES" dirty="0">
                <a:solidFill>
                  <a:schemeClr val="tx1"/>
                </a:solidFill>
              </a:rPr>
              <a:t>Identificación de controles</a:t>
            </a:r>
          </a:p>
        </p:txBody>
      </p:sp>
      <p:sp>
        <p:nvSpPr>
          <p:cNvPr id="3" name="Marcador de contenido 2"/>
          <p:cNvSpPr>
            <a:spLocks noGrp="1"/>
          </p:cNvSpPr>
          <p:nvPr>
            <p:ph idx="1"/>
          </p:nvPr>
        </p:nvSpPr>
        <p:spPr>
          <a:xfrm>
            <a:off x="1362891" y="1932821"/>
            <a:ext cx="9792789" cy="1826380"/>
          </a:xfrm>
        </p:spPr>
        <p:txBody>
          <a:bodyPr>
            <a:normAutofit/>
          </a:bodyPr>
          <a:lstStyle/>
          <a:p>
            <a:pPr algn="just"/>
            <a:r>
              <a:rPr lang="es-AR" sz="2800" dirty="0">
                <a:solidFill>
                  <a:schemeClr val="tx1"/>
                </a:solidFill>
              </a:rPr>
              <a:t>4.	Identificación por marcas o señales:</a:t>
            </a:r>
          </a:p>
          <a:p>
            <a:pPr algn="just"/>
            <a:r>
              <a:rPr lang="es-AR" sz="2800" dirty="0">
                <a:solidFill>
                  <a:schemeClr val="tx1"/>
                </a:solidFill>
              </a:rPr>
              <a:t>Colocar las palabras, símbolos, números lo más cerca posible de los controles a que se refieren. </a:t>
            </a:r>
            <a:endParaRPr lang="es-AR" sz="2800" dirty="0" smtClean="0">
              <a:solidFill>
                <a:schemeClr val="tx1"/>
              </a:solidFill>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23048"/>
          <a:stretch/>
        </p:blipFill>
        <p:spPr>
          <a:xfrm>
            <a:off x="7657737" y="3299357"/>
            <a:ext cx="4026263" cy="2784547"/>
          </a:xfrm>
          <a:prstGeom prst="rect">
            <a:avLst/>
          </a:prstGeom>
        </p:spPr>
      </p:pic>
      <p:sp>
        <p:nvSpPr>
          <p:cNvPr id="5" name="CuadroTexto 4"/>
          <p:cNvSpPr txBox="1"/>
          <p:nvPr/>
        </p:nvSpPr>
        <p:spPr>
          <a:xfrm>
            <a:off x="1362891" y="3957120"/>
            <a:ext cx="6358709" cy="1200329"/>
          </a:xfrm>
          <a:prstGeom prst="rect">
            <a:avLst/>
          </a:prstGeom>
          <a:noFill/>
        </p:spPr>
        <p:txBody>
          <a:bodyPr wrap="square" rtlCol="0">
            <a:spAutoFit/>
          </a:bodyPr>
          <a:lstStyle/>
          <a:p>
            <a:r>
              <a:rPr lang="es-AR" sz="2400" dirty="0"/>
              <a:t>Use palabras simples; cuanto más breve la identificación, mejor.</a:t>
            </a:r>
          </a:p>
          <a:p>
            <a:endParaRPr lang="es-ES" sz="2400" dirty="0"/>
          </a:p>
        </p:txBody>
      </p:sp>
    </p:spTree>
    <p:extLst>
      <p:ext uri="{BB962C8B-B14F-4D97-AF65-F5344CB8AC3E}">
        <p14:creationId xmlns:p14="http://schemas.microsoft.com/office/powerpoint/2010/main" val="3583368896"/>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329</TotalTime>
  <Words>2454</Words>
  <Application>Microsoft Office PowerPoint</Application>
  <PresentationFormat>Panorámica</PresentationFormat>
  <Paragraphs>259</Paragraphs>
  <Slides>61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61</vt:i4>
      </vt:variant>
    </vt:vector>
  </HeadingPairs>
  <TitlesOfParts>
    <vt:vector size="64" baseType="lpstr">
      <vt:lpstr>Calibri</vt:lpstr>
      <vt:lpstr>Calibri Light</vt:lpstr>
      <vt:lpstr>Retrospección</vt:lpstr>
      <vt:lpstr>UNIDADES 11 Y 12</vt:lpstr>
      <vt:lpstr>Unidad 11</vt:lpstr>
      <vt:lpstr>Unidad 12</vt:lpstr>
      <vt:lpstr>Unidad 11</vt:lpstr>
      <vt:lpstr>Identificación de controles</vt:lpstr>
      <vt:lpstr>Identificación de controles</vt:lpstr>
      <vt:lpstr>Identificación de controles</vt:lpstr>
      <vt:lpstr>Identificación de controles</vt:lpstr>
      <vt:lpstr>Identificación de controles</vt:lpstr>
      <vt:lpstr>Identificación de controles</vt:lpstr>
      <vt:lpstr>Identificación de controles</vt:lpstr>
      <vt:lpstr>Tableros de instrumentos</vt:lpstr>
      <vt:lpstr>Tableros de instrumentos</vt:lpstr>
      <vt:lpstr>Diseño antropométrico de un puesto de trabajo</vt:lpstr>
      <vt:lpstr>Asiento</vt:lpstr>
      <vt:lpstr>Asiento</vt:lpstr>
      <vt:lpstr>Asiento</vt:lpstr>
      <vt:lpstr>Asiento</vt:lpstr>
      <vt:lpstr>Seguridad</vt:lpstr>
      <vt:lpstr>Seguridad</vt:lpstr>
      <vt:lpstr>Seguridad</vt:lpstr>
      <vt:lpstr>Medio</vt:lpstr>
      <vt:lpstr>Aspectos físicos, fisiológicos y psicológicos del color</vt:lpstr>
      <vt:lpstr>Aspectos físicos, fisiológicos y psicológicos del color</vt:lpstr>
      <vt:lpstr>Unidad 12</vt:lpstr>
      <vt:lpstr>Métodos de análisis ergonómicos </vt:lpstr>
      <vt:lpstr>Trabajo dinámico </vt:lpstr>
      <vt:lpstr>Aproximarse a la carga</vt:lpstr>
      <vt:lpstr>Buscar el equilibrio</vt:lpstr>
      <vt:lpstr>Buscar el equilibrio</vt:lpstr>
      <vt:lpstr>Asegurar la carga con las manos</vt:lpstr>
      <vt:lpstr>Fijar la columna vertebral</vt:lpstr>
      <vt:lpstr>Fijar la columna vertebral</vt:lpstr>
      <vt:lpstr>Utilizar la fuerza de las piernas</vt:lpstr>
      <vt:lpstr>Hacer trabajar los brazos a tracción simple</vt:lpstr>
      <vt:lpstr>Aprovechar el peso del cuerpo</vt:lpstr>
      <vt:lpstr>Aprovechar el peso del cuerpo</vt:lpstr>
      <vt:lpstr>Aprovechar el peso del cuerpo</vt:lpstr>
      <vt:lpstr>Elegir la dirección de empuje de la carga</vt:lpstr>
      <vt:lpstr>Aprovechar la reacción de los objetos</vt:lpstr>
      <vt:lpstr>Aprovechar la reacción de los objetos</vt:lpstr>
      <vt:lpstr>Trabajo en equipo</vt:lpstr>
      <vt:lpstr>Puesto de trabajo de pie</vt:lpstr>
      <vt:lpstr>Puesto de trabajo de pie</vt:lpstr>
      <vt:lpstr>Puesto de trabajo de pie</vt:lpstr>
      <vt:lpstr>Puesto de trabajo sentado</vt:lpstr>
      <vt:lpstr>Puesto de trabajo sentado</vt:lpstr>
      <vt:lpstr>Zona de trabajo</vt:lpstr>
      <vt:lpstr>Evaluación de las condiciones de trabajo</vt:lpstr>
      <vt:lpstr>Evaluación de las condiciones de trabajo</vt:lpstr>
      <vt:lpstr>Evaluación de las condiciones de trabajo</vt:lpstr>
      <vt:lpstr>Evaluación de las condiciones de trabajo</vt:lpstr>
      <vt:lpstr>Evaluación</vt:lpstr>
      <vt:lpstr>Hoja de campo</vt:lpstr>
      <vt:lpstr>Hoja de campo</vt:lpstr>
      <vt:lpstr>Hoja de campo</vt:lpstr>
      <vt:lpstr>Hoja de campo</vt:lpstr>
      <vt:lpstr>Hoja de campo</vt:lpstr>
      <vt:lpstr>Hoja de campo</vt:lpstr>
      <vt:lpstr>Presentación de PowerPoint</vt:lpstr>
      <vt:lpstr>GRACIAS POR SU ATENCIÓN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UNIDADES 11 Y 12</dc:title>
  <dc:creator>Marcos Martinez</dc:creator>
  <cp:lastModifiedBy>Marcos Martinez</cp:lastModifiedBy>
  <cp:revision>74</cp:revision>
  <dcterms:created xsi:type="dcterms:W3CDTF">2020-05-27T21:55:19Z</dcterms:created>
  <dcterms:modified xsi:type="dcterms:W3CDTF">2020-06-01T14:25:03Z</dcterms:modified>
</cp:coreProperties>
</file>