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9" r:id="rId22"/>
    <p:sldId id="277" r:id="rId23"/>
    <p:sldId id="290" r:id="rId24"/>
    <p:sldId id="293" r:id="rId25"/>
    <p:sldId id="294" r:id="rId26"/>
    <p:sldId id="279" r:id="rId27"/>
    <p:sldId id="280" r:id="rId28"/>
    <p:sldId id="281" r:id="rId29"/>
    <p:sldId id="291" r:id="rId30"/>
    <p:sldId id="292" r:id="rId31"/>
    <p:sldId id="284" r:id="rId32"/>
    <p:sldId id="285" r:id="rId33"/>
    <p:sldId id="295" r:id="rId34"/>
    <p:sldId id="286" r:id="rId35"/>
    <p:sldId id="287" r:id="rId36"/>
  </p:sldIdLst>
  <p:sldSz cx="18288000" cy="10287000"/>
  <p:notesSz cx="6858000" cy="9144000"/>
  <p:embeddedFontLst>
    <p:embeddedFont>
      <p:font typeface="Borel" panose="020B0604020202020204" charset="0"/>
      <p:regular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Helios" panose="020B0604020202020204" charset="0"/>
      <p:regular r:id="rId42"/>
    </p:embeddedFont>
    <p:embeddedFont>
      <p:font typeface="Helios Bold" panose="020B0604020202020204" charset="0"/>
      <p:regular r:id="rId43"/>
    </p:embeddedFont>
    <p:embeddedFont>
      <p:font typeface="TS Deniz Bold" panose="020B0604020202020204" charset="-78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81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700" y="1009650"/>
            <a:ext cx="12867103" cy="0"/>
          </a:xfrm>
          <a:prstGeom prst="line">
            <a:avLst/>
          </a:prstGeom>
          <a:ln w="85725" cap="flat">
            <a:solidFill>
              <a:srgbClr val="0097B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8728439" y="3137992"/>
            <a:ext cx="415561" cy="416318"/>
          </a:xfrm>
          <a:custGeom>
            <a:avLst/>
            <a:gdLst/>
            <a:ahLst/>
            <a:cxnLst/>
            <a:rect l="l" t="t" r="r" b="b"/>
            <a:pathLst>
              <a:path w="415561" h="416318">
                <a:moveTo>
                  <a:pt x="0" y="0"/>
                </a:moveTo>
                <a:lnTo>
                  <a:pt x="415561" y="0"/>
                </a:lnTo>
                <a:lnTo>
                  <a:pt x="415561" y="416317"/>
                </a:lnTo>
                <a:lnTo>
                  <a:pt x="0" y="4163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-5400000">
            <a:off x="-3185427" y="8404843"/>
            <a:ext cx="7715406" cy="3535431"/>
            <a:chOff x="0" y="0"/>
            <a:chExt cx="886891" cy="406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86891" cy="406400"/>
            </a:xfrm>
            <a:custGeom>
              <a:avLst/>
              <a:gdLst/>
              <a:ahLst/>
              <a:cxnLst/>
              <a:rect l="l" t="t" r="r" b="b"/>
              <a:pathLst>
                <a:path w="886891" h="406400">
                  <a:moveTo>
                    <a:pt x="683691" y="0"/>
                  </a:moveTo>
                  <a:cubicBezTo>
                    <a:pt x="795915" y="0"/>
                    <a:pt x="886891" y="90976"/>
                    <a:pt x="886891" y="203200"/>
                  </a:cubicBezTo>
                  <a:cubicBezTo>
                    <a:pt x="886891" y="315424"/>
                    <a:pt x="795915" y="406400"/>
                    <a:pt x="68369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D4C4C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86891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5400000">
            <a:off x="14081410" y="-1868588"/>
            <a:ext cx="7426906" cy="3737176"/>
            <a:chOff x="0" y="0"/>
            <a:chExt cx="807640" cy="406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07640" cy="406400"/>
            </a:xfrm>
            <a:custGeom>
              <a:avLst/>
              <a:gdLst/>
              <a:ahLst/>
              <a:cxnLst/>
              <a:rect l="l" t="t" r="r" b="b"/>
              <a:pathLst>
                <a:path w="807640" h="406400">
                  <a:moveTo>
                    <a:pt x="604440" y="0"/>
                  </a:moveTo>
                  <a:cubicBezTo>
                    <a:pt x="716665" y="0"/>
                    <a:pt x="807640" y="90976"/>
                    <a:pt x="807640" y="203200"/>
                  </a:cubicBezTo>
                  <a:cubicBezTo>
                    <a:pt x="807640" y="315424"/>
                    <a:pt x="716665" y="406400"/>
                    <a:pt x="60444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D4C4C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80764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636262" y="4529935"/>
            <a:ext cx="15015477" cy="2427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942"/>
              </a:lnSpc>
              <a:spcBef>
                <a:spcPct val="0"/>
              </a:spcBef>
            </a:pPr>
            <a:r>
              <a:rPr lang="en-US" sz="14244" b="1" spc="-470">
                <a:solidFill>
                  <a:srgbClr val="4D4C4C"/>
                </a:solidFill>
                <a:latin typeface="TS Deniz Bold"/>
                <a:ea typeface="TS Deniz Bold"/>
                <a:cs typeface="TS Deniz Bold"/>
                <a:sym typeface="TS Deniz Bold"/>
              </a:rPr>
              <a:t>LIDERAZGO</a:t>
            </a:r>
          </a:p>
        </p:txBody>
      </p:sp>
      <p:grpSp>
        <p:nvGrpSpPr>
          <p:cNvPr id="11" name="Group 11"/>
          <p:cNvGrpSpPr/>
          <p:nvPr/>
        </p:nvGrpSpPr>
        <p:grpSpPr>
          <a:xfrm rot="-5400000">
            <a:off x="15751254" y="2375175"/>
            <a:ext cx="959812" cy="95981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7B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4" name="AutoShape 14"/>
          <p:cNvSpPr/>
          <p:nvPr/>
        </p:nvSpPr>
        <p:spPr>
          <a:xfrm flipV="1">
            <a:off x="4168622" y="9301162"/>
            <a:ext cx="13090678" cy="0"/>
          </a:xfrm>
          <a:prstGeom prst="line">
            <a:avLst/>
          </a:prstGeom>
          <a:ln w="85725" cap="flat">
            <a:solidFill>
              <a:srgbClr val="0097B2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5" name="Group 15"/>
          <p:cNvGrpSpPr/>
          <p:nvPr/>
        </p:nvGrpSpPr>
        <p:grpSpPr>
          <a:xfrm>
            <a:off x="643702" y="8711951"/>
            <a:ext cx="3524919" cy="3524919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7B2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27849" y="6229506"/>
            <a:ext cx="1212142" cy="1165796"/>
            <a:chOff x="0" y="0"/>
            <a:chExt cx="1616189" cy="1554394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1554394" cy="1554394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/>
              </a:p>
            </p:txBody>
          </p:sp>
        </p:grpSp>
        <p:sp>
          <p:nvSpPr>
            <p:cNvPr id="22" name="Freeform 22"/>
            <p:cNvSpPr/>
            <p:nvPr/>
          </p:nvSpPr>
          <p:spPr>
            <a:xfrm>
              <a:off x="107634" y="45839"/>
              <a:ext cx="1508555" cy="1508555"/>
            </a:xfrm>
            <a:custGeom>
              <a:avLst/>
              <a:gdLst/>
              <a:ahLst/>
              <a:cxnLst/>
              <a:rect l="l" t="t" r="r" b="b"/>
              <a:pathLst>
                <a:path w="1508555" h="1508555">
                  <a:moveTo>
                    <a:pt x="0" y="0"/>
                  </a:moveTo>
                  <a:lnTo>
                    <a:pt x="1508555" y="0"/>
                  </a:lnTo>
                  <a:lnTo>
                    <a:pt x="1508555" y="1508555"/>
                  </a:lnTo>
                  <a:lnTo>
                    <a:pt x="0" y="15085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3" name="Freeform 23"/>
          <p:cNvSpPr/>
          <p:nvPr/>
        </p:nvSpPr>
        <p:spPr>
          <a:xfrm rot="-5400000">
            <a:off x="13895803" y="-2200160"/>
            <a:ext cx="3899060" cy="3899060"/>
          </a:xfrm>
          <a:custGeom>
            <a:avLst/>
            <a:gdLst/>
            <a:ahLst/>
            <a:cxnLst/>
            <a:rect l="l" t="t" r="r" b="b"/>
            <a:pathLst>
              <a:path w="3899060" h="3899060">
                <a:moveTo>
                  <a:pt x="0" y="0"/>
                </a:moveTo>
                <a:lnTo>
                  <a:pt x="3899060" y="0"/>
                </a:lnTo>
                <a:lnTo>
                  <a:pt x="3899060" y="3899060"/>
                </a:lnTo>
                <a:lnTo>
                  <a:pt x="0" y="38990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1034920" y="1189234"/>
            <a:ext cx="4802021" cy="1553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 b="1">
                <a:solidFill>
                  <a:srgbClr val="B8BB87"/>
                </a:solidFill>
                <a:latin typeface="Helios Bold"/>
                <a:ea typeface="Helios Bold"/>
                <a:cs typeface="Helios Bold"/>
                <a:sym typeface="Helios Bold"/>
              </a:rPr>
              <a:t>María de los Ángeles Puente</a:t>
            </a:r>
          </a:p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B8BB87"/>
                </a:solidFill>
                <a:latin typeface="Helios"/>
                <a:ea typeface="Helios"/>
                <a:cs typeface="Helios"/>
                <a:sym typeface="Helios"/>
              </a:rPr>
              <a:t>Ingeniera Mecánica</a:t>
            </a:r>
          </a:p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B8BB87"/>
                </a:solidFill>
                <a:latin typeface="Helios"/>
                <a:ea typeface="Helios"/>
                <a:cs typeface="Helios"/>
                <a:sym typeface="Helios"/>
              </a:rPr>
              <a:t>Mgter. en Ingeniería en Calidad </a:t>
            </a:r>
          </a:p>
          <a:p>
            <a:pPr algn="l">
              <a:lnSpc>
                <a:spcPts val="3079"/>
              </a:lnSpc>
              <a:spcBef>
                <a:spcPct val="0"/>
              </a:spcBef>
            </a:pPr>
            <a:endParaRPr lang="en-US" sz="2199">
              <a:solidFill>
                <a:srgbClr val="B8BB87"/>
              </a:solidFill>
              <a:latin typeface="Helios"/>
              <a:ea typeface="Helios"/>
              <a:cs typeface="Helios"/>
              <a:sym typeface="Helios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0564971" y="7995752"/>
            <a:ext cx="6661664" cy="1163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079"/>
              </a:lnSpc>
            </a:pPr>
            <a:r>
              <a:rPr lang="en-US" sz="2199" b="1">
                <a:solidFill>
                  <a:srgbClr val="B8BB87"/>
                </a:solidFill>
                <a:latin typeface="Helios Bold"/>
                <a:ea typeface="Helios Bold"/>
                <a:cs typeface="Helios Bold"/>
                <a:sym typeface="Helios Bold"/>
              </a:rPr>
              <a:t>Dámaris Nahir Arce Jansat</a:t>
            </a:r>
          </a:p>
          <a:p>
            <a:pPr algn="r">
              <a:lnSpc>
                <a:spcPts val="3079"/>
              </a:lnSpc>
            </a:pPr>
            <a:r>
              <a:rPr lang="en-US" sz="2199">
                <a:solidFill>
                  <a:srgbClr val="B8BB87"/>
                </a:solidFill>
                <a:latin typeface="Helios"/>
                <a:ea typeface="Helios"/>
                <a:cs typeface="Helios"/>
                <a:sym typeface="Helios"/>
              </a:rPr>
              <a:t>Lic. en Psicología</a:t>
            </a:r>
          </a:p>
          <a:p>
            <a:pPr algn="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B8BB87"/>
                </a:solidFill>
                <a:latin typeface="Helios"/>
                <a:ea typeface="Helios"/>
                <a:cs typeface="Helios"/>
                <a:sym typeface="Helios"/>
              </a:rPr>
              <a:t>Diplomada en Riesgos Psicosociales en el trabajo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719330" y="3834131"/>
            <a:ext cx="10849341" cy="1309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80"/>
              </a:lnSpc>
              <a:spcBef>
                <a:spcPct val="0"/>
              </a:spcBef>
            </a:pPr>
            <a:r>
              <a:rPr lang="en-US" sz="7700">
                <a:solidFill>
                  <a:srgbClr val="1800AD"/>
                </a:solidFill>
                <a:latin typeface="Borel"/>
                <a:ea typeface="Borel"/>
                <a:cs typeface="Borel"/>
                <a:sym typeface="Borel"/>
              </a:rPr>
              <a:t>Clase 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2178831" y="277915"/>
            <a:ext cx="11836639" cy="9573198"/>
            <a:chOff x="0" y="0"/>
            <a:chExt cx="3117469" cy="25213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17469" cy="2521336"/>
            </a:xfrm>
            <a:custGeom>
              <a:avLst/>
              <a:gdLst/>
              <a:ahLst/>
              <a:cxnLst/>
              <a:rect l="l" t="t" r="r" b="b"/>
              <a:pathLst>
                <a:path w="3117469" h="2521336">
                  <a:moveTo>
                    <a:pt x="0" y="0"/>
                  </a:moveTo>
                  <a:lnTo>
                    <a:pt x="3117469" y="0"/>
                  </a:lnTo>
                  <a:lnTo>
                    <a:pt x="3117469" y="2521336"/>
                  </a:lnTo>
                  <a:lnTo>
                    <a:pt x="0" y="2521336"/>
                  </a:lnTo>
                  <a:close/>
                </a:path>
              </a:pathLst>
            </a:custGeom>
            <a:solidFill>
              <a:srgbClr val="0097B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117469" cy="2568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95516" y="1028700"/>
            <a:ext cx="7006559" cy="8227732"/>
            <a:chOff x="0" y="0"/>
            <a:chExt cx="1085499" cy="12746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85499" cy="1274691"/>
            </a:xfrm>
            <a:custGeom>
              <a:avLst/>
              <a:gdLst/>
              <a:ahLst/>
              <a:cxnLst/>
              <a:rect l="l" t="t" r="r" b="b"/>
              <a:pathLst>
                <a:path w="1085499" h="1274691">
                  <a:moveTo>
                    <a:pt x="0" y="0"/>
                  </a:moveTo>
                  <a:lnTo>
                    <a:pt x="1085499" y="0"/>
                  </a:lnTo>
                  <a:lnTo>
                    <a:pt x="1085499" y="1274691"/>
                  </a:lnTo>
                  <a:lnTo>
                    <a:pt x="0" y="1274691"/>
                  </a:lnTo>
                  <a:close/>
                </a:path>
              </a:pathLst>
            </a:custGeom>
            <a:blipFill>
              <a:blip r:embed="rId2"/>
              <a:stretch>
                <a:fillRect t="-11711" b="-11711"/>
              </a:stretch>
            </a:blipFill>
            <a:ln w="85725" cap="sq">
              <a:solidFill>
                <a:srgbClr val="FFFFFF"/>
              </a:solidFill>
              <a:prstDash val="solid"/>
              <a:miter/>
            </a:ln>
          </p:spPr>
        </p:sp>
      </p:grpSp>
      <p:grpSp>
        <p:nvGrpSpPr>
          <p:cNvPr id="7" name="Group 7"/>
          <p:cNvGrpSpPr/>
          <p:nvPr/>
        </p:nvGrpSpPr>
        <p:grpSpPr>
          <a:xfrm>
            <a:off x="11828114" y="-3111571"/>
            <a:ext cx="9568435" cy="4140271"/>
            <a:chOff x="0" y="0"/>
            <a:chExt cx="939217" cy="406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39217" cy="406400"/>
            </a:xfrm>
            <a:custGeom>
              <a:avLst/>
              <a:gdLst/>
              <a:ahLst/>
              <a:cxnLst/>
              <a:rect l="l" t="t" r="r" b="b"/>
              <a:pathLst>
                <a:path w="939217" h="406400">
                  <a:moveTo>
                    <a:pt x="736017" y="0"/>
                  </a:moveTo>
                  <a:cubicBezTo>
                    <a:pt x="848241" y="0"/>
                    <a:pt x="939217" y="90976"/>
                    <a:pt x="939217" y="203200"/>
                  </a:cubicBezTo>
                  <a:cubicBezTo>
                    <a:pt x="939217" y="315424"/>
                    <a:pt x="848241" y="406400"/>
                    <a:pt x="736017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D4C4C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939217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6283032" y="-1586869"/>
            <a:ext cx="4009935" cy="4009935"/>
          </a:xfrm>
          <a:custGeom>
            <a:avLst/>
            <a:gdLst/>
            <a:ahLst/>
            <a:cxnLst/>
            <a:rect l="l" t="t" r="r" b="b"/>
            <a:pathLst>
              <a:path w="4009935" h="4009935">
                <a:moveTo>
                  <a:pt x="0" y="0"/>
                </a:moveTo>
                <a:lnTo>
                  <a:pt x="4009936" y="0"/>
                </a:lnTo>
                <a:lnTo>
                  <a:pt x="4009936" y="4009935"/>
                </a:lnTo>
                <a:lnTo>
                  <a:pt x="0" y="40099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3575832" y="625185"/>
            <a:ext cx="959812" cy="95981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7B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316865" y="2000749"/>
            <a:ext cx="7942435" cy="7830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24"/>
              </a:lnSpc>
            </a:pPr>
            <a:r>
              <a:rPr lang="en-US" sz="4446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Si el líder tiene ciertas características, las mismas son  significativas </a:t>
            </a:r>
            <a:r>
              <a:rPr lang="en-US" sz="4446" b="1">
                <a:solidFill>
                  <a:srgbClr val="4D4C4C"/>
                </a:solidFill>
                <a:latin typeface="Helios Bold"/>
                <a:ea typeface="Helios Bold"/>
                <a:cs typeface="Helios Bold"/>
                <a:sym typeface="Helios Bold"/>
              </a:rPr>
              <a:t>sólo si responden a las necesidades y objetivos del grupo.</a:t>
            </a:r>
            <a:r>
              <a:rPr lang="en-US" sz="4446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Un líder es alguien que el grupo ve como quien los ayuda a resolver sus dificultades. </a:t>
            </a:r>
          </a:p>
          <a:p>
            <a:pPr algn="l">
              <a:lnSpc>
                <a:spcPts val="6224"/>
              </a:lnSpc>
            </a:pPr>
            <a:endParaRPr lang="en-US" sz="4446">
              <a:solidFill>
                <a:srgbClr val="4D4C4C"/>
              </a:solidFill>
              <a:latin typeface="Helios"/>
              <a:ea typeface="Helios"/>
              <a:cs typeface="Helios"/>
              <a:sym typeface="Helio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2178831" y="277915"/>
            <a:ext cx="11836639" cy="9573198"/>
            <a:chOff x="0" y="0"/>
            <a:chExt cx="3117469" cy="25213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17469" cy="2521336"/>
            </a:xfrm>
            <a:custGeom>
              <a:avLst/>
              <a:gdLst/>
              <a:ahLst/>
              <a:cxnLst/>
              <a:rect l="l" t="t" r="r" b="b"/>
              <a:pathLst>
                <a:path w="3117469" h="2521336">
                  <a:moveTo>
                    <a:pt x="0" y="0"/>
                  </a:moveTo>
                  <a:lnTo>
                    <a:pt x="3117469" y="0"/>
                  </a:lnTo>
                  <a:lnTo>
                    <a:pt x="3117469" y="2521336"/>
                  </a:lnTo>
                  <a:lnTo>
                    <a:pt x="0" y="2521336"/>
                  </a:lnTo>
                  <a:close/>
                </a:path>
              </a:pathLst>
            </a:custGeom>
            <a:solidFill>
              <a:srgbClr val="0097B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117469" cy="2568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95516" y="1028700"/>
            <a:ext cx="7006559" cy="8227732"/>
            <a:chOff x="0" y="0"/>
            <a:chExt cx="1085499" cy="12746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85499" cy="1274691"/>
            </a:xfrm>
            <a:custGeom>
              <a:avLst/>
              <a:gdLst/>
              <a:ahLst/>
              <a:cxnLst/>
              <a:rect l="l" t="t" r="r" b="b"/>
              <a:pathLst>
                <a:path w="1085499" h="1274691">
                  <a:moveTo>
                    <a:pt x="0" y="0"/>
                  </a:moveTo>
                  <a:lnTo>
                    <a:pt x="1085499" y="0"/>
                  </a:lnTo>
                  <a:lnTo>
                    <a:pt x="1085499" y="1274691"/>
                  </a:lnTo>
                  <a:lnTo>
                    <a:pt x="0" y="1274691"/>
                  </a:lnTo>
                  <a:close/>
                </a:path>
              </a:pathLst>
            </a:custGeom>
            <a:blipFill>
              <a:blip r:embed="rId2"/>
              <a:stretch>
                <a:fillRect t="-11711" b="-11711"/>
              </a:stretch>
            </a:blipFill>
            <a:ln w="85725" cap="sq">
              <a:solidFill>
                <a:srgbClr val="FFFFFF"/>
              </a:solidFill>
              <a:prstDash val="solid"/>
              <a:miter/>
            </a:ln>
          </p:spPr>
        </p:sp>
      </p:grpSp>
      <p:grpSp>
        <p:nvGrpSpPr>
          <p:cNvPr id="7" name="Group 7"/>
          <p:cNvGrpSpPr/>
          <p:nvPr/>
        </p:nvGrpSpPr>
        <p:grpSpPr>
          <a:xfrm>
            <a:off x="11828114" y="-3111571"/>
            <a:ext cx="9568435" cy="4140271"/>
            <a:chOff x="0" y="0"/>
            <a:chExt cx="939217" cy="406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39217" cy="406400"/>
            </a:xfrm>
            <a:custGeom>
              <a:avLst/>
              <a:gdLst/>
              <a:ahLst/>
              <a:cxnLst/>
              <a:rect l="l" t="t" r="r" b="b"/>
              <a:pathLst>
                <a:path w="939217" h="406400">
                  <a:moveTo>
                    <a:pt x="736017" y="0"/>
                  </a:moveTo>
                  <a:cubicBezTo>
                    <a:pt x="848241" y="0"/>
                    <a:pt x="939217" y="90976"/>
                    <a:pt x="939217" y="203200"/>
                  </a:cubicBezTo>
                  <a:cubicBezTo>
                    <a:pt x="939217" y="315424"/>
                    <a:pt x="848241" y="406400"/>
                    <a:pt x="736017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D4C4C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939217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6283032" y="-1586869"/>
            <a:ext cx="4009935" cy="4009935"/>
          </a:xfrm>
          <a:custGeom>
            <a:avLst/>
            <a:gdLst/>
            <a:ahLst/>
            <a:cxnLst/>
            <a:rect l="l" t="t" r="r" b="b"/>
            <a:pathLst>
              <a:path w="4009935" h="4009935">
                <a:moveTo>
                  <a:pt x="0" y="0"/>
                </a:moveTo>
                <a:lnTo>
                  <a:pt x="4009936" y="0"/>
                </a:lnTo>
                <a:lnTo>
                  <a:pt x="4009936" y="4009935"/>
                </a:lnTo>
                <a:lnTo>
                  <a:pt x="0" y="40099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3575832" y="625185"/>
            <a:ext cx="959812" cy="95981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7B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316865" y="1991224"/>
            <a:ext cx="7942435" cy="8573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84"/>
              </a:lnSpc>
            </a:pPr>
            <a:r>
              <a:rPr lang="en-US" sz="4846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Se enfatiza </a:t>
            </a:r>
            <a:r>
              <a:rPr lang="en-US" sz="4846" b="1">
                <a:solidFill>
                  <a:srgbClr val="4D4C4C"/>
                </a:solidFill>
                <a:latin typeface="Helios Bold"/>
                <a:ea typeface="Helios Bold"/>
                <a:cs typeface="Helios Bold"/>
                <a:sym typeface="Helios Bold"/>
              </a:rPr>
              <a:t>lo que el líder hace</a:t>
            </a:r>
            <a:r>
              <a:rPr lang="en-US" sz="4846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, antes de lo que es o sabe. </a:t>
            </a:r>
          </a:p>
          <a:p>
            <a:pPr algn="ctr">
              <a:lnSpc>
                <a:spcPts val="6784"/>
              </a:lnSpc>
            </a:pPr>
            <a:r>
              <a:rPr lang="en-US" sz="4846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Si el grupo y sus objetivos cambian, también cambiarán las características necesarias para ocupar la posición de líder.</a:t>
            </a:r>
          </a:p>
          <a:p>
            <a:pPr algn="ctr">
              <a:lnSpc>
                <a:spcPts val="6784"/>
              </a:lnSpc>
            </a:pPr>
            <a:endParaRPr lang="en-US" sz="4846">
              <a:solidFill>
                <a:srgbClr val="4D4C4C"/>
              </a:solidFill>
              <a:latin typeface="Helios"/>
              <a:ea typeface="Helios"/>
              <a:cs typeface="Helios"/>
              <a:sym typeface="Helio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07912" y="-6460963"/>
            <a:ext cx="20593590" cy="7489663"/>
            <a:chOff x="0" y="0"/>
            <a:chExt cx="5423826" cy="19725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23826" cy="1972586"/>
            </a:xfrm>
            <a:custGeom>
              <a:avLst/>
              <a:gdLst/>
              <a:ahLst/>
              <a:cxnLst/>
              <a:rect l="l" t="t" r="r" b="b"/>
              <a:pathLst>
                <a:path w="5423826" h="1972586">
                  <a:moveTo>
                    <a:pt x="0" y="0"/>
                  </a:moveTo>
                  <a:lnTo>
                    <a:pt x="5423826" y="0"/>
                  </a:lnTo>
                  <a:lnTo>
                    <a:pt x="5423826" y="1972586"/>
                  </a:lnTo>
                  <a:lnTo>
                    <a:pt x="0" y="1972586"/>
                  </a:lnTo>
                  <a:close/>
                </a:path>
              </a:pathLst>
            </a:custGeom>
            <a:solidFill>
              <a:srgbClr val="0097B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423826" cy="20202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068907" y="9258300"/>
            <a:ext cx="21201429" cy="7489663"/>
            <a:chOff x="0" y="0"/>
            <a:chExt cx="5583916" cy="19725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583916" cy="1972586"/>
            </a:xfrm>
            <a:custGeom>
              <a:avLst/>
              <a:gdLst/>
              <a:ahLst/>
              <a:cxnLst/>
              <a:rect l="l" t="t" r="r" b="b"/>
              <a:pathLst>
                <a:path w="5583916" h="1972586">
                  <a:moveTo>
                    <a:pt x="0" y="0"/>
                  </a:moveTo>
                  <a:lnTo>
                    <a:pt x="5583916" y="0"/>
                  </a:lnTo>
                  <a:lnTo>
                    <a:pt x="5583916" y="1972586"/>
                  </a:lnTo>
                  <a:lnTo>
                    <a:pt x="0" y="1972586"/>
                  </a:lnTo>
                  <a:close/>
                </a:path>
              </a:pathLst>
            </a:custGeom>
            <a:solidFill>
              <a:srgbClr val="0097B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5583916" cy="20202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540786" y="8631000"/>
            <a:ext cx="5955018" cy="1254599"/>
            <a:chOff x="0" y="0"/>
            <a:chExt cx="1928998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28998" cy="406400"/>
            </a:xfrm>
            <a:custGeom>
              <a:avLst/>
              <a:gdLst/>
              <a:ahLst/>
              <a:cxnLst/>
              <a:rect l="l" t="t" r="r" b="b"/>
              <a:pathLst>
                <a:path w="1928998" h="406400">
                  <a:moveTo>
                    <a:pt x="1725798" y="0"/>
                  </a:moveTo>
                  <a:cubicBezTo>
                    <a:pt x="1838022" y="0"/>
                    <a:pt x="1928998" y="90976"/>
                    <a:pt x="1928998" y="203200"/>
                  </a:cubicBezTo>
                  <a:cubicBezTo>
                    <a:pt x="1928998" y="315424"/>
                    <a:pt x="1838022" y="406400"/>
                    <a:pt x="172579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D4C4C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928998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-1537717" y="3605783"/>
            <a:ext cx="3075434" cy="3075434"/>
          </a:xfrm>
          <a:custGeom>
            <a:avLst/>
            <a:gdLst/>
            <a:ahLst/>
            <a:cxnLst/>
            <a:rect l="l" t="t" r="r" b="b"/>
            <a:pathLst>
              <a:path w="3075434" h="3075434">
                <a:moveTo>
                  <a:pt x="0" y="0"/>
                </a:moveTo>
                <a:lnTo>
                  <a:pt x="3075434" y="0"/>
                </a:lnTo>
                <a:lnTo>
                  <a:pt x="3075434" y="3075434"/>
                </a:lnTo>
                <a:lnTo>
                  <a:pt x="0" y="30754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710243" y="3605783"/>
            <a:ext cx="3075434" cy="3075434"/>
          </a:xfrm>
          <a:custGeom>
            <a:avLst/>
            <a:gdLst/>
            <a:ahLst/>
            <a:cxnLst/>
            <a:rect l="l" t="t" r="r" b="b"/>
            <a:pathLst>
              <a:path w="3075434" h="3075434">
                <a:moveTo>
                  <a:pt x="0" y="0"/>
                </a:moveTo>
                <a:lnTo>
                  <a:pt x="3075434" y="0"/>
                </a:lnTo>
                <a:lnTo>
                  <a:pt x="3075434" y="3075434"/>
                </a:lnTo>
                <a:lnTo>
                  <a:pt x="0" y="30754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2308220" y="1494373"/>
            <a:ext cx="14361325" cy="2231857"/>
            <a:chOff x="0" y="0"/>
            <a:chExt cx="19148434" cy="297580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588190" cy="1591083"/>
            </a:xfrm>
            <a:custGeom>
              <a:avLst/>
              <a:gdLst/>
              <a:ahLst/>
              <a:cxnLst/>
              <a:rect l="l" t="t" r="r" b="b"/>
              <a:pathLst>
                <a:path w="1588190" h="1591083">
                  <a:moveTo>
                    <a:pt x="0" y="0"/>
                  </a:moveTo>
                  <a:lnTo>
                    <a:pt x="1588190" y="0"/>
                  </a:lnTo>
                  <a:lnTo>
                    <a:pt x="1588190" y="1591083"/>
                  </a:lnTo>
                  <a:lnTo>
                    <a:pt x="0" y="15910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 rot="-10800000">
              <a:off x="17560244" y="0"/>
              <a:ext cx="1588190" cy="1591083"/>
            </a:xfrm>
            <a:custGeom>
              <a:avLst/>
              <a:gdLst/>
              <a:ahLst/>
              <a:cxnLst/>
              <a:rect l="l" t="t" r="r" b="b"/>
              <a:pathLst>
                <a:path w="1588190" h="1591083">
                  <a:moveTo>
                    <a:pt x="0" y="0"/>
                  </a:moveTo>
                  <a:lnTo>
                    <a:pt x="1588190" y="0"/>
                  </a:lnTo>
                  <a:lnTo>
                    <a:pt x="1588190" y="1591083"/>
                  </a:lnTo>
                  <a:lnTo>
                    <a:pt x="0" y="15910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TextBox 16"/>
            <p:cNvSpPr txBox="1"/>
            <p:nvPr/>
          </p:nvSpPr>
          <p:spPr>
            <a:xfrm>
              <a:off x="1322739" y="93537"/>
              <a:ext cx="16502956" cy="28822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819"/>
                </a:lnSpc>
                <a:spcBef>
                  <a:spcPct val="0"/>
                </a:spcBef>
              </a:pPr>
              <a:r>
                <a:rPr lang="en-US" sz="6299">
                  <a:solidFill>
                    <a:srgbClr val="1800AD"/>
                  </a:solidFill>
                  <a:latin typeface="Borel"/>
                  <a:ea typeface="Borel"/>
                  <a:cs typeface="Borel"/>
                  <a:sym typeface="Borel"/>
                </a:rPr>
                <a:t>Importancia del liderazgo para un  técnico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3174259" y="4097704"/>
            <a:ext cx="12629248" cy="4165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26664" lvl="1" indent="-513332" algn="ctr">
              <a:lnSpc>
                <a:spcPts val="6657"/>
              </a:lnSpc>
              <a:buFont typeface="Arial"/>
              <a:buChar char="•"/>
            </a:pPr>
            <a:r>
              <a:rPr lang="en-US" sz="4755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Garantizar la seguridad y el bienestar </a:t>
            </a:r>
          </a:p>
          <a:p>
            <a:pPr marL="1026664" lvl="1" indent="-513332" algn="ctr">
              <a:lnSpc>
                <a:spcPts val="6657"/>
              </a:lnSpc>
              <a:buFont typeface="Arial"/>
              <a:buChar char="•"/>
            </a:pPr>
            <a:r>
              <a:rPr lang="en-US" sz="4755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Optimizar la productividad y la eficiencia </a:t>
            </a:r>
          </a:p>
          <a:p>
            <a:pPr marL="1026664" lvl="1" indent="-513332" algn="ctr">
              <a:lnSpc>
                <a:spcPts val="6657"/>
              </a:lnSpc>
              <a:buFont typeface="Arial"/>
              <a:buChar char="•"/>
            </a:pPr>
            <a:r>
              <a:rPr lang="en-US" sz="4755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Gestionar y desarrollar equipos de trabajo  </a:t>
            </a:r>
          </a:p>
          <a:p>
            <a:pPr marL="1026664" lvl="1" indent="-513332" algn="ctr">
              <a:lnSpc>
                <a:spcPts val="6657"/>
              </a:lnSpc>
              <a:buFont typeface="Arial"/>
              <a:buChar char="•"/>
            </a:pPr>
            <a:r>
              <a:rPr lang="en-US" sz="4755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Adaptarse al cambio y fomentar la innovación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2134415" y="3073364"/>
            <a:ext cx="8227978" cy="4140271"/>
            <a:chOff x="0" y="0"/>
            <a:chExt cx="807640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07640" cy="406400"/>
            </a:xfrm>
            <a:custGeom>
              <a:avLst/>
              <a:gdLst/>
              <a:ahLst/>
              <a:cxnLst/>
              <a:rect l="l" t="t" r="r" b="b"/>
              <a:pathLst>
                <a:path w="807640" h="406400">
                  <a:moveTo>
                    <a:pt x="604440" y="0"/>
                  </a:moveTo>
                  <a:cubicBezTo>
                    <a:pt x="716665" y="0"/>
                    <a:pt x="807640" y="90976"/>
                    <a:pt x="807640" y="203200"/>
                  </a:cubicBezTo>
                  <a:cubicBezTo>
                    <a:pt x="807640" y="315424"/>
                    <a:pt x="716665" y="406400"/>
                    <a:pt x="60444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D4C4C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0764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428627" y="3319928"/>
            <a:ext cx="4216185" cy="3664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64"/>
              </a:lnSpc>
              <a:spcBef>
                <a:spcPct val="0"/>
              </a:spcBef>
            </a:pPr>
            <a:r>
              <a:rPr lang="en-US" sz="21474" b="1">
                <a:solidFill>
                  <a:srgbClr val="4D4C4C"/>
                </a:solidFill>
                <a:latin typeface="TS Deniz Bold"/>
                <a:ea typeface="TS Deniz Bold"/>
                <a:cs typeface="TS Deniz Bold"/>
                <a:sym typeface="TS Deniz Bold"/>
              </a:rPr>
              <a:t>03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622171" y="3943541"/>
            <a:ext cx="10522952" cy="1209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76"/>
              </a:lnSpc>
              <a:spcBef>
                <a:spcPct val="0"/>
              </a:spcBef>
            </a:pPr>
            <a:r>
              <a:rPr lang="en-US" sz="7125">
                <a:solidFill>
                  <a:srgbClr val="1800AD"/>
                </a:solidFill>
                <a:latin typeface="Borel"/>
                <a:ea typeface="Borel"/>
                <a:cs typeface="Borel"/>
                <a:sym typeface="Borel"/>
              </a:rPr>
              <a:t>Diferencia entre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622171" y="4599456"/>
            <a:ext cx="10637129" cy="4200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0"/>
              </a:lnSpc>
              <a:spcBef>
                <a:spcPct val="0"/>
              </a:spcBef>
            </a:pPr>
            <a:r>
              <a:rPr lang="en-US" sz="12000" b="1" dirty="0" err="1">
                <a:solidFill>
                  <a:srgbClr val="4D4C4C"/>
                </a:solidFill>
                <a:latin typeface="TS Deniz Bold"/>
                <a:ea typeface="TS Deniz Bold"/>
                <a:cs typeface="TS Deniz Bold"/>
                <a:sym typeface="TS Deniz Bold"/>
              </a:rPr>
              <a:t>Gestión</a:t>
            </a:r>
            <a:r>
              <a:rPr lang="en-US" sz="12000" b="1" dirty="0">
                <a:solidFill>
                  <a:srgbClr val="4D4C4C"/>
                </a:solidFill>
                <a:latin typeface="TS Deniz Bold"/>
                <a:ea typeface="TS Deniz Bold"/>
                <a:cs typeface="TS Deniz Bold"/>
                <a:sym typeface="TS Deniz Bold"/>
              </a:rPr>
              <a:t> y </a:t>
            </a:r>
            <a:r>
              <a:rPr lang="en-US" sz="12000" b="1" dirty="0" err="1">
                <a:solidFill>
                  <a:srgbClr val="4D4C4C"/>
                </a:solidFill>
                <a:latin typeface="TS Deniz Bold"/>
                <a:ea typeface="TS Deniz Bold"/>
                <a:cs typeface="TS Deniz Bold"/>
                <a:sym typeface="TS Deniz Bold"/>
              </a:rPr>
              <a:t>Liderazgo</a:t>
            </a:r>
            <a:endParaRPr lang="en-US" sz="12000" b="1" dirty="0">
              <a:solidFill>
                <a:srgbClr val="4D4C4C"/>
              </a:solidFill>
              <a:latin typeface="TS Deniz Bold"/>
              <a:ea typeface="TS Deniz Bold"/>
              <a:cs typeface="TS Deniz Bold"/>
              <a:sym typeface="TS Deniz Bold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879387" y="2646483"/>
            <a:ext cx="1098480" cy="109848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7B2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-1698802" y="5514834"/>
            <a:ext cx="3397604" cy="3397604"/>
          </a:xfrm>
          <a:custGeom>
            <a:avLst/>
            <a:gdLst/>
            <a:ahLst/>
            <a:cxnLst/>
            <a:rect l="l" t="t" r="r" b="b"/>
            <a:pathLst>
              <a:path w="3397604" h="3397604">
                <a:moveTo>
                  <a:pt x="0" y="0"/>
                </a:moveTo>
                <a:lnTo>
                  <a:pt x="3397604" y="0"/>
                </a:lnTo>
                <a:lnTo>
                  <a:pt x="3397604" y="3397603"/>
                </a:lnTo>
                <a:lnTo>
                  <a:pt x="0" y="33976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 rot="-10800000">
            <a:off x="13986999" y="-2149600"/>
            <a:ext cx="6316248" cy="3178300"/>
            <a:chOff x="0" y="0"/>
            <a:chExt cx="807640" cy="406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07640" cy="406400"/>
            </a:xfrm>
            <a:custGeom>
              <a:avLst/>
              <a:gdLst/>
              <a:ahLst/>
              <a:cxnLst/>
              <a:rect l="l" t="t" r="r" b="b"/>
              <a:pathLst>
                <a:path w="807640" h="406400">
                  <a:moveTo>
                    <a:pt x="604440" y="0"/>
                  </a:moveTo>
                  <a:cubicBezTo>
                    <a:pt x="716665" y="0"/>
                    <a:pt x="807640" y="90976"/>
                    <a:pt x="807640" y="203200"/>
                  </a:cubicBezTo>
                  <a:cubicBezTo>
                    <a:pt x="807640" y="315424"/>
                    <a:pt x="716665" y="406400"/>
                    <a:pt x="60444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D4C4C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80764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7259300" y="-565845"/>
            <a:ext cx="15452455" cy="11836184"/>
            <a:chOff x="0" y="0"/>
            <a:chExt cx="4069782" cy="311734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069783" cy="3117349"/>
            </a:xfrm>
            <a:custGeom>
              <a:avLst/>
              <a:gdLst/>
              <a:ahLst/>
              <a:cxnLst/>
              <a:rect l="l" t="t" r="r" b="b"/>
              <a:pathLst>
                <a:path w="4069783" h="3117349">
                  <a:moveTo>
                    <a:pt x="0" y="0"/>
                  </a:moveTo>
                  <a:lnTo>
                    <a:pt x="4069783" y="0"/>
                  </a:lnTo>
                  <a:lnTo>
                    <a:pt x="4069783" y="3117349"/>
                  </a:lnTo>
                  <a:lnTo>
                    <a:pt x="0" y="3117349"/>
                  </a:lnTo>
                  <a:close/>
                </a:path>
              </a:pathLst>
            </a:custGeom>
            <a:solidFill>
              <a:srgbClr val="0097B2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4069782" cy="31649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506918" y="8424265"/>
            <a:ext cx="4326365" cy="4326365"/>
          </a:xfrm>
          <a:custGeom>
            <a:avLst/>
            <a:gdLst/>
            <a:ahLst/>
            <a:cxnLst/>
            <a:rect l="l" t="t" r="r" b="b"/>
            <a:pathLst>
              <a:path w="4326365" h="4326365">
                <a:moveTo>
                  <a:pt x="0" y="0"/>
                </a:moveTo>
                <a:lnTo>
                  <a:pt x="4326365" y="0"/>
                </a:lnTo>
                <a:lnTo>
                  <a:pt x="4326365" y="4326365"/>
                </a:lnTo>
                <a:lnTo>
                  <a:pt x="0" y="43263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-5400000">
            <a:off x="9322602" y="892404"/>
            <a:ext cx="10287000" cy="8502193"/>
            <a:chOff x="0" y="0"/>
            <a:chExt cx="3245668" cy="26825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45668" cy="2682541"/>
            </a:xfrm>
            <a:custGeom>
              <a:avLst/>
              <a:gdLst/>
              <a:ahLst/>
              <a:cxnLst/>
              <a:rect l="l" t="t" r="r" b="b"/>
              <a:pathLst>
                <a:path w="3245668" h="2682541">
                  <a:moveTo>
                    <a:pt x="0" y="0"/>
                  </a:moveTo>
                  <a:lnTo>
                    <a:pt x="3245668" y="0"/>
                  </a:lnTo>
                  <a:lnTo>
                    <a:pt x="3245668" y="2682541"/>
                  </a:lnTo>
                  <a:lnTo>
                    <a:pt x="0" y="2682541"/>
                  </a:lnTo>
                  <a:close/>
                </a:path>
              </a:pathLst>
            </a:custGeom>
            <a:solidFill>
              <a:srgbClr val="0097B2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245668" cy="2730166"/>
            </a:xfrm>
            <a:prstGeom prst="rect">
              <a:avLst/>
            </a:prstGeom>
          </p:spPr>
          <p:txBody>
            <a:bodyPr lIns="42405" tIns="42405" rIns="42405" bIns="42405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852207" y="1028700"/>
            <a:ext cx="6735734" cy="8229600"/>
            <a:chOff x="0" y="0"/>
            <a:chExt cx="1253208" cy="153114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53208" cy="1531147"/>
            </a:xfrm>
            <a:custGeom>
              <a:avLst/>
              <a:gdLst/>
              <a:ahLst/>
              <a:cxnLst/>
              <a:rect l="l" t="t" r="r" b="b"/>
              <a:pathLst>
                <a:path w="1253208" h="1531147">
                  <a:moveTo>
                    <a:pt x="0" y="0"/>
                  </a:moveTo>
                  <a:lnTo>
                    <a:pt x="1253208" y="0"/>
                  </a:lnTo>
                  <a:lnTo>
                    <a:pt x="1253208" y="1531147"/>
                  </a:lnTo>
                  <a:lnTo>
                    <a:pt x="0" y="1531147"/>
                  </a:lnTo>
                  <a:close/>
                </a:path>
              </a:pathLst>
            </a:custGeom>
            <a:blipFill>
              <a:blip r:embed="rId4"/>
              <a:stretch>
                <a:fillRect l="-43014" r="-40367"/>
              </a:stretch>
            </a:blipFill>
            <a:ln w="85725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1476852" y="672995"/>
            <a:ext cx="7667148" cy="8585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22"/>
              </a:lnSpc>
            </a:pPr>
            <a:r>
              <a:rPr lang="en-US" sz="4444" spc="262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En todas las organizaciones se pueden observar dos sistemas de acción: el liderazgo y la gestión</a:t>
            </a:r>
          </a:p>
          <a:p>
            <a:pPr algn="ctr">
              <a:lnSpc>
                <a:spcPts val="6222"/>
              </a:lnSpc>
            </a:pPr>
            <a:endParaRPr lang="en-US" sz="4444" spc="262">
              <a:solidFill>
                <a:srgbClr val="4D4C4C"/>
              </a:solidFill>
              <a:latin typeface="Helios"/>
              <a:ea typeface="Helios"/>
              <a:cs typeface="Helios"/>
              <a:sym typeface="Helios"/>
            </a:endParaRPr>
          </a:p>
          <a:p>
            <a:pPr algn="ctr">
              <a:lnSpc>
                <a:spcPts val="6222"/>
              </a:lnSpc>
            </a:pPr>
            <a:r>
              <a:rPr lang="en-US" sz="4444" spc="262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Resultan distintos y complementarios, cada uno con su propia función y actividades características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6160820" y="-12167794"/>
            <a:ext cx="5966360" cy="19855818"/>
            <a:chOff x="0" y="0"/>
            <a:chExt cx="1571387" cy="52295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71387" cy="5229516"/>
            </a:xfrm>
            <a:custGeom>
              <a:avLst/>
              <a:gdLst/>
              <a:ahLst/>
              <a:cxnLst/>
              <a:rect l="l" t="t" r="r" b="b"/>
              <a:pathLst>
                <a:path w="1571387" h="5229516">
                  <a:moveTo>
                    <a:pt x="0" y="0"/>
                  </a:moveTo>
                  <a:lnTo>
                    <a:pt x="1571387" y="0"/>
                  </a:lnTo>
                  <a:lnTo>
                    <a:pt x="1571387" y="5229516"/>
                  </a:lnTo>
                  <a:lnTo>
                    <a:pt x="0" y="5229516"/>
                  </a:lnTo>
                  <a:close/>
                </a:path>
              </a:pathLst>
            </a:custGeom>
            <a:solidFill>
              <a:srgbClr val="0097B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571387" cy="52771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13627384" y="-2382359"/>
            <a:ext cx="8227978" cy="4140271"/>
            <a:chOff x="0" y="0"/>
            <a:chExt cx="807640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07640" cy="406400"/>
            </a:xfrm>
            <a:custGeom>
              <a:avLst/>
              <a:gdLst/>
              <a:ahLst/>
              <a:cxnLst/>
              <a:rect l="l" t="t" r="r" b="b"/>
              <a:pathLst>
                <a:path w="807640" h="406400">
                  <a:moveTo>
                    <a:pt x="604440" y="0"/>
                  </a:moveTo>
                  <a:cubicBezTo>
                    <a:pt x="716665" y="0"/>
                    <a:pt x="807640" y="90976"/>
                    <a:pt x="807640" y="203200"/>
                  </a:cubicBezTo>
                  <a:cubicBezTo>
                    <a:pt x="807640" y="315424"/>
                    <a:pt x="716665" y="406400"/>
                    <a:pt x="60444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D4C4C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0764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-2368250" y="8057418"/>
            <a:ext cx="4736499" cy="4736499"/>
          </a:xfrm>
          <a:custGeom>
            <a:avLst/>
            <a:gdLst/>
            <a:ahLst/>
            <a:cxnLst/>
            <a:rect l="l" t="t" r="r" b="b"/>
            <a:pathLst>
              <a:path w="4736499" h="4736499">
                <a:moveTo>
                  <a:pt x="0" y="0"/>
                </a:moveTo>
                <a:lnTo>
                  <a:pt x="4736500" y="0"/>
                </a:lnTo>
                <a:lnTo>
                  <a:pt x="4736500" y="4736500"/>
                </a:lnTo>
                <a:lnTo>
                  <a:pt x="0" y="4736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163322" y="2449928"/>
            <a:ext cx="16095978" cy="163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73"/>
              </a:lnSpc>
              <a:spcBef>
                <a:spcPct val="0"/>
              </a:spcBef>
            </a:pPr>
            <a:r>
              <a:rPr lang="en-US" sz="9552">
                <a:solidFill>
                  <a:srgbClr val="1800AD"/>
                </a:solidFill>
                <a:latin typeface="Borel"/>
                <a:ea typeface="Borel"/>
                <a:cs typeface="Borel"/>
                <a:sym typeface="Borel"/>
              </a:rPr>
              <a:t>Diferencia principal</a:t>
            </a:r>
          </a:p>
        </p:txBody>
      </p:sp>
      <p:grpSp>
        <p:nvGrpSpPr>
          <p:cNvPr id="10" name="Group 10"/>
          <p:cNvGrpSpPr/>
          <p:nvPr/>
        </p:nvGrpSpPr>
        <p:grpSpPr>
          <a:xfrm rot="-10800000">
            <a:off x="15936505" y="1188018"/>
            <a:ext cx="1139788" cy="1139788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7B2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28700" y="4956713"/>
            <a:ext cx="8890220" cy="3988810"/>
            <a:chOff x="0" y="0"/>
            <a:chExt cx="11853627" cy="5318413"/>
          </a:xfrm>
        </p:grpSpPr>
        <p:sp>
          <p:nvSpPr>
            <p:cNvPr id="14" name="TextBox 14"/>
            <p:cNvSpPr txBox="1"/>
            <p:nvPr/>
          </p:nvSpPr>
          <p:spPr>
            <a:xfrm>
              <a:off x="0" y="1511337"/>
              <a:ext cx="9747282" cy="38070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764"/>
                </a:lnSpc>
                <a:spcBef>
                  <a:spcPct val="0"/>
                </a:spcBef>
              </a:pPr>
              <a:r>
                <a:rPr lang="en-US" sz="4117" spc="242">
                  <a:solidFill>
                    <a:srgbClr val="4D4C4C"/>
                  </a:solidFill>
                  <a:latin typeface="Helios"/>
                  <a:ea typeface="Helios"/>
                  <a:cs typeface="Helios"/>
                  <a:sym typeface="Helios"/>
                </a:rPr>
                <a:t>Se ocupa de </a:t>
              </a:r>
              <a:r>
                <a:rPr lang="en-US" sz="4117" b="1" spc="242">
                  <a:solidFill>
                    <a:srgbClr val="4D4C4C"/>
                  </a:solidFill>
                  <a:latin typeface="Helios Bold"/>
                  <a:ea typeface="Helios Bold"/>
                  <a:cs typeface="Helios Bold"/>
                  <a:sym typeface="Helios Bold"/>
                </a:rPr>
                <a:t>enfrentar</a:t>
              </a:r>
              <a:r>
                <a:rPr lang="en-US" sz="4117" spc="242">
                  <a:solidFill>
                    <a:srgbClr val="4D4C4C"/>
                  </a:solidFill>
                  <a:latin typeface="Helios"/>
                  <a:ea typeface="Helios"/>
                  <a:cs typeface="Helios"/>
                  <a:sym typeface="Helios"/>
                </a:rPr>
                <a:t> la </a:t>
              </a:r>
              <a:r>
                <a:rPr lang="en-US" sz="4117" b="1" spc="242">
                  <a:solidFill>
                    <a:srgbClr val="4D4C4C"/>
                  </a:solidFill>
                  <a:latin typeface="Helios Bold"/>
                  <a:ea typeface="Helios Bold"/>
                  <a:cs typeface="Helios Bold"/>
                  <a:sym typeface="Helios Bold"/>
                </a:rPr>
                <a:t>complejidad</a:t>
              </a:r>
              <a:r>
                <a:rPr lang="en-US" sz="4117" spc="242">
                  <a:solidFill>
                    <a:srgbClr val="4D4C4C"/>
                  </a:solidFill>
                  <a:latin typeface="Helios"/>
                  <a:ea typeface="Helios"/>
                  <a:cs typeface="Helios"/>
                  <a:sym typeface="Helios"/>
                </a:rPr>
                <a:t> de las organizaciones y su contexto</a:t>
              </a:r>
            </a:p>
          </p:txBody>
        </p:sp>
        <p:sp>
          <p:nvSpPr>
            <p:cNvPr id="15" name="Freeform 15"/>
            <p:cNvSpPr/>
            <p:nvPr/>
          </p:nvSpPr>
          <p:spPr>
            <a:xfrm>
              <a:off x="1831989" y="84531"/>
              <a:ext cx="880915" cy="882520"/>
            </a:xfrm>
            <a:custGeom>
              <a:avLst/>
              <a:gdLst/>
              <a:ahLst/>
              <a:cxnLst/>
              <a:rect l="l" t="t" r="r" b="b"/>
              <a:pathLst>
                <a:path w="880915" h="882520">
                  <a:moveTo>
                    <a:pt x="0" y="0"/>
                  </a:moveTo>
                  <a:lnTo>
                    <a:pt x="880916" y="0"/>
                  </a:lnTo>
                  <a:lnTo>
                    <a:pt x="880916" y="882520"/>
                  </a:lnTo>
                  <a:lnTo>
                    <a:pt x="0" y="882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TextBox 16"/>
            <p:cNvSpPr txBox="1"/>
            <p:nvPr/>
          </p:nvSpPr>
          <p:spPr>
            <a:xfrm>
              <a:off x="3061615" y="-114300"/>
              <a:ext cx="8792012" cy="12668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004"/>
                </a:lnSpc>
                <a:spcBef>
                  <a:spcPct val="0"/>
                </a:spcBef>
              </a:pPr>
              <a:r>
                <a:rPr lang="en-US" sz="5717" b="1" spc="-188">
                  <a:solidFill>
                    <a:srgbClr val="4D4C4C"/>
                  </a:solidFill>
                  <a:latin typeface="TS Deniz Bold"/>
                  <a:ea typeface="TS Deniz Bold"/>
                  <a:cs typeface="TS Deniz Bold"/>
                  <a:sym typeface="TS Deniz Bold"/>
                </a:rPr>
                <a:t>GESTIÓN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918920" y="4956713"/>
            <a:ext cx="8371059" cy="4202068"/>
            <a:chOff x="0" y="0"/>
            <a:chExt cx="11161412" cy="5602757"/>
          </a:xfrm>
        </p:grpSpPr>
        <p:sp>
          <p:nvSpPr>
            <p:cNvPr id="18" name="TextBox 18"/>
            <p:cNvSpPr txBox="1"/>
            <p:nvPr/>
          </p:nvSpPr>
          <p:spPr>
            <a:xfrm>
              <a:off x="0" y="1795681"/>
              <a:ext cx="9343262" cy="38070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764"/>
                </a:lnSpc>
                <a:spcBef>
                  <a:spcPct val="0"/>
                </a:spcBef>
              </a:pPr>
              <a:r>
                <a:rPr lang="en-US" sz="4117" spc="242">
                  <a:solidFill>
                    <a:srgbClr val="4D4C4C"/>
                  </a:solidFill>
                  <a:latin typeface="Helios"/>
                  <a:ea typeface="Helios"/>
                  <a:cs typeface="Helios"/>
                  <a:sym typeface="Helios"/>
                </a:rPr>
                <a:t>Se ocupa de </a:t>
              </a:r>
              <a:r>
                <a:rPr lang="en-US" sz="4117" b="1" spc="242">
                  <a:solidFill>
                    <a:srgbClr val="4D4C4C"/>
                  </a:solidFill>
                  <a:latin typeface="Helios Bold"/>
                  <a:ea typeface="Helios Bold"/>
                  <a:cs typeface="Helios Bold"/>
                  <a:sym typeface="Helios Bold"/>
                </a:rPr>
                <a:t>enfrentar</a:t>
              </a:r>
              <a:r>
                <a:rPr lang="en-US" sz="4117" spc="242">
                  <a:solidFill>
                    <a:srgbClr val="4D4C4C"/>
                  </a:solidFill>
                  <a:latin typeface="Helios"/>
                  <a:ea typeface="Helios"/>
                  <a:cs typeface="Helios"/>
                  <a:sym typeface="Helios"/>
                </a:rPr>
                <a:t> el </a:t>
              </a:r>
              <a:r>
                <a:rPr lang="en-US" sz="4117" b="1" spc="242">
                  <a:solidFill>
                    <a:srgbClr val="4D4C4C"/>
                  </a:solidFill>
                  <a:latin typeface="Helios Bold"/>
                  <a:ea typeface="Helios Bold"/>
                  <a:cs typeface="Helios Bold"/>
                  <a:sym typeface="Helios Bold"/>
                </a:rPr>
                <a:t>cambio</a:t>
              </a:r>
              <a:r>
                <a:rPr lang="en-US" sz="4117" spc="242">
                  <a:solidFill>
                    <a:srgbClr val="4D4C4C"/>
                  </a:solidFill>
                  <a:latin typeface="Helios"/>
                  <a:ea typeface="Helios"/>
                  <a:cs typeface="Helios"/>
                  <a:sym typeface="Helios"/>
                </a:rPr>
                <a:t>. Más cambios requieren siempre de más liderazgo.</a:t>
              </a:r>
            </a:p>
          </p:txBody>
        </p:sp>
        <p:sp>
          <p:nvSpPr>
            <p:cNvPr id="19" name="Freeform 19"/>
            <p:cNvSpPr/>
            <p:nvPr/>
          </p:nvSpPr>
          <p:spPr>
            <a:xfrm>
              <a:off x="1139774" y="84531"/>
              <a:ext cx="880915" cy="882520"/>
            </a:xfrm>
            <a:custGeom>
              <a:avLst/>
              <a:gdLst/>
              <a:ahLst/>
              <a:cxnLst/>
              <a:rect l="l" t="t" r="r" b="b"/>
              <a:pathLst>
                <a:path w="880915" h="882520">
                  <a:moveTo>
                    <a:pt x="0" y="0"/>
                  </a:moveTo>
                  <a:lnTo>
                    <a:pt x="880915" y="0"/>
                  </a:lnTo>
                  <a:lnTo>
                    <a:pt x="880915" y="882520"/>
                  </a:lnTo>
                  <a:lnTo>
                    <a:pt x="0" y="882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>
              <a:off x="2369400" y="-114300"/>
              <a:ext cx="8792012" cy="12668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8004"/>
                </a:lnSpc>
                <a:spcBef>
                  <a:spcPct val="0"/>
                </a:spcBef>
              </a:pPr>
              <a:r>
                <a:rPr lang="en-US" sz="5717" b="1" spc="-188">
                  <a:solidFill>
                    <a:srgbClr val="4D4C4C"/>
                  </a:solidFill>
                  <a:latin typeface="TS Deniz Bold"/>
                  <a:ea typeface="TS Deniz Bold"/>
                  <a:cs typeface="TS Deniz Bold"/>
                  <a:sym typeface="TS Deniz Bold"/>
                </a:rPr>
                <a:t>LIDERAZGO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2178831" y="277915"/>
            <a:ext cx="11836639" cy="9573198"/>
            <a:chOff x="0" y="0"/>
            <a:chExt cx="3117469" cy="25213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17469" cy="2521336"/>
            </a:xfrm>
            <a:custGeom>
              <a:avLst/>
              <a:gdLst/>
              <a:ahLst/>
              <a:cxnLst/>
              <a:rect l="l" t="t" r="r" b="b"/>
              <a:pathLst>
                <a:path w="3117469" h="2521336">
                  <a:moveTo>
                    <a:pt x="0" y="0"/>
                  </a:moveTo>
                  <a:lnTo>
                    <a:pt x="3117469" y="0"/>
                  </a:lnTo>
                  <a:lnTo>
                    <a:pt x="3117469" y="2521336"/>
                  </a:lnTo>
                  <a:lnTo>
                    <a:pt x="0" y="2521336"/>
                  </a:lnTo>
                  <a:close/>
                </a:path>
              </a:pathLst>
            </a:custGeom>
            <a:solidFill>
              <a:srgbClr val="0097B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117469" cy="2568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95516" y="1028700"/>
            <a:ext cx="7006559" cy="8227732"/>
            <a:chOff x="0" y="0"/>
            <a:chExt cx="1085499" cy="12746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85499" cy="1274691"/>
            </a:xfrm>
            <a:custGeom>
              <a:avLst/>
              <a:gdLst/>
              <a:ahLst/>
              <a:cxnLst/>
              <a:rect l="l" t="t" r="r" b="b"/>
              <a:pathLst>
                <a:path w="1085499" h="1274691">
                  <a:moveTo>
                    <a:pt x="0" y="0"/>
                  </a:moveTo>
                  <a:lnTo>
                    <a:pt x="1085499" y="0"/>
                  </a:lnTo>
                  <a:lnTo>
                    <a:pt x="1085499" y="1274691"/>
                  </a:lnTo>
                  <a:lnTo>
                    <a:pt x="0" y="1274691"/>
                  </a:lnTo>
                  <a:close/>
                </a:path>
              </a:pathLst>
            </a:custGeom>
            <a:blipFill>
              <a:blip r:embed="rId2"/>
              <a:stretch>
                <a:fillRect l="-8714" r="-8714"/>
              </a:stretch>
            </a:blipFill>
            <a:ln w="85725" cap="sq">
              <a:solidFill>
                <a:srgbClr val="FFFFFF"/>
              </a:solidFill>
              <a:prstDash val="solid"/>
              <a:miter/>
            </a:ln>
          </p:spPr>
        </p:sp>
      </p:grpSp>
      <p:grpSp>
        <p:nvGrpSpPr>
          <p:cNvPr id="7" name="Group 7"/>
          <p:cNvGrpSpPr/>
          <p:nvPr/>
        </p:nvGrpSpPr>
        <p:grpSpPr>
          <a:xfrm>
            <a:off x="11828114" y="-3111571"/>
            <a:ext cx="9568435" cy="4140271"/>
            <a:chOff x="0" y="0"/>
            <a:chExt cx="939217" cy="406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39217" cy="406400"/>
            </a:xfrm>
            <a:custGeom>
              <a:avLst/>
              <a:gdLst/>
              <a:ahLst/>
              <a:cxnLst/>
              <a:rect l="l" t="t" r="r" b="b"/>
              <a:pathLst>
                <a:path w="939217" h="406400">
                  <a:moveTo>
                    <a:pt x="736017" y="0"/>
                  </a:moveTo>
                  <a:cubicBezTo>
                    <a:pt x="848241" y="0"/>
                    <a:pt x="939217" y="90976"/>
                    <a:pt x="939217" y="203200"/>
                  </a:cubicBezTo>
                  <a:cubicBezTo>
                    <a:pt x="939217" y="315424"/>
                    <a:pt x="848241" y="406400"/>
                    <a:pt x="736017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D4C4C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939217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6283032" y="-1586869"/>
            <a:ext cx="4009935" cy="4009935"/>
          </a:xfrm>
          <a:custGeom>
            <a:avLst/>
            <a:gdLst/>
            <a:ahLst/>
            <a:cxnLst/>
            <a:rect l="l" t="t" r="r" b="b"/>
            <a:pathLst>
              <a:path w="4009935" h="4009935">
                <a:moveTo>
                  <a:pt x="0" y="0"/>
                </a:moveTo>
                <a:lnTo>
                  <a:pt x="4009936" y="0"/>
                </a:lnTo>
                <a:lnTo>
                  <a:pt x="4009936" y="4009935"/>
                </a:lnTo>
                <a:lnTo>
                  <a:pt x="0" y="40099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3575832" y="625185"/>
            <a:ext cx="959812" cy="95981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7B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104970" y="1480222"/>
            <a:ext cx="6941724" cy="7993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34"/>
              </a:lnSpc>
            </a:pPr>
            <a:r>
              <a:rPr lang="en-US" sz="4524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Cada sistema involucra decidir lo que se debe hacer, crear redes de personas y relaciones y asegurarse de que se haga el trabajo. </a:t>
            </a:r>
          </a:p>
          <a:p>
            <a:pPr algn="ctr">
              <a:lnSpc>
                <a:spcPts val="6334"/>
              </a:lnSpc>
            </a:pPr>
            <a:endParaRPr lang="en-US" sz="4524">
              <a:solidFill>
                <a:srgbClr val="4D4C4C"/>
              </a:solidFill>
              <a:latin typeface="Helios"/>
              <a:ea typeface="Helios"/>
              <a:cs typeface="Helios"/>
              <a:sym typeface="Helios"/>
            </a:endParaRPr>
          </a:p>
          <a:p>
            <a:pPr algn="ctr">
              <a:lnSpc>
                <a:spcPts val="6334"/>
              </a:lnSpc>
            </a:pPr>
            <a:r>
              <a:rPr lang="en-US" sz="4524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Pero cada una realiza estas tareas de forma diferente.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6160820" y="-12167794"/>
            <a:ext cx="5966360" cy="19855818"/>
            <a:chOff x="0" y="0"/>
            <a:chExt cx="1571387" cy="52295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71387" cy="5229516"/>
            </a:xfrm>
            <a:custGeom>
              <a:avLst/>
              <a:gdLst/>
              <a:ahLst/>
              <a:cxnLst/>
              <a:rect l="l" t="t" r="r" b="b"/>
              <a:pathLst>
                <a:path w="1571387" h="5229516">
                  <a:moveTo>
                    <a:pt x="0" y="0"/>
                  </a:moveTo>
                  <a:lnTo>
                    <a:pt x="1571387" y="0"/>
                  </a:lnTo>
                  <a:lnTo>
                    <a:pt x="1571387" y="5229516"/>
                  </a:lnTo>
                  <a:lnTo>
                    <a:pt x="0" y="5229516"/>
                  </a:lnTo>
                  <a:close/>
                </a:path>
              </a:pathLst>
            </a:custGeom>
            <a:solidFill>
              <a:srgbClr val="0097B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571387" cy="52771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13627384" y="-2382359"/>
            <a:ext cx="8227978" cy="4140271"/>
            <a:chOff x="0" y="0"/>
            <a:chExt cx="807640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07640" cy="406400"/>
            </a:xfrm>
            <a:custGeom>
              <a:avLst/>
              <a:gdLst/>
              <a:ahLst/>
              <a:cxnLst/>
              <a:rect l="l" t="t" r="r" b="b"/>
              <a:pathLst>
                <a:path w="807640" h="406400">
                  <a:moveTo>
                    <a:pt x="604440" y="0"/>
                  </a:moveTo>
                  <a:cubicBezTo>
                    <a:pt x="716665" y="0"/>
                    <a:pt x="807640" y="90976"/>
                    <a:pt x="807640" y="203200"/>
                  </a:cubicBezTo>
                  <a:cubicBezTo>
                    <a:pt x="807640" y="315424"/>
                    <a:pt x="716665" y="406400"/>
                    <a:pt x="60444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D4C4C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0764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-2368250" y="8057418"/>
            <a:ext cx="4736499" cy="4736499"/>
          </a:xfrm>
          <a:custGeom>
            <a:avLst/>
            <a:gdLst/>
            <a:ahLst/>
            <a:cxnLst/>
            <a:rect l="l" t="t" r="r" b="b"/>
            <a:pathLst>
              <a:path w="4736499" h="4736499">
                <a:moveTo>
                  <a:pt x="0" y="0"/>
                </a:moveTo>
                <a:lnTo>
                  <a:pt x="4736500" y="0"/>
                </a:lnTo>
                <a:lnTo>
                  <a:pt x="4736500" y="4736500"/>
                </a:lnTo>
                <a:lnTo>
                  <a:pt x="0" y="4736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 rot="-10800000">
            <a:off x="15936505" y="1188018"/>
            <a:ext cx="1139788" cy="1139788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7B2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3986602"/>
            <a:ext cx="7310461" cy="4324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64"/>
              </a:lnSpc>
              <a:spcBef>
                <a:spcPct val="0"/>
              </a:spcBef>
            </a:pPr>
            <a:r>
              <a:rPr lang="en-US" sz="4117" spc="242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Planificación de presupuestos, fijar objetivos, asignar recursos, controlar el cumplimiento y realizar acciones de mejora continua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386926" y="2775481"/>
            <a:ext cx="6594009" cy="864421"/>
            <a:chOff x="0" y="0"/>
            <a:chExt cx="8792012" cy="1152562"/>
          </a:xfrm>
        </p:grpSpPr>
        <p:sp>
          <p:nvSpPr>
            <p:cNvPr id="14" name="Freeform 14"/>
            <p:cNvSpPr/>
            <p:nvPr/>
          </p:nvSpPr>
          <p:spPr>
            <a:xfrm>
              <a:off x="476590" y="51445"/>
              <a:ext cx="880915" cy="882520"/>
            </a:xfrm>
            <a:custGeom>
              <a:avLst/>
              <a:gdLst/>
              <a:ahLst/>
              <a:cxnLst/>
              <a:rect l="l" t="t" r="r" b="b"/>
              <a:pathLst>
                <a:path w="880915" h="882520">
                  <a:moveTo>
                    <a:pt x="0" y="0"/>
                  </a:moveTo>
                  <a:lnTo>
                    <a:pt x="880915" y="0"/>
                  </a:lnTo>
                  <a:lnTo>
                    <a:pt x="880915" y="882520"/>
                  </a:lnTo>
                  <a:lnTo>
                    <a:pt x="0" y="882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0" y="-114300"/>
              <a:ext cx="8792012" cy="12668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004"/>
                </a:lnSpc>
                <a:spcBef>
                  <a:spcPct val="0"/>
                </a:spcBef>
              </a:pPr>
              <a:r>
                <a:rPr lang="en-US" sz="5717" b="1" spc="-188">
                  <a:solidFill>
                    <a:srgbClr val="4D4C4C"/>
                  </a:solidFill>
                  <a:latin typeface="TS Deniz Bold"/>
                  <a:ea typeface="TS Deniz Bold"/>
                  <a:cs typeface="TS Deniz Bold"/>
                  <a:sym typeface="TS Deniz Bold"/>
                </a:rPr>
                <a:t>GESTIONAR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0251853" y="3986602"/>
            <a:ext cx="7007447" cy="5048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64"/>
              </a:lnSpc>
            </a:pPr>
            <a:r>
              <a:rPr lang="en-US" sz="4117" spc="242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Fijar una orientación con una visión del futuro junto con estrategias para generar cambios necesarios para lograr esa visión. </a:t>
            </a:r>
          </a:p>
          <a:p>
            <a:pPr algn="ctr">
              <a:lnSpc>
                <a:spcPts val="5764"/>
              </a:lnSpc>
              <a:spcBef>
                <a:spcPct val="0"/>
              </a:spcBef>
            </a:pPr>
            <a:endParaRPr lang="en-US" sz="4117" spc="242">
              <a:solidFill>
                <a:srgbClr val="4D4C4C"/>
              </a:solidFill>
              <a:latin typeface="Helios"/>
              <a:ea typeface="Helios"/>
              <a:cs typeface="Helios"/>
              <a:sym typeface="Helios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10665291" y="2775481"/>
            <a:ext cx="6594009" cy="864421"/>
            <a:chOff x="0" y="0"/>
            <a:chExt cx="8792012" cy="1152562"/>
          </a:xfrm>
        </p:grpSpPr>
        <p:sp>
          <p:nvSpPr>
            <p:cNvPr id="18" name="Freeform 18"/>
            <p:cNvSpPr/>
            <p:nvPr/>
          </p:nvSpPr>
          <p:spPr>
            <a:xfrm>
              <a:off x="1266033" y="22018"/>
              <a:ext cx="880915" cy="882520"/>
            </a:xfrm>
            <a:custGeom>
              <a:avLst/>
              <a:gdLst/>
              <a:ahLst/>
              <a:cxnLst/>
              <a:rect l="l" t="t" r="r" b="b"/>
              <a:pathLst>
                <a:path w="880915" h="882520">
                  <a:moveTo>
                    <a:pt x="0" y="0"/>
                  </a:moveTo>
                  <a:lnTo>
                    <a:pt x="880915" y="0"/>
                  </a:lnTo>
                  <a:lnTo>
                    <a:pt x="880915" y="882520"/>
                  </a:lnTo>
                  <a:lnTo>
                    <a:pt x="0" y="882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TextBox 19"/>
            <p:cNvSpPr txBox="1"/>
            <p:nvPr/>
          </p:nvSpPr>
          <p:spPr>
            <a:xfrm>
              <a:off x="0" y="-114300"/>
              <a:ext cx="8792012" cy="12668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004"/>
                </a:lnSpc>
                <a:spcBef>
                  <a:spcPct val="0"/>
                </a:spcBef>
              </a:pPr>
              <a:r>
                <a:rPr lang="en-US" sz="5717" b="1" spc="-188">
                  <a:solidFill>
                    <a:srgbClr val="4D4C4C"/>
                  </a:solidFill>
                  <a:latin typeface="TS Deniz Bold"/>
                  <a:ea typeface="TS Deniz Bold"/>
                  <a:cs typeface="TS Deniz Bold"/>
                  <a:sym typeface="TS Deniz Bold"/>
                </a:rPr>
                <a:t>LIDERAR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6160820" y="-12167794"/>
            <a:ext cx="5966360" cy="19855818"/>
            <a:chOff x="0" y="0"/>
            <a:chExt cx="1571387" cy="52295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71387" cy="5229516"/>
            </a:xfrm>
            <a:custGeom>
              <a:avLst/>
              <a:gdLst/>
              <a:ahLst/>
              <a:cxnLst/>
              <a:rect l="l" t="t" r="r" b="b"/>
              <a:pathLst>
                <a:path w="1571387" h="5229516">
                  <a:moveTo>
                    <a:pt x="0" y="0"/>
                  </a:moveTo>
                  <a:lnTo>
                    <a:pt x="1571387" y="0"/>
                  </a:lnTo>
                  <a:lnTo>
                    <a:pt x="1571387" y="5229516"/>
                  </a:lnTo>
                  <a:lnTo>
                    <a:pt x="0" y="5229516"/>
                  </a:lnTo>
                  <a:close/>
                </a:path>
              </a:pathLst>
            </a:custGeom>
            <a:solidFill>
              <a:srgbClr val="0097B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571387" cy="52771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2368250" y="8057418"/>
            <a:ext cx="4736499" cy="4736499"/>
          </a:xfrm>
          <a:custGeom>
            <a:avLst/>
            <a:gdLst/>
            <a:ahLst/>
            <a:cxnLst/>
            <a:rect l="l" t="t" r="r" b="b"/>
            <a:pathLst>
              <a:path w="4736499" h="4736499">
                <a:moveTo>
                  <a:pt x="0" y="0"/>
                </a:moveTo>
                <a:lnTo>
                  <a:pt x="4736500" y="0"/>
                </a:lnTo>
                <a:lnTo>
                  <a:pt x="4736500" y="4736500"/>
                </a:lnTo>
                <a:lnTo>
                  <a:pt x="0" y="4736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368250" y="1236786"/>
            <a:ext cx="14635678" cy="1858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04"/>
              </a:lnSpc>
              <a:spcBef>
                <a:spcPct val="0"/>
              </a:spcBef>
            </a:pPr>
            <a:r>
              <a:rPr lang="en-US" sz="5217" b="1" spc="307">
                <a:solidFill>
                  <a:srgbClr val="4D4C4C"/>
                </a:solidFill>
                <a:latin typeface="Helios Bold"/>
                <a:ea typeface="Helios Bold"/>
                <a:cs typeface="Helios Bold"/>
                <a:sym typeface="Helios Bold"/>
              </a:rPr>
              <a:t>En el caso, de los supervisores, la gestión implica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119105" y="4103225"/>
            <a:ext cx="13133967" cy="5502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24736" lvl="1" indent="-562368" algn="ctr">
              <a:lnSpc>
                <a:spcPts val="7293"/>
              </a:lnSpc>
              <a:buFont typeface="Arial"/>
              <a:buChar char="•"/>
            </a:pPr>
            <a:r>
              <a:rPr lang="en-US" sz="5209" spc="307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Planificación del trabajo</a:t>
            </a:r>
          </a:p>
          <a:p>
            <a:pPr marL="1124736" lvl="1" indent="-562368" algn="ctr">
              <a:lnSpc>
                <a:spcPts val="7293"/>
              </a:lnSpc>
              <a:buFont typeface="Arial"/>
              <a:buChar char="•"/>
            </a:pPr>
            <a:r>
              <a:rPr lang="en-US" sz="5209" spc="307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Organización de equipos</a:t>
            </a:r>
          </a:p>
          <a:p>
            <a:pPr marL="1124736" lvl="1" indent="-562368" algn="ctr">
              <a:lnSpc>
                <a:spcPts val="7293"/>
              </a:lnSpc>
              <a:buFont typeface="Arial"/>
              <a:buChar char="•"/>
            </a:pPr>
            <a:r>
              <a:rPr lang="en-US" sz="5209" spc="307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Control de procesos y de productos</a:t>
            </a:r>
          </a:p>
          <a:p>
            <a:pPr marL="1124736" lvl="1" indent="-562368" algn="ctr">
              <a:lnSpc>
                <a:spcPts val="7293"/>
              </a:lnSpc>
              <a:buFont typeface="Arial"/>
              <a:buChar char="•"/>
            </a:pPr>
            <a:r>
              <a:rPr lang="en-US" sz="5209" spc="307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Resolución de problemas</a:t>
            </a:r>
          </a:p>
          <a:p>
            <a:pPr marL="1124736" lvl="1" indent="-562368" algn="ctr">
              <a:lnSpc>
                <a:spcPts val="7293"/>
              </a:lnSpc>
              <a:buFont typeface="Arial"/>
              <a:buChar char="•"/>
            </a:pPr>
            <a:r>
              <a:rPr lang="en-US" sz="5209" spc="307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Llevar adelante acciones de mejora</a:t>
            </a:r>
          </a:p>
          <a:p>
            <a:pPr algn="ctr">
              <a:lnSpc>
                <a:spcPts val="7293"/>
              </a:lnSpc>
            </a:pPr>
            <a:endParaRPr lang="en-US" sz="5209" spc="307">
              <a:solidFill>
                <a:srgbClr val="4D4C4C"/>
              </a:solidFill>
              <a:latin typeface="Helios"/>
              <a:ea typeface="Helios"/>
              <a:cs typeface="Helios"/>
              <a:sym typeface="Helio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6160820" y="-12167794"/>
            <a:ext cx="5966360" cy="19855818"/>
            <a:chOff x="0" y="0"/>
            <a:chExt cx="1571387" cy="52295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71387" cy="5229516"/>
            </a:xfrm>
            <a:custGeom>
              <a:avLst/>
              <a:gdLst/>
              <a:ahLst/>
              <a:cxnLst/>
              <a:rect l="l" t="t" r="r" b="b"/>
              <a:pathLst>
                <a:path w="1571387" h="5229516">
                  <a:moveTo>
                    <a:pt x="0" y="0"/>
                  </a:moveTo>
                  <a:lnTo>
                    <a:pt x="1571387" y="0"/>
                  </a:lnTo>
                  <a:lnTo>
                    <a:pt x="1571387" y="5229516"/>
                  </a:lnTo>
                  <a:lnTo>
                    <a:pt x="0" y="5229516"/>
                  </a:lnTo>
                  <a:close/>
                </a:path>
              </a:pathLst>
            </a:custGeom>
            <a:solidFill>
              <a:srgbClr val="0097B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571387" cy="52771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2368250" y="8057418"/>
            <a:ext cx="4736499" cy="4736499"/>
          </a:xfrm>
          <a:custGeom>
            <a:avLst/>
            <a:gdLst/>
            <a:ahLst/>
            <a:cxnLst/>
            <a:rect l="l" t="t" r="r" b="b"/>
            <a:pathLst>
              <a:path w="4736499" h="4736499">
                <a:moveTo>
                  <a:pt x="0" y="0"/>
                </a:moveTo>
                <a:lnTo>
                  <a:pt x="4736500" y="0"/>
                </a:lnTo>
                <a:lnTo>
                  <a:pt x="4736500" y="4736500"/>
                </a:lnTo>
                <a:lnTo>
                  <a:pt x="0" y="4736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163322" y="1544224"/>
            <a:ext cx="16095978" cy="1317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53"/>
              </a:lnSpc>
              <a:spcBef>
                <a:spcPct val="0"/>
              </a:spcBef>
            </a:pPr>
            <a:r>
              <a:rPr lang="en-US" sz="7752">
                <a:solidFill>
                  <a:srgbClr val="1800AD"/>
                </a:solidFill>
                <a:latin typeface="Borel"/>
                <a:ea typeface="Borel"/>
                <a:cs typeface="Borel"/>
                <a:sym typeface="Borel"/>
              </a:rPr>
              <a:t>¿Qué habilidades se requieren?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10562" y="4291878"/>
            <a:ext cx="6577398" cy="5048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64"/>
              </a:lnSpc>
            </a:pPr>
            <a:r>
              <a:rPr lang="en-US" sz="4117" spc="242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·Manejo de tiempos</a:t>
            </a:r>
          </a:p>
          <a:p>
            <a:pPr algn="ctr">
              <a:lnSpc>
                <a:spcPts val="5764"/>
              </a:lnSpc>
            </a:pPr>
            <a:r>
              <a:rPr lang="en-US" sz="4117" spc="242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·Capacidad para interpretar y cumplir con indicadores </a:t>
            </a:r>
          </a:p>
          <a:p>
            <a:pPr algn="ctr">
              <a:lnSpc>
                <a:spcPts val="5764"/>
              </a:lnSpc>
            </a:pPr>
            <a:r>
              <a:rPr lang="en-US" sz="4117" spc="242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·Administración de RRHH y materiales</a:t>
            </a:r>
          </a:p>
          <a:p>
            <a:pPr algn="ctr">
              <a:lnSpc>
                <a:spcPts val="5764"/>
              </a:lnSpc>
              <a:spcBef>
                <a:spcPct val="0"/>
              </a:spcBef>
            </a:pPr>
            <a:endParaRPr lang="en-US" sz="4117" spc="242">
              <a:solidFill>
                <a:srgbClr val="4D4C4C"/>
              </a:solidFill>
              <a:latin typeface="Helios"/>
              <a:ea typeface="Helios"/>
              <a:cs typeface="Helios"/>
              <a:sym typeface="Helio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537314" y="3252730"/>
            <a:ext cx="660687" cy="661890"/>
          </a:xfrm>
          <a:custGeom>
            <a:avLst/>
            <a:gdLst/>
            <a:ahLst/>
            <a:cxnLst/>
            <a:rect l="l" t="t" r="r" b="b"/>
            <a:pathLst>
              <a:path w="660687" h="661890">
                <a:moveTo>
                  <a:pt x="0" y="0"/>
                </a:moveTo>
                <a:lnTo>
                  <a:pt x="660687" y="0"/>
                </a:lnTo>
                <a:lnTo>
                  <a:pt x="660687" y="661891"/>
                </a:lnTo>
                <a:lnTo>
                  <a:pt x="0" y="6618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459533" y="3075032"/>
            <a:ext cx="6594009" cy="978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04"/>
              </a:lnSpc>
              <a:spcBef>
                <a:spcPct val="0"/>
              </a:spcBef>
            </a:pPr>
            <a:r>
              <a:rPr lang="en-US" sz="5717" b="1" spc="-188">
                <a:solidFill>
                  <a:srgbClr val="4D4C4C"/>
                </a:solidFill>
                <a:latin typeface="TS Deniz Bold"/>
                <a:ea typeface="TS Deniz Bold"/>
                <a:cs typeface="TS Deniz Bold"/>
                <a:sym typeface="TS Deniz Bold"/>
              </a:rPr>
              <a:t>GESTIÓN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53542" y="4291878"/>
            <a:ext cx="7007447" cy="5772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64"/>
              </a:lnSpc>
            </a:pPr>
            <a:r>
              <a:rPr lang="en-US" sz="4117" spc="242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·Escuchar activamente y comunicar</a:t>
            </a:r>
          </a:p>
          <a:p>
            <a:pPr algn="ctr">
              <a:lnSpc>
                <a:spcPts val="5764"/>
              </a:lnSpc>
            </a:pPr>
            <a:r>
              <a:rPr lang="en-US" sz="4117" spc="242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·Reconocer los logros.</a:t>
            </a:r>
          </a:p>
          <a:p>
            <a:pPr algn="ctr">
              <a:lnSpc>
                <a:spcPts val="5764"/>
              </a:lnSpc>
            </a:pPr>
            <a:r>
              <a:rPr lang="en-US" sz="4117" spc="242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·Fomentar trabajo en equipo </a:t>
            </a:r>
          </a:p>
          <a:p>
            <a:pPr algn="ctr">
              <a:lnSpc>
                <a:spcPts val="5764"/>
              </a:lnSpc>
              <a:spcBef>
                <a:spcPct val="0"/>
              </a:spcBef>
            </a:pPr>
            <a:r>
              <a:rPr lang="en-US" sz="4117" spc="242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·Dar el ejemplo con su conducta.</a:t>
            </a:r>
          </a:p>
          <a:p>
            <a:pPr algn="ctr">
              <a:lnSpc>
                <a:spcPts val="5764"/>
              </a:lnSpc>
              <a:spcBef>
                <a:spcPct val="0"/>
              </a:spcBef>
            </a:pPr>
            <a:endParaRPr lang="en-US" sz="4117" spc="242">
              <a:solidFill>
                <a:srgbClr val="4D4C4C"/>
              </a:solidFill>
              <a:latin typeface="Helios"/>
              <a:ea typeface="Helios"/>
              <a:cs typeface="Helios"/>
              <a:sym typeface="Helio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0908373" y="3252730"/>
            <a:ext cx="660687" cy="661890"/>
          </a:xfrm>
          <a:custGeom>
            <a:avLst/>
            <a:gdLst/>
            <a:ahLst/>
            <a:cxnLst/>
            <a:rect l="l" t="t" r="r" b="b"/>
            <a:pathLst>
              <a:path w="660687" h="661890">
                <a:moveTo>
                  <a:pt x="0" y="0"/>
                </a:moveTo>
                <a:lnTo>
                  <a:pt x="660686" y="0"/>
                </a:lnTo>
                <a:lnTo>
                  <a:pt x="660686" y="661891"/>
                </a:lnTo>
                <a:lnTo>
                  <a:pt x="0" y="6618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1830592" y="3075032"/>
            <a:ext cx="6594009" cy="978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004"/>
              </a:lnSpc>
              <a:spcBef>
                <a:spcPct val="0"/>
              </a:spcBef>
            </a:pPr>
            <a:r>
              <a:rPr lang="en-US" sz="5717" b="1" spc="-188">
                <a:solidFill>
                  <a:srgbClr val="4D4C4C"/>
                </a:solidFill>
                <a:latin typeface="TS Deniz Bold"/>
                <a:ea typeface="TS Deniz Bold"/>
                <a:cs typeface="TS Deniz Bold"/>
                <a:sym typeface="TS Deniz Bold"/>
              </a:rPr>
              <a:t>LIDERAZGO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91517" y="1810706"/>
            <a:ext cx="7548515" cy="1492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292"/>
              </a:lnSpc>
              <a:spcBef>
                <a:spcPct val="0"/>
              </a:spcBef>
            </a:pPr>
            <a:r>
              <a:rPr lang="en-US" sz="8780">
                <a:solidFill>
                  <a:srgbClr val="1800AD"/>
                </a:solidFill>
                <a:latin typeface="Borel"/>
                <a:ea typeface="Borel"/>
                <a:cs typeface="Borel"/>
                <a:sym typeface="Borel"/>
              </a:rPr>
              <a:t>Índice de</a:t>
            </a:r>
          </a:p>
        </p:txBody>
      </p:sp>
      <p:sp>
        <p:nvSpPr>
          <p:cNvPr id="3" name="Freeform 3"/>
          <p:cNvSpPr/>
          <p:nvPr/>
        </p:nvSpPr>
        <p:spPr>
          <a:xfrm>
            <a:off x="1463801" y="4416154"/>
            <a:ext cx="681026" cy="682266"/>
          </a:xfrm>
          <a:custGeom>
            <a:avLst/>
            <a:gdLst/>
            <a:ahLst/>
            <a:cxnLst/>
            <a:rect l="l" t="t" r="r" b="b"/>
            <a:pathLst>
              <a:path w="681026" h="682266">
                <a:moveTo>
                  <a:pt x="0" y="0"/>
                </a:moveTo>
                <a:lnTo>
                  <a:pt x="681026" y="0"/>
                </a:lnTo>
                <a:lnTo>
                  <a:pt x="681026" y="682266"/>
                </a:lnTo>
                <a:lnTo>
                  <a:pt x="0" y="6822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3028275" y="7957867"/>
            <a:ext cx="8846265" cy="4053624"/>
            <a:chOff x="0" y="0"/>
            <a:chExt cx="886891" cy="406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86891" cy="406400"/>
            </a:xfrm>
            <a:custGeom>
              <a:avLst/>
              <a:gdLst/>
              <a:ahLst/>
              <a:cxnLst/>
              <a:rect l="l" t="t" r="r" b="b"/>
              <a:pathLst>
                <a:path w="886891" h="406400">
                  <a:moveTo>
                    <a:pt x="683691" y="0"/>
                  </a:moveTo>
                  <a:cubicBezTo>
                    <a:pt x="795915" y="0"/>
                    <a:pt x="886891" y="90976"/>
                    <a:pt x="886891" y="203200"/>
                  </a:cubicBezTo>
                  <a:cubicBezTo>
                    <a:pt x="886891" y="315424"/>
                    <a:pt x="795915" y="406400"/>
                    <a:pt x="68369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D4C4C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86891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394858" y="8320921"/>
            <a:ext cx="1028463" cy="1028463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7B2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-1391517" y="6566350"/>
            <a:ext cx="2783034" cy="2783034"/>
          </a:xfrm>
          <a:custGeom>
            <a:avLst/>
            <a:gdLst/>
            <a:ahLst/>
            <a:cxnLst/>
            <a:rect l="l" t="t" r="r" b="b"/>
            <a:pathLst>
              <a:path w="2783034" h="2783034">
                <a:moveTo>
                  <a:pt x="0" y="0"/>
                </a:moveTo>
                <a:lnTo>
                  <a:pt x="2783034" y="0"/>
                </a:lnTo>
                <a:lnTo>
                  <a:pt x="2783034" y="2783034"/>
                </a:lnTo>
                <a:lnTo>
                  <a:pt x="0" y="27830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391517" y="2814314"/>
            <a:ext cx="8536993" cy="1554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719"/>
              </a:lnSpc>
              <a:spcBef>
                <a:spcPct val="0"/>
              </a:spcBef>
            </a:pPr>
            <a:r>
              <a:rPr lang="en-US" sz="9085" b="1" spc="-299">
                <a:solidFill>
                  <a:srgbClr val="4D4C4C"/>
                </a:solidFill>
                <a:latin typeface="TS Deniz Bold"/>
                <a:ea typeface="TS Deniz Bold"/>
                <a:cs typeface="TS Deniz Bold"/>
                <a:sym typeface="TS Deniz Bold"/>
              </a:rPr>
              <a:t>CONTENIDOS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9928509" y="896239"/>
            <a:ext cx="8181782" cy="9132698"/>
            <a:chOff x="0" y="0"/>
            <a:chExt cx="10909043" cy="12176930"/>
          </a:xfrm>
        </p:grpSpPr>
        <p:sp>
          <p:nvSpPr>
            <p:cNvPr id="13" name="AutoShape 13"/>
            <p:cNvSpPr/>
            <p:nvPr/>
          </p:nvSpPr>
          <p:spPr>
            <a:xfrm>
              <a:off x="0" y="1181657"/>
              <a:ext cx="9562885" cy="0"/>
            </a:xfrm>
            <a:prstGeom prst="line">
              <a:avLst/>
            </a:prstGeom>
            <a:ln w="76200" cap="flat">
              <a:solidFill>
                <a:srgbClr val="004A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500204" y="-76200"/>
              <a:ext cx="10408839" cy="8374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279"/>
                </a:lnSpc>
                <a:spcBef>
                  <a:spcPct val="0"/>
                </a:spcBef>
              </a:pPr>
              <a:r>
                <a:rPr lang="en-US" sz="3770" b="1" spc="222">
                  <a:solidFill>
                    <a:srgbClr val="4D4C4C"/>
                  </a:solidFill>
                  <a:latin typeface="Helios Bold"/>
                  <a:ea typeface="Helios Bold"/>
                  <a:cs typeface="Helios Bold"/>
                  <a:sym typeface="Helios Bold"/>
                </a:rPr>
                <a:t>01. Definiciones</a:t>
              </a:r>
            </a:p>
          </p:txBody>
        </p:sp>
        <p:sp>
          <p:nvSpPr>
            <p:cNvPr id="15" name="AutoShape 15"/>
            <p:cNvSpPr/>
            <p:nvPr/>
          </p:nvSpPr>
          <p:spPr>
            <a:xfrm>
              <a:off x="25961" y="6620594"/>
              <a:ext cx="9563032" cy="0"/>
            </a:xfrm>
            <a:prstGeom prst="line">
              <a:avLst/>
            </a:prstGeom>
            <a:ln w="76200" cap="flat">
              <a:solidFill>
                <a:srgbClr val="004A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499248" y="4228400"/>
              <a:ext cx="9011278" cy="16886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139"/>
                </a:lnSpc>
                <a:spcBef>
                  <a:spcPct val="0"/>
                </a:spcBef>
              </a:pPr>
              <a:r>
                <a:rPr lang="en-US" sz="3670" b="1" spc="216">
                  <a:solidFill>
                    <a:srgbClr val="4D4C4C"/>
                  </a:solidFill>
                  <a:latin typeface="Helios Bold"/>
                  <a:ea typeface="Helios Bold"/>
                  <a:cs typeface="Helios Bold"/>
                  <a:sym typeface="Helios Bold"/>
                </a:rPr>
                <a:t>03. Diferencia entre gestión y liderazgo</a:t>
              </a:r>
            </a:p>
          </p:txBody>
        </p:sp>
        <p:sp>
          <p:nvSpPr>
            <p:cNvPr id="17" name="AutoShape 17"/>
            <p:cNvSpPr/>
            <p:nvPr/>
          </p:nvSpPr>
          <p:spPr>
            <a:xfrm>
              <a:off x="25442" y="8937311"/>
              <a:ext cx="9562967" cy="0"/>
            </a:xfrm>
            <a:prstGeom prst="line">
              <a:avLst/>
            </a:prstGeom>
            <a:ln w="76200" cap="flat">
              <a:solidFill>
                <a:srgbClr val="004A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499248" y="7323589"/>
              <a:ext cx="9011278" cy="8250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139"/>
                </a:lnSpc>
                <a:spcBef>
                  <a:spcPct val="0"/>
                </a:spcBef>
              </a:pPr>
              <a:r>
                <a:rPr lang="en-US" sz="3670" b="1" spc="216">
                  <a:solidFill>
                    <a:srgbClr val="4D4C4C"/>
                  </a:solidFill>
                  <a:latin typeface="Helios Bold"/>
                  <a:ea typeface="Helios Bold"/>
                  <a:cs typeface="Helios Bold"/>
                  <a:sym typeface="Helios Bold"/>
                </a:rPr>
                <a:t>04. Estilos de liderazgo</a:t>
              </a:r>
            </a:p>
          </p:txBody>
        </p:sp>
        <p:sp>
          <p:nvSpPr>
            <p:cNvPr id="19" name="AutoShape 19"/>
            <p:cNvSpPr/>
            <p:nvPr/>
          </p:nvSpPr>
          <p:spPr>
            <a:xfrm>
              <a:off x="25961" y="12138830"/>
              <a:ext cx="9563404" cy="0"/>
            </a:xfrm>
            <a:prstGeom prst="line">
              <a:avLst/>
            </a:prstGeom>
            <a:ln w="76200" cap="flat">
              <a:solidFill>
                <a:srgbClr val="004A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552126" y="9318311"/>
              <a:ext cx="9037239" cy="25079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999"/>
                </a:lnSpc>
                <a:spcBef>
                  <a:spcPct val="0"/>
                </a:spcBef>
              </a:pPr>
              <a:r>
                <a:rPr lang="en-US" sz="3570" b="1" spc="210">
                  <a:solidFill>
                    <a:srgbClr val="4D4C4C"/>
                  </a:solidFill>
                  <a:latin typeface="Helios Bold"/>
                  <a:ea typeface="Helios Bold"/>
                  <a:cs typeface="Helios Bold"/>
                  <a:sym typeface="Helios Bold"/>
                </a:rPr>
                <a:t>05. Liderazgo en los diferentes niveles de la organización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552126" y="1562657"/>
              <a:ext cx="9063200" cy="17264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279"/>
                </a:lnSpc>
                <a:spcBef>
                  <a:spcPct val="0"/>
                </a:spcBef>
              </a:pPr>
              <a:r>
                <a:rPr lang="en-US" sz="3770" b="1" spc="222">
                  <a:solidFill>
                    <a:srgbClr val="4D4C4C"/>
                  </a:solidFill>
                  <a:latin typeface="Helios Bold"/>
                  <a:ea typeface="Helios Bold"/>
                  <a:cs typeface="Helios Bold"/>
                  <a:sym typeface="Helios Bold"/>
                </a:rPr>
                <a:t>02. Características del líder</a:t>
              </a:r>
            </a:p>
          </p:txBody>
        </p:sp>
        <p:sp>
          <p:nvSpPr>
            <p:cNvPr id="22" name="AutoShape 22"/>
            <p:cNvSpPr/>
            <p:nvPr/>
          </p:nvSpPr>
          <p:spPr>
            <a:xfrm>
              <a:off x="0" y="3746346"/>
              <a:ext cx="9562885" cy="0"/>
            </a:xfrm>
            <a:prstGeom prst="line">
              <a:avLst/>
            </a:prstGeom>
            <a:ln w="76200" cap="flat">
              <a:solidFill>
                <a:srgbClr val="004AAD"/>
              </a:solidFill>
              <a:prstDash val="solid"/>
              <a:headEnd type="none" w="sm" len="sm"/>
              <a:tailEnd type="none" w="sm" len="sm"/>
            </a:ln>
          </p:spPr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2134415" y="3073364"/>
            <a:ext cx="8227978" cy="4140271"/>
            <a:chOff x="0" y="0"/>
            <a:chExt cx="807640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07640" cy="406400"/>
            </a:xfrm>
            <a:custGeom>
              <a:avLst/>
              <a:gdLst/>
              <a:ahLst/>
              <a:cxnLst/>
              <a:rect l="l" t="t" r="r" b="b"/>
              <a:pathLst>
                <a:path w="807640" h="406400">
                  <a:moveTo>
                    <a:pt x="604440" y="0"/>
                  </a:moveTo>
                  <a:cubicBezTo>
                    <a:pt x="716665" y="0"/>
                    <a:pt x="807640" y="90976"/>
                    <a:pt x="807640" y="203200"/>
                  </a:cubicBezTo>
                  <a:cubicBezTo>
                    <a:pt x="807640" y="315424"/>
                    <a:pt x="716665" y="406400"/>
                    <a:pt x="60444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D4C4C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0764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428627" y="3319928"/>
            <a:ext cx="4216185" cy="3664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64"/>
              </a:lnSpc>
              <a:spcBef>
                <a:spcPct val="0"/>
              </a:spcBef>
            </a:pPr>
            <a:r>
              <a:rPr lang="en-US" sz="21474" b="1">
                <a:solidFill>
                  <a:srgbClr val="4D4C4C"/>
                </a:solidFill>
                <a:latin typeface="TS Deniz Bold"/>
                <a:ea typeface="TS Deniz Bold"/>
                <a:cs typeface="TS Deniz Bold"/>
                <a:sym typeface="TS Deniz Bold"/>
              </a:rPr>
              <a:t>04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622171" y="3943541"/>
            <a:ext cx="10522952" cy="1209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76"/>
              </a:lnSpc>
              <a:spcBef>
                <a:spcPct val="0"/>
              </a:spcBef>
            </a:pPr>
            <a:r>
              <a:rPr lang="en-US" sz="7125">
                <a:solidFill>
                  <a:srgbClr val="1800AD"/>
                </a:solidFill>
                <a:latin typeface="Borel"/>
                <a:ea typeface="Borel"/>
                <a:cs typeface="Borel"/>
                <a:sym typeface="Borel"/>
              </a:rPr>
              <a:t>Estilos de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622171" y="4599456"/>
            <a:ext cx="10637129" cy="2066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0"/>
              </a:lnSpc>
              <a:spcBef>
                <a:spcPct val="0"/>
              </a:spcBef>
            </a:pPr>
            <a:r>
              <a:rPr lang="en-US" sz="12000" b="1">
                <a:solidFill>
                  <a:srgbClr val="4D4C4C"/>
                </a:solidFill>
                <a:latin typeface="TS Deniz Bold"/>
                <a:ea typeface="TS Deniz Bold"/>
                <a:cs typeface="TS Deniz Bold"/>
                <a:sym typeface="TS Deniz Bold"/>
              </a:rPr>
              <a:t>liderazgo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79387" y="2646483"/>
            <a:ext cx="1098480" cy="109848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7B2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-1698802" y="5514834"/>
            <a:ext cx="3397604" cy="3397604"/>
          </a:xfrm>
          <a:custGeom>
            <a:avLst/>
            <a:gdLst/>
            <a:ahLst/>
            <a:cxnLst/>
            <a:rect l="l" t="t" r="r" b="b"/>
            <a:pathLst>
              <a:path w="3397604" h="3397604">
                <a:moveTo>
                  <a:pt x="0" y="0"/>
                </a:moveTo>
                <a:lnTo>
                  <a:pt x="3397604" y="0"/>
                </a:lnTo>
                <a:lnTo>
                  <a:pt x="3397604" y="3397603"/>
                </a:lnTo>
                <a:lnTo>
                  <a:pt x="0" y="33976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 rot="-10800000">
            <a:off x="13986999" y="-2149600"/>
            <a:ext cx="6316248" cy="3178300"/>
            <a:chOff x="0" y="0"/>
            <a:chExt cx="807640" cy="406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07640" cy="406400"/>
            </a:xfrm>
            <a:custGeom>
              <a:avLst/>
              <a:gdLst/>
              <a:ahLst/>
              <a:cxnLst/>
              <a:rect l="l" t="t" r="r" b="b"/>
              <a:pathLst>
                <a:path w="807640" h="406400">
                  <a:moveTo>
                    <a:pt x="604440" y="0"/>
                  </a:moveTo>
                  <a:cubicBezTo>
                    <a:pt x="716665" y="0"/>
                    <a:pt x="807640" y="90976"/>
                    <a:pt x="807640" y="203200"/>
                  </a:cubicBezTo>
                  <a:cubicBezTo>
                    <a:pt x="807640" y="315424"/>
                    <a:pt x="716665" y="406400"/>
                    <a:pt x="60444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D4C4C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80764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7259300" y="-565845"/>
            <a:ext cx="15452455" cy="11836184"/>
            <a:chOff x="0" y="0"/>
            <a:chExt cx="4069782" cy="311734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069783" cy="3117349"/>
            </a:xfrm>
            <a:custGeom>
              <a:avLst/>
              <a:gdLst/>
              <a:ahLst/>
              <a:cxnLst/>
              <a:rect l="l" t="t" r="r" b="b"/>
              <a:pathLst>
                <a:path w="4069783" h="3117349">
                  <a:moveTo>
                    <a:pt x="0" y="0"/>
                  </a:moveTo>
                  <a:lnTo>
                    <a:pt x="4069783" y="0"/>
                  </a:lnTo>
                  <a:lnTo>
                    <a:pt x="4069783" y="3117349"/>
                  </a:lnTo>
                  <a:lnTo>
                    <a:pt x="0" y="3117349"/>
                  </a:lnTo>
                  <a:close/>
                </a:path>
              </a:pathLst>
            </a:custGeom>
            <a:solidFill>
              <a:srgbClr val="0097B2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4069782" cy="31649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3CD6DBE-D32D-4D48-AF78-B96F5A8FB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16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8012279" y="277660"/>
            <a:ext cx="11836639" cy="9573198"/>
            <a:chOff x="0" y="0"/>
            <a:chExt cx="3117469" cy="25213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17469" cy="2521336"/>
            </a:xfrm>
            <a:custGeom>
              <a:avLst/>
              <a:gdLst/>
              <a:ahLst/>
              <a:cxnLst/>
              <a:rect l="l" t="t" r="r" b="b"/>
              <a:pathLst>
                <a:path w="3117469" h="2521336">
                  <a:moveTo>
                    <a:pt x="0" y="0"/>
                  </a:moveTo>
                  <a:lnTo>
                    <a:pt x="3117469" y="0"/>
                  </a:lnTo>
                  <a:lnTo>
                    <a:pt x="3117469" y="2521336"/>
                  </a:lnTo>
                  <a:lnTo>
                    <a:pt x="0" y="2521336"/>
                  </a:lnTo>
                  <a:close/>
                </a:path>
              </a:pathLst>
            </a:custGeom>
            <a:solidFill>
              <a:srgbClr val="0097B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117469" cy="2568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7089472" y="-2686123"/>
            <a:ext cx="13682253" cy="4140271"/>
            <a:chOff x="0" y="0"/>
            <a:chExt cx="1343020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43020" cy="406400"/>
            </a:xfrm>
            <a:custGeom>
              <a:avLst/>
              <a:gdLst/>
              <a:ahLst/>
              <a:cxnLst/>
              <a:rect l="l" t="t" r="r" b="b"/>
              <a:pathLst>
                <a:path w="1343020" h="406400">
                  <a:moveTo>
                    <a:pt x="1139820" y="0"/>
                  </a:moveTo>
                  <a:cubicBezTo>
                    <a:pt x="1252045" y="0"/>
                    <a:pt x="1343020" y="90976"/>
                    <a:pt x="1343020" y="203200"/>
                  </a:cubicBezTo>
                  <a:cubicBezTo>
                    <a:pt x="1343020" y="315424"/>
                    <a:pt x="1252045" y="406400"/>
                    <a:pt x="113982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D4C4C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34302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-2506918" y="8424265"/>
            <a:ext cx="4326365" cy="4326365"/>
          </a:xfrm>
          <a:custGeom>
            <a:avLst/>
            <a:gdLst/>
            <a:ahLst/>
            <a:cxnLst/>
            <a:rect l="l" t="t" r="r" b="b"/>
            <a:pathLst>
              <a:path w="4326365" h="4326365">
                <a:moveTo>
                  <a:pt x="0" y="0"/>
                </a:moveTo>
                <a:lnTo>
                  <a:pt x="4326365" y="0"/>
                </a:lnTo>
                <a:lnTo>
                  <a:pt x="4326365" y="4326365"/>
                </a:lnTo>
                <a:lnTo>
                  <a:pt x="0" y="43263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 rot="-10800000">
            <a:off x="7457005" y="443095"/>
            <a:ext cx="1035787" cy="1035787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7B2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833064" y="644500"/>
            <a:ext cx="7727862" cy="8633115"/>
            <a:chOff x="0" y="0"/>
            <a:chExt cx="1253208" cy="140001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53208" cy="1400010"/>
            </a:xfrm>
            <a:custGeom>
              <a:avLst/>
              <a:gdLst/>
              <a:ahLst/>
              <a:cxnLst/>
              <a:rect l="l" t="t" r="r" b="b"/>
              <a:pathLst>
                <a:path w="1253208" h="1400010">
                  <a:moveTo>
                    <a:pt x="0" y="0"/>
                  </a:moveTo>
                  <a:lnTo>
                    <a:pt x="1253208" y="0"/>
                  </a:lnTo>
                  <a:lnTo>
                    <a:pt x="1253208" y="1400010"/>
                  </a:lnTo>
                  <a:lnTo>
                    <a:pt x="0" y="1400010"/>
                  </a:lnTo>
                  <a:close/>
                </a:path>
              </a:pathLst>
            </a:custGeom>
            <a:blipFill>
              <a:blip r:embed="rId4"/>
              <a:stretch>
                <a:fillRect l="-44202" r="-53085"/>
              </a:stretch>
            </a:blipFill>
            <a:ln w="85725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id="14" name="TextBox 14"/>
          <p:cNvSpPr txBox="1"/>
          <p:nvPr/>
        </p:nvSpPr>
        <p:spPr>
          <a:xfrm>
            <a:off x="1654110" y="2129664"/>
            <a:ext cx="6320788" cy="7456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1"/>
              </a:lnSpc>
              <a:spcBef>
                <a:spcPct val="0"/>
              </a:spcBef>
            </a:pPr>
            <a:r>
              <a:rPr lang="en-US" sz="5293" spc="312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Cada tipo  de liderazgo determina estilos distintos de comportamiento o “atmósferas de grupo”.</a:t>
            </a:r>
          </a:p>
          <a:p>
            <a:pPr algn="ctr">
              <a:lnSpc>
                <a:spcPts val="7411"/>
              </a:lnSpc>
              <a:spcBef>
                <a:spcPct val="0"/>
              </a:spcBef>
            </a:pPr>
            <a:endParaRPr lang="en-US" sz="5293" spc="312">
              <a:solidFill>
                <a:srgbClr val="4D4C4C"/>
              </a:solidFill>
              <a:latin typeface="Helios"/>
              <a:ea typeface="Helios"/>
              <a:cs typeface="Helios"/>
              <a:sym typeface="Helio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3F03C69-6AD2-4A6A-876D-F9A54E1FA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319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5E35800-5EEE-43D4-8F64-252142BB20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088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6C74EE4-A509-472B-AA4C-4A2307F89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47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6160820" y="2461682"/>
            <a:ext cx="5966360" cy="19855818"/>
            <a:chOff x="0" y="0"/>
            <a:chExt cx="1571387" cy="52295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71387" cy="5229516"/>
            </a:xfrm>
            <a:custGeom>
              <a:avLst/>
              <a:gdLst/>
              <a:ahLst/>
              <a:cxnLst/>
              <a:rect l="l" t="t" r="r" b="b"/>
              <a:pathLst>
                <a:path w="1571387" h="5229516">
                  <a:moveTo>
                    <a:pt x="0" y="0"/>
                  </a:moveTo>
                  <a:lnTo>
                    <a:pt x="1571387" y="0"/>
                  </a:lnTo>
                  <a:lnTo>
                    <a:pt x="1571387" y="5229516"/>
                  </a:lnTo>
                  <a:lnTo>
                    <a:pt x="0" y="5229516"/>
                  </a:lnTo>
                  <a:close/>
                </a:path>
              </a:pathLst>
            </a:custGeom>
            <a:solidFill>
              <a:srgbClr val="0097B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571387" cy="52771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780527" y="8216864"/>
            <a:ext cx="8227978" cy="4140271"/>
            <a:chOff x="0" y="0"/>
            <a:chExt cx="807640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07640" cy="406400"/>
            </a:xfrm>
            <a:custGeom>
              <a:avLst/>
              <a:gdLst/>
              <a:ahLst/>
              <a:cxnLst/>
              <a:rect l="l" t="t" r="r" b="b"/>
              <a:pathLst>
                <a:path w="807640" h="406400">
                  <a:moveTo>
                    <a:pt x="604440" y="0"/>
                  </a:moveTo>
                  <a:cubicBezTo>
                    <a:pt x="716665" y="0"/>
                    <a:pt x="807640" y="90976"/>
                    <a:pt x="807640" y="203200"/>
                  </a:cubicBezTo>
                  <a:cubicBezTo>
                    <a:pt x="807640" y="315424"/>
                    <a:pt x="716665" y="406400"/>
                    <a:pt x="60444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D4C4C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0764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-2368250" y="-2004346"/>
            <a:ext cx="4736499" cy="4736499"/>
          </a:xfrm>
          <a:custGeom>
            <a:avLst/>
            <a:gdLst/>
            <a:ahLst/>
            <a:cxnLst/>
            <a:rect l="l" t="t" r="r" b="b"/>
            <a:pathLst>
              <a:path w="4736499" h="4736499">
                <a:moveTo>
                  <a:pt x="0" y="0"/>
                </a:moveTo>
                <a:lnTo>
                  <a:pt x="4736500" y="0"/>
                </a:lnTo>
                <a:lnTo>
                  <a:pt x="4736500" y="4736499"/>
                </a:lnTo>
                <a:lnTo>
                  <a:pt x="0" y="47364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256538" y="4067043"/>
            <a:ext cx="14079725" cy="460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87"/>
              </a:lnSpc>
              <a:spcBef>
                <a:spcPct val="0"/>
              </a:spcBef>
            </a:pPr>
            <a:r>
              <a:rPr lang="en-US" sz="4348" spc="256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Es indudable la efectividad de los liderazgos democráticos o participativos ya que garantizan </a:t>
            </a:r>
            <a:r>
              <a:rPr lang="en-US" sz="4348" b="1" spc="256">
                <a:solidFill>
                  <a:srgbClr val="4D4C4C"/>
                </a:solidFill>
                <a:latin typeface="Helios Bold"/>
                <a:ea typeface="Helios Bold"/>
                <a:cs typeface="Helios Bold"/>
                <a:sym typeface="Helios Bold"/>
              </a:rPr>
              <a:t>eficacia y eficiencia</a:t>
            </a:r>
            <a:r>
              <a:rPr lang="en-US" sz="4348" spc="256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. Un buen liderazgo grupal cumplimenta estos dos aspectos ya que la falla en uno de ellos acarrea el fracaso en el otro.</a:t>
            </a:r>
          </a:p>
          <a:p>
            <a:pPr algn="ctr">
              <a:lnSpc>
                <a:spcPts val="6087"/>
              </a:lnSpc>
              <a:spcBef>
                <a:spcPct val="0"/>
              </a:spcBef>
            </a:pPr>
            <a:endParaRPr lang="en-US" sz="4348" spc="256">
              <a:solidFill>
                <a:srgbClr val="4D4C4C"/>
              </a:solidFill>
              <a:latin typeface="Helios"/>
              <a:ea typeface="Helios"/>
              <a:cs typeface="Helios"/>
              <a:sym typeface="Helios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6631729" y="7589293"/>
            <a:ext cx="1255142" cy="1255142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7B2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591019" y="1934661"/>
            <a:ext cx="13410763" cy="1483164"/>
            <a:chOff x="0" y="0"/>
            <a:chExt cx="17881017" cy="197755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588190" cy="1591083"/>
            </a:xfrm>
            <a:custGeom>
              <a:avLst/>
              <a:gdLst/>
              <a:ahLst/>
              <a:cxnLst/>
              <a:rect l="l" t="t" r="r" b="b"/>
              <a:pathLst>
                <a:path w="1588190" h="1591083">
                  <a:moveTo>
                    <a:pt x="0" y="0"/>
                  </a:moveTo>
                  <a:lnTo>
                    <a:pt x="1588190" y="0"/>
                  </a:lnTo>
                  <a:lnTo>
                    <a:pt x="1588190" y="1591083"/>
                  </a:lnTo>
                  <a:lnTo>
                    <a:pt x="0" y="15910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 rot="-10800000">
              <a:off x="16292828" y="0"/>
              <a:ext cx="1588190" cy="1591083"/>
            </a:xfrm>
            <a:custGeom>
              <a:avLst/>
              <a:gdLst/>
              <a:ahLst/>
              <a:cxnLst/>
              <a:rect l="l" t="t" r="r" b="b"/>
              <a:pathLst>
                <a:path w="1588190" h="1591083">
                  <a:moveTo>
                    <a:pt x="0" y="0"/>
                  </a:moveTo>
                  <a:lnTo>
                    <a:pt x="1588189" y="0"/>
                  </a:lnTo>
                  <a:lnTo>
                    <a:pt x="1588189" y="1591083"/>
                  </a:lnTo>
                  <a:lnTo>
                    <a:pt x="0" y="15910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TextBox 16"/>
            <p:cNvSpPr txBox="1"/>
            <p:nvPr/>
          </p:nvSpPr>
          <p:spPr>
            <a:xfrm>
              <a:off x="1698813" y="-12833"/>
              <a:ext cx="14483392" cy="19903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99"/>
                </a:lnSpc>
                <a:spcBef>
                  <a:spcPct val="0"/>
                </a:spcBef>
              </a:pPr>
              <a:r>
                <a:rPr lang="en-US" sz="8999">
                  <a:solidFill>
                    <a:srgbClr val="1800AD"/>
                  </a:solidFill>
                  <a:latin typeface="Borel"/>
                  <a:ea typeface="Borel"/>
                  <a:cs typeface="Borel"/>
                  <a:sym typeface="Borel"/>
                </a:rPr>
                <a:t>Importante</a:t>
              </a: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2134415" y="3073364"/>
            <a:ext cx="8227978" cy="4140271"/>
            <a:chOff x="0" y="0"/>
            <a:chExt cx="807640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07640" cy="406400"/>
            </a:xfrm>
            <a:custGeom>
              <a:avLst/>
              <a:gdLst/>
              <a:ahLst/>
              <a:cxnLst/>
              <a:rect l="l" t="t" r="r" b="b"/>
              <a:pathLst>
                <a:path w="807640" h="406400">
                  <a:moveTo>
                    <a:pt x="604440" y="0"/>
                  </a:moveTo>
                  <a:cubicBezTo>
                    <a:pt x="716665" y="0"/>
                    <a:pt x="807640" y="90976"/>
                    <a:pt x="807640" y="203200"/>
                  </a:cubicBezTo>
                  <a:cubicBezTo>
                    <a:pt x="807640" y="315424"/>
                    <a:pt x="716665" y="406400"/>
                    <a:pt x="60444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D4C4C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0764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428627" y="3319928"/>
            <a:ext cx="4216185" cy="3664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64"/>
              </a:lnSpc>
              <a:spcBef>
                <a:spcPct val="0"/>
              </a:spcBef>
            </a:pPr>
            <a:r>
              <a:rPr lang="en-US" sz="21474" b="1">
                <a:solidFill>
                  <a:srgbClr val="4D4C4C"/>
                </a:solidFill>
                <a:latin typeface="TS Deniz Bold"/>
                <a:ea typeface="TS Deniz Bold"/>
                <a:cs typeface="TS Deniz Bold"/>
                <a:sym typeface="TS Deniz Bold"/>
              </a:rPr>
              <a:t>05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622171" y="3943541"/>
            <a:ext cx="10522952" cy="1176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96"/>
              </a:lnSpc>
              <a:spcBef>
                <a:spcPct val="0"/>
              </a:spcBef>
            </a:pPr>
            <a:r>
              <a:rPr lang="en-US" sz="6925">
                <a:solidFill>
                  <a:srgbClr val="1800AD"/>
                </a:solidFill>
                <a:latin typeface="Borel"/>
                <a:ea typeface="Borel"/>
                <a:cs typeface="Borel"/>
                <a:sym typeface="Borel"/>
              </a:rPr>
              <a:t>Liderazgo en distintos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622171" y="4561356"/>
            <a:ext cx="10637129" cy="2373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319"/>
              </a:lnSpc>
              <a:spcBef>
                <a:spcPct val="0"/>
              </a:spcBef>
            </a:pPr>
            <a:r>
              <a:rPr lang="en-US" sz="13799" b="1">
                <a:solidFill>
                  <a:srgbClr val="4D4C4C"/>
                </a:solidFill>
                <a:latin typeface="TS Deniz Bold"/>
                <a:ea typeface="TS Deniz Bold"/>
                <a:cs typeface="TS Deniz Bold"/>
                <a:sym typeface="TS Deniz Bold"/>
              </a:rPr>
              <a:t>niveles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79387" y="2646483"/>
            <a:ext cx="1098480" cy="109848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7B2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-1698802" y="5514834"/>
            <a:ext cx="3397604" cy="3397604"/>
          </a:xfrm>
          <a:custGeom>
            <a:avLst/>
            <a:gdLst/>
            <a:ahLst/>
            <a:cxnLst/>
            <a:rect l="l" t="t" r="r" b="b"/>
            <a:pathLst>
              <a:path w="3397604" h="3397604">
                <a:moveTo>
                  <a:pt x="0" y="0"/>
                </a:moveTo>
                <a:lnTo>
                  <a:pt x="3397604" y="0"/>
                </a:lnTo>
                <a:lnTo>
                  <a:pt x="3397604" y="3397603"/>
                </a:lnTo>
                <a:lnTo>
                  <a:pt x="0" y="33976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 rot="-10800000">
            <a:off x="13986999" y="-2149600"/>
            <a:ext cx="6316248" cy="3178300"/>
            <a:chOff x="0" y="0"/>
            <a:chExt cx="807640" cy="406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07640" cy="406400"/>
            </a:xfrm>
            <a:custGeom>
              <a:avLst/>
              <a:gdLst/>
              <a:ahLst/>
              <a:cxnLst/>
              <a:rect l="l" t="t" r="r" b="b"/>
              <a:pathLst>
                <a:path w="807640" h="406400">
                  <a:moveTo>
                    <a:pt x="604440" y="0"/>
                  </a:moveTo>
                  <a:cubicBezTo>
                    <a:pt x="716665" y="0"/>
                    <a:pt x="807640" y="90976"/>
                    <a:pt x="807640" y="203200"/>
                  </a:cubicBezTo>
                  <a:cubicBezTo>
                    <a:pt x="807640" y="315424"/>
                    <a:pt x="716665" y="406400"/>
                    <a:pt x="60444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D4C4C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80764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7259300" y="-565845"/>
            <a:ext cx="15452455" cy="11836184"/>
            <a:chOff x="0" y="0"/>
            <a:chExt cx="4069782" cy="311734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069783" cy="3117349"/>
            </a:xfrm>
            <a:custGeom>
              <a:avLst/>
              <a:gdLst/>
              <a:ahLst/>
              <a:cxnLst/>
              <a:rect l="l" t="t" r="r" b="b"/>
              <a:pathLst>
                <a:path w="4069783" h="3117349">
                  <a:moveTo>
                    <a:pt x="0" y="0"/>
                  </a:moveTo>
                  <a:lnTo>
                    <a:pt x="4069783" y="0"/>
                  </a:lnTo>
                  <a:lnTo>
                    <a:pt x="4069783" y="3117349"/>
                  </a:lnTo>
                  <a:lnTo>
                    <a:pt x="0" y="3117349"/>
                  </a:lnTo>
                  <a:close/>
                </a:path>
              </a:pathLst>
            </a:custGeom>
            <a:solidFill>
              <a:srgbClr val="0097B2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4069782" cy="31649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2178831" y="277915"/>
            <a:ext cx="11836639" cy="9573198"/>
            <a:chOff x="0" y="0"/>
            <a:chExt cx="3117469" cy="25213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17469" cy="2521336"/>
            </a:xfrm>
            <a:custGeom>
              <a:avLst/>
              <a:gdLst/>
              <a:ahLst/>
              <a:cxnLst/>
              <a:rect l="l" t="t" r="r" b="b"/>
              <a:pathLst>
                <a:path w="3117469" h="2521336">
                  <a:moveTo>
                    <a:pt x="0" y="0"/>
                  </a:moveTo>
                  <a:lnTo>
                    <a:pt x="3117469" y="0"/>
                  </a:lnTo>
                  <a:lnTo>
                    <a:pt x="3117469" y="2521336"/>
                  </a:lnTo>
                  <a:lnTo>
                    <a:pt x="0" y="2521336"/>
                  </a:lnTo>
                  <a:close/>
                </a:path>
              </a:pathLst>
            </a:custGeom>
            <a:solidFill>
              <a:srgbClr val="0097B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117469" cy="2568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95516" y="1028700"/>
            <a:ext cx="7006559" cy="8227732"/>
            <a:chOff x="0" y="0"/>
            <a:chExt cx="1085499" cy="12746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85499" cy="1274691"/>
            </a:xfrm>
            <a:custGeom>
              <a:avLst/>
              <a:gdLst/>
              <a:ahLst/>
              <a:cxnLst/>
              <a:rect l="l" t="t" r="r" b="b"/>
              <a:pathLst>
                <a:path w="1085499" h="1274691">
                  <a:moveTo>
                    <a:pt x="0" y="0"/>
                  </a:moveTo>
                  <a:lnTo>
                    <a:pt x="1085499" y="0"/>
                  </a:lnTo>
                  <a:lnTo>
                    <a:pt x="1085499" y="1274691"/>
                  </a:lnTo>
                  <a:lnTo>
                    <a:pt x="0" y="1274691"/>
                  </a:lnTo>
                  <a:close/>
                </a:path>
              </a:pathLst>
            </a:custGeom>
            <a:blipFill>
              <a:blip r:embed="rId2"/>
              <a:stretch>
                <a:fillRect l="-20653" r="-17295"/>
              </a:stretch>
            </a:blipFill>
            <a:ln w="85725" cap="sq">
              <a:solidFill>
                <a:srgbClr val="FFFFFF"/>
              </a:solidFill>
              <a:prstDash val="solid"/>
              <a:miter/>
            </a:ln>
          </p:spPr>
        </p:sp>
      </p:grpSp>
      <p:grpSp>
        <p:nvGrpSpPr>
          <p:cNvPr id="7" name="Group 7"/>
          <p:cNvGrpSpPr/>
          <p:nvPr/>
        </p:nvGrpSpPr>
        <p:grpSpPr>
          <a:xfrm>
            <a:off x="12604305" y="-3111571"/>
            <a:ext cx="8792245" cy="5085668"/>
            <a:chOff x="0" y="0"/>
            <a:chExt cx="11722993" cy="6780890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1722993" cy="5072550"/>
              <a:chOff x="0" y="0"/>
              <a:chExt cx="939217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939217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939217" h="406400">
                    <a:moveTo>
                      <a:pt x="736017" y="0"/>
                    </a:moveTo>
                    <a:cubicBezTo>
                      <a:pt x="848241" y="0"/>
                      <a:pt x="939217" y="90976"/>
                      <a:pt x="939217" y="203200"/>
                    </a:cubicBezTo>
                    <a:cubicBezTo>
                      <a:pt x="939217" y="315424"/>
                      <a:pt x="848241" y="406400"/>
                      <a:pt x="736017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0" cap="sq">
                <a:solidFill>
                  <a:srgbClr val="4D4C4C"/>
                </a:solidFill>
                <a:prstDash val="solid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939217" cy="454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>
              <a:off x="5458047" y="1868024"/>
              <a:ext cx="4912866" cy="4912866"/>
            </a:xfrm>
            <a:custGeom>
              <a:avLst/>
              <a:gdLst/>
              <a:ahLst/>
              <a:cxnLst/>
              <a:rect l="l" t="t" r="r" b="b"/>
              <a:pathLst>
                <a:path w="4912866" h="4912866">
                  <a:moveTo>
                    <a:pt x="0" y="0"/>
                  </a:moveTo>
                  <a:lnTo>
                    <a:pt x="4912867" y="0"/>
                  </a:lnTo>
                  <a:lnTo>
                    <a:pt x="4912867" y="4912866"/>
                  </a:lnTo>
                  <a:lnTo>
                    <a:pt x="0" y="49128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12" name="Group 12"/>
            <p:cNvGrpSpPr/>
            <p:nvPr/>
          </p:nvGrpSpPr>
          <p:grpSpPr>
            <a:xfrm>
              <a:off x="2141258" y="4578175"/>
              <a:ext cx="1175936" cy="1175936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97B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/>
              </a:p>
            </p:txBody>
          </p:sp>
        </p:grpSp>
      </p:grpSp>
      <p:sp>
        <p:nvSpPr>
          <p:cNvPr id="15" name="TextBox 15"/>
          <p:cNvSpPr txBox="1"/>
          <p:nvPr/>
        </p:nvSpPr>
        <p:spPr>
          <a:xfrm>
            <a:off x="8768270" y="5038725"/>
            <a:ext cx="9122353" cy="4773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11"/>
              </a:lnSpc>
            </a:pPr>
            <a:r>
              <a:rPr lang="en-US" sz="4508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Se les atribuyen cuatro actividades básicas: </a:t>
            </a:r>
          </a:p>
          <a:p>
            <a:pPr algn="ctr">
              <a:lnSpc>
                <a:spcPts val="6311"/>
              </a:lnSpc>
            </a:pPr>
            <a:r>
              <a:rPr lang="en-US" sz="4508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Planificación</a:t>
            </a:r>
          </a:p>
          <a:p>
            <a:pPr algn="ctr">
              <a:lnSpc>
                <a:spcPts val="6311"/>
              </a:lnSpc>
            </a:pPr>
            <a:r>
              <a:rPr lang="en-US" sz="4508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Organización</a:t>
            </a:r>
          </a:p>
          <a:p>
            <a:pPr algn="ctr">
              <a:lnSpc>
                <a:spcPts val="6311"/>
              </a:lnSpc>
            </a:pPr>
            <a:r>
              <a:rPr lang="en-US" sz="4508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Dirección </a:t>
            </a:r>
          </a:p>
          <a:p>
            <a:pPr algn="ctr">
              <a:lnSpc>
                <a:spcPts val="6311"/>
              </a:lnSpc>
            </a:pPr>
            <a:r>
              <a:rPr lang="en-US" sz="4508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Control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858584" y="1208316"/>
            <a:ext cx="6941724" cy="3190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34"/>
              </a:lnSpc>
            </a:pPr>
            <a:r>
              <a:rPr lang="en-US" sz="4524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Dentro de los niveles directivos están la alta dirección, los mandos medios y los supervisores.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1ADA0C7-CD2F-4B5E-94B7-8691D9A69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0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506918" y="8424265"/>
            <a:ext cx="4326365" cy="4326365"/>
          </a:xfrm>
          <a:custGeom>
            <a:avLst/>
            <a:gdLst/>
            <a:ahLst/>
            <a:cxnLst/>
            <a:rect l="l" t="t" r="r" b="b"/>
            <a:pathLst>
              <a:path w="4326365" h="4326365">
                <a:moveTo>
                  <a:pt x="0" y="0"/>
                </a:moveTo>
                <a:lnTo>
                  <a:pt x="4326365" y="0"/>
                </a:lnTo>
                <a:lnTo>
                  <a:pt x="4326365" y="4326365"/>
                </a:lnTo>
                <a:lnTo>
                  <a:pt x="0" y="43263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-5400000">
            <a:off x="9322602" y="892404"/>
            <a:ext cx="10287000" cy="8502193"/>
            <a:chOff x="0" y="0"/>
            <a:chExt cx="3245668" cy="26825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45668" cy="2682541"/>
            </a:xfrm>
            <a:custGeom>
              <a:avLst/>
              <a:gdLst/>
              <a:ahLst/>
              <a:cxnLst/>
              <a:rect l="l" t="t" r="r" b="b"/>
              <a:pathLst>
                <a:path w="3245668" h="2682541">
                  <a:moveTo>
                    <a:pt x="0" y="0"/>
                  </a:moveTo>
                  <a:lnTo>
                    <a:pt x="3245668" y="0"/>
                  </a:lnTo>
                  <a:lnTo>
                    <a:pt x="3245668" y="2682541"/>
                  </a:lnTo>
                  <a:lnTo>
                    <a:pt x="0" y="2682541"/>
                  </a:lnTo>
                  <a:close/>
                </a:path>
              </a:pathLst>
            </a:custGeom>
            <a:solidFill>
              <a:srgbClr val="0097B2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245668" cy="2730166"/>
            </a:xfrm>
            <a:prstGeom prst="rect">
              <a:avLst/>
            </a:prstGeom>
          </p:spPr>
          <p:txBody>
            <a:bodyPr lIns="42405" tIns="42405" rIns="42405" bIns="42405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660695" y="1028700"/>
            <a:ext cx="7211247" cy="8229600"/>
            <a:chOff x="0" y="0"/>
            <a:chExt cx="1253208" cy="143018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53208" cy="1430182"/>
            </a:xfrm>
            <a:custGeom>
              <a:avLst/>
              <a:gdLst/>
              <a:ahLst/>
              <a:cxnLst/>
              <a:rect l="l" t="t" r="r" b="b"/>
              <a:pathLst>
                <a:path w="1253208" h="1430182">
                  <a:moveTo>
                    <a:pt x="0" y="0"/>
                  </a:moveTo>
                  <a:lnTo>
                    <a:pt x="1253208" y="0"/>
                  </a:lnTo>
                  <a:lnTo>
                    <a:pt x="1253208" y="1430182"/>
                  </a:lnTo>
                  <a:lnTo>
                    <a:pt x="0" y="1430182"/>
                  </a:lnTo>
                  <a:close/>
                </a:path>
              </a:pathLst>
            </a:custGeom>
            <a:blipFill>
              <a:blip r:embed="rId4"/>
              <a:stretch>
                <a:fillRect l="-9502" t="-2139" r="-7060"/>
              </a:stretch>
            </a:blipFill>
            <a:ln w="85725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1278234" y="933450"/>
            <a:ext cx="7423987" cy="8324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5"/>
              </a:lnSpc>
            </a:pPr>
            <a:r>
              <a:rPr lang="en-US" sz="4303" spc="253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Identificar y desarrollar líderes es una de las principales preocupaciones de las organizaciones. </a:t>
            </a:r>
          </a:p>
          <a:p>
            <a:pPr algn="ctr">
              <a:lnSpc>
                <a:spcPts val="6025"/>
              </a:lnSpc>
            </a:pPr>
            <a:endParaRPr lang="en-US" sz="4303" spc="253">
              <a:solidFill>
                <a:srgbClr val="4D4C4C"/>
              </a:solidFill>
              <a:latin typeface="Helios"/>
              <a:ea typeface="Helios"/>
              <a:cs typeface="Helios"/>
              <a:sym typeface="Helios"/>
            </a:endParaRPr>
          </a:p>
          <a:p>
            <a:pPr algn="ctr">
              <a:lnSpc>
                <a:spcPts val="6025"/>
              </a:lnSpc>
            </a:pPr>
            <a:r>
              <a:rPr lang="en-US" sz="4303" spc="253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Se ha tratado de responder a cuestiones como el origen, funciones, naturaleza, etc. de los líderes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C8D94A9-C5AA-4C82-BBD2-4A3CF3772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530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8012279" y="277660"/>
            <a:ext cx="11836639" cy="9573198"/>
            <a:chOff x="0" y="0"/>
            <a:chExt cx="3117469" cy="25213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17469" cy="2521336"/>
            </a:xfrm>
            <a:custGeom>
              <a:avLst/>
              <a:gdLst/>
              <a:ahLst/>
              <a:cxnLst/>
              <a:rect l="l" t="t" r="r" b="b"/>
              <a:pathLst>
                <a:path w="3117469" h="2521336">
                  <a:moveTo>
                    <a:pt x="0" y="0"/>
                  </a:moveTo>
                  <a:lnTo>
                    <a:pt x="3117469" y="0"/>
                  </a:lnTo>
                  <a:lnTo>
                    <a:pt x="3117469" y="2521336"/>
                  </a:lnTo>
                  <a:lnTo>
                    <a:pt x="0" y="2521336"/>
                  </a:lnTo>
                  <a:close/>
                </a:path>
              </a:pathLst>
            </a:custGeom>
            <a:solidFill>
              <a:srgbClr val="0097B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117469" cy="2568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7089472" y="-2686123"/>
            <a:ext cx="13682253" cy="4140271"/>
            <a:chOff x="0" y="0"/>
            <a:chExt cx="1343020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43020" cy="406400"/>
            </a:xfrm>
            <a:custGeom>
              <a:avLst/>
              <a:gdLst/>
              <a:ahLst/>
              <a:cxnLst/>
              <a:rect l="l" t="t" r="r" b="b"/>
              <a:pathLst>
                <a:path w="1343020" h="406400">
                  <a:moveTo>
                    <a:pt x="1139820" y="0"/>
                  </a:moveTo>
                  <a:cubicBezTo>
                    <a:pt x="1252045" y="0"/>
                    <a:pt x="1343020" y="90976"/>
                    <a:pt x="1343020" y="203200"/>
                  </a:cubicBezTo>
                  <a:cubicBezTo>
                    <a:pt x="1343020" y="315424"/>
                    <a:pt x="1252045" y="406400"/>
                    <a:pt x="113982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D4C4C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34302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-2506918" y="8424265"/>
            <a:ext cx="4326365" cy="4326365"/>
          </a:xfrm>
          <a:custGeom>
            <a:avLst/>
            <a:gdLst/>
            <a:ahLst/>
            <a:cxnLst/>
            <a:rect l="l" t="t" r="r" b="b"/>
            <a:pathLst>
              <a:path w="4326365" h="4326365">
                <a:moveTo>
                  <a:pt x="0" y="0"/>
                </a:moveTo>
                <a:lnTo>
                  <a:pt x="4326365" y="0"/>
                </a:lnTo>
                <a:lnTo>
                  <a:pt x="4326365" y="4326365"/>
                </a:lnTo>
                <a:lnTo>
                  <a:pt x="0" y="43263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 rot="-10800000">
            <a:off x="7457005" y="443095"/>
            <a:ext cx="1035787" cy="1035787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7B2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833064" y="644500"/>
            <a:ext cx="7727862" cy="8633115"/>
            <a:chOff x="0" y="0"/>
            <a:chExt cx="1253208" cy="140001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53208" cy="1400010"/>
            </a:xfrm>
            <a:custGeom>
              <a:avLst/>
              <a:gdLst/>
              <a:ahLst/>
              <a:cxnLst/>
              <a:rect l="l" t="t" r="r" b="b"/>
              <a:pathLst>
                <a:path w="1253208" h="1400010">
                  <a:moveTo>
                    <a:pt x="0" y="0"/>
                  </a:moveTo>
                  <a:lnTo>
                    <a:pt x="1253208" y="0"/>
                  </a:lnTo>
                  <a:lnTo>
                    <a:pt x="1253208" y="1400010"/>
                  </a:lnTo>
                  <a:lnTo>
                    <a:pt x="0" y="1400010"/>
                  </a:lnTo>
                  <a:close/>
                </a:path>
              </a:pathLst>
            </a:custGeom>
            <a:blipFill>
              <a:blip r:embed="rId4"/>
              <a:stretch>
                <a:fillRect l="-28552" r="-38042"/>
              </a:stretch>
            </a:blipFill>
            <a:ln w="85725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id="14" name="TextBox 14"/>
          <p:cNvSpPr txBox="1"/>
          <p:nvPr/>
        </p:nvSpPr>
        <p:spPr>
          <a:xfrm>
            <a:off x="377492" y="1840677"/>
            <a:ext cx="8115300" cy="7417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04"/>
              </a:lnSpc>
            </a:pPr>
            <a:r>
              <a:rPr lang="en-US" sz="4217" spc="248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En la actualidad los mandos medios realizan dos funciones esenciales:</a:t>
            </a:r>
          </a:p>
          <a:p>
            <a:pPr algn="ctr">
              <a:lnSpc>
                <a:spcPts val="5904"/>
              </a:lnSpc>
            </a:pPr>
            <a:endParaRPr lang="en-US" sz="4217" spc="248">
              <a:solidFill>
                <a:srgbClr val="4D4C4C"/>
              </a:solidFill>
              <a:latin typeface="Helios"/>
              <a:ea typeface="Helios"/>
              <a:cs typeface="Helios"/>
              <a:sym typeface="Helios"/>
            </a:endParaRPr>
          </a:p>
          <a:p>
            <a:pPr marL="910577" lvl="1" indent="-455289" algn="ctr">
              <a:lnSpc>
                <a:spcPts val="5904"/>
              </a:lnSpc>
              <a:buAutoNum type="arabicPeriod"/>
            </a:pPr>
            <a:r>
              <a:rPr lang="en-US" sz="4217" spc="248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Dirigir/controlar el funcionamiento de los sistemas de trabajo</a:t>
            </a:r>
          </a:p>
          <a:p>
            <a:pPr marL="910577" lvl="1" indent="-455289" algn="ctr">
              <a:lnSpc>
                <a:spcPts val="5904"/>
              </a:lnSpc>
              <a:buAutoNum type="arabicPeriod"/>
            </a:pPr>
            <a:r>
              <a:rPr lang="en-US" sz="4217" spc="248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Mantener los vínculos entre la alta dirección y los supervisores.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8012279" y="277660"/>
            <a:ext cx="11836639" cy="9573198"/>
            <a:chOff x="0" y="0"/>
            <a:chExt cx="3117469" cy="25213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17469" cy="2521336"/>
            </a:xfrm>
            <a:custGeom>
              <a:avLst/>
              <a:gdLst/>
              <a:ahLst/>
              <a:cxnLst/>
              <a:rect l="l" t="t" r="r" b="b"/>
              <a:pathLst>
                <a:path w="3117469" h="2521336">
                  <a:moveTo>
                    <a:pt x="0" y="0"/>
                  </a:moveTo>
                  <a:lnTo>
                    <a:pt x="3117469" y="0"/>
                  </a:lnTo>
                  <a:lnTo>
                    <a:pt x="3117469" y="2521336"/>
                  </a:lnTo>
                  <a:lnTo>
                    <a:pt x="0" y="2521336"/>
                  </a:lnTo>
                  <a:close/>
                </a:path>
              </a:pathLst>
            </a:custGeom>
            <a:solidFill>
              <a:srgbClr val="0097B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117469" cy="2568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7089472" y="-2686123"/>
            <a:ext cx="13682253" cy="4140271"/>
            <a:chOff x="0" y="0"/>
            <a:chExt cx="1343020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43020" cy="406400"/>
            </a:xfrm>
            <a:custGeom>
              <a:avLst/>
              <a:gdLst/>
              <a:ahLst/>
              <a:cxnLst/>
              <a:rect l="l" t="t" r="r" b="b"/>
              <a:pathLst>
                <a:path w="1343020" h="406400">
                  <a:moveTo>
                    <a:pt x="1139820" y="0"/>
                  </a:moveTo>
                  <a:cubicBezTo>
                    <a:pt x="1252045" y="0"/>
                    <a:pt x="1343020" y="90976"/>
                    <a:pt x="1343020" y="203200"/>
                  </a:cubicBezTo>
                  <a:cubicBezTo>
                    <a:pt x="1343020" y="315424"/>
                    <a:pt x="1252045" y="406400"/>
                    <a:pt x="113982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D4C4C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34302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-2506918" y="8424265"/>
            <a:ext cx="4326365" cy="4326365"/>
          </a:xfrm>
          <a:custGeom>
            <a:avLst/>
            <a:gdLst/>
            <a:ahLst/>
            <a:cxnLst/>
            <a:rect l="l" t="t" r="r" b="b"/>
            <a:pathLst>
              <a:path w="4326365" h="4326365">
                <a:moveTo>
                  <a:pt x="0" y="0"/>
                </a:moveTo>
                <a:lnTo>
                  <a:pt x="4326365" y="0"/>
                </a:lnTo>
                <a:lnTo>
                  <a:pt x="4326365" y="4326365"/>
                </a:lnTo>
                <a:lnTo>
                  <a:pt x="0" y="43263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 rot="-10800000">
            <a:off x="7457005" y="443095"/>
            <a:ext cx="1035787" cy="1035787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7B2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833064" y="644500"/>
            <a:ext cx="7727862" cy="8633115"/>
            <a:chOff x="0" y="0"/>
            <a:chExt cx="1253208" cy="140001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53208" cy="1400010"/>
            </a:xfrm>
            <a:custGeom>
              <a:avLst/>
              <a:gdLst/>
              <a:ahLst/>
              <a:cxnLst/>
              <a:rect l="l" t="t" r="r" b="b"/>
              <a:pathLst>
                <a:path w="1253208" h="1400010">
                  <a:moveTo>
                    <a:pt x="0" y="0"/>
                  </a:moveTo>
                  <a:lnTo>
                    <a:pt x="1253208" y="0"/>
                  </a:lnTo>
                  <a:lnTo>
                    <a:pt x="1253208" y="1400010"/>
                  </a:lnTo>
                  <a:lnTo>
                    <a:pt x="0" y="1400010"/>
                  </a:lnTo>
                  <a:close/>
                </a:path>
              </a:pathLst>
            </a:custGeom>
            <a:blipFill>
              <a:blip r:embed="rId4"/>
              <a:stretch>
                <a:fillRect l="-28552" r="-38042"/>
              </a:stretch>
            </a:blipFill>
            <a:ln w="85725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id="14" name="TextBox 14"/>
          <p:cNvSpPr txBox="1"/>
          <p:nvPr/>
        </p:nvSpPr>
        <p:spPr>
          <a:xfrm>
            <a:off x="616510" y="1840677"/>
            <a:ext cx="8115300" cy="7417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04"/>
              </a:lnSpc>
            </a:pPr>
            <a:r>
              <a:rPr lang="en-US" sz="4217" spc="248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Así se consiguen organizaciones más ágiles con líneas de comunicación más cortas y mayor capacidad de respuesta </a:t>
            </a:r>
          </a:p>
          <a:p>
            <a:pPr algn="ctr">
              <a:lnSpc>
                <a:spcPts val="5904"/>
              </a:lnSpc>
            </a:pPr>
            <a:endParaRPr lang="en-US" sz="4217" spc="248">
              <a:solidFill>
                <a:srgbClr val="4D4C4C"/>
              </a:solidFill>
              <a:latin typeface="Helios"/>
              <a:ea typeface="Helios"/>
              <a:cs typeface="Helios"/>
              <a:sym typeface="Helios"/>
            </a:endParaRPr>
          </a:p>
          <a:p>
            <a:pPr algn="ctr">
              <a:lnSpc>
                <a:spcPts val="5904"/>
              </a:lnSpc>
            </a:pPr>
            <a:r>
              <a:rPr lang="en-US" sz="4217" spc="248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Además los supervisores encuentran un mayor acompañamiento en sus necesidades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4176753-314E-4FC8-893C-3FE9D5431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471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07912" y="-6460963"/>
            <a:ext cx="20593590" cy="7489663"/>
            <a:chOff x="0" y="0"/>
            <a:chExt cx="5423826" cy="19725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23826" cy="1972586"/>
            </a:xfrm>
            <a:custGeom>
              <a:avLst/>
              <a:gdLst/>
              <a:ahLst/>
              <a:cxnLst/>
              <a:rect l="l" t="t" r="r" b="b"/>
              <a:pathLst>
                <a:path w="5423826" h="1972586">
                  <a:moveTo>
                    <a:pt x="0" y="0"/>
                  </a:moveTo>
                  <a:lnTo>
                    <a:pt x="5423826" y="0"/>
                  </a:lnTo>
                  <a:lnTo>
                    <a:pt x="5423826" y="1972586"/>
                  </a:lnTo>
                  <a:lnTo>
                    <a:pt x="0" y="1972586"/>
                  </a:lnTo>
                  <a:close/>
                </a:path>
              </a:pathLst>
            </a:custGeom>
            <a:solidFill>
              <a:srgbClr val="0097B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423826" cy="20202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068907" y="9258300"/>
            <a:ext cx="21201429" cy="7489663"/>
            <a:chOff x="0" y="0"/>
            <a:chExt cx="5583916" cy="19725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583916" cy="1972586"/>
            </a:xfrm>
            <a:custGeom>
              <a:avLst/>
              <a:gdLst/>
              <a:ahLst/>
              <a:cxnLst/>
              <a:rect l="l" t="t" r="r" b="b"/>
              <a:pathLst>
                <a:path w="5583916" h="1972586">
                  <a:moveTo>
                    <a:pt x="0" y="0"/>
                  </a:moveTo>
                  <a:lnTo>
                    <a:pt x="5583916" y="0"/>
                  </a:lnTo>
                  <a:lnTo>
                    <a:pt x="5583916" y="1972586"/>
                  </a:lnTo>
                  <a:lnTo>
                    <a:pt x="0" y="1972586"/>
                  </a:lnTo>
                  <a:close/>
                </a:path>
              </a:pathLst>
            </a:custGeom>
            <a:solidFill>
              <a:srgbClr val="0097B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5583916" cy="20202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158968" y="4224767"/>
            <a:ext cx="14239577" cy="4026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 spc="27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El papel del líder de grupo es fundamental para influir sobre el comportamiento de los miembros, transformando y potenciando la creación de nuevas capacidades.</a:t>
            </a:r>
          </a:p>
          <a:p>
            <a:pPr algn="ctr">
              <a:lnSpc>
                <a:spcPts val="6440"/>
              </a:lnSpc>
              <a:spcBef>
                <a:spcPct val="0"/>
              </a:spcBef>
            </a:pPr>
            <a:endParaRPr lang="en-US" sz="4600" spc="271">
              <a:solidFill>
                <a:srgbClr val="4D4C4C"/>
              </a:solidFill>
              <a:latin typeface="Helios"/>
              <a:ea typeface="Helios"/>
              <a:cs typeface="Helios"/>
              <a:sym typeface="Helios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-1540786" y="8631000"/>
            <a:ext cx="5955018" cy="1254599"/>
            <a:chOff x="0" y="0"/>
            <a:chExt cx="1928998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28998" cy="406400"/>
            </a:xfrm>
            <a:custGeom>
              <a:avLst/>
              <a:gdLst/>
              <a:ahLst/>
              <a:cxnLst/>
              <a:rect l="l" t="t" r="r" b="b"/>
              <a:pathLst>
                <a:path w="1928998" h="406400">
                  <a:moveTo>
                    <a:pt x="1725798" y="0"/>
                  </a:moveTo>
                  <a:cubicBezTo>
                    <a:pt x="1838022" y="0"/>
                    <a:pt x="1928998" y="90976"/>
                    <a:pt x="1928998" y="203200"/>
                  </a:cubicBezTo>
                  <a:cubicBezTo>
                    <a:pt x="1928998" y="315424"/>
                    <a:pt x="1838022" y="406400"/>
                    <a:pt x="172579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D4C4C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1928998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375000" y="363601"/>
            <a:ext cx="5924969" cy="1248269"/>
            <a:chOff x="0" y="0"/>
            <a:chExt cx="1928998" cy="406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28998" cy="406400"/>
            </a:xfrm>
            <a:custGeom>
              <a:avLst/>
              <a:gdLst/>
              <a:ahLst/>
              <a:cxnLst/>
              <a:rect l="l" t="t" r="r" b="b"/>
              <a:pathLst>
                <a:path w="1928998" h="406400">
                  <a:moveTo>
                    <a:pt x="1725798" y="0"/>
                  </a:moveTo>
                  <a:cubicBezTo>
                    <a:pt x="1838022" y="0"/>
                    <a:pt x="1928998" y="90976"/>
                    <a:pt x="1928998" y="203200"/>
                  </a:cubicBezTo>
                  <a:cubicBezTo>
                    <a:pt x="1928998" y="315424"/>
                    <a:pt x="1838022" y="406400"/>
                    <a:pt x="172579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D4C4C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1928998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-1537717" y="3605783"/>
            <a:ext cx="3075434" cy="3075434"/>
          </a:xfrm>
          <a:custGeom>
            <a:avLst/>
            <a:gdLst/>
            <a:ahLst/>
            <a:cxnLst/>
            <a:rect l="l" t="t" r="r" b="b"/>
            <a:pathLst>
              <a:path w="3075434" h="3075434">
                <a:moveTo>
                  <a:pt x="0" y="0"/>
                </a:moveTo>
                <a:lnTo>
                  <a:pt x="3075434" y="0"/>
                </a:lnTo>
                <a:lnTo>
                  <a:pt x="3075434" y="3075434"/>
                </a:lnTo>
                <a:lnTo>
                  <a:pt x="0" y="30754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6710243" y="3605783"/>
            <a:ext cx="3075434" cy="3075434"/>
          </a:xfrm>
          <a:custGeom>
            <a:avLst/>
            <a:gdLst/>
            <a:ahLst/>
            <a:cxnLst/>
            <a:rect l="l" t="t" r="r" b="b"/>
            <a:pathLst>
              <a:path w="3075434" h="3075434">
                <a:moveTo>
                  <a:pt x="0" y="0"/>
                </a:moveTo>
                <a:lnTo>
                  <a:pt x="3075434" y="0"/>
                </a:lnTo>
                <a:lnTo>
                  <a:pt x="3075434" y="3075434"/>
                </a:lnTo>
                <a:lnTo>
                  <a:pt x="0" y="30754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634224" y="2004322"/>
            <a:ext cx="15289066" cy="1601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55"/>
              </a:lnSpc>
              <a:spcBef>
                <a:spcPct val="0"/>
              </a:spcBef>
            </a:pPr>
            <a:r>
              <a:rPr lang="en-US" sz="9325">
                <a:solidFill>
                  <a:srgbClr val="1800AD"/>
                </a:solidFill>
                <a:latin typeface="Borel"/>
                <a:ea typeface="Borel"/>
                <a:cs typeface="Borel"/>
                <a:sym typeface="Borel"/>
              </a:rPr>
              <a:t>En conclusión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009650"/>
            <a:ext cx="16230600" cy="0"/>
          </a:xfrm>
          <a:prstGeom prst="line">
            <a:avLst/>
          </a:prstGeom>
          <a:ln w="85725" cap="flat">
            <a:solidFill>
              <a:srgbClr val="0097B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1028700" y="1148166"/>
            <a:ext cx="415561" cy="416318"/>
          </a:xfrm>
          <a:custGeom>
            <a:avLst/>
            <a:gdLst/>
            <a:ahLst/>
            <a:cxnLst/>
            <a:rect l="l" t="t" r="r" b="b"/>
            <a:pathLst>
              <a:path w="415561" h="416318">
                <a:moveTo>
                  <a:pt x="0" y="0"/>
                </a:moveTo>
                <a:lnTo>
                  <a:pt x="415561" y="0"/>
                </a:lnTo>
                <a:lnTo>
                  <a:pt x="415561" y="416318"/>
                </a:lnTo>
                <a:lnTo>
                  <a:pt x="0" y="416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-5400000">
            <a:off x="-3023648" y="6848523"/>
            <a:ext cx="7715406" cy="3535431"/>
            <a:chOff x="0" y="0"/>
            <a:chExt cx="886891" cy="406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86891" cy="406400"/>
            </a:xfrm>
            <a:custGeom>
              <a:avLst/>
              <a:gdLst/>
              <a:ahLst/>
              <a:cxnLst/>
              <a:rect l="l" t="t" r="r" b="b"/>
              <a:pathLst>
                <a:path w="886891" h="406400">
                  <a:moveTo>
                    <a:pt x="683691" y="0"/>
                  </a:moveTo>
                  <a:cubicBezTo>
                    <a:pt x="795915" y="0"/>
                    <a:pt x="886891" y="90976"/>
                    <a:pt x="886891" y="203200"/>
                  </a:cubicBezTo>
                  <a:cubicBezTo>
                    <a:pt x="886891" y="315424"/>
                    <a:pt x="795915" y="406400"/>
                    <a:pt x="68369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D4C4C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86891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-10800000">
            <a:off x="15568869" y="3430484"/>
            <a:ext cx="8227978" cy="4140271"/>
            <a:chOff x="0" y="0"/>
            <a:chExt cx="807640" cy="406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07640" cy="406400"/>
            </a:xfrm>
            <a:custGeom>
              <a:avLst/>
              <a:gdLst/>
              <a:ahLst/>
              <a:cxnLst/>
              <a:rect l="l" t="t" r="r" b="b"/>
              <a:pathLst>
                <a:path w="807640" h="406400">
                  <a:moveTo>
                    <a:pt x="604440" y="0"/>
                  </a:moveTo>
                  <a:cubicBezTo>
                    <a:pt x="716665" y="0"/>
                    <a:pt x="807640" y="90976"/>
                    <a:pt x="807640" y="203200"/>
                  </a:cubicBezTo>
                  <a:cubicBezTo>
                    <a:pt x="807640" y="315424"/>
                    <a:pt x="716665" y="406400"/>
                    <a:pt x="60444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D4C4C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80764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636262" y="4529935"/>
            <a:ext cx="15015477" cy="2427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942"/>
              </a:lnSpc>
              <a:spcBef>
                <a:spcPct val="0"/>
              </a:spcBef>
            </a:pPr>
            <a:r>
              <a:rPr lang="en-US" sz="14244" b="1" spc="-470">
                <a:solidFill>
                  <a:srgbClr val="4D4C4C"/>
                </a:solidFill>
                <a:latin typeface="TS Deniz Bold"/>
                <a:ea typeface="TS Deniz Bold"/>
                <a:cs typeface="TS Deniz Bold"/>
                <a:sym typeface="TS Deniz Bold"/>
              </a:rPr>
              <a:t>GRACIAS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5833756" y="2470673"/>
            <a:ext cx="959812" cy="95981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7B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4" name="AutoShape 14"/>
          <p:cNvSpPr/>
          <p:nvPr/>
        </p:nvSpPr>
        <p:spPr>
          <a:xfrm>
            <a:off x="1028700" y="9301162"/>
            <a:ext cx="16230600" cy="0"/>
          </a:xfrm>
          <a:prstGeom prst="line">
            <a:avLst/>
          </a:prstGeom>
          <a:ln w="85725" cap="flat">
            <a:solidFill>
              <a:srgbClr val="0097B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TextBox 15"/>
          <p:cNvSpPr txBox="1"/>
          <p:nvPr/>
        </p:nvSpPr>
        <p:spPr>
          <a:xfrm>
            <a:off x="3530669" y="3872231"/>
            <a:ext cx="10849341" cy="1309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80"/>
              </a:lnSpc>
              <a:spcBef>
                <a:spcPct val="0"/>
              </a:spcBef>
            </a:pPr>
            <a:r>
              <a:rPr lang="en-US" sz="7700">
                <a:solidFill>
                  <a:srgbClr val="1800AD"/>
                </a:solidFill>
                <a:latin typeface="Borel"/>
                <a:ea typeface="Borel"/>
                <a:cs typeface="Borel"/>
                <a:sym typeface="Borel"/>
              </a:rPr>
              <a:t>Muchas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-1394858" y="3574259"/>
            <a:ext cx="2789715" cy="2789715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7B2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1028700" y="6174871"/>
            <a:ext cx="1072795" cy="1072795"/>
          </a:xfrm>
          <a:custGeom>
            <a:avLst/>
            <a:gdLst/>
            <a:ahLst/>
            <a:cxnLst/>
            <a:rect l="l" t="t" r="r" b="b"/>
            <a:pathLst>
              <a:path w="1072795" h="1072795">
                <a:moveTo>
                  <a:pt x="0" y="0"/>
                </a:moveTo>
                <a:lnTo>
                  <a:pt x="1072795" y="0"/>
                </a:lnTo>
                <a:lnTo>
                  <a:pt x="1072795" y="1072795"/>
                </a:lnTo>
                <a:lnTo>
                  <a:pt x="0" y="10727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7114003" y="2179401"/>
            <a:ext cx="2789715" cy="2789715"/>
          </a:xfrm>
          <a:custGeom>
            <a:avLst/>
            <a:gdLst/>
            <a:ahLst/>
            <a:cxnLst/>
            <a:rect l="l" t="t" r="r" b="b"/>
            <a:pathLst>
              <a:path w="2789715" h="2789715">
                <a:moveTo>
                  <a:pt x="0" y="0"/>
                </a:moveTo>
                <a:lnTo>
                  <a:pt x="2789716" y="0"/>
                </a:lnTo>
                <a:lnTo>
                  <a:pt x="2789716" y="2789716"/>
                </a:lnTo>
                <a:lnTo>
                  <a:pt x="0" y="2789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6793568" y="8694706"/>
            <a:ext cx="415561" cy="416318"/>
          </a:xfrm>
          <a:custGeom>
            <a:avLst/>
            <a:gdLst/>
            <a:ahLst/>
            <a:cxnLst/>
            <a:rect l="l" t="t" r="r" b="b"/>
            <a:pathLst>
              <a:path w="415561" h="416318">
                <a:moveTo>
                  <a:pt x="0" y="0"/>
                </a:moveTo>
                <a:lnTo>
                  <a:pt x="415561" y="0"/>
                </a:lnTo>
                <a:lnTo>
                  <a:pt x="415561" y="416318"/>
                </a:lnTo>
                <a:lnTo>
                  <a:pt x="0" y="416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506918" y="8424265"/>
            <a:ext cx="4326365" cy="4326365"/>
          </a:xfrm>
          <a:custGeom>
            <a:avLst/>
            <a:gdLst/>
            <a:ahLst/>
            <a:cxnLst/>
            <a:rect l="l" t="t" r="r" b="b"/>
            <a:pathLst>
              <a:path w="4326365" h="4326365">
                <a:moveTo>
                  <a:pt x="0" y="0"/>
                </a:moveTo>
                <a:lnTo>
                  <a:pt x="4326365" y="0"/>
                </a:lnTo>
                <a:lnTo>
                  <a:pt x="4326365" y="4326365"/>
                </a:lnTo>
                <a:lnTo>
                  <a:pt x="0" y="43263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-5400000">
            <a:off x="9322602" y="892404"/>
            <a:ext cx="10287000" cy="8502193"/>
            <a:chOff x="0" y="0"/>
            <a:chExt cx="3245668" cy="26825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45668" cy="2682541"/>
            </a:xfrm>
            <a:custGeom>
              <a:avLst/>
              <a:gdLst/>
              <a:ahLst/>
              <a:cxnLst/>
              <a:rect l="l" t="t" r="r" b="b"/>
              <a:pathLst>
                <a:path w="3245668" h="2682541">
                  <a:moveTo>
                    <a:pt x="0" y="0"/>
                  </a:moveTo>
                  <a:lnTo>
                    <a:pt x="3245668" y="0"/>
                  </a:lnTo>
                  <a:lnTo>
                    <a:pt x="3245668" y="2682541"/>
                  </a:lnTo>
                  <a:lnTo>
                    <a:pt x="0" y="2682541"/>
                  </a:lnTo>
                  <a:close/>
                </a:path>
              </a:pathLst>
            </a:custGeom>
            <a:solidFill>
              <a:srgbClr val="0097B2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245668" cy="2730166"/>
            </a:xfrm>
            <a:prstGeom prst="rect">
              <a:avLst/>
            </a:prstGeom>
          </p:spPr>
          <p:txBody>
            <a:bodyPr lIns="42405" tIns="42405" rIns="42405" bIns="42405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660695" y="1028700"/>
            <a:ext cx="7211247" cy="8229600"/>
            <a:chOff x="0" y="0"/>
            <a:chExt cx="1253208" cy="143018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53208" cy="1430182"/>
            </a:xfrm>
            <a:custGeom>
              <a:avLst/>
              <a:gdLst/>
              <a:ahLst/>
              <a:cxnLst/>
              <a:rect l="l" t="t" r="r" b="b"/>
              <a:pathLst>
                <a:path w="1253208" h="1430182">
                  <a:moveTo>
                    <a:pt x="0" y="0"/>
                  </a:moveTo>
                  <a:lnTo>
                    <a:pt x="1253208" y="0"/>
                  </a:lnTo>
                  <a:lnTo>
                    <a:pt x="1253208" y="1430182"/>
                  </a:lnTo>
                  <a:lnTo>
                    <a:pt x="0" y="1430182"/>
                  </a:lnTo>
                  <a:close/>
                </a:path>
              </a:pathLst>
            </a:custGeom>
            <a:blipFill>
              <a:blip r:embed="rId4"/>
              <a:stretch>
                <a:fillRect l="-9502" t="-2139" r="-7060"/>
              </a:stretch>
            </a:blipFill>
            <a:ln w="85725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1028700" y="1982123"/>
            <a:ext cx="8404012" cy="6923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0"/>
              </a:lnSpc>
            </a:pPr>
            <a:r>
              <a:rPr lang="en-US" sz="4871" spc="287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En un intento de síntesis de las diversas formas de entender el liderazgo se puede decir que implica un </a:t>
            </a:r>
            <a:r>
              <a:rPr lang="en-US" sz="4871" b="1" spc="287">
                <a:solidFill>
                  <a:srgbClr val="4D4C4C"/>
                </a:solidFill>
                <a:latin typeface="Helios Bold"/>
                <a:ea typeface="Helios Bold"/>
                <a:cs typeface="Helios Bold"/>
                <a:sym typeface="Helios Bold"/>
              </a:rPr>
              <a:t>proceso de influencia</a:t>
            </a:r>
            <a:r>
              <a:rPr lang="en-US" sz="4871" spc="287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entre un </a:t>
            </a:r>
            <a:r>
              <a:rPr lang="en-US" sz="4871" b="1" spc="287">
                <a:solidFill>
                  <a:srgbClr val="4D4C4C"/>
                </a:solidFill>
                <a:latin typeface="Helios Bold"/>
                <a:ea typeface="Helios Bold"/>
                <a:cs typeface="Helios Bold"/>
                <a:sym typeface="Helios Bold"/>
              </a:rPr>
              <a:t>líder </a:t>
            </a:r>
            <a:r>
              <a:rPr lang="en-US" sz="4871" spc="287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y sus </a:t>
            </a:r>
            <a:r>
              <a:rPr lang="en-US" sz="4871" b="1" spc="287">
                <a:solidFill>
                  <a:srgbClr val="4D4C4C"/>
                </a:solidFill>
                <a:latin typeface="Helios Bold"/>
                <a:ea typeface="Helios Bold"/>
                <a:cs typeface="Helios Bold"/>
                <a:sym typeface="Helios Bold"/>
              </a:rPr>
              <a:t>seguidores.</a:t>
            </a:r>
            <a:r>
              <a:rPr lang="en-US" sz="4871" spc="287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</a:p>
          <a:p>
            <a:pPr algn="ctr">
              <a:lnSpc>
                <a:spcPts val="6820"/>
              </a:lnSpc>
            </a:pPr>
            <a:endParaRPr lang="en-US" sz="4871" spc="287">
              <a:solidFill>
                <a:srgbClr val="4D4C4C"/>
              </a:solidFill>
              <a:latin typeface="Helios"/>
              <a:ea typeface="Helios"/>
              <a:cs typeface="Helios"/>
              <a:sym typeface="Helio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3986999" y="-2149600"/>
            <a:ext cx="6316248" cy="3178300"/>
            <a:chOff x="0" y="0"/>
            <a:chExt cx="807640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07640" cy="406400"/>
            </a:xfrm>
            <a:custGeom>
              <a:avLst/>
              <a:gdLst/>
              <a:ahLst/>
              <a:cxnLst/>
              <a:rect l="l" t="t" r="r" b="b"/>
              <a:pathLst>
                <a:path w="807640" h="406400">
                  <a:moveTo>
                    <a:pt x="604440" y="0"/>
                  </a:moveTo>
                  <a:cubicBezTo>
                    <a:pt x="716665" y="0"/>
                    <a:pt x="807640" y="90976"/>
                    <a:pt x="807640" y="203200"/>
                  </a:cubicBezTo>
                  <a:cubicBezTo>
                    <a:pt x="807640" y="315424"/>
                    <a:pt x="716665" y="406400"/>
                    <a:pt x="60444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D4C4C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0764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259300" y="-565845"/>
            <a:ext cx="15452455" cy="11836184"/>
            <a:chOff x="0" y="0"/>
            <a:chExt cx="4069782" cy="311734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069783" cy="3117349"/>
            </a:xfrm>
            <a:custGeom>
              <a:avLst/>
              <a:gdLst/>
              <a:ahLst/>
              <a:cxnLst/>
              <a:rect l="l" t="t" r="r" b="b"/>
              <a:pathLst>
                <a:path w="4069783" h="3117349">
                  <a:moveTo>
                    <a:pt x="0" y="0"/>
                  </a:moveTo>
                  <a:lnTo>
                    <a:pt x="4069783" y="0"/>
                  </a:lnTo>
                  <a:lnTo>
                    <a:pt x="4069783" y="3117349"/>
                  </a:lnTo>
                  <a:lnTo>
                    <a:pt x="0" y="3117349"/>
                  </a:lnTo>
                  <a:close/>
                </a:path>
              </a:pathLst>
            </a:custGeom>
            <a:solidFill>
              <a:srgbClr val="0097B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4069782" cy="31649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28627" y="3319928"/>
            <a:ext cx="4216185" cy="3664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64"/>
              </a:lnSpc>
              <a:spcBef>
                <a:spcPct val="0"/>
              </a:spcBef>
            </a:pPr>
            <a:r>
              <a:rPr lang="en-US" sz="21474" b="1">
                <a:solidFill>
                  <a:srgbClr val="4D4C4C"/>
                </a:solidFill>
                <a:latin typeface="TS Deniz Bold"/>
                <a:ea typeface="TS Deniz Bold"/>
                <a:cs typeface="TS Deniz Bold"/>
                <a:sym typeface="TS Deniz Bold"/>
              </a:rPr>
              <a:t>01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622171" y="3943541"/>
            <a:ext cx="10522952" cy="1209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76"/>
              </a:lnSpc>
              <a:spcBef>
                <a:spcPct val="0"/>
              </a:spcBef>
            </a:pPr>
            <a:r>
              <a:rPr lang="en-US" sz="7125">
                <a:solidFill>
                  <a:srgbClr val="1800AD"/>
                </a:solidFill>
                <a:latin typeface="Borel"/>
                <a:ea typeface="Borel"/>
                <a:cs typeface="Borel"/>
                <a:sym typeface="Borel"/>
              </a:rPr>
              <a:t>Definiciones de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622171" y="4589931"/>
            <a:ext cx="10637129" cy="2205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60"/>
              </a:lnSpc>
              <a:spcBef>
                <a:spcPct val="0"/>
              </a:spcBef>
            </a:pPr>
            <a:r>
              <a:rPr lang="en-US" sz="12900" b="1">
                <a:solidFill>
                  <a:srgbClr val="4D4C4C"/>
                </a:solidFill>
                <a:latin typeface="TS Deniz Bold"/>
                <a:ea typeface="TS Deniz Bold"/>
                <a:cs typeface="TS Deniz Bold"/>
                <a:sym typeface="TS Deniz Bold"/>
              </a:rPr>
              <a:t>Liderazgo</a:t>
            </a:r>
          </a:p>
        </p:txBody>
      </p:sp>
      <p:grpSp>
        <p:nvGrpSpPr>
          <p:cNvPr id="11" name="Group 11"/>
          <p:cNvGrpSpPr/>
          <p:nvPr/>
        </p:nvGrpSpPr>
        <p:grpSpPr>
          <a:xfrm rot="-10800000">
            <a:off x="-2134415" y="3073364"/>
            <a:ext cx="8227978" cy="4140271"/>
            <a:chOff x="0" y="0"/>
            <a:chExt cx="807640" cy="406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07640" cy="406400"/>
            </a:xfrm>
            <a:custGeom>
              <a:avLst/>
              <a:gdLst/>
              <a:ahLst/>
              <a:cxnLst/>
              <a:rect l="l" t="t" r="r" b="b"/>
              <a:pathLst>
                <a:path w="807640" h="406400">
                  <a:moveTo>
                    <a:pt x="604440" y="0"/>
                  </a:moveTo>
                  <a:cubicBezTo>
                    <a:pt x="716665" y="0"/>
                    <a:pt x="807640" y="90976"/>
                    <a:pt x="807640" y="203200"/>
                  </a:cubicBezTo>
                  <a:cubicBezTo>
                    <a:pt x="807640" y="315424"/>
                    <a:pt x="716665" y="406400"/>
                    <a:pt x="60444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D4C4C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0764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79387" y="2646483"/>
            <a:ext cx="1098480" cy="109848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7B2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-1698802" y="5514834"/>
            <a:ext cx="3397604" cy="3397604"/>
          </a:xfrm>
          <a:custGeom>
            <a:avLst/>
            <a:gdLst/>
            <a:ahLst/>
            <a:cxnLst/>
            <a:rect l="l" t="t" r="r" b="b"/>
            <a:pathLst>
              <a:path w="3397604" h="3397604">
                <a:moveTo>
                  <a:pt x="0" y="0"/>
                </a:moveTo>
                <a:lnTo>
                  <a:pt x="3397604" y="0"/>
                </a:lnTo>
                <a:lnTo>
                  <a:pt x="3397604" y="3397603"/>
                </a:lnTo>
                <a:lnTo>
                  <a:pt x="0" y="33976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27302B6-D2A7-4BCF-AE13-AF5525BA9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72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2178831" y="277915"/>
            <a:ext cx="11836639" cy="9573198"/>
            <a:chOff x="0" y="0"/>
            <a:chExt cx="3117469" cy="25213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17469" cy="2521336"/>
            </a:xfrm>
            <a:custGeom>
              <a:avLst/>
              <a:gdLst/>
              <a:ahLst/>
              <a:cxnLst/>
              <a:rect l="l" t="t" r="r" b="b"/>
              <a:pathLst>
                <a:path w="3117469" h="2521336">
                  <a:moveTo>
                    <a:pt x="0" y="0"/>
                  </a:moveTo>
                  <a:lnTo>
                    <a:pt x="3117469" y="0"/>
                  </a:lnTo>
                  <a:lnTo>
                    <a:pt x="3117469" y="2521336"/>
                  </a:lnTo>
                  <a:lnTo>
                    <a:pt x="0" y="2521336"/>
                  </a:lnTo>
                  <a:close/>
                </a:path>
              </a:pathLst>
            </a:custGeom>
            <a:solidFill>
              <a:srgbClr val="0097B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117469" cy="2568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50397" y="1028700"/>
            <a:ext cx="7684862" cy="8227732"/>
            <a:chOff x="0" y="0"/>
            <a:chExt cx="1190586" cy="12746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90586" cy="1274691"/>
            </a:xfrm>
            <a:custGeom>
              <a:avLst/>
              <a:gdLst/>
              <a:ahLst/>
              <a:cxnLst/>
              <a:rect l="l" t="t" r="r" b="b"/>
              <a:pathLst>
                <a:path w="1190586" h="1274691">
                  <a:moveTo>
                    <a:pt x="0" y="0"/>
                  </a:moveTo>
                  <a:lnTo>
                    <a:pt x="1190586" y="0"/>
                  </a:lnTo>
                  <a:lnTo>
                    <a:pt x="1190586" y="1274691"/>
                  </a:lnTo>
                  <a:lnTo>
                    <a:pt x="0" y="1274691"/>
                  </a:lnTo>
                  <a:close/>
                </a:path>
              </a:pathLst>
            </a:custGeom>
            <a:blipFill>
              <a:blip r:embed="rId2"/>
              <a:stretch>
                <a:fillRect l="-9364" t="-10027" r="-14982" b="-6114"/>
              </a:stretch>
            </a:blipFill>
            <a:ln w="85725" cap="sq">
              <a:solidFill>
                <a:srgbClr val="FFFFFF"/>
              </a:solidFill>
              <a:prstDash val="solid"/>
              <a:miter/>
            </a:ln>
          </p:spPr>
        </p:sp>
      </p:grpSp>
      <p:grpSp>
        <p:nvGrpSpPr>
          <p:cNvPr id="7" name="Group 7"/>
          <p:cNvGrpSpPr/>
          <p:nvPr/>
        </p:nvGrpSpPr>
        <p:grpSpPr>
          <a:xfrm>
            <a:off x="11828114" y="-3111571"/>
            <a:ext cx="9568435" cy="4140271"/>
            <a:chOff x="0" y="0"/>
            <a:chExt cx="939217" cy="406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39217" cy="406400"/>
            </a:xfrm>
            <a:custGeom>
              <a:avLst/>
              <a:gdLst/>
              <a:ahLst/>
              <a:cxnLst/>
              <a:rect l="l" t="t" r="r" b="b"/>
              <a:pathLst>
                <a:path w="939217" h="406400">
                  <a:moveTo>
                    <a:pt x="736017" y="0"/>
                  </a:moveTo>
                  <a:cubicBezTo>
                    <a:pt x="848241" y="0"/>
                    <a:pt x="939217" y="90976"/>
                    <a:pt x="939217" y="203200"/>
                  </a:cubicBezTo>
                  <a:cubicBezTo>
                    <a:pt x="939217" y="315424"/>
                    <a:pt x="848241" y="406400"/>
                    <a:pt x="736017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D4C4C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939217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6283032" y="-1586869"/>
            <a:ext cx="4009935" cy="4009935"/>
          </a:xfrm>
          <a:custGeom>
            <a:avLst/>
            <a:gdLst/>
            <a:ahLst/>
            <a:cxnLst/>
            <a:rect l="l" t="t" r="r" b="b"/>
            <a:pathLst>
              <a:path w="4009935" h="4009935">
                <a:moveTo>
                  <a:pt x="0" y="0"/>
                </a:moveTo>
                <a:lnTo>
                  <a:pt x="4009936" y="0"/>
                </a:lnTo>
                <a:lnTo>
                  <a:pt x="4009936" y="4009935"/>
                </a:lnTo>
                <a:lnTo>
                  <a:pt x="0" y="40099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3575832" y="625185"/>
            <a:ext cx="959812" cy="95981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7B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316865" y="2969237"/>
            <a:ext cx="7942435" cy="7011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24"/>
              </a:lnSpc>
            </a:pPr>
            <a:r>
              <a:rPr lang="en-US" sz="4446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El </a:t>
            </a:r>
            <a:r>
              <a:rPr lang="en-US" sz="4446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liderazgo</a:t>
            </a:r>
            <a:r>
              <a:rPr lang="en-US" sz="4446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es un </a:t>
            </a:r>
            <a:r>
              <a:rPr lang="en-US" sz="4446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proceso</a:t>
            </a:r>
            <a:r>
              <a:rPr lang="en-US" sz="4446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o </a:t>
            </a:r>
            <a:r>
              <a:rPr lang="en-US" sz="4446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capacidad</a:t>
            </a:r>
            <a:r>
              <a:rPr lang="en-US" sz="4446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de </a:t>
            </a:r>
            <a:r>
              <a:rPr lang="en-US" sz="4446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influencia</a:t>
            </a:r>
            <a:r>
              <a:rPr lang="en-US" sz="4446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. </a:t>
            </a:r>
          </a:p>
          <a:p>
            <a:pPr algn="ctr">
              <a:lnSpc>
                <a:spcPts val="6224"/>
              </a:lnSpc>
            </a:pPr>
            <a:endParaRPr lang="en-US" sz="4446" dirty="0">
              <a:solidFill>
                <a:srgbClr val="4D4C4C"/>
              </a:solidFill>
              <a:latin typeface="Helios"/>
              <a:ea typeface="Helios"/>
              <a:cs typeface="Helios"/>
              <a:sym typeface="Helios"/>
            </a:endParaRPr>
          </a:p>
          <a:p>
            <a:pPr algn="ctr">
              <a:lnSpc>
                <a:spcPts val="6224"/>
              </a:lnSpc>
            </a:pPr>
            <a:r>
              <a:rPr lang="en-US" sz="4446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La </a:t>
            </a:r>
            <a:r>
              <a:rPr lang="en-US" sz="4446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orientación</a:t>
            </a:r>
            <a:r>
              <a:rPr lang="en-US" sz="4446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  <a:r>
              <a:rPr lang="en-US" sz="4446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hacia</a:t>
            </a:r>
            <a:r>
              <a:rPr lang="en-US" sz="4446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un </a:t>
            </a:r>
            <a:r>
              <a:rPr lang="en-US" sz="4446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objetivo</a:t>
            </a:r>
            <a:r>
              <a:rPr lang="en-US" sz="4446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o meta </a:t>
            </a:r>
            <a:r>
              <a:rPr lang="en-US" sz="4446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común</a:t>
            </a:r>
            <a:r>
              <a:rPr lang="en-US" sz="4446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</a:p>
          <a:p>
            <a:pPr algn="ctr">
              <a:lnSpc>
                <a:spcPts val="6224"/>
              </a:lnSpc>
            </a:pPr>
            <a:endParaRPr lang="en-US" sz="4446" dirty="0">
              <a:solidFill>
                <a:srgbClr val="4D4C4C"/>
              </a:solidFill>
              <a:latin typeface="Helios"/>
              <a:ea typeface="Helios"/>
              <a:cs typeface="Helios"/>
              <a:sym typeface="Helios"/>
            </a:endParaRPr>
          </a:p>
          <a:p>
            <a:pPr algn="ctr">
              <a:lnSpc>
                <a:spcPts val="6224"/>
              </a:lnSpc>
            </a:pPr>
            <a:r>
              <a:rPr lang="en-US" sz="4446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La </a:t>
            </a:r>
            <a:r>
              <a:rPr lang="en-US" sz="4446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implicación</a:t>
            </a:r>
            <a:r>
              <a:rPr lang="en-US" sz="4446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de un </a:t>
            </a:r>
            <a:r>
              <a:rPr lang="en-US" sz="4446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grupo</a:t>
            </a:r>
            <a:r>
              <a:rPr lang="en-US" sz="4446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o </a:t>
            </a:r>
            <a:r>
              <a:rPr lang="en-US" sz="4446" dirty="0" err="1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colectivo</a:t>
            </a:r>
            <a:r>
              <a:rPr lang="en-US" sz="4446" dirty="0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. </a:t>
            </a:r>
          </a:p>
          <a:p>
            <a:pPr algn="l">
              <a:lnSpc>
                <a:spcPts val="6224"/>
              </a:lnSpc>
            </a:pPr>
            <a:endParaRPr lang="en-US" sz="4446" dirty="0">
              <a:solidFill>
                <a:srgbClr val="4D4C4C"/>
              </a:solidFill>
              <a:latin typeface="Helios"/>
              <a:ea typeface="Helios"/>
              <a:cs typeface="Helios"/>
              <a:sym typeface="Helio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144000" y="1574871"/>
            <a:ext cx="8325706" cy="848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99"/>
              </a:lnSpc>
            </a:pPr>
            <a:r>
              <a:rPr lang="en-US" sz="4856" b="1" dirty="0" err="1">
                <a:solidFill>
                  <a:srgbClr val="4D4C4C"/>
                </a:solidFill>
                <a:latin typeface="Helios Bold"/>
                <a:ea typeface="Helios Bold"/>
                <a:cs typeface="Helios Bold"/>
                <a:sym typeface="Helios Bold"/>
              </a:rPr>
              <a:t>Elementos</a:t>
            </a:r>
            <a:r>
              <a:rPr lang="en-US" sz="4856" b="1" dirty="0">
                <a:solidFill>
                  <a:srgbClr val="4D4C4C"/>
                </a:solidFill>
                <a:latin typeface="Helios Bold"/>
                <a:ea typeface="Helios Bold"/>
                <a:cs typeface="Helios Bold"/>
                <a:sym typeface="Helios Bold"/>
              </a:rPr>
              <a:t> en </a:t>
            </a:r>
            <a:r>
              <a:rPr lang="en-US" sz="4856" b="1" dirty="0" err="1">
                <a:solidFill>
                  <a:srgbClr val="4D4C4C"/>
                </a:solidFill>
                <a:latin typeface="Helios Bold"/>
                <a:ea typeface="Helios Bold"/>
                <a:cs typeface="Helios Bold"/>
                <a:sym typeface="Helios Bold"/>
              </a:rPr>
              <a:t>común</a:t>
            </a:r>
            <a:endParaRPr lang="en-US" sz="4856" b="1" dirty="0">
              <a:solidFill>
                <a:srgbClr val="4D4C4C"/>
              </a:solidFill>
              <a:latin typeface="Helios Bold"/>
              <a:ea typeface="Helios Bold"/>
              <a:cs typeface="Helios Bold"/>
              <a:sym typeface="Helios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506918" y="8424265"/>
            <a:ext cx="4326365" cy="4326365"/>
          </a:xfrm>
          <a:custGeom>
            <a:avLst/>
            <a:gdLst/>
            <a:ahLst/>
            <a:cxnLst/>
            <a:rect l="l" t="t" r="r" b="b"/>
            <a:pathLst>
              <a:path w="4326365" h="4326365">
                <a:moveTo>
                  <a:pt x="0" y="0"/>
                </a:moveTo>
                <a:lnTo>
                  <a:pt x="4326365" y="0"/>
                </a:lnTo>
                <a:lnTo>
                  <a:pt x="4326365" y="4326365"/>
                </a:lnTo>
                <a:lnTo>
                  <a:pt x="0" y="43263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-5400000">
            <a:off x="9322602" y="892404"/>
            <a:ext cx="10287000" cy="8502193"/>
            <a:chOff x="0" y="0"/>
            <a:chExt cx="3245668" cy="26825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45668" cy="2682541"/>
            </a:xfrm>
            <a:custGeom>
              <a:avLst/>
              <a:gdLst/>
              <a:ahLst/>
              <a:cxnLst/>
              <a:rect l="l" t="t" r="r" b="b"/>
              <a:pathLst>
                <a:path w="3245668" h="2682541">
                  <a:moveTo>
                    <a:pt x="0" y="0"/>
                  </a:moveTo>
                  <a:lnTo>
                    <a:pt x="3245668" y="0"/>
                  </a:lnTo>
                  <a:lnTo>
                    <a:pt x="3245668" y="2682541"/>
                  </a:lnTo>
                  <a:lnTo>
                    <a:pt x="0" y="2682541"/>
                  </a:lnTo>
                  <a:close/>
                </a:path>
              </a:pathLst>
            </a:custGeom>
            <a:solidFill>
              <a:srgbClr val="0097B2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245668" cy="2730166"/>
            </a:xfrm>
            <a:prstGeom prst="rect">
              <a:avLst/>
            </a:prstGeom>
          </p:spPr>
          <p:txBody>
            <a:bodyPr lIns="42405" tIns="42405" rIns="42405" bIns="42405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660695" y="1028700"/>
            <a:ext cx="7211247" cy="8229600"/>
            <a:chOff x="0" y="0"/>
            <a:chExt cx="1253208" cy="143018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53208" cy="1430182"/>
            </a:xfrm>
            <a:custGeom>
              <a:avLst/>
              <a:gdLst/>
              <a:ahLst/>
              <a:cxnLst/>
              <a:rect l="l" t="t" r="r" b="b"/>
              <a:pathLst>
                <a:path w="1253208" h="1430182">
                  <a:moveTo>
                    <a:pt x="0" y="0"/>
                  </a:moveTo>
                  <a:lnTo>
                    <a:pt x="1253208" y="0"/>
                  </a:lnTo>
                  <a:lnTo>
                    <a:pt x="1253208" y="1430182"/>
                  </a:lnTo>
                  <a:lnTo>
                    <a:pt x="0" y="1430182"/>
                  </a:lnTo>
                  <a:close/>
                </a:path>
              </a:pathLst>
            </a:custGeom>
            <a:blipFill>
              <a:blip r:embed="rId4"/>
              <a:stretch>
                <a:fillRect l="-24797" r="-31527"/>
              </a:stretch>
            </a:blipFill>
            <a:ln w="85725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1028700" y="1647785"/>
            <a:ext cx="8404012" cy="6877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0"/>
              </a:lnSpc>
            </a:pPr>
            <a:r>
              <a:rPr lang="en-US" sz="4871" b="1" spc="287">
                <a:solidFill>
                  <a:srgbClr val="4D4C4C"/>
                </a:solidFill>
                <a:latin typeface="Helios Bold"/>
                <a:ea typeface="Helios Bold"/>
                <a:cs typeface="Helios Bold"/>
                <a:sym typeface="Helios Bold"/>
              </a:rPr>
              <a:t>No todos los líderes son jefes ni todos los jefes son líderes. </a:t>
            </a:r>
          </a:p>
          <a:p>
            <a:pPr algn="ctr">
              <a:lnSpc>
                <a:spcPts val="6820"/>
              </a:lnSpc>
            </a:pPr>
            <a:endParaRPr lang="en-US" sz="4871" b="1" spc="287">
              <a:solidFill>
                <a:srgbClr val="4D4C4C"/>
              </a:solidFill>
              <a:latin typeface="Helios Bold"/>
              <a:ea typeface="Helios Bold"/>
              <a:cs typeface="Helios Bold"/>
              <a:sym typeface="Helios Bold"/>
            </a:endParaRPr>
          </a:p>
          <a:p>
            <a:pPr algn="ctr">
              <a:lnSpc>
                <a:spcPts val="6820"/>
              </a:lnSpc>
            </a:pPr>
            <a:r>
              <a:rPr lang="en-US" sz="4871" spc="287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Los líderes pueden surgir dentro de un grupo o ser nombrados formalmente para dirigirlo.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2134415" y="3073364"/>
            <a:ext cx="8227978" cy="4140271"/>
            <a:chOff x="0" y="0"/>
            <a:chExt cx="807640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07640" cy="406400"/>
            </a:xfrm>
            <a:custGeom>
              <a:avLst/>
              <a:gdLst/>
              <a:ahLst/>
              <a:cxnLst/>
              <a:rect l="l" t="t" r="r" b="b"/>
              <a:pathLst>
                <a:path w="807640" h="406400">
                  <a:moveTo>
                    <a:pt x="604440" y="0"/>
                  </a:moveTo>
                  <a:cubicBezTo>
                    <a:pt x="716665" y="0"/>
                    <a:pt x="807640" y="90976"/>
                    <a:pt x="807640" y="203200"/>
                  </a:cubicBezTo>
                  <a:cubicBezTo>
                    <a:pt x="807640" y="315424"/>
                    <a:pt x="716665" y="406400"/>
                    <a:pt x="60444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D4C4C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0764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428627" y="3319928"/>
            <a:ext cx="4216185" cy="3664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64"/>
              </a:lnSpc>
              <a:spcBef>
                <a:spcPct val="0"/>
              </a:spcBef>
            </a:pPr>
            <a:r>
              <a:rPr lang="en-US" sz="21474" b="1">
                <a:solidFill>
                  <a:srgbClr val="4D4C4C"/>
                </a:solidFill>
                <a:latin typeface="TS Deniz Bold"/>
                <a:ea typeface="TS Deniz Bold"/>
                <a:cs typeface="TS Deniz Bold"/>
                <a:sym typeface="TS Deniz Bold"/>
              </a:rPr>
              <a:t>02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622171" y="3943541"/>
            <a:ext cx="10522952" cy="1209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76"/>
              </a:lnSpc>
              <a:spcBef>
                <a:spcPct val="0"/>
              </a:spcBef>
            </a:pPr>
            <a:r>
              <a:rPr lang="en-US" sz="7125">
                <a:solidFill>
                  <a:srgbClr val="1800AD"/>
                </a:solidFill>
                <a:latin typeface="Borel"/>
                <a:ea typeface="Borel"/>
                <a:cs typeface="Borel"/>
                <a:sym typeface="Borel"/>
              </a:rPr>
              <a:t>Características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622171" y="4618506"/>
            <a:ext cx="10637129" cy="1941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820"/>
              </a:lnSpc>
              <a:spcBef>
                <a:spcPct val="0"/>
              </a:spcBef>
            </a:pPr>
            <a:r>
              <a:rPr lang="en-US" sz="11300" b="1">
                <a:solidFill>
                  <a:srgbClr val="4D4C4C"/>
                </a:solidFill>
                <a:latin typeface="TS Deniz Bold"/>
                <a:ea typeface="TS Deniz Bold"/>
                <a:cs typeface="TS Deniz Bold"/>
                <a:sym typeface="TS Deniz Bold"/>
              </a:rPr>
              <a:t>del líder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79387" y="2646483"/>
            <a:ext cx="1098480" cy="109848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7B2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-1698802" y="5514834"/>
            <a:ext cx="3397604" cy="3397604"/>
          </a:xfrm>
          <a:custGeom>
            <a:avLst/>
            <a:gdLst/>
            <a:ahLst/>
            <a:cxnLst/>
            <a:rect l="l" t="t" r="r" b="b"/>
            <a:pathLst>
              <a:path w="3397604" h="3397604">
                <a:moveTo>
                  <a:pt x="0" y="0"/>
                </a:moveTo>
                <a:lnTo>
                  <a:pt x="3397604" y="0"/>
                </a:lnTo>
                <a:lnTo>
                  <a:pt x="3397604" y="3397603"/>
                </a:lnTo>
                <a:lnTo>
                  <a:pt x="0" y="33976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 rot="-10800000">
            <a:off x="13986999" y="-2149600"/>
            <a:ext cx="6316248" cy="3178300"/>
            <a:chOff x="0" y="0"/>
            <a:chExt cx="807640" cy="406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07640" cy="406400"/>
            </a:xfrm>
            <a:custGeom>
              <a:avLst/>
              <a:gdLst/>
              <a:ahLst/>
              <a:cxnLst/>
              <a:rect l="l" t="t" r="r" b="b"/>
              <a:pathLst>
                <a:path w="807640" h="406400">
                  <a:moveTo>
                    <a:pt x="604440" y="0"/>
                  </a:moveTo>
                  <a:cubicBezTo>
                    <a:pt x="716665" y="0"/>
                    <a:pt x="807640" y="90976"/>
                    <a:pt x="807640" y="203200"/>
                  </a:cubicBezTo>
                  <a:cubicBezTo>
                    <a:pt x="807640" y="315424"/>
                    <a:pt x="716665" y="406400"/>
                    <a:pt x="60444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D4C4C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80764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7259300" y="-565845"/>
            <a:ext cx="15452455" cy="11836184"/>
            <a:chOff x="0" y="0"/>
            <a:chExt cx="4069782" cy="311734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069783" cy="3117349"/>
            </a:xfrm>
            <a:custGeom>
              <a:avLst/>
              <a:gdLst/>
              <a:ahLst/>
              <a:cxnLst/>
              <a:rect l="l" t="t" r="r" b="b"/>
              <a:pathLst>
                <a:path w="4069783" h="3117349">
                  <a:moveTo>
                    <a:pt x="0" y="0"/>
                  </a:moveTo>
                  <a:lnTo>
                    <a:pt x="4069783" y="0"/>
                  </a:lnTo>
                  <a:lnTo>
                    <a:pt x="4069783" y="3117349"/>
                  </a:lnTo>
                  <a:lnTo>
                    <a:pt x="0" y="3117349"/>
                  </a:lnTo>
                  <a:close/>
                </a:path>
              </a:pathLst>
            </a:custGeom>
            <a:solidFill>
              <a:srgbClr val="0097B2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4069782" cy="31649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707</Words>
  <Application>Microsoft Office PowerPoint</Application>
  <PresentationFormat>Personalizado</PresentationFormat>
  <Paragraphs>102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2" baseType="lpstr">
      <vt:lpstr>Calibri</vt:lpstr>
      <vt:lpstr>TS Deniz Bold</vt:lpstr>
      <vt:lpstr>Arial</vt:lpstr>
      <vt:lpstr>Helios Bold</vt:lpstr>
      <vt:lpstr>Borel</vt:lpstr>
      <vt:lpstr>Helios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Diapositivas Propuesta de Proyecto Minimalista Simple Verde y Beige</dc:title>
  <cp:lastModifiedBy>Gladys</cp:lastModifiedBy>
  <cp:revision>4</cp:revision>
  <dcterms:created xsi:type="dcterms:W3CDTF">2006-08-16T00:00:00Z</dcterms:created>
  <dcterms:modified xsi:type="dcterms:W3CDTF">2025-09-03T18:37:54Z</dcterms:modified>
  <dc:identifier>DAGqp_CBUbA</dc:identifier>
</cp:coreProperties>
</file>