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3"/>
    <p:sldId id="286" r:id="rId4"/>
    <p:sldId id="287" r:id="rId5"/>
    <p:sldId id="288" r:id="rId6"/>
    <p:sldId id="289" r:id="rId7"/>
    <p:sldId id="291" r:id="rId8"/>
    <p:sldId id="293" r:id="rId10"/>
    <p:sldId id="294" r:id="rId11"/>
    <p:sldId id="295" r:id="rId12"/>
    <p:sldId id="296" r:id="rId13"/>
    <p:sldId id="298" r:id="rId14"/>
    <p:sldId id="299" r:id="rId15"/>
    <p:sldId id="301" r:id="rId16"/>
    <p:sldId id="300" r:id="rId17"/>
    <p:sldId id="303" r:id="rId18"/>
    <p:sldId id="305" r:id="rId19"/>
    <p:sldId id="306" r:id="rId20"/>
    <p:sldId id="307" r:id="rId21"/>
    <p:sldId id="308" r:id="rId22"/>
    <p:sldId id="309" r:id="rId23"/>
    <p:sldId id="31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1661241"/>
            <a:ext cx="8915399" cy="1060856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135903"/>
            <a:ext cx="8915399" cy="1767760"/>
          </a:xfrm>
        </p:spPr>
        <p:txBody>
          <a:bodyPr>
            <a:noAutofit/>
          </a:bodyPr>
          <a:lstStyle/>
          <a:p>
            <a:r>
              <a:rPr lang="es-AR" sz="3600" u="sng" dirty="0"/>
              <a:t>UNIDAD 2. 4</a:t>
            </a:r>
            <a:r>
              <a:rPr lang="es-AR" sz="3600" dirty="0"/>
              <a:t>: RELACIÓN ENTRE CODIFICACIÓN - COSTOS Y COMPRAS</a:t>
            </a:r>
            <a:endParaRPr lang="es-AR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285115"/>
            <a:ext cx="8915400" cy="1913255"/>
          </a:xfrm>
        </p:spPr>
        <p:txBody>
          <a:bodyPr>
            <a:normAutofit fontScale="90000"/>
          </a:bodyPr>
          <a:lstStyle/>
          <a:p>
            <a:r>
              <a:rPr lang="es-AR" sz="4400" dirty="0">
                <a:sym typeface="+mn-ea"/>
              </a:rPr>
              <a:t>RELACIÓN ENTRE CODIFICACIÓN - COSTOS Y COMPRAS</a:t>
            </a:r>
            <a:br>
              <a:rPr lang="es-AR" sz="4400" dirty="0">
                <a:sym typeface="+mn-ea"/>
              </a:rPr>
            </a:br>
            <a:r>
              <a:rPr lang="es-AR" altLang="en-US" sz="4400" dirty="0">
                <a:sym typeface="+mn-ea"/>
              </a:rPr>
              <a:t>Ejemplo de </a:t>
            </a:r>
            <a:r>
              <a:rPr lang="en-US" altLang="es-MX" sz="4400" dirty="0">
                <a:sym typeface="+mn-ea"/>
              </a:rPr>
              <a:t>LCC 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364740"/>
            <a:ext cx="8915400" cy="4046220"/>
          </a:xfrm>
        </p:spPr>
        <p:txBody>
          <a:bodyPr>
            <a:noAutofit/>
          </a:bodyPr>
          <a:lstStyle/>
          <a:p>
            <a:r>
              <a:rPr lang="en-US" altLang="es-MX" sz="2400" dirty="0"/>
              <a:t>Supongamos una bomba centr</a:t>
            </a:r>
            <a:r>
              <a:rPr lang="en-US" altLang="en-US" sz="2400" dirty="0"/>
              <a:t>í</a:t>
            </a:r>
            <a:r>
              <a:rPr lang="en-US" altLang="es-MX" sz="2400" dirty="0"/>
              <a:t>fuga con una vida </a:t>
            </a:r>
            <a:r>
              <a:rPr lang="en-US" altLang="en-US" sz="2400" dirty="0"/>
              <a:t>ú</a:t>
            </a:r>
            <a:r>
              <a:rPr lang="en-US" altLang="es-MX" sz="2400" dirty="0"/>
              <a:t>til estimada de 10 a</a:t>
            </a:r>
            <a:r>
              <a:rPr lang="en-US" altLang="en-US" sz="2400" dirty="0"/>
              <a:t>ñ</a:t>
            </a:r>
            <a:r>
              <a:rPr lang="en-US" altLang="es-MX" sz="2400" dirty="0"/>
              <a:t>os:</a:t>
            </a:r>
            <a:r>
              <a:rPr lang="es-AR" altLang="en-US" sz="2400" dirty="0"/>
              <a:t> </a:t>
            </a:r>
            <a:endParaRPr lang="en-US" altLang="es-MX" sz="2400" dirty="0"/>
          </a:p>
          <a:p>
            <a:endParaRPr lang="en-US" altLang="es-MX" sz="2400" dirty="0"/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2726055" y="3347085"/>
          <a:ext cx="8668385" cy="4641215"/>
        </p:xfrm>
        <a:graphic>
          <a:graphicData uri="http://schemas.openxmlformats.org/drawingml/2006/table">
            <a:tbl>
              <a:tblPr/>
              <a:tblGrid>
                <a:gridCol w="8542655"/>
                <a:gridCol w="125730"/>
              </a:tblGrid>
              <a:tr h="298704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es-MX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Con estos datos, se puede comparar con otra bomba m</a:t>
                      </a:r>
                      <a:r>
                        <a:rPr lang="en-US" altLang="en-US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á</a:t>
                      </a:r>
                      <a:r>
                        <a:rPr lang="en-US" altLang="es-MX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 eficiente (mayor inversi</a:t>
                      </a:r>
                      <a:r>
                        <a:rPr lang="en-US" altLang="en-US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ó</a:t>
                      </a:r>
                      <a:r>
                        <a:rPr lang="en-US" altLang="es-MX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n inicial pero menor consumo y mantenimiento) para elegir la opci</a:t>
                      </a:r>
                      <a:r>
                        <a:rPr lang="en-US" altLang="en-US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ó</a:t>
                      </a:r>
                      <a:r>
                        <a:rPr lang="en-US" altLang="es-MX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n m</a:t>
                      </a:r>
                      <a:r>
                        <a:rPr lang="en-US" altLang="en-US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á</a:t>
                      </a:r>
                      <a:r>
                        <a:rPr lang="en-US" altLang="es-MX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 econ</a:t>
                      </a:r>
                      <a:r>
                        <a:rPr lang="en-US" altLang="en-US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ó</a:t>
                      </a:r>
                      <a:r>
                        <a:rPr lang="en-US" altLang="es-MX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mica en todo el ciclo de vida.</a:t>
                      </a:r>
                      <a:endParaRPr lang="en-US" altLang="es-MX" sz="2800" b="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es-MX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En mantenimiento industrial, el an</a:t>
                      </a:r>
                      <a:r>
                        <a:rPr lang="en-US" altLang="en-US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á</a:t>
                      </a:r>
                      <a:r>
                        <a:rPr lang="en-US" altLang="es-MX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lisis LCC convierte el mantenimiento de un gasto operativo en una herramienta estrat</a:t>
                      </a:r>
                      <a:r>
                        <a:rPr lang="en-US" altLang="en-US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é</a:t>
                      </a:r>
                      <a:r>
                        <a:rPr lang="en-US" altLang="es-MX" sz="2800" b="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gica de ahorro y eficiencia.</a:t>
                      </a:r>
                      <a:endParaRPr lang="en-US" altLang="es-MX" sz="2800" b="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2862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2800" b="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4447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4574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4574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43840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45745">
                <a:tc>
                  <a:txBody>
                    <a:bodyPr/>
                    <a:p>
                      <a:pPr algn="l"/>
                      <a:endParaRPr sz="16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endParaRPr sz="16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/>
          <p:nvPr/>
        </p:nvGraphicFramePr>
        <p:xfrm>
          <a:off x="6096000" y="2767330"/>
          <a:ext cx="5884545" cy="400685"/>
        </p:xfrm>
        <a:graphic>
          <a:graphicData uri="http://schemas.openxmlformats.org/drawingml/2006/table">
            <a:tbl>
              <a:tblPr/>
              <a:tblGrid>
                <a:gridCol w="4279265"/>
                <a:gridCol w="1605280"/>
              </a:tblGrid>
              <a:tr h="400685">
                <a:tc>
                  <a:txBody>
                    <a:bodyPr/>
                    <a:p>
                      <a:pPr algn="l"/>
                      <a:r>
                        <a:rPr sz="16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Costo total del ciclo de vida (LCC)</a:t>
                      </a:r>
                      <a:r>
                        <a:rPr lang="es-AR" sz="16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             $</a:t>
                      </a:r>
                      <a:endParaRPr lang="es-AR" sz="16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sz="16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8.600.000</a:t>
                      </a:r>
                      <a:endParaRPr sz="16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s-AR" dirty="0">
                <a:sym typeface="+mn-ea"/>
              </a:rPr>
              <a:t>RELACIÓN ENTRE CODIFICACIÓN - COSTOS Y COMPRAS</a:t>
            </a:r>
            <a:endParaRPr lang="es-MX" altLang="en-US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es-MX" sz="3200"/>
              <a:t>3. </a:t>
            </a:r>
            <a:r>
              <a:rPr lang="en-US" altLang="es-MX" sz="3200" u="sng"/>
              <a:t>Relaci</a:t>
            </a:r>
            <a:r>
              <a:rPr lang="en-US" altLang="en-US" sz="3200" u="sng"/>
              <a:t>ó</a:t>
            </a:r>
            <a:r>
              <a:rPr lang="en-US" altLang="es-MX" sz="3200" u="sng"/>
              <a:t>n con el Proceso de Compras</a:t>
            </a:r>
            <a:endParaRPr lang="en-US" altLang="es-MX" sz="3200"/>
          </a:p>
          <a:p>
            <a:pPr marL="0" indent="0">
              <a:buNone/>
            </a:pPr>
            <a:r>
              <a:rPr lang="en-US" altLang="es-MX" sz="3200"/>
              <a:t>La codificaci</a:t>
            </a:r>
            <a:r>
              <a:rPr lang="en-US" altLang="en-US" sz="3200"/>
              <a:t>ó</a:t>
            </a:r>
            <a:r>
              <a:rPr lang="en-US" altLang="es-MX" sz="3200"/>
              <a:t>n tambi</a:t>
            </a:r>
            <a:r>
              <a:rPr lang="en-US" altLang="en-US" sz="3200"/>
              <a:t>é</a:t>
            </a:r>
            <a:r>
              <a:rPr lang="en-US" altLang="es-MX" sz="3200"/>
              <a:t>n se integra al sistema de compras.</a:t>
            </a:r>
            <a:endParaRPr lang="en-US" altLang="es-MX" sz="3200"/>
          </a:p>
          <a:p>
            <a:pPr marL="0" indent="0">
              <a:buNone/>
            </a:pPr>
            <a:r>
              <a:rPr lang="en-US" altLang="es-MX" sz="3200"/>
              <a:t>Cada c</a:t>
            </a:r>
            <a:r>
              <a:rPr lang="en-US" altLang="en-US" sz="3200"/>
              <a:t>ó</a:t>
            </a:r>
            <a:r>
              <a:rPr lang="en-US" altLang="es-MX" sz="3200"/>
              <a:t>digo se utiliza en los documentos y sistemas (ERP o GMAO) para garantizar la precisi</a:t>
            </a:r>
            <a:r>
              <a:rPr lang="en-US" altLang="en-US" sz="3200"/>
              <a:t>ó</a:t>
            </a:r>
            <a:r>
              <a:rPr lang="en-US" altLang="es-MX" sz="3200"/>
              <a:t>n y trazabilidad de las adquisiciones.</a:t>
            </a:r>
            <a:endParaRPr lang="en-US" altLang="es-MX"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151003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n-US" altLang="es-MX" u="sng">
                <a:sym typeface="+mn-ea"/>
              </a:rPr>
              <a:t>Relaci</a:t>
            </a:r>
            <a:r>
              <a:rPr lang="en-US" altLang="en-US" u="sng">
                <a:sym typeface="+mn-ea"/>
              </a:rPr>
              <a:t>ó</a:t>
            </a:r>
            <a:r>
              <a:rPr lang="en-US" altLang="es-MX" u="sng">
                <a:sym typeface="+mn-ea"/>
              </a:rPr>
              <a:t>n con el Proceso de Compras</a:t>
            </a:r>
            <a:endParaRPr lang="es-MX" altLang="en-US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260" y="6758305"/>
            <a:ext cx="8916035" cy="422910"/>
          </a:xfrm>
        </p:spPr>
        <p:txBody>
          <a:bodyPr>
            <a:normAutofit fontScale="60000"/>
          </a:bodyPr>
          <a:p>
            <a:pPr marL="0" indent="0">
              <a:buNone/>
            </a:pPr>
            <a:endParaRPr lang="en-US" altLang="es-MX" sz="3200"/>
          </a:p>
        </p:txBody>
      </p:sp>
      <p:sp>
        <p:nvSpPr>
          <p:cNvPr id="8" name="Cuadro de texto 7"/>
          <p:cNvSpPr txBox="1"/>
          <p:nvPr/>
        </p:nvSpPr>
        <p:spPr>
          <a:xfrm>
            <a:off x="1517650" y="4198620"/>
            <a:ext cx="4064000" cy="4184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s-MX" altLang="en-US"/>
          </a:p>
        </p:txBody>
      </p:sp>
      <p:sp>
        <p:nvSpPr>
          <p:cNvPr id="9" name="Cuadro de texto 8"/>
          <p:cNvSpPr txBox="1"/>
          <p:nvPr/>
        </p:nvSpPr>
        <p:spPr>
          <a:xfrm>
            <a:off x="4356735" y="25990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s-MX" altLang="en-US"/>
          </a:p>
        </p:txBody>
      </p:sp>
      <p:graphicFrame>
        <p:nvGraphicFramePr>
          <p:cNvPr id="10" name="Tabla 9"/>
          <p:cNvGraphicFramePr/>
          <p:nvPr>
            <p:custDataLst>
              <p:tags r:id="rId1"/>
            </p:custDataLst>
          </p:nvPr>
        </p:nvGraphicFramePr>
        <p:xfrm>
          <a:off x="2334260" y="2134235"/>
          <a:ext cx="9424035" cy="4559935"/>
        </p:xfrm>
        <a:graphic>
          <a:graphicData uri="http://schemas.openxmlformats.org/drawingml/2006/table">
            <a:tbl>
              <a:tblPr/>
              <a:tblGrid>
                <a:gridCol w="3612515"/>
                <a:gridCol w="5811520"/>
              </a:tblGrid>
              <a:tr h="72199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Etapa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Relación con la codificación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5280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Solicitud de compra (SC)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Se especifica el código exacto del repuesto o material.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5280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Solicitud de cotización (RFQ)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Se envía a proveedores con el código y descripción técnica.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27952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Orden de compra (OC)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Se genera con el código único, asegurando que se compre el ítem correcto.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5280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Recepción en almacén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Se verifica que el material recibido coincida con el código del sistema.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3325" y="795020"/>
            <a:ext cx="8911590" cy="151003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n-US" altLang="es-MX" u="sng"/>
              <a:t>Beneficios</a:t>
            </a:r>
            <a:endParaRPr lang="en-US" altLang="es-MX" u="sng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505075"/>
            <a:ext cx="9603105" cy="398081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es-AR" altLang="en-US" sz="3200"/>
              <a:t>1. </a:t>
            </a:r>
            <a:r>
              <a:rPr lang="en-US" altLang="es-MX" sz="3200"/>
              <a:t>Evita errores de compra (</a:t>
            </a:r>
            <a:r>
              <a:rPr lang="en-US" altLang="en-US" sz="3200"/>
              <a:t>í</a:t>
            </a:r>
            <a:r>
              <a:rPr lang="en-US" altLang="es-MX" sz="3200"/>
              <a:t>tem equivocado).</a:t>
            </a:r>
            <a:endParaRPr lang="en-US" altLang="es-MX" sz="3200"/>
          </a:p>
          <a:p>
            <a:pPr marL="0" indent="0">
              <a:buNone/>
            </a:pPr>
            <a:r>
              <a:rPr lang="es-AR" altLang="en-US" sz="3200"/>
              <a:t>2. </a:t>
            </a:r>
            <a:r>
              <a:rPr lang="en-US" altLang="es-MX" sz="3200"/>
              <a:t>Facilita la comparaci</a:t>
            </a:r>
            <a:r>
              <a:rPr lang="en-US" altLang="en-US" sz="3200"/>
              <a:t>ó</a:t>
            </a:r>
            <a:r>
              <a:rPr lang="en-US" altLang="es-MX" sz="3200"/>
              <a:t>n de precios entre proveedores.</a:t>
            </a:r>
            <a:endParaRPr lang="en-US" altLang="es-MX" sz="3200"/>
          </a:p>
          <a:p>
            <a:pPr marL="0" indent="0">
              <a:buNone/>
            </a:pPr>
            <a:r>
              <a:rPr lang="es-AR" altLang="en-US" sz="3200"/>
              <a:t>3. </a:t>
            </a:r>
            <a:r>
              <a:rPr lang="en-US" altLang="es-MX" sz="3200"/>
              <a:t>Mejora la trazabilidad del gasto por tipo de repuesto o equipo.</a:t>
            </a:r>
            <a:endParaRPr lang="en-US" altLang="es-MX" sz="3200"/>
          </a:p>
          <a:p>
            <a:pPr marL="0" indent="0">
              <a:buNone/>
            </a:pPr>
            <a:r>
              <a:rPr lang="es-AR" altLang="en-US" sz="3200"/>
              <a:t>4. </a:t>
            </a:r>
            <a:r>
              <a:rPr lang="en-US" altLang="es-MX" sz="3200"/>
              <a:t>Optimiza la gesti</a:t>
            </a:r>
            <a:r>
              <a:rPr lang="en-US" altLang="en-US" sz="3200"/>
              <a:t>ó</a:t>
            </a:r>
            <a:r>
              <a:rPr lang="en-US" altLang="es-MX" sz="3200"/>
              <a:t>n de stock y reduce costos de inventario.</a:t>
            </a:r>
            <a:endParaRPr lang="en-US" altLang="es-MX" sz="3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119380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n-US" altLang="es-MX"/>
              <a:t>4. Integraci</a:t>
            </a:r>
            <a:r>
              <a:rPr lang="en-US" altLang="en-US"/>
              <a:t>ó</a:t>
            </a:r>
            <a:r>
              <a:rPr lang="en-US" altLang="es-MX"/>
              <a:t>n de los tres aspectos</a:t>
            </a:r>
            <a:endParaRPr lang="en-US" altLang="es-MX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607310" y="1905635"/>
            <a:ext cx="8915400" cy="4319905"/>
          </a:xfrm>
        </p:spPr>
        <p:txBody>
          <a:bodyPr/>
          <a:p>
            <a:pPr marL="0" indent="0">
              <a:buNone/>
            </a:pPr>
            <a:endParaRPr lang="es-MX" altLang="en-US"/>
          </a:p>
          <a:p>
            <a:pPr marL="0" indent="0">
              <a:buNone/>
            </a:pPr>
            <a:endParaRPr lang="es-MX" altLang="en-US"/>
          </a:p>
          <a:p>
            <a:pPr marL="0" indent="0">
              <a:buNone/>
            </a:pPr>
            <a:endParaRPr lang="es-MX" altLang="en-US"/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2607310" y="2926080"/>
          <a:ext cx="8731250" cy="3097530"/>
        </p:xfrm>
        <a:graphic>
          <a:graphicData uri="http://schemas.openxmlformats.org/drawingml/2006/table">
            <a:tbl>
              <a:tblPr/>
              <a:tblGrid>
                <a:gridCol w="1600835"/>
                <a:gridCol w="4215130"/>
                <a:gridCol w="2915285"/>
              </a:tblGrid>
              <a:tr h="49784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Elemento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Función principal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Beneficio conjunto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9720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Codificación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Identifica y organiza los materiales y repuestos.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Evita errores y permite trazabilidad.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99504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Costos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Determina el valor de cada ítem y su impacto en el mantenimiento.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Permite presupuestar y optimizar recursos.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99504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Compras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Gestiona la adquisición de ítems codificados y valorados.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Asegura disponibilidad y control del gasto.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3325" y="795020"/>
            <a:ext cx="8911590" cy="151003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s-AR" altLang="en-US" u="sng"/>
              <a:t>Conclusión</a:t>
            </a:r>
            <a:endParaRPr lang="es-AR" altLang="en-US" u="sng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505075"/>
            <a:ext cx="9603105" cy="3980815"/>
          </a:xfrm>
        </p:spPr>
        <p:txBody>
          <a:bodyPr>
            <a:normAutofit/>
          </a:bodyPr>
          <a:p>
            <a:r>
              <a:rPr lang="en-US" altLang="es-MX" sz="3200"/>
              <a:t>Codificar bien = comprar mejor + controlar mejor los costos.</a:t>
            </a:r>
            <a:endParaRPr lang="en-US" altLang="es-MX" sz="3200"/>
          </a:p>
          <a:p>
            <a:r>
              <a:rPr lang="en-US" altLang="es-MX" sz="3200"/>
              <a:t>Una buena codificaci</a:t>
            </a:r>
            <a:r>
              <a:rPr lang="en-US" altLang="en-US" sz="3200"/>
              <a:t>ó</a:t>
            </a:r>
            <a:r>
              <a:rPr lang="en-US" altLang="es-MX" sz="3200"/>
              <a:t>n conecta el almac</a:t>
            </a:r>
            <a:r>
              <a:rPr lang="en-US" altLang="en-US" sz="3200"/>
              <a:t>é</a:t>
            </a:r>
            <a:r>
              <a:rPr lang="en-US" altLang="es-MX" sz="3200"/>
              <a:t>n, la gesti</a:t>
            </a:r>
            <a:r>
              <a:rPr lang="en-US" altLang="en-US" sz="3200"/>
              <a:t>ó</a:t>
            </a:r>
            <a:r>
              <a:rPr lang="en-US" altLang="es-MX" sz="3200"/>
              <a:t>n de compras y el control de costos del mantenimiento, generando un sistema integrado de gesti</a:t>
            </a:r>
            <a:r>
              <a:rPr lang="en-US" altLang="en-US" sz="3200"/>
              <a:t>ó</a:t>
            </a:r>
            <a:r>
              <a:rPr lang="en-US" altLang="es-MX" sz="3200"/>
              <a:t>n que mejora la eficiencia operativa y financiera.</a:t>
            </a:r>
            <a:endParaRPr lang="en-US" altLang="es-MX" sz="3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3325" y="795020"/>
            <a:ext cx="8911590" cy="151003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n-US" altLang="es-MX" u="sng"/>
              <a:t>Beneficios</a:t>
            </a:r>
            <a:endParaRPr lang="en-US" altLang="es-MX" u="sng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505075"/>
            <a:ext cx="9603105" cy="398081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es-AR" altLang="en-US" sz="3200"/>
              <a:t>1. </a:t>
            </a:r>
            <a:r>
              <a:rPr lang="en-US" altLang="es-MX" sz="3200"/>
              <a:t>Evita errores de compra (</a:t>
            </a:r>
            <a:r>
              <a:rPr lang="en-US" altLang="en-US" sz="3200"/>
              <a:t>í</a:t>
            </a:r>
            <a:r>
              <a:rPr lang="en-US" altLang="es-MX" sz="3200"/>
              <a:t>tem equivocado).</a:t>
            </a:r>
            <a:endParaRPr lang="en-US" altLang="es-MX" sz="3200"/>
          </a:p>
          <a:p>
            <a:pPr marL="0" indent="0">
              <a:buNone/>
            </a:pPr>
            <a:r>
              <a:rPr lang="es-AR" altLang="en-US" sz="3200"/>
              <a:t>2. </a:t>
            </a:r>
            <a:r>
              <a:rPr lang="en-US" altLang="es-MX" sz="3200"/>
              <a:t>Facilita la comparaci</a:t>
            </a:r>
            <a:r>
              <a:rPr lang="en-US" altLang="en-US" sz="3200"/>
              <a:t>ó</a:t>
            </a:r>
            <a:r>
              <a:rPr lang="en-US" altLang="es-MX" sz="3200"/>
              <a:t>n de precios entre proveedores.</a:t>
            </a:r>
            <a:endParaRPr lang="en-US" altLang="es-MX" sz="3200"/>
          </a:p>
          <a:p>
            <a:pPr marL="0" indent="0">
              <a:buNone/>
            </a:pPr>
            <a:r>
              <a:rPr lang="es-AR" altLang="en-US" sz="3200"/>
              <a:t>3. </a:t>
            </a:r>
            <a:r>
              <a:rPr lang="en-US" altLang="es-MX" sz="3200"/>
              <a:t>Mejora la trazabilidad del gasto por tipo de repuesto o equipo.</a:t>
            </a:r>
            <a:endParaRPr lang="en-US" altLang="es-MX" sz="3200"/>
          </a:p>
          <a:p>
            <a:pPr marL="0" indent="0">
              <a:buNone/>
            </a:pPr>
            <a:r>
              <a:rPr lang="es-AR" altLang="en-US" sz="3200"/>
              <a:t>4. </a:t>
            </a:r>
            <a:r>
              <a:rPr lang="en-US" altLang="es-MX" sz="3200"/>
              <a:t>Optimiza la gesti</a:t>
            </a:r>
            <a:r>
              <a:rPr lang="en-US" altLang="en-US" sz="3200"/>
              <a:t>ó</a:t>
            </a:r>
            <a:r>
              <a:rPr lang="en-US" altLang="es-MX" sz="3200"/>
              <a:t>n de stock y reduce costos de inventario.</a:t>
            </a:r>
            <a:endParaRPr lang="en-US" altLang="es-MX" sz="3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3325" y="795020"/>
            <a:ext cx="8911590" cy="151003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s-AR" altLang="en-US" u="sng"/>
              <a:t>Ejemplos de aplicación</a:t>
            </a:r>
            <a:endParaRPr lang="es-AR" altLang="en-US" u="sng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505075"/>
            <a:ext cx="9603105" cy="3980815"/>
          </a:xfrm>
        </p:spPr>
        <p:txBody>
          <a:bodyPr>
            <a:normAutofit lnSpcReduction="20000"/>
          </a:bodyPr>
          <a:p>
            <a:pPr marL="0" indent="0">
              <a:buNone/>
            </a:pPr>
            <a:r>
              <a:rPr lang="es-AR" altLang="en-US" sz="3200"/>
              <a:t>1. </a:t>
            </a:r>
            <a:r>
              <a:rPr lang="en-US" altLang="es-MX" sz="3200"/>
              <a:t>En mantenimiento industrial, la </a:t>
            </a:r>
            <a:r>
              <a:rPr lang="en-US" altLang="es-MX" sz="3200" u="sng"/>
              <a:t>codificaci</a:t>
            </a:r>
            <a:r>
              <a:rPr lang="en-US" altLang="en-US" sz="3200" u="sng"/>
              <a:t>ó</a:t>
            </a:r>
            <a:r>
              <a:rPr lang="en-US" altLang="es-MX" sz="3200" u="sng"/>
              <a:t>n de repuestos</a:t>
            </a:r>
            <a:r>
              <a:rPr lang="en-US" altLang="es-MX" sz="3200"/>
              <a:t>, el </a:t>
            </a:r>
            <a:r>
              <a:rPr lang="en-US" altLang="es-MX" sz="3200" u="sng"/>
              <a:t>control de costos</a:t>
            </a:r>
            <a:r>
              <a:rPr lang="en-US" altLang="es-MX" sz="3200"/>
              <a:t> y el </a:t>
            </a:r>
            <a:r>
              <a:rPr lang="en-US" altLang="es-MX" sz="3200" u="sng"/>
              <a:t>proceso de compras</a:t>
            </a:r>
            <a:r>
              <a:rPr lang="en-US" altLang="es-MX" sz="3200"/>
              <a:t> forman un sistema integrado que permite</a:t>
            </a:r>
            <a:r>
              <a:rPr lang="es-AR" altLang="en-US" sz="3200"/>
              <a:t>: </a:t>
            </a:r>
            <a:endParaRPr lang="es-AR" altLang="en-US" sz="3200"/>
          </a:p>
          <a:p>
            <a:pPr marL="514350" indent="-514350">
              <a:buAutoNum type="arabicPeriod"/>
            </a:pPr>
            <a:r>
              <a:rPr lang="en-US" altLang="es-MX" sz="2400"/>
              <a:t>Reducir errores en la identificaci</a:t>
            </a:r>
            <a:r>
              <a:rPr lang="en-US" altLang="en-US" sz="2400"/>
              <a:t>ó</a:t>
            </a:r>
            <a:r>
              <a:rPr lang="en-US" altLang="es-MX" sz="2400"/>
              <a:t>n de materiales</a:t>
            </a:r>
            <a:endParaRPr lang="en-US" altLang="es-MX" sz="2400"/>
          </a:p>
          <a:p>
            <a:pPr marL="514350" indent="-514350">
              <a:buAutoNum type="arabicPeriod"/>
            </a:pPr>
            <a:r>
              <a:rPr lang="en-US" altLang="es-MX" sz="2400"/>
              <a:t>Mejorar la trazabilidad del gasto</a:t>
            </a:r>
            <a:endParaRPr lang="en-US" altLang="es-MX" sz="2400"/>
          </a:p>
          <a:p>
            <a:pPr marL="514350" indent="-514350">
              <a:buAutoNum type="arabicPeriod"/>
            </a:pPr>
            <a:r>
              <a:rPr lang="en-US" altLang="es-MX" sz="2400"/>
              <a:t>Evitar compras innecesarias o duplicadas</a:t>
            </a:r>
            <a:endParaRPr lang="en-US" altLang="es-MX" sz="2400"/>
          </a:p>
          <a:p>
            <a:pPr marL="514350" indent="-514350">
              <a:buAutoNum type="arabicPeriod"/>
            </a:pPr>
            <a:r>
              <a:rPr lang="en-US" altLang="es-MX" sz="2400"/>
              <a:t>Optimizar el uso del inventario</a:t>
            </a:r>
            <a:endParaRPr lang="en-US" altLang="es-MX" sz="2400"/>
          </a:p>
          <a:p>
            <a:pPr marL="514350" indent="-514350">
              <a:buAutoNum type="arabicPeriod"/>
            </a:pPr>
            <a:r>
              <a:rPr lang="en-US" altLang="es-MX" sz="2400"/>
              <a:t>Analizar costos reales por equipo</a:t>
            </a:r>
            <a:endParaRPr lang="en-US" altLang="es-MX" sz="2400"/>
          </a:p>
          <a:p>
            <a:endParaRPr lang="es-AR" altLang="en-US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3325" y="795020"/>
            <a:ext cx="8911590" cy="151003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s-AR" altLang="en-US" u="sng"/>
              <a:t>Ejemplos de aplicación</a:t>
            </a:r>
            <a:endParaRPr lang="es-AR" altLang="en-US" u="sng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505075"/>
            <a:ext cx="9603105" cy="398081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en-US" altLang="es-MX" sz="2800" u="sng"/>
              <a:t>Relaci</a:t>
            </a:r>
            <a:r>
              <a:rPr lang="en-US" altLang="en-US" sz="2800" u="sng"/>
              <a:t>ó</a:t>
            </a:r>
            <a:r>
              <a:rPr lang="en-US" altLang="es-MX" sz="2800" u="sng"/>
              <a:t>n Codificaci</a:t>
            </a:r>
            <a:r>
              <a:rPr lang="en-US" altLang="en-US" sz="2800" u="sng"/>
              <a:t>ó</a:t>
            </a:r>
            <a:r>
              <a:rPr lang="en-US" altLang="es-MX" sz="2800" u="sng"/>
              <a:t>n – Costos</a:t>
            </a:r>
            <a:r>
              <a:rPr lang="es-AR" altLang="en-US" sz="2800"/>
              <a:t>: </a:t>
            </a:r>
            <a:r>
              <a:rPr lang="en-US" altLang="es-MX" sz="2800"/>
              <a:t>Cada c</a:t>
            </a:r>
            <a:r>
              <a:rPr lang="en-US" altLang="en-US" sz="2800"/>
              <a:t>ó</a:t>
            </a:r>
            <a:r>
              <a:rPr lang="en-US" altLang="es-MX" sz="2800"/>
              <a:t>digo tiene un costo unitario asignado.</a:t>
            </a:r>
            <a:endParaRPr lang="en-US" altLang="es-MX" sz="2800"/>
          </a:p>
          <a:p>
            <a:pPr marL="0" indent="0">
              <a:buNone/>
            </a:pPr>
            <a:r>
              <a:rPr lang="en-US" altLang="es-MX" sz="2800"/>
              <a:t>Esto permite:</a:t>
            </a:r>
            <a:endParaRPr lang="en-US" altLang="es-MX" sz="2800"/>
          </a:p>
          <a:p>
            <a:pPr marL="514350" indent="-514350">
              <a:buAutoNum type="arabicPeriod"/>
            </a:pPr>
            <a:r>
              <a:rPr lang="en-US" altLang="es-MX" sz="2800"/>
              <a:t>Calcular costos por orden de trabajo</a:t>
            </a:r>
            <a:endParaRPr lang="en-US" altLang="es-MX" sz="2800"/>
          </a:p>
          <a:p>
            <a:pPr marL="514350" indent="-514350">
              <a:buAutoNum type="arabicPeriod"/>
            </a:pPr>
            <a:r>
              <a:rPr lang="en-US" altLang="es-MX" sz="2800"/>
              <a:t>Conocer consumo de materiales por equipo</a:t>
            </a:r>
            <a:endParaRPr lang="en-US" altLang="es-MX" sz="2800"/>
          </a:p>
          <a:p>
            <a:pPr marL="514350" indent="-514350">
              <a:buAutoNum type="arabicPeriod"/>
            </a:pPr>
            <a:r>
              <a:rPr lang="en-US" altLang="es-MX" sz="2800"/>
              <a:t>Determinar costos de ciclo de vida (LCC)</a:t>
            </a:r>
            <a:endParaRPr lang="en-US" altLang="es-MX" sz="2800"/>
          </a:p>
          <a:p>
            <a:pPr marL="514350" indent="-514350">
              <a:buAutoNum type="arabicPeriod"/>
            </a:pPr>
            <a:r>
              <a:rPr lang="en-US" altLang="es-MX" sz="2800"/>
              <a:t>Presupuestar mantenimiento programado</a:t>
            </a:r>
            <a:endParaRPr lang="en-US" altLang="es-MX"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3325" y="795020"/>
            <a:ext cx="8911590" cy="151003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s-AR" altLang="en-US" u="sng"/>
              <a:t>Ejemplos de aplicación</a:t>
            </a:r>
            <a:endParaRPr lang="es-AR" altLang="en-US" u="sng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505075"/>
            <a:ext cx="9603105" cy="3980815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es-MX" sz="2800" u="sng"/>
              <a:t>Relaci</a:t>
            </a:r>
            <a:r>
              <a:rPr lang="en-US" altLang="en-US" sz="2800" u="sng"/>
              <a:t>ó</a:t>
            </a:r>
            <a:r>
              <a:rPr lang="en-US" altLang="es-MX" sz="2800" u="sng"/>
              <a:t>n Codificaci</a:t>
            </a:r>
            <a:r>
              <a:rPr lang="en-US" altLang="en-US" sz="2800" u="sng"/>
              <a:t>ó</a:t>
            </a:r>
            <a:r>
              <a:rPr lang="en-US" altLang="es-MX" sz="2800" u="sng"/>
              <a:t>n – Compras</a:t>
            </a:r>
            <a:r>
              <a:rPr lang="es-AR" altLang="en-US" sz="2800"/>
              <a:t>: </a:t>
            </a:r>
            <a:r>
              <a:rPr lang="en-US" altLang="es-MX" sz="2800"/>
              <a:t>El c</a:t>
            </a:r>
            <a:r>
              <a:rPr lang="en-US" altLang="en-US" sz="2800"/>
              <a:t>ó</a:t>
            </a:r>
            <a:r>
              <a:rPr lang="en-US" altLang="es-MX" sz="2800"/>
              <a:t>digo se utiliza en todas las etapas del proceso de compras:</a:t>
            </a:r>
            <a:endParaRPr lang="en-US" altLang="es-MX" sz="2800"/>
          </a:p>
          <a:p>
            <a:pPr marL="0" indent="0">
              <a:buNone/>
            </a:pPr>
            <a:r>
              <a:rPr lang="en-US" altLang="es-MX" sz="2000"/>
              <a:t>Ejemplo del flujo:</a:t>
            </a:r>
            <a:endParaRPr lang="en-US" altLang="es-MX" sz="2000"/>
          </a:p>
          <a:p>
            <a:pPr marL="514350" indent="-514350">
              <a:buAutoNum type="arabicPeriod"/>
            </a:pPr>
            <a:r>
              <a:rPr lang="en-US" altLang="es-MX" sz="2000"/>
              <a:t>Solicitud de material</a:t>
            </a:r>
            <a:r>
              <a:rPr lang="es-AR" altLang="en-US" sz="2000"/>
              <a:t>: </a:t>
            </a:r>
            <a:r>
              <a:rPr lang="en-US" altLang="es-MX" sz="2000"/>
              <a:t>2 unidades del repuesto SEL-MEC-0045</a:t>
            </a:r>
            <a:endParaRPr lang="en-US" altLang="es-MX" sz="2000"/>
          </a:p>
          <a:p>
            <a:pPr marL="514350" indent="-514350">
              <a:buAutoNum type="arabicPeriod"/>
            </a:pPr>
            <a:r>
              <a:rPr lang="en-US" altLang="es-MX" sz="2000"/>
              <a:t>Solicitud de cotizaci</a:t>
            </a:r>
            <a:r>
              <a:rPr lang="en-US" altLang="en-US" sz="2000"/>
              <a:t>ó</a:t>
            </a:r>
            <a:r>
              <a:rPr lang="en-US" altLang="es-MX" sz="2000"/>
              <a:t>n (RFQ)</a:t>
            </a:r>
            <a:r>
              <a:rPr lang="es-AR" altLang="en-US" sz="2000"/>
              <a:t>: </a:t>
            </a:r>
            <a:r>
              <a:rPr lang="en-US" altLang="es-MX" sz="2000"/>
              <a:t>Se env</a:t>
            </a:r>
            <a:r>
              <a:rPr lang="en-US" altLang="en-US" sz="2000"/>
              <a:t>í</a:t>
            </a:r>
            <a:r>
              <a:rPr lang="en-US" altLang="es-MX" sz="2000"/>
              <a:t>a el c</a:t>
            </a:r>
            <a:r>
              <a:rPr lang="en-US" altLang="en-US" sz="2000"/>
              <a:t>ó</a:t>
            </a:r>
            <a:r>
              <a:rPr lang="en-US" altLang="es-MX" sz="2000"/>
              <a:t>digo a los proveedores junto con la especificaci</a:t>
            </a:r>
            <a:r>
              <a:rPr lang="en-US" altLang="en-US" sz="2000"/>
              <a:t>ó</a:t>
            </a:r>
            <a:r>
              <a:rPr lang="en-US" altLang="es-MX" sz="2000"/>
              <a:t>n t</a:t>
            </a:r>
            <a:r>
              <a:rPr lang="en-US" altLang="en-US" sz="2000"/>
              <a:t>é</a:t>
            </a:r>
            <a:r>
              <a:rPr lang="en-US" altLang="es-MX" sz="2000"/>
              <a:t>cnica</a:t>
            </a:r>
            <a:endParaRPr lang="en-US" altLang="es-MX" sz="2000"/>
          </a:p>
          <a:p>
            <a:pPr marL="514350" indent="-514350">
              <a:buAutoNum type="arabicPeriod"/>
            </a:pPr>
            <a:r>
              <a:rPr lang="en-US" altLang="es-MX" sz="2000"/>
              <a:t>Orden de compra</a:t>
            </a:r>
            <a:r>
              <a:rPr lang="es-AR" altLang="en-US" sz="2000"/>
              <a:t>: </a:t>
            </a:r>
            <a:r>
              <a:rPr lang="en-US" altLang="es-MX" sz="2000"/>
              <a:t>OC N</a:t>
            </a:r>
            <a:r>
              <a:rPr lang="en-US" altLang="en-US" sz="2000"/>
              <a:t>º</a:t>
            </a:r>
            <a:r>
              <a:rPr lang="en-US" altLang="es-MX" sz="2000"/>
              <a:t> 2215 – </a:t>
            </a:r>
            <a:r>
              <a:rPr lang="en-US" altLang="en-US" sz="2000"/>
              <a:t>Í</a:t>
            </a:r>
            <a:r>
              <a:rPr lang="en-US" altLang="es-MX" sz="2000"/>
              <a:t>tem: SEL-MEC-0045 – Cantidad: 2</a:t>
            </a:r>
            <a:endParaRPr lang="en-US" altLang="es-MX" sz="2000"/>
          </a:p>
          <a:p>
            <a:pPr marL="514350" indent="-514350">
              <a:buAutoNum type="arabicPeriod"/>
            </a:pPr>
            <a:r>
              <a:rPr lang="en-US" altLang="es-MX" sz="2000"/>
              <a:t>Recepci</a:t>
            </a:r>
            <a:r>
              <a:rPr lang="en-US" altLang="en-US" sz="2000"/>
              <a:t>ó</a:t>
            </a:r>
            <a:r>
              <a:rPr lang="en-US" altLang="es-MX" sz="2000"/>
              <a:t>n y almac</a:t>
            </a:r>
            <a:r>
              <a:rPr lang="en-US" altLang="en-US" sz="2000"/>
              <a:t>é</a:t>
            </a:r>
            <a:r>
              <a:rPr lang="en-US" altLang="es-MX" sz="2000"/>
              <a:t>n</a:t>
            </a:r>
            <a:r>
              <a:rPr lang="es-AR" altLang="en-US" sz="2000"/>
              <a:t>: </a:t>
            </a:r>
            <a:r>
              <a:rPr lang="en-US" altLang="es-MX" sz="2000"/>
              <a:t>Ingreso al stock bajo el mismo c</a:t>
            </a:r>
            <a:r>
              <a:rPr lang="en-US" altLang="en-US" sz="2000"/>
              <a:t>ó</a:t>
            </a:r>
            <a:r>
              <a:rPr lang="en-US" altLang="es-MX" sz="2000"/>
              <a:t>digo, evitando confusiones.</a:t>
            </a:r>
            <a:endParaRPr lang="en-US" altLang="es-MX"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386205"/>
            <a:ext cx="8915400" cy="1336040"/>
          </a:xfrm>
        </p:spPr>
        <p:txBody>
          <a:bodyPr>
            <a:normAutofit fontScale="90000"/>
          </a:bodyPr>
          <a:lstStyle/>
          <a:p>
            <a:r>
              <a:rPr lang="es-AR" sz="4400" dirty="0">
                <a:sym typeface="+mn-ea"/>
              </a:rPr>
              <a:t>RELACIÓN ENTRE CODIFICACIÓN - COSTOS Y COMPRAS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3075940"/>
            <a:ext cx="8915400" cy="3335020"/>
          </a:xfrm>
        </p:spPr>
        <p:txBody>
          <a:bodyPr>
            <a:noAutofit/>
          </a:bodyPr>
          <a:lstStyle/>
          <a:p>
            <a:r>
              <a:rPr lang="en-US" altLang="es-MX" sz="3600" dirty="0"/>
              <a:t>1. </a:t>
            </a:r>
            <a:r>
              <a:rPr lang="en-US" altLang="es-MX" sz="2800" u="sng" dirty="0"/>
              <a:t>Codificaci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n de materiales y repuestos</a:t>
            </a:r>
            <a:endParaRPr lang="en-US" altLang="es-MX" sz="2800" dirty="0"/>
          </a:p>
          <a:p>
            <a:r>
              <a:rPr lang="en-US" altLang="es-MX" sz="2800" dirty="0"/>
              <a:t>La codificaci</a:t>
            </a:r>
            <a:r>
              <a:rPr lang="en-US" altLang="en-US" sz="2800" dirty="0"/>
              <a:t>ó</a:t>
            </a:r>
            <a:r>
              <a:rPr lang="en-US" altLang="es-MX" sz="2800" dirty="0"/>
              <a:t>n es el sistema que permite identificar de manera </a:t>
            </a:r>
            <a:r>
              <a:rPr lang="en-US" altLang="en-US" sz="2800" dirty="0"/>
              <a:t>ú</a:t>
            </a:r>
            <a:r>
              <a:rPr lang="en-US" altLang="es-MX" sz="2800" dirty="0"/>
              <a:t>nica y ordenada cada repuesto, insumo o equipo.</a:t>
            </a:r>
            <a:endParaRPr lang="en-US" altLang="es-MX" sz="2800" dirty="0"/>
          </a:p>
          <a:p>
            <a:r>
              <a:rPr lang="en-US" altLang="es-MX" sz="2800" dirty="0"/>
              <a:t>Su objetivo es evitar ambig</a:t>
            </a:r>
            <a:r>
              <a:rPr lang="en-US" altLang="en-US" sz="2800" dirty="0"/>
              <a:t>ü</a:t>
            </a:r>
            <a:r>
              <a:rPr lang="en-US" altLang="es-MX" sz="2800" dirty="0"/>
              <a:t>edades, mejorar la trazabilidad y agilizar la gesti</a:t>
            </a:r>
            <a:r>
              <a:rPr lang="en-US" altLang="en-US" sz="2800" dirty="0"/>
              <a:t>ó</a:t>
            </a:r>
            <a:r>
              <a:rPr lang="en-US" altLang="es-MX" sz="2800" dirty="0"/>
              <a:t>n de inventarios.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3325" y="795020"/>
            <a:ext cx="9491345" cy="151003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n-US" altLang="es-MX" u="sng"/>
              <a:t>Integraci</a:t>
            </a:r>
            <a:r>
              <a:rPr lang="en-US" altLang="en-US" u="sng"/>
              <a:t>ó</a:t>
            </a:r>
            <a:r>
              <a:rPr lang="en-US" altLang="es-MX" u="sng"/>
              <a:t>n Codificaci</a:t>
            </a:r>
            <a:r>
              <a:rPr lang="en-US" altLang="en-US" u="sng"/>
              <a:t>ó</a:t>
            </a:r>
            <a:r>
              <a:rPr lang="en-US" altLang="es-MX" u="sng"/>
              <a:t>n – Costos – Compras</a:t>
            </a:r>
            <a:endParaRPr lang="en-US" altLang="es-MX" u="sng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505075"/>
            <a:ext cx="9603105" cy="3980815"/>
          </a:xfrm>
        </p:spPr>
        <p:txBody>
          <a:bodyPr>
            <a:normAutofit lnSpcReduction="10000"/>
          </a:bodyPr>
          <a:p>
            <a:pPr marL="0" indent="0">
              <a:buNone/>
            </a:pPr>
            <a:endParaRPr lang="en-US" altLang="es-MX" sz="2000"/>
          </a:p>
          <a:p>
            <a:pPr marL="0" indent="0">
              <a:buNone/>
            </a:pPr>
            <a:endParaRPr lang="en-US" altLang="es-MX" sz="2000"/>
          </a:p>
          <a:p>
            <a:pPr marL="0" indent="0">
              <a:buNone/>
            </a:pPr>
            <a:endParaRPr lang="en-US" altLang="es-MX" sz="2000"/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2553335" y="3009900"/>
          <a:ext cx="8465820" cy="3241675"/>
        </p:xfrm>
        <a:graphic>
          <a:graphicData uri="http://schemas.openxmlformats.org/drawingml/2006/table">
            <a:tbl>
              <a:tblPr/>
              <a:tblGrid>
                <a:gridCol w="1957705"/>
                <a:gridCol w="3978910"/>
                <a:gridCol w="2529205"/>
              </a:tblGrid>
              <a:tr h="64833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Área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Uso del Código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Beneficio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4833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Mantenimiento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Identificación rápida del repuesto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Menor tiempo de búsqueda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4833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Almacén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Control de stock, ubicación, movimientos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Evita duplicados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4833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Compras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Asegura la adquisición correcta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Reduce errores de compra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48335">
                <a:tc>
                  <a:txBody>
                    <a:bodyPr/>
                    <a:p>
                      <a:pPr algn="l"/>
                      <a:r>
                        <a:rPr sz="20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Costos</a:t>
                      </a:r>
                      <a:endParaRPr sz="20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Asocia precios por código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Control y análisis de gastos</a:t>
                      </a:r>
                      <a:endParaRPr sz="20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3325" y="795020"/>
            <a:ext cx="8911590" cy="1510030"/>
          </a:xfrm>
        </p:spPr>
        <p:txBody>
          <a:bodyPr>
            <a:normAutofit fontScale="90000"/>
          </a:bodyPr>
          <a:p>
            <a:r>
              <a:rPr lang="es-AR" dirty="0">
                <a:sym typeface="+mn-ea"/>
              </a:rPr>
              <a:t>RELACIÓN ENTRE CODIFICACIÓN - COSTOS Y COMPRAS</a:t>
            </a:r>
            <a:br>
              <a:rPr lang="es-AR" dirty="0">
                <a:sym typeface="+mn-ea"/>
              </a:rPr>
            </a:br>
            <a:r>
              <a:rPr lang="en-US" altLang="es-MX" u="sng"/>
              <a:t>Ejercicios pr</a:t>
            </a:r>
            <a:r>
              <a:rPr lang="en-US" altLang="en-US" u="sng"/>
              <a:t>á</a:t>
            </a:r>
            <a:r>
              <a:rPr lang="en-US" altLang="es-MX" u="sng"/>
              <a:t>cticos</a:t>
            </a:r>
            <a:endParaRPr lang="en-US" altLang="es-MX" u="sng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505075"/>
            <a:ext cx="9603105" cy="3980815"/>
          </a:xfrm>
        </p:spPr>
        <p:txBody>
          <a:bodyPr>
            <a:normAutofit fontScale="90000"/>
          </a:bodyPr>
          <a:p>
            <a:pPr marL="0" indent="0">
              <a:buNone/>
            </a:pPr>
            <a:r>
              <a:rPr lang="es-AR" sz="2800" u="sng"/>
              <a:t>Ver Consignas TP </a:t>
            </a:r>
            <a:endParaRPr lang="es-AR" sz="2800" u="sng"/>
          </a:p>
          <a:p>
            <a:pPr marL="0" indent="0">
              <a:buNone/>
            </a:pPr>
            <a:endParaRPr lang="es-AR" sz="2800"/>
          </a:p>
          <a:p>
            <a:pPr marL="0" indent="0">
              <a:buNone/>
            </a:pPr>
            <a:r>
              <a:rPr lang="es-AR" sz="2800" b="1" u="sng"/>
              <a:t>Conclusiones</a:t>
            </a:r>
            <a:r>
              <a:rPr lang="es-AR" sz="2800"/>
              <a:t>:</a:t>
            </a:r>
            <a:endParaRPr lang="es-AR" sz="2800"/>
          </a:p>
          <a:p>
            <a:r>
              <a:rPr lang="en-US" altLang="es-MX" sz="2800"/>
              <a:t>No se pueden controlar costos sin codificaci</a:t>
            </a:r>
            <a:r>
              <a:rPr lang="en-US" altLang="en-US" sz="2800"/>
              <a:t>ó</a:t>
            </a:r>
            <a:r>
              <a:rPr lang="en-US" altLang="es-MX" sz="2800"/>
              <a:t>n.</a:t>
            </a:r>
            <a:endParaRPr lang="en-US" altLang="es-MX" sz="2800"/>
          </a:p>
          <a:p>
            <a:r>
              <a:rPr lang="en-US" altLang="es-MX" sz="2800"/>
              <a:t>No se puede comprar bien sin codificar correctamente.</a:t>
            </a:r>
            <a:endParaRPr lang="en-US" altLang="es-MX" sz="2800"/>
          </a:p>
          <a:p>
            <a:r>
              <a:rPr lang="en-US" altLang="es-MX" sz="2800"/>
              <a:t>El c</a:t>
            </a:r>
            <a:r>
              <a:rPr lang="en-US" altLang="en-US" sz="2800"/>
              <a:t>ó</a:t>
            </a:r>
            <a:r>
              <a:rPr lang="en-US" altLang="es-MX" sz="2800"/>
              <a:t>digo es el “DNI” del repuesto</a:t>
            </a:r>
            <a:endParaRPr lang="en-US" altLang="es-MX" sz="2800"/>
          </a:p>
          <a:p>
            <a:r>
              <a:rPr lang="en-US" altLang="es-MX" sz="2800"/>
              <a:t>Todo an</a:t>
            </a:r>
            <a:r>
              <a:rPr lang="en-US" altLang="en-US" sz="2800"/>
              <a:t>á</a:t>
            </a:r>
            <a:r>
              <a:rPr lang="en-US" altLang="es-MX" sz="2800"/>
              <a:t>lisis (costos, stock, compras) parte de un c</a:t>
            </a:r>
            <a:r>
              <a:rPr lang="en-US" altLang="en-US" sz="2800"/>
              <a:t>ó</a:t>
            </a:r>
            <a:r>
              <a:rPr lang="en-US" altLang="es-MX" sz="2800"/>
              <a:t>digo </a:t>
            </a:r>
            <a:r>
              <a:rPr lang="es-AR" altLang="en-US" sz="2800"/>
              <a:t>claro</a:t>
            </a:r>
            <a:r>
              <a:rPr lang="en-US" altLang="es-MX" sz="2800"/>
              <a:t> y bien administrado.</a:t>
            </a:r>
            <a:endParaRPr lang="en-US" altLang="es-MX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386205"/>
            <a:ext cx="8915400" cy="1336040"/>
          </a:xfrm>
        </p:spPr>
        <p:txBody>
          <a:bodyPr>
            <a:normAutofit fontScale="90000"/>
          </a:bodyPr>
          <a:lstStyle/>
          <a:p>
            <a:r>
              <a:rPr lang="es-AR" sz="4400" dirty="0">
                <a:sym typeface="+mn-ea"/>
              </a:rPr>
              <a:t>RELACIÓN ENTRE CODIFICACIÓN - COSTOS Y COMPRAS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3075940"/>
            <a:ext cx="8915400" cy="3335020"/>
          </a:xfrm>
        </p:spPr>
        <p:txBody>
          <a:bodyPr>
            <a:noAutofit/>
          </a:bodyPr>
          <a:lstStyle/>
          <a:p>
            <a:r>
              <a:rPr lang="en-US" altLang="es-MX" sz="3600" dirty="0"/>
              <a:t>2. </a:t>
            </a:r>
            <a:r>
              <a:rPr lang="en-US" altLang="es-MX" sz="3600" u="sng" dirty="0"/>
              <a:t>Relaci</a:t>
            </a:r>
            <a:r>
              <a:rPr lang="en-US" altLang="en-US" sz="3600" u="sng" dirty="0"/>
              <a:t>ó</a:t>
            </a:r>
            <a:r>
              <a:rPr lang="en-US" altLang="es-MX" sz="3600" u="sng" dirty="0"/>
              <a:t>n con los Costos</a:t>
            </a:r>
            <a:endParaRPr lang="en-US" altLang="es-MX" sz="3600" dirty="0"/>
          </a:p>
          <a:p>
            <a:r>
              <a:rPr lang="en-US" altLang="es-MX" sz="3600" dirty="0"/>
              <a:t>El control de costos en mantenimiento depende de tener bien identificados y codificados los materiales.</a:t>
            </a:r>
            <a:endParaRPr lang="en-US" altLang="es-MX" sz="3600" dirty="0"/>
          </a:p>
          <a:p>
            <a:endParaRPr lang="en-US" altLang="es-MX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83515"/>
            <a:ext cx="8915400" cy="1994535"/>
          </a:xfrm>
        </p:spPr>
        <p:txBody>
          <a:bodyPr>
            <a:normAutofit fontScale="90000"/>
          </a:bodyPr>
          <a:lstStyle/>
          <a:p>
            <a:r>
              <a:rPr lang="es-AR" sz="4400" dirty="0">
                <a:sym typeface="+mn-ea"/>
              </a:rPr>
              <a:t>RELACIÓN ENTRE CODIFICACIÓN - COSTOS Y COMPRAS</a:t>
            </a:r>
            <a:br>
              <a:rPr lang="es-AR" sz="4400" dirty="0">
                <a:sym typeface="+mn-ea"/>
              </a:rPr>
            </a:br>
            <a:r>
              <a:rPr lang="es-AR" sz="4400" dirty="0">
                <a:sym typeface="+mn-ea"/>
              </a:rPr>
              <a:t>Relación con los costos</a:t>
            </a:r>
            <a:endParaRPr lang="es-AR" sz="4400" dirty="0">
              <a:sym typeface="+mn-e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364740"/>
            <a:ext cx="8915400" cy="4046220"/>
          </a:xfrm>
        </p:spPr>
        <p:txBody>
          <a:bodyPr>
            <a:noAutofit/>
          </a:bodyPr>
          <a:lstStyle/>
          <a:p>
            <a:r>
              <a:rPr lang="es-AR" altLang="en-US" sz="2800" u="sng" dirty="0"/>
              <a:t>C</a:t>
            </a:r>
            <a:r>
              <a:rPr lang="en-US" altLang="en-US" sz="2800" u="sng" dirty="0"/>
              <a:t>ó</a:t>
            </a:r>
            <a:r>
              <a:rPr lang="en-US" altLang="es-MX" sz="2800" u="sng" dirty="0"/>
              <a:t>mo se relaciona</a:t>
            </a:r>
            <a:r>
              <a:rPr lang="en-US" altLang="es-MX" sz="2800" dirty="0"/>
              <a:t>:</a:t>
            </a:r>
            <a:endParaRPr lang="en-US" altLang="es-MX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400" dirty="0"/>
              <a:t>Cada c</a:t>
            </a:r>
            <a:r>
              <a:rPr lang="en-US" altLang="en-US" sz="2400" dirty="0"/>
              <a:t>ó</a:t>
            </a:r>
            <a:r>
              <a:rPr lang="en-US" altLang="es-MX" sz="2400" dirty="0"/>
              <a:t>digo de repuesto o insumo tiene asociado un costo unitario (precio + log</a:t>
            </a:r>
            <a:r>
              <a:rPr lang="en-US" altLang="en-US" sz="2400" dirty="0"/>
              <a:t>í</a:t>
            </a:r>
            <a:r>
              <a:rPr lang="en-US" altLang="es-MX" sz="2400" dirty="0"/>
              <a:t>stica + almacenamiento).</a:t>
            </a:r>
            <a:endParaRPr lang="en-US" altLang="es-MX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400" dirty="0"/>
              <a:t>Al registrar las intervenciones de mantenimiento con sus materiales usados, se puede calcular el costo real por equipo, orden de trabajo o sector.</a:t>
            </a:r>
            <a:endParaRPr lang="en-US" altLang="es-MX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400" dirty="0"/>
              <a:t>Permite elaborar presupuestos de mantenimiento programado y analizar </a:t>
            </a:r>
            <a:r>
              <a:rPr lang="en-US" altLang="es-MX" sz="2400" u="sng" dirty="0"/>
              <a:t>costos de ciclo de vida </a:t>
            </a:r>
            <a:r>
              <a:rPr lang="en-US" altLang="es-MX" sz="2400" dirty="0"/>
              <a:t>(LCC).</a:t>
            </a:r>
            <a:endParaRPr lang="en-US" altLang="es-MX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45465"/>
            <a:ext cx="8915400" cy="1466850"/>
          </a:xfrm>
        </p:spPr>
        <p:txBody>
          <a:bodyPr>
            <a:normAutofit fontScale="90000"/>
          </a:bodyPr>
          <a:lstStyle/>
          <a:p>
            <a:r>
              <a:rPr lang="es-AR" sz="4400" dirty="0">
                <a:sym typeface="+mn-ea"/>
              </a:rPr>
              <a:t>RELACIÓN ENTRE CODIFICACIÓN - COSTOS Y COMPRAS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157095"/>
            <a:ext cx="8915400" cy="4253865"/>
          </a:xfrm>
        </p:spPr>
        <p:txBody>
          <a:bodyPr>
            <a:noAutofit/>
          </a:bodyPr>
          <a:lstStyle/>
          <a:p>
            <a:r>
              <a:rPr lang="en-US" altLang="es-MX" sz="2800" u="sng" dirty="0"/>
              <a:t>Costos de Ciclo de Vida</a:t>
            </a:r>
            <a:r>
              <a:rPr lang="en-US" altLang="es-MX" sz="2800" dirty="0"/>
              <a:t> (LCC) en Mantenimiento Industrial</a:t>
            </a:r>
            <a:r>
              <a:rPr lang="es-AR" altLang="en-US" sz="2800" dirty="0"/>
              <a:t>: </a:t>
            </a:r>
            <a:r>
              <a:rPr lang="en-US" altLang="en-US" sz="2800" dirty="0"/>
              <a:t>¿</a:t>
            </a:r>
            <a:r>
              <a:rPr lang="en-US" altLang="es-MX" sz="2800" dirty="0"/>
              <a:t>Qu</a:t>
            </a:r>
            <a:r>
              <a:rPr lang="en-US" altLang="en-US" sz="2800" dirty="0"/>
              <a:t>é</a:t>
            </a:r>
            <a:r>
              <a:rPr lang="en-US" altLang="es-MX" sz="2800" dirty="0"/>
              <a:t> son los LCC?</a:t>
            </a:r>
            <a:endParaRPr lang="en-US" altLang="es-MX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El Costo del Ciclo de Vida (</a:t>
            </a:r>
            <a:r>
              <a:rPr lang="en-US" altLang="es-MX" sz="2000" u="sng" dirty="0"/>
              <a:t>Life Cycle Cost</a:t>
            </a:r>
            <a:r>
              <a:rPr lang="en-US" altLang="es-MX" sz="2000" dirty="0"/>
              <a:t> - LCC) representa el costo total de un equipo o sistema durante toda su vida </a:t>
            </a:r>
            <a:r>
              <a:rPr lang="en-US" altLang="en-US" sz="2000" dirty="0"/>
              <a:t>ú</a:t>
            </a:r>
            <a:r>
              <a:rPr lang="en-US" altLang="es-MX" sz="2000" dirty="0"/>
              <a:t>til, desde su adquisici</a:t>
            </a:r>
            <a:r>
              <a:rPr lang="en-US" altLang="en-US" sz="2000" dirty="0"/>
              <a:t>ó</a:t>
            </a:r>
            <a:r>
              <a:rPr lang="en-US" altLang="es-MX" sz="2000" dirty="0"/>
              <a:t>n hasta su disposici</a:t>
            </a:r>
            <a:r>
              <a:rPr lang="en-US" altLang="en-US" sz="2000" dirty="0"/>
              <a:t>ó</a:t>
            </a:r>
            <a:r>
              <a:rPr lang="en-US" altLang="es-MX" sz="2000" dirty="0"/>
              <a:t>n final.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Incluye no solo el precio de compra, sino tambi</a:t>
            </a:r>
            <a:r>
              <a:rPr lang="en-US" altLang="en-US" sz="2000" dirty="0"/>
              <a:t>é</a:t>
            </a:r>
            <a:r>
              <a:rPr lang="en-US" altLang="es-MX" sz="2000" dirty="0"/>
              <a:t>n los costos de operaci</a:t>
            </a:r>
            <a:r>
              <a:rPr lang="en-US" altLang="en-US" sz="2000" dirty="0"/>
              <a:t>ó</a:t>
            </a:r>
            <a:r>
              <a:rPr lang="en-US" altLang="es-MX" sz="2000" dirty="0"/>
              <a:t>n, mantenimiento y eliminaci</a:t>
            </a:r>
            <a:r>
              <a:rPr lang="en-US" altLang="en-US" sz="2000" dirty="0"/>
              <a:t>ó</a:t>
            </a:r>
            <a:r>
              <a:rPr lang="en-US" altLang="es-MX" sz="2000" dirty="0"/>
              <a:t>n.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En </a:t>
            </a:r>
            <a:r>
              <a:rPr lang="es-AR" altLang="en-US" sz="2000" dirty="0"/>
              <a:t>fórmula</a:t>
            </a:r>
            <a:r>
              <a:rPr lang="en-US" altLang="es-MX" sz="2000" dirty="0"/>
              <a:t>:</a:t>
            </a:r>
            <a:endParaRPr lang="en-US" altLang="es-MX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s-MX" sz="2000" dirty="0"/>
              <a:t>LCC = Costo de Adquisici</a:t>
            </a:r>
            <a:r>
              <a:rPr lang="en-US" altLang="en-US" sz="2000" dirty="0"/>
              <a:t>ó</a:t>
            </a:r>
            <a:r>
              <a:rPr lang="en-US" altLang="es-MX" sz="2000" dirty="0"/>
              <a:t>n + Costos de Operaci</a:t>
            </a:r>
            <a:r>
              <a:rPr lang="en-US" altLang="en-US" sz="2000" dirty="0"/>
              <a:t>ó</a:t>
            </a:r>
            <a:r>
              <a:rPr lang="en-US" altLang="es-MX" sz="2000" dirty="0"/>
              <a:t>n + Costos de Mantenimiento + Costo de Fin de Vida</a:t>
            </a:r>
            <a:endParaRPr lang="en-US" altLang="es-MX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45465"/>
            <a:ext cx="8915400" cy="1466850"/>
          </a:xfrm>
        </p:spPr>
        <p:txBody>
          <a:bodyPr>
            <a:normAutofit fontScale="90000"/>
          </a:bodyPr>
          <a:lstStyle/>
          <a:p>
            <a:r>
              <a:rPr lang="es-AR" sz="4400" dirty="0">
                <a:sym typeface="+mn-ea"/>
              </a:rPr>
              <a:t>RELACIÓN ENTRE CODIFICACIÓN - COSTOS Y COMPRAS</a:t>
            </a:r>
            <a:br>
              <a:rPr lang="es-AR" sz="4400" dirty="0">
                <a:sym typeface="+mn-ea"/>
              </a:rPr>
            </a:br>
            <a:r>
              <a:rPr lang="es-AR" sz="4400" dirty="0">
                <a:sym typeface="+mn-ea"/>
              </a:rPr>
              <a:t>Componentes del LCC</a:t>
            </a:r>
            <a:endParaRPr lang="es-AR" sz="4400" dirty="0">
              <a:sym typeface="+mn-ea"/>
            </a:endParaRPr>
          </a:p>
        </p:txBody>
      </p:sp>
      <p:graphicFrame>
        <p:nvGraphicFramePr>
          <p:cNvPr id="5" name="Tabla 4"/>
          <p:cNvGraphicFramePr/>
          <p:nvPr>
            <p:custDataLst>
              <p:tags r:id="rId1"/>
            </p:custDataLst>
          </p:nvPr>
        </p:nvGraphicFramePr>
        <p:xfrm>
          <a:off x="2327910" y="2136775"/>
          <a:ext cx="9177020" cy="3899535"/>
        </p:xfrm>
        <a:graphic>
          <a:graphicData uri="http://schemas.openxmlformats.org/drawingml/2006/table">
            <a:tbl>
              <a:tblPr/>
              <a:tblGrid>
                <a:gridCol w="2916555"/>
                <a:gridCol w="2574925"/>
                <a:gridCol w="3685540"/>
              </a:tblGrid>
              <a:tr h="39878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Etapa del ciclo de vida</a:t>
                      </a:r>
                      <a:endParaRPr sz="1600" b="1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Tipo de costos</a:t>
                      </a:r>
                      <a:endParaRPr sz="1600" b="1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Ejemplos típicos</a:t>
                      </a:r>
                      <a:endParaRPr sz="1600" b="1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79450">
                <a:tc>
                  <a:txBody>
                    <a:bodyPr/>
                    <a:p>
                      <a:pPr algn="l"/>
                      <a:r>
                        <a:rPr sz="1600" b="1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1. Adquisición / Inversión inicial</a:t>
                      </a:r>
                      <a:endParaRPr sz="1600" b="1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Capital (CAPEX)</a:t>
                      </a:r>
                      <a:endParaRPr sz="160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Precio de compra, transporte, instalación, puesta en marcha, capacitación.</a:t>
                      </a:r>
                      <a:endParaRPr sz="160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018540">
                <a:tc>
                  <a:txBody>
                    <a:bodyPr/>
                    <a:p>
                      <a:pPr algn="l"/>
                      <a:r>
                        <a:rPr sz="1600" b="1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2. Operación</a:t>
                      </a:r>
                      <a:endParaRPr sz="1600" b="1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Operativos (OPEX)</a:t>
                      </a:r>
                      <a:endParaRPr sz="160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Energía, consumibles, personal de operación, lubricantes, agua, gas, aire comprimido.</a:t>
                      </a:r>
                      <a:endParaRPr sz="160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019175">
                <a:tc>
                  <a:txBody>
                    <a:bodyPr/>
                    <a:p>
                      <a:pPr algn="l"/>
                      <a:r>
                        <a:rPr sz="1600" b="1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3. Mantenimiento</a:t>
                      </a:r>
                      <a:endParaRPr sz="1600" b="1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Mantenimiento preventivo y correctivo</a:t>
                      </a:r>
                      <a:endParaRPr sz="160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Repuestos, mano de obra, servicios contratados, paradas no programadas, calibraciones.</a:t>
                      </a:r>
                      <a:endParaRPr sz="160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79450">
                <a:tc>
                  <a:txBody>
                    <a:bodyPr/>
                    <a:p>
                      <a:pPr algn="l"/>
                      <a:r>
                        <a:rPr sz="1600" b="1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4. Fin de vida / disposición</a:t>
                      </a:r>
                      <a:endParaRPr sz="1600" b="1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Final de vida</a:t>
                      </a:r>
                      <a:endParaRPr sz="160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Desmontaje, reciclado, disposición de residuos, venta como chatarra, reemplazo.</a:t>
                      </a:r>
                      <a:endParaRPr sz="160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285115"/>
            <a:ext cx="8915400" cy="1913255"/>
          </a:xfrm>
        </p:spPr>
        <p:txBody>
          <a:bodyPr>
            <a:normAutofit fontScale="90000"/>
          </a:bodyPr>
          <a:lstStyle/>
          <a:p>
            <a:r>
              <a:rPr lang="es-AR" sz="4400" dirty="0">
                <a:sym typeface="+mn-ea"/>
              </a:rPr>
              <a:t>RELACIÓN ENTRE CODIFICACIÓN - COSTOS Y COMPRAS</a:t>
            </a:r>
            <a:br>
              <a:rPr lang="es-AR" sz="4400" dirty="0">
                <a:sym typeface="+mn-ea"/>
              </a:rPr>
            </a:br>
            <a:r>
              <a:rPr lang="en-US" altLang="es-MX" sz="4400" dirty="0">
                <a:sym typeface="+mn-ea"/>
              </a:rPr>
              <a:t>Importancia del LCC 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364740"/>
            <a:ext cx="8915400" cy="4046220"/>
          </a:xfrm>
        </p:spPr>
        <p:txBody>
          <a:bodyPr>
            <a:noAutofit/>
          </a:bodyPr>
          <a:lstStyle/>
          <a:p>
            <a:r>
              <a:rPr lang="es-AR" altLang="en-US" sz="2400" dirty="0"/>
              <a:t>1. </a:t>
            </a:r>
            <a:r>
              <a:rPr lang="en-US" altLang="es-MX" sz="2400" u="sng" dirty="0"/>
              <a:t>Apoya decisiones de compra inteligentes</a:t>
            </a:r>
            <a:r>
              <a:rPr lang="en-US" altLang="es-MX" sz="2400" dirty="0"/>
              <a:t>:</a:t>
            </a:r>
            <a:endParaRPr lang="en-US" altLang="es-MX" sz="2400" dirty="0"/>
          </a:p>
          <a:p>
            <a:r>
              <a:rPr lang="en-US" altLang="es-MX" sz="2400" dirty="0"/>
              <a:t>No siempre el equipo m</a:t>
            </a:r>
            <a:r>
              <a:rPr lang="en-US" altLang="en-US" sz="2400" dirty="0"/>
              <a:t>á</a:t>
            </a:r>
            <a:r>
              <a:rPr lang="en-US" altLang="es-MX" sz="2400" dirty="0"/>
              <a:t>s barato es el m</a:t>
            </a:r>
            <a:r>
              <a:rPr lang="en-US" altLang="en-US" sz="2400" dirty="0"/>
              <a:t>á</a:t>
            </a:r>
            <a:r>
              <a:rPr lang="en-US" altLang="es-MX" sz="2400" dirty="0"/>
              <a:t>s econ</a:t>
            </a:r>
            <a:r>
              <a:rPr lang="en-US" altLang="en-US" sz="2400" dirty="0"/>
              <a:t>ó</a:t>
            </a:r>
            <a:r>
              <a:rPr lang="en-US" altLang="es-MX" sz="2400" dirty="0"/>
              <a:t>mico a largo plazo.</a:t>
            </a:r>
            <a:endParaRPr lang="en-US" altLang="es-MX" sz="2400" dirty="0"/>
          </a:p>
          <a:p>
            <a:r>
              <a:rPr lang="en-US" altLang="es-MX" sz="2400" dirty="0"/>
              <a:t>Un equipo m</a:t>
            </a:r>
            <a:r>
              <a:rPr lang="en-US" altLang="en-US" sz="2400" dirty="0"/>
              <a:t>á</a:t>
            </a:r>
            <a:r>
              <a:rPr lang="en-US" altLang="es-MX" sz="2400" dirty="0"/>
              <a:t>s caro puede tener menores costos de mantenimiento o consumo energ</a:t>
            </a:r>
            <a:r>
              <a:rPr lang="en-US" altLang="en-US" sz="2400" dirty="0"/>
              <a:t>é</a:t>
            </a:r>
            <a:r>
              <a:rPr lang="en-US" altLang="es-MX" sz="2400" dirty="0"/>
              <a:t>tico, reduciendo el LCC total</a:t>
            </a:r>
            <a:endParaRPr lang="en-US" altLang="es-MX" sz="2400" dirty="0"/>
          </a:p>
          <a:p>
            <a:r>
              <a:rPr lang="es-AR" altLang="en-US" sz="2400" dirty="0"/>
              <a:t>2. </a:t>
            </a:r>
            <a:r>
              <a:rPr lang="en-US" altLang="es-MX" sz="2400" u="sng" dirty="0"/>
              <a:t>Permite evaluar alternativas de mantenimiento</a:t>
            </a:r>
            <a:r>
              <a:rPr lang="en-US" altLang="es-MX" sz="2400" dirty="0"/>
              <a:t>:</a:t>
            </a:r>
            <a:endParaRPr lang="en-US" altLang="es-MX" sz="2400" dirty="0"/>
          </a:p>
          <a:p>
            <a:r>
              <a:rPr lang="en-US" altLang="es-MX" sz="2400" dirty="0"/>
              <a:t>Por ejemplo, decidir entre reparar, reacondicionar o reemplazar un equipo.</a:t>
            </a:r>
            <a:endParaRPr lang="en-US" altLang="es-MX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285115"/>
            <a:ext cx="8915400" cy="1913255"/>
          </a:xfrm>
        </p:spPr>
        <p:txBody>
          <a:bodyPr>
            <a:normAutofit fontScale="90000"/>
          </a:bodyPr>
          <a:lstStyle/>
          <a:p>
            <a:r>
              <a:rPr lang="es-AR" sz="4400" dirty="0">
                <a:sym typeface="+mn-ea"/>
              </a:rPr>
              <a:t>RELACIÓN ENTRE CODIFICACIÓN - COSTOS Y COMPRAS</a:t>
            </a:r>
            <a:br>
              <a:rPr lang="es-AR" sz="4400" dirty="0">
                <a:sym typeface="+mn-ea"/>
              </a:rPr>
            </a:br>
            <a:r>
              <a:rPr lang="en-US" altLang="es-MX" sz="4400" dirty="0">
                <a:sym typeface="+mn-ea"/>
              </a:rPr>
              <a:t>Importancia del LCC 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364740"/>
            <a:ext cx="8915400" cy="4046220"/>
          </a:xfrm>
        </p:spPr>
        <p:txBody>
          <a:bodyPr>
            <a:noAutofit/>
          </a:bodyPr>
          <a:lstStyle/>
          <a:p>
            <a:r>
              <a:rPr lang="es-AR" altLang="en-US" sz="2400" dirty="0"/>
              <a:t>3. </a:t>
            </a:r>
            <a:r>
              <a:rPr lang="en-US" altLang="es-MX" sz="2400" u="sng" dirty="0"/>
              <a:t>Optimiza la programaci</a:t>
            </a:r>
            <a:r>
              <a:rPr lang="en-US" altLang="en-US" sz="2400" u="sng" dirty="0"/>
              <a:t>ó</a:t>
            </a:r>
            <a:r>
              <a:rPr lang="en-US" altLang="es-MX" sz="2400" u="sng" dirty="0"/>
              <a:t>n de mantenimiento</a:t>
            </a:r>
            <a:r>
              <a:rPr lang="en-US" altLang="es-MX" sz="2400" dirty="0"/>
              <a:t>:</a:t>
            </a:r>
            <a:endParaRPr lang="en-US" altLang="es-MX" sz="2400" dirty="0"/>
          </a:p>
          <a:p>
            <a:r>
              <a:rPr lang="en-US" altLang="es-MX" sz="2400" dirty="0"/>
              <a:t>Permite calcular el punto econ</a:t>
            </a:r>
            <a:r>
              <a:rPr lang="en-US" altLang="en-US" sz="2400" dirty="0"/>
              <a:t>ó</a:t>
            </a:r>
            <a:r>
              <a:rPr lang="en-US" altLang="es-MX" sz="2400" dirty="0"/>
              <a:t>mico de reemplazo (cuando los costos acumulados superan el beneficio de mantener el equipo en servicio).</a:t>
            </a:r>
            <a:endParaRPr lang="en-US" altLang="es-MX" sz="2400" dirty="0"/>
          </a:p>
          <a:p>
            <a:r>
              <a:rPr lang="es-AR" altLang="en-US" sz="2400" dirty="0"/>
              <a:t>4. </a:t>
            </a:r>
            <a:r>
              <a:rPr lang="en-US" altLang="es-MX" sz="2400" u="sng" dirty="0"/>
              <a:t>Justifica inversiones y proyectos de mejora</a:t>
            </a:r>
            <a:r>
              <a:rPr lang="en-US" altLang="es-MX" sz="2400" dirty="0"/>
              <a:t>:</a:t>
            </a:r>
            <a:endParaRPr lang="en-US" altLang="es-MX" sz="2400" dirty="0"/>
          </a:p>
          <a:p>
            <a:r>
              <a:rPr lang="en-US" altLang="es-MX" sz="2400" dirty="0"/>
              <a:t>Los an</a:t>
            </a:r>
            <a:r>
              <a:rPr lang="en-US" altLang="en-US" sz="2400" dirty="0"/>
              <a:t>á</a:t>
            </a:r>
            <a:r>
              <a:rPr lang="en-US" altLang="es-MX" sz="2400" dirty="0"/>
              <a:t>lisis LCC sirven para respaldar presupuestos de modernizaci</a:t>
            </a:r>
            <a:r>
              <a:rPr lang="en-US" altLang="en-US" sz="2400" dirty="0"/>
              <a:t>ó</a:t>
            </a:r>
            <a:r>
              <a:rPr lang="en-US" altLang="es-MX" sz="2400" dirty="0"/>
              <a:t>n de equipos o implementaci</a:t>
            </a:r>
            <a:r>
              <a:rPr lang="en-US" altLang="en-US" sz="2400" dirty="0"/>
              <a:t>ó</a:t>
            </a:r>
            <a:r>
              <a:rPr lang="en-US" altLang="es-MX" sz="2400" dirty="0"/>
              <a:t>n de mantenimiento predictivo</a:t>
            </a:r>
            <a:endParaRPr lang="en-US" altLang="es-MX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285115"/>
            <a:ext cx="8915400" cy="1913255"/>
          </a:xfrm>
        </p:spPr>
        <p:txBody>
          <a:bodyPr>
            <a:normAutofit fontScale="90000"/>
          </a:bodyPr>
          <a:lstStyle/>
          <a:p>
            <a:r>
              <a:rPr lang="es-AR" sz="4400" dirty="0">
                <a:sym typeface="+mn-ea"/>
              </a:rPr>
              <a:t>RELACIÓN ENTRE CODIFICACIÓN - COSTOS Y COMPRAS</a:t>
            </a:r>
            <a:br>
              <a:rPr lang="es-AR" sz="4400" dirty="0">
                <a:sym typeface="+mn-ea"/>
              </a:rPr>
            </a:br>
            <a:r>
              <a:rPr lang="es-AR" altLang="en-US" sz="4400" dirty="0">
                <a:sym typeface="+mn-ea"/>
              </a:rPr>
              <a:t>Ejemplo de </a:t>
            </a:r>
            <a:r>
              <a:rPr lang="en-US" altLang="es-MX" sz="4400" dirty="0">
                <a:sym typeface="+mn-ea"/>
              </a:rPr>
              <a:t>LCC 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198370"/>
            <a:ext cx="8915400" cy="4212590"/>
          </a:xfrm>
        </p:spPr>
        <p:txBody>
          <a:bodyPr>
            <a:noAutofit/>
          </a:bodyPr>
          <a:lstStyle/>
          <a:p>
            <a:r>
              <a:rPr lang="en-US" altLang="es-MX" sz="2400" dirty="0"/>
              <a:t>Supongamos una bomba centr</a:t>
            </a:r>
            <a:r>
              <a:rPr lang="en-US" altLang="en-US" sz="2400" dirty="0"/>
              <a:t>í</a:t>
            </a:r>
            <a:r>
              <a:rPr lang="en-US" altLang="es-MX" sz="2400" dirty="0"/>
              <a:t>fuga con una vida </a:t>
            </a:r>
            <a:r>
              <a:rPr lang="en-US" altLang="en-US" sz="2400" dirty="0"/>
              <a:t>ú</a:t>
            </a:r>
            <a:r>
              <a:rPr lang="en-US" altLang="es-MX" sz="2400" dirty="0"/>
              <a:t>til estimada de 10 a</a:t>
            </a:r>
            <a:r>
              <a:rPr lang="en-US" altLang="en-US" sz="2400" dirty="0"/>
              <a:t>ñ</a:t>
            </a:r>
            <a:r>
              <a:rPr lang="en-US" altLang="es-MX" sz="2400" dirty="0"/>
              <a:t>os:</a:t>
            </a:r>
            <a:endParaRPr lang="en-US" altLang="es-MX" sz="2400" dirty="0"/>
          </a:p>
          <a:p>
            <a:endParaRPr lang="en-US" altLang="es-MX" sz="2400" dirty="0"/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2922905" y="3045460"/>
          <a:ext cx="5884545" cy="3135630"/>
        </p:xfrm>
        <a:graphic>
          <a:graphicData uri="http://schemas.openxmlformats.org/drawingml/2006/table">
            <a:tbl>
              <a:tblPr/>
              <a:tblGrid>
                <a:gridCol w="4279265"/>
                <a:gridCol w="1605280"/>
              </a:tblGrid>
              <a:tr h="73152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Concepto</a:t>
                      </a:r>
                      <a:endParaRPr sz="16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Costo estimado (ARS)</a:t>
                      </a:r>
                      <a:endParaRPr sz="16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068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Precio de compra e instalación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2.000.000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068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Energía y operación anual (10 años)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5.000.000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068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Mantenimiento anual promedio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1.000.000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068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Repuestos mayores (año 6)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500.000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0685"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Retiro y disposición final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100.000</a:t>
                      </a:r>
                      <a:endParaRPr sz="1600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0685">
                <a:tc>
                  <a:txBody>
                    <a:bodyPr/>
                    <a:p>
                      <a:pPr algn="l"/>
                      <a:r>
                        <a:rPr sz="16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Costo total del ciclo de vida (LCC)</a:t>
                      </a:r>
                      <a:endParaRPr sz="16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/>
                      <a:r>
                        <a:rPr sz="1600" b="1"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8.600.000</a:t>
                      </a:r>
                      <a:endParaRPr sz="1600" b="1"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688*294"/>
  <p:tag name="TABLE_ENDDRAG_RECT" val="203*210*688*294"/>
</p:tagLst>
</file>

<file path=ppt/tags/tag2.xml><?xml version="1.0" encoding="utf-8"?>
<p:tagLst xmlns:p="http://schemas.openxmlformats.org/presentationml/2006/main">
  <p:tag name="TABLE_ENDDRAG_ORIGIN_RECT" val="463*246"/>
  <p:tag name="TABLE_ENDDRAG_RECT" val="230*239*463*246"/>
</p:tagLst>
</file>

<file path=ppt/tags/tag3.xml><?xml version="1.0" encoding="utf-8"?>
<p:tagLst xmlns:p="http://schemas.openxmlformats.org/presentationml/2006/main">
  <p:tag name="TABLE_ENDDRAG_ORIGIN_RECT" val="682*358"/>
  <p:tag name="TABLE_ENDDRAG_RECT" val="214*270*682*358"/>
</p:tagLst>
</file>

<file path=ppt/tags/tag4.xml><?xml version="1.0" encoding="utf-8"?>
<p:tagLst xmlns:p="http://schemas.openxmlformats.org/presentationml/2006/main">
  <p:tag name="TABLE_ENDDRAG_ORIGIN_RECT" val="697*359"/>
  <p:tag name="TABLE_ENDDRAG_RECT" val="195*185*697*359"/>
</p:tagLst>
</file>

<file path=ppt/tags/tag5.xml><?xml version="1.0" encoding="utf-8"?>
<p:tagLst xmlns:p="http://schemas.openxmlformats.org/presentationml/2006/main">
  <p:tag name="TABLE_ENDDRAG_ORIGIN_RECT" val="688*235"/>
  <p:tag name="TABLE_ENDDRAG_RECT" val="204*230*688*235"/>
</p:tagLst>
</file>

<file path=ppt/tags/tag6.xml><?xml version="1.0" encoding="utf-8"?>
<p:tagLst xmlns:p="http://schemas.openxmlformats.org/presentationml/2006/main">
  <p:tag name="TABLE_ENDDRAG_ORIGIN_RECT" val="666*255"/>
  <p:tag name="TABLE_ENDDRAG_RECT" val="201*237*666*255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7816</Words>
  <Application>WPS Presentation</Application>
  <PresentationFormat>Panorámica</PresentationFormat>
  <Paragraphs>272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1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Espiral</vt:lpstr>
      <vt:lpstr>GESTIÓN DE MANTENIMIENTO II</vt:lpstr>
      <vt:lpstr>RELACIÓN ENTRE CODIFICACIÓN - COSTOS Y COMPRAS</vt:lpstr>
      <vt:lpstr>RELACIÓN ENTRE CODIFICACIÓN - COSTOS Y COMPRAS</vt:lpstr>
      <vt:lpstr>RELACIÓN ENTRE CODIFICACIÓN - COSTOS Y COMPRAS Relación con los costos</vt:lpstr>
      <vt:lpstr>RELACIÓN ENTRE CODIFICACIÓN - COSTOS Y COMPRAS</vt:lpstr>
      <vt:lpstr>RELACIÓN ENTRE CODIFICACIÓN - COSTOS Y COMPRAS Componentes del LCC</vt:lpstr>
      <vt:lpstr>RELACIÓN ENTRE CODIFICACIÓN - COSTOS Y COMPRAS Importancia del LCC </vt:lpstr>
      <vt:lpstr>RELACIÓN ENTRE CODIFICACIÓN - COSTOS Y COMPRAS Importancia del LCC </vt:lpstr>
      <vt:lpstr>RELACIÓN ENTRE CODIFICACIÓN - COSTOS Y COMPRAS Ejemplo de LCC </vt:lpstr>
      <vt:lpstr>RELACIÓN ENTRE CODIFICACIÓN - COSTOS Y COMPRAS Ejemplo de LCC </vt:lpstr>
      <vt:lpstr>RELACIÓN ENTRE CODIFICACIÓN - COSTOS Y COMPRAS</vt:lpstr>
      <vt:lpstr>RELACIÓN ENTRE CODIFICACIÓN - COSTOS Y COMPRAS Relación con el Proceso de Compras</vt:lpstr>
      <vt:lpstr>RELACIÓN ENTRE CODIFICACIÓN - COSTOS Y COMPRAS Beneficios</vt:lpstr>
      <vt:lpstr>RELACIÓN ENTRE CODIFICACIÓN - COSTOS Y COMPRAS 4. Integración de los tres aspectos</vt:lpstr>
      <vt:lpstr>RELACIÓN ENTRE CODIFICACIÓN - COSTOS Y COMPRAS Conclusión</vt:lpstr>
      <vt:lpstr>RELACIÓN ENTRE CODIFICACIÓN - COSTOS Y COMPRAS Beneficios</vt:lpstr>
      <vt:lpstr>RELACIÓN ENTRE CODIFICACIÓN - COSTOS Y COMPRAS Ejemplos de aplicación</vt:lpstr>
      <vt:lpstr>RELACIÓN ENTRE CODIFICACIÓN - COSTOS Y COMPRAS Ejemplos de aplicación</vt:lpstr>
      <vt:lpstr>RELACIÓN ENTRE CODIFICACIÓN - COSTOS Y COMPRAS Ejemplos de aplicación</vt:lpstr>
      <vt:lpstr>RELACIÓN ENTRE CODIFICACIÓN - COSTOS Y COMPRAS Integración Codificación – Costos – Compras</vt:lpstr>
      <vt:lpstr>RELACIÓN ENTRE CODIFICACIÓN - COSTOS Y COMPRAS Ejercicios prácticos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juan_</cp:lastModifiedBy>
  <cp:revision>19</cp:revision>
  <dcterms:created xsi:type="dcterms:W3CDTF">2025-08-19T22:15:00Z</dcterms:created>
  <dcterms:modified xsi:type="dcterms:W3CDTF">2025-11-14T20:15:00Z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796569002A4C48F79864A8F4E3B4D2F9_13</vt:lpwstr>
  </property>
  <property fmtid="{D5CDD505-2E9C-101B-9397-08002B2CF9AE}" pid="3" name="KSOProductBuildVer">
    <vt:lpwstr>2058-12.2.0.23155</vt:lpwstr>
  </property>
</Properties>
</file>