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317" r:id="rId4"/>
    <p:sldId id="268" r:id="rId5"/>
    <p:sldId id="271" r:id="rId6"/>
    <p:sldId id="272" r:id="rId7"/>
    <p:sldId id="292" r:id="rId8"/>
    <p:sldId id="296" r:id="rId9"/>
    <p:sldId id="273" r:id="rId10"/>
    <p:sldId id="274" r:id="rId11"/>
    <p:sldId id="270" r:id="rId12"/>
    <p:sldId id="260" r:id="rId13"/>
    <p:sldId id="277" r:id="rId14"/>
    <p:sldId id="261" r:id="rId15"/>
    <p:sldId id="275" r:id="rId16"/>
    <p:sldId id="262" r:id="rId17"/>
    <p:sldId id="285" r:id="rId18"/>
    <p:sldId id="291" r:id="rId19"/>
    <p:sldId id="278" r:id="rId20"/>
    <p:sldId id="279" r:id="rId21"/>
    <p:sldId id="280" r:id="rId22"/>
    <p:sldId id="281" r:id="rId23"/>
    <p:sldId id="282" r:id="rId24"/>
    <p:sldId id="283" r:id="rId25"/>
    <p:sldId id="284" r:id="rId26"/>
    <p:sldId id="290" r:id="rId27"/>
    <p:sldId id="293" r:id="rId28"/>
    <p:sldId id="295" r:id="rId29"/>
    <p:sldId id="264" r:id="rId30"/>
    <p:sldId id="286" r:id="rId31"/>
    <p:sldId id="287" r:id="rId32"/>
    <p:sldId id="265" r:id="rId33"/>
    <p:sldId id="266" r:id="rId34"/>
    <p:sldId id="267" r:id="rId35"/>
    <p:sldId id="288" r:id="rId36"/>
    <p:sldId id="289" r:id="rId37"/>
    <p:sldId id="297" r:id="rId38"/>
    <p:sldId id="299"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1"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78664" autoAdjust="0"/>
  </p:normalViewPr>
  <p:slideViewPr>
    <p:cSldViewPr>
      <p:cViewPr varScale="1">
        <p:scale>
          <a:sx n="56" d="100"/>
          <a:sy n="56" d="100"/>
        </p:scale>
        <p:origin x="150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rgbClr val="FFC000"/>
              </a:solidFill>
              <a:ln>
                <a:solidFill>
                  <a:schemeClr val="bg1"/>
                </a:solidFill>
              </a:ln>
            </c:spPr>
            <c:extLst>
              <c:ext xmlns:c16="http://schemas.microsoft.com/office/drawing/2014/chart" uri="{C3380CC4-5D6E-409C-BE32-E72D297353CC}">
                <c16:uniqueId val="{00000001-B759-4248-9B2F-79BACAFC6F71}"/>
              </c:ext>
            </c:extLst>
          </c:dPt>
          <c:dPt>
            <c:idx val="1"/>
            <c:bubble3D val="0"/>
            <c:spPr>
              <a:solidFill>
                <a:srgbClr val="FFFF00"/>
              </a:solidFill>
              <a:ln>
                <a:solidFill>
                  <a:schemeClr val="bg1"/>
                </a:solidFill>
              </a:ln>
            </c:spPr>
            <c:extLst>
              <c:ext xmlns:c16="http://schemas.microsoft.com/office/drawing/2014/chart" uri="{C3380CC4-5D6E-409C-BE32-E72D297353CC}">
                <c16:uniqueId val="{00000003-B759-4248-9B2F-79BACAFC6F71}"/>
              </c:ext>
            </c:extLst>
          </c:dPt>
          <c:dPt>
            <c:idx val="2"/>
            <c:bubble3D val="0"/>
            <c:spPr>
              <a:solidFill>
                <a:srgbClr val="FF0000"/>
              </a:solidFill>
              <a:ln>
                <a:solidFill>
                  <a:schemeClr val="bg1"/>
                </a:solidFill>
              </a:ln>
            </c:spPr>
            <c:extLst>
              <c:ext xmlns:c16="http://schemas.microsoft.com/office/drawing/2014/chart" uri="{C3380CC4-5D6E-409C-BE32-E72D297353CC}">
                <c16:uniqueId val="{00000005-B759-4248-9B2F-79BACAFC6F71}"/>
              </c:ext>
            </c:extLst>
          </c:dPt>
          <c:dLbls>
            <c:dLbl>
              <c:idx val="0"/>
              <c:layout>
                <c:manualLayout>
                  <c:x val="-0.16462856468784087"/>
                  <c:y val="-6.682558910905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9-4248-9B2F-79BACAFC6F71}"/>
                </c:ext>
              </c:extLst>
            </c:dLbl>
            <c:dLbl>
              <c:idx val="1"/>
              <c:layout>
                <c:manualLayout>
                  <c:x val="0.16556990769412266"/>
                  <c:y val="-3.189351331083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59-4248-9B2F-79BACAFC6F71}"/>
                </c:ext>
              </c:extLst>
            </c:dLbl>
            <c:dLbl>
              <c:idx val="2"/>
              <c:layout>
                <c:manualLayout>
                  <c:x val="3.0338405732991243E-2"/>
                  <c:y val="0.11085720054223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59-4248-9B2F-79BACAFC6F71}"/>
                </c:ext>
              </c:extLst>
            </c:dLbl>
            <c:spPr>
              <a:noFill/>
              <a:ln>
                <a:noFill/>
              </a:ln>
              <a:effectLst/>
            </c:spPr>
            <c:txPr>
              <a:bodyPr/>
              <a:lstStyle/>
              <a:p>
                <a:pPr>
                  <a:defRPr sz="2000" b="1" i="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1"/>
            <c:extLst>
              <c:ext xmlns:c15="http://schemas.microsoft.com/office/drawing/2012/chart" uri="{CE6537A1-D6FC-4f65-9D91-7224C49458BB}"/>
            </c:extLst>
          </c:dLbls>
          <c:cat>
            <c:strRef>
              <c:f>Hoja1!$B$2:$B$4</c:f>
              <c:strCache>
                <c:ptCount val="3"/>
                <c:pt idx="0">
                  <c:v>Visual</c:v>
                </c:pt>
                <c:pt idx="1">
                  <c:v>Vocal</c:v>
                </c:pt>
                <c:pt idx="2">
                  <c:v>Verbal</c:v>
                </c:pt>
              </c:strCache>
            </c:strRef>
          </c:cat>
          <c:val>
            <c:numRef>
              <c:f>Hoja1!$C$2:$C$4</c:f>
              <c:numCache>
                <c:formatCode>0%</c:formatCode>
                <c:ptCount val="3"/>
                <c:pt idx="0">
                  <c:v>0.55000000000000004</c:v>
                </c:pt>
                <c:pt idx="1">
                  <c:v>0.38000000000000017</c:v>
                </c:pt>
                <c:pt idx="2">
                  <c:v>7.0000000000000021E-2</c:v>
                </c:pt>
              </c:numCache>
            </c:numRef>
          </c:val>
          <c:extLst>
            <c:ext xmlns:c16="http://schemas.microsoft.com/office/drawing/2014/chart" uri="{C3380CC4-5D6E-409C-BE32-E72D297353CC}">
              <c16:uniqueId val="{00000006-B759-4248-9B2F-79BACAFC6F71}"/>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000" baseline="0">
                <a:solidFill>
                  <a:srgbClr val="FFC000"/>
                </a:solidFill>
              </a:defRPr>
            </a:pPr>
            <a:endParaRPr lang="es-AR"/>
          </a:p>
        </c:txPr>
      </c:legendEntry>
      <c:legendEntry>
        <c:idx val="1"/>
        <c:txPr>
          <a:bodyPr/>
          <a:lstStyle/>
          <a:p>
            <a:pPr>
              <a:defRPr sz="2000">
                <a:solidFill>
                  <a:srgbClr val="FFFF00"/>
                </a:solidFill>
              </a:defRPr>
            </a:pPr>
            <a:endParaRPr lang="es-AR"/>
          </a:p>
        </c:txPr>
      </c:legendEntry>
      <c:legendEntry>
        <c:idx val="2"/>
        <c:txPr>
          <a:bodyPr/>
          <a:lstStyle/>
          <a:p>
            <a:pPr>
              <a:defRPr sz="2000">
                <a:solidFill>
                  <a:srgbClr val="C00000"/>
                </a:solidFill>
              </a:defRPr>
            </a:pPr>
            <a:endParaRPr lang="es-AR"/>
          </a:p>
        </c:txPr>
      </c:legendEntry>
      <c:layout>
        <c:manualLayout>
          <c:xMode val="edge"/>
          <c:yMode val="edge"/>
          <c:x val="0.69997537211813576"/>
          <c:y val="0.14475063933235038"/>
          <c:w val="0.27890610837952251"/>
          <c:h val="0.65942487958235974"/>
        </c:manualLayout>
      </c:layout>
      <c:overlay val="0"/>
      <c:txPr>
        <a:bodyPr/>
        <a:lstStyle/>
        <a:p>
          <a:pPr>
            <a:defRPr sz="2000"/>
          </a:pPr>
          <a:endParaRPr lang="es-AR"/>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5-14T09:56:01.779" idx="1">
    <p:pos x="10" y="10"/>
    <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BADBB-CC07-4FAA-9054-1A8290CA618A}" type="datetimeFigureOut">
              <a:rPr lang="es-AR" smtClean="0"/>
              <a:pPr/>
              <a:t>17/11/2023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218D4-40DE-41E6-88D8-A09A41CE38E9}" type="slidenum">
              <a:rPr lang="es-AR" smtClean="0"/>
              <a:pPr/>
              <a:t>‹Nº›</a:t>
            </a:fld>
            <a:endParaRPr lang="es-AR"/>
          </a:p>
        </p:txBody>
      </p:sp>
    </p:spTree>
    <p:extLst>
      <p:ext uri="{BB962C8B-B14F-4D97-AF65-F5344CB8AC3E}">
        <p14:creationId xmlns:p14="http://schemas.microsoft.com/office/powerpoint/2010/main" val="277952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estiopolis.com/la-planificacion-estrategic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gestiopolis.com/la-oratoria-entusiasmo/" TargetMode="External"/><Relationship Id="rId5" Type="http://schemas.openxmlformats.org/officeDocument/2006/relationships/hyperlink" Target="http://www.gestiopolis.com/comunicacion-no-verbal-lenguaje-corporal-negociacion/" TargetMode="External"/><Relationship Id="rId4" Type="http://schemas.openxmlformats.org/officeDocument/2006/relationships/hyperlink" Target="http://www.gestiopolis.com/redes-sociales-indicadores-influencia-importanci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7500" lnSpcReduction="20000"/>
          </a:bodyPr>
          <a:lstStyle/>
          <a:p>
            <a:r>
              <a:rPr lang="es-AR" sz="1200" b="1" kern="1200" dirty="0">
                <a:solidFill>
                  <a:schemeClr val="tx1"/>
                </a:solidFill>
                <a:effectLst/>
                <a:latin typeface="+mn-lt"/>
                <a:ea typeface="+mn-ea"/>
                <a:cs typeface="+mn-cs"/>
              </a:rPr>
              <a:t>1. Crear una Historia:</a:t>
            </a:r>
            <a:r>
              <a:rPr lang="es-AR" sz="1200" kern="1200" dirty="0">
                <a:solidFill>
                  <a:schemeClr val="tx1"/>
                </a:solidFill>
                <a:effectLst/>
                <a:latin typeface="+mn-lt"/>
                <a:ea typeface="+mn-ea"/>
                <a:cs typeface="+mn-cs"/>
              </a:rPr>
              <a:t> ¿su empresa vende agua saborizada o una fuente de vida inigualable que puede cambiar el mundo entero? Al estilo Jobs, agregue en sus presentaciones el factor emotivo, cuente una historia, sorprenda al que lo está escuchando con algo que no se esperaba encontrar. </a:t>
            </a:r>
          </a:p>
          <a:p>
            <a:r>
              <a:rPr lang="es-AR" sz="1200" b="1" kern="1200" dirty="0">
                <a:solidFill>
                  <a:schemeClr val="tx1"/>
                </a:solidFill>
                <a:effectLst/>
                <a:latin typeface="+mn-lt"/>
                <a:ea typeface="+mn-ea"/>
                <a:cs typeface="+mn-cs"/>
              </a:rPr>
              <a:t>2. Planificación:</a:t>
            </a:r>
            <a:r>
              <a:rPr lang="es-AR" sz="1200" kern="1200" dirty="0">
                <a:solidFill>
                  <a:schemeClr val="tx1"/>
                </a:solidFill>
                <a:effectLst/>
                <a:latin typeface="+mn-lt"/>
                <a:ea typeface="+mn-ea"/>
                <a:cs typeface="+mn-cs"/>
              </a:rPr>
              <a:t> al igual que cualquier estrategia empresarial lo más importante a la hora de armar o realizar una presentación es la </a:t>
            </a:r>
            <a:r>
              <a:rPr lang="es-AR" sz="1200" u="none" strike="noStrike" kern="1200" dirty="0">
                <a:solidFill>
                  <a:schemeClr val="tx1"/>
                </a:solidFill>
                <a:effectLst/>
                <a:latin typeface="+mn-lt"/>
                <a:ea typeface="+mn-ea"/>
                <a:cs typeface="+mn-cs"/>
                <a:hlinkClick r:id="rId3"/>
              </a:rPr>
              <a:t>planificación</a:t>
            </a:r>
            <a:r>
              <a:rPr lang="es-AR" sz="1200" kern="1200" dirty="0">
                <a:solidFill>
                  <a:schemeClr val="tx1"/>
                </a:solidFill>
                <a:effectLst/>
                <a:latin typeface="+mn-lt"/>
                <a:ea typeface="+mn-ea"/>
                <a:cs typeface="+mn-cs"/>
              </a:rPr>
              <a:t>. Hay que dedicar más tiempo a pensar qué ideas queremos transmitir, cuál es el objetivo que queremos lograr y realizando el boceto de nuestro contenido que al armado propio de la misma. La confección de los </a:t>
            </a:r>
            <a:r>
              <a:rPr lang="es-AR" sz="1200" kern="1200" dirty="0" err="1">
                <a:solidFill>
                  <a:schemeClr val="tx1"/>
                </a:solidFill>
                <a:effectLst/>
                <a:latin typeface="+mn-lt"/>
                <a:ea typeface="+mn-ea"/>
                <a:cs typeface="+mn-cs"/>
              </a:rPr>
              <a:t>slides</a:t>
            </a:r>
            <a:r>
              <a:rPr lang="es-AR" sz="1200" kern="1200" dirty="0">
                <a:solidFill>
                  <a:schemeClr val="tx1"/>
                </a:solidFill>
                <a:effectLst/>
                <a:latin typeface="+mn-lt"/>
                <a:ea typeface="+mn-ea"/>
                <a:cs typeface="+mn-cs"/>
              </a:rPr>
              <a:t> o la escritura de nuestras palabras fluirán de forma muy natural si nuestra planificación es realiza de forma consciente. </a:t>
            </a:r>
          </a:p>
          <a:p>
            <a:r>
              <a:rPr lang="es-AR" sz="1200" b="1" kern="1200" dirty="0">
                <a:solidFill>
                  <a:schemeClr val="tx1"/>
                </a:solidFill>
                <a:effectLst/>
                <a:latin typeface="+mn-lt"/>
                <a:ea typeface="+mn-ea"/>
                <a:cs typeface="+mn-cs"/>
              </a:rPr>
              <a:t>3. La regla de Tres:</a:t>
            </a:r>
            <a:r>
              <a:rPr lang="es-AR" sz="1200" kern="1200" dirty="0">
                <a:solidFill>
                  <a:schemeClr val="tx1"/>
                </a:solidFill>
                <a:effectLst/>
                <a:latin typeface="+mn-lt"/>
                <a:ea typeface="+mn-ea"/>
                <a:cs typeface="+mn-cs"/>
              </a:rPr>
              <a:t> Es importante estructurar la presentación en tres grandes bloques, en torno a tres grandes ideas principales. La gente no recuerda mucho más. Antes de comenzar avísale a los usuarios que habrá tres partes para que sepan con qué temas se encontrarán. </a:t>
            </a:r>
          </a:p>
          <a:p>
            <a:r>
              <a:rPr lang="es-AR" sz="1200" b="1" kern="1200" dirty="0">
                <a:solidFill>
                  <a:schemeClr val="tx1"/>
                </a:solidFill>
                <a:effectLst/>
                <a:latin typeface="+mn-lt"/>
                <a:ea typeface="+mn-ea"/>
                <a:cs typeface="+mn-cs"/>
              </a:rPr>
              <a:t>4. Pensar como en Twitter:</a:t>
            </a:r>
            <a:r>
              <a:rPr lang="es-AR" sz="1200" kern="1200" dirty="0">
                <a:solidFill>
                  <a:schemeClr val="tx1"/>
                </a:solidFill>
                <a:effectLst/>
                <a:latin typeface="+mn-lt"/>
                <a:ea typeface="+mn-ea"/>
                <a:cs typeface="+mn-cs"/>
              </a:rPr>
              <a:t> salvo excepciones puntuales, el texto que use dentro de los </a:t>
            </a:r>
            <a:r>
              <a:rPr lang="es-AR" sz="1200" kern="1200" dirty="0" err="1">
                <a:solidFill>
                  <a:schemeClr val="tx1"/>
                </a:solidFill>
                <a:effectLst/>
                <a:latin typeface="+mn-lt"/>
                <a:ea typeface="+mn-ea"/>
                <a:cs typeface="+mn-cs"/>
              </a:rPr>
              <a:t>slides</a:t>
            </a:r>
            <a:r>
              <a:rPr lang="es-AR" sz="1200" kern="1200" dirty="0">
                <a:solidFill>
                  <a:schemeClr val="tx1"/>
                </a:solidFill>
                <a:effectLst/>
                <a:latin typeface="+mn-lt"/>
                <a:ea typeface="+mn-ea"/>
                <a:cs typeface="+mn-cs"/>
              </a:rPr>
              <a:t> debe ser tan corto como si fueran Tweets. Intenté usar la misma capacidad de síntesis que aplica en </a:t>
            </a:r>
            <a:r>
              <a:rPr lang="es-AR" sz="1200" u="none" strike="noStrike" kern="1200" dirty="0">
                <a:solidFill>
                  <a:schemeClr val="tx1"/>
                </a:solidFill>
                <a:effectLst/>
                <a:latin typeface="+mn-lt"/>
                <a:ea typeface="+mn-ea"/>
                <a:cs typeface="+mn-cs"/>
                <a:hlinkClick r:id="rId4"/>
              </a:rPr>
              <a:t>Twitter</a:t>
            </a:r>
            <a:r>
              <a:rPr lang="es-AR" sz="1200" kern="1200" dirty="0">
                <a:solidFill>
                  <a:schemeClr val="tx1"/>
                </a:solidFill>
                <a:effectLst/>
                <a:latin typeface="+mn-lt"/>
                <a:ea typeface="+mn-ea"/>
                <a:cs typeface="+mn-cs"/>
              </a:rPr>
              <a:t> en la generación de título y descripciones para su presentación, y utilice imágenes de buena calidad para complementar la idea a transmitir. </a:t>
            </a:r>
          </a:p>
          <a:p>
            <a:r>
              <a:rPr lang="es-AR" sz="1200" b="1" kern="1200" dirty="0">
                <a:solidFill>
                  <a:schemeClr val="tx1"/>
                </a:solidFill>
                <a:effectLst/>
                <a:latin typeface="+mn-lt"/>
                <a:ea typeface="+mn-ea"/>
                <a:cs typeface="+mn-cs"/>
              </a:rPr>
              <a:t>5. Agregue un factor antagónico:</a:t>
            </a:r>
            <a:r>
              <a:rPr lang="es-AR" sz="1200" kern="1200" dirty="0">
                <a:solidFill>
                  <a:schemeClr val="tx1"/>
                </a:solidFill>
                <a:effectLst/>
                <a:latin typeface="+mn-lt"/>
                <a:ea typeface="+mn-ea"/>
                <a:cs typeface="+mn-cs"/>
              </a:rPr>
              <a:t> aunque su producto sea el mejor siempre es importante que tenga un competidor o rival. A las personas no le gustan los monopolios y es por eso que no siempre es bueno ser el único. Lleve esa rivalidad mostrando a su competencia como un factor antagónico, que no tiene lo que usted tiene, que no es tan bueno como usted, y que no satisface las necesidades de sus clientes tan bien cómo usted hace. Hagan foco en las ventajas. ¿Cuál es el beneficio? ¿Cuáles son los puntos fuertes? Respondan las preguntas de la audiencia antes que ellos las hagan, anticipándonos a sus posibles preguntas. </a:t>
            </a:r>
          </a:p>
          <a:p>
            <a:r>
              <a:rPr lang="es-AR" sz="1200" b="1" kern="1200" dirty="0">
                <a:solidFill>
                  <a:schemeClr val="tx1"/>
                </a:solidFill>
                <a:effectLst/>
                <a:latin typeface="+mn-lt"/>
                <a:ea typeface="+mn-ea"/>
                <a:cs typeface="+mn-cs"/>
              </a:rPr>
              <a:t>6. Comunicación corporal:</a:t>
            </a:r>
            <a:r>
              <a:rPr lang="es-AR" sz="1200" kern="1200" dirty="0">
                <a:solidFill>
                  <a:schemeClr val="tx1"/>
                </a:solidFill>
                <a:effectLst/>
                <a:latin typeface="+mn-lt"/>
                <a:ea typeface="+mn-ea"/>
                <a:cs typeface="+mn-cs"/>
              </a:rPr>
              <a:t> el 75% de lo que decimos en una presentación lo decimos a través de nuestro cuerpo, nuestra postura y nuestra mirada. Por más que nuestro discurso sea el mejor y que nuestra presentación sea la más impactante de todas necesitamos poder apoyar todo eso con una </a:t>
            </a:r>
            <a:r>
              <a:rPr lang="es-AR" sz="1200" u="none" strike="noStrike" kern="1200" dirty="0">
                <a:solidFill>
                  <a:schemeClr val="tx1"/>
                </a:solidFill>
                <a:effectLst/>
                <a:latin typeface="+mn-lt"/>
                <a:ea typeface="+mn-ea"/>
                <a:cs typeface="+mn-cs"/>
                <a:hlinkClick r:id="rId5"/>
              </a:rPr>
              <a:t>comunicación corporal</a:t>
            </a:r>
            <a:r>
              <a:rPr lang="es-AR" sz="1200" kern="1200" dirty="0">
                <a:solidFill>
                  <a:schemeClr val="tx1"/>
                </a:solidFill>
                <a:effectLst/>
                <a:latin typeface="+mn-lt"/>
                <a:ea typeface="+mn-ea"/>
                <a:cs typeface="+mn-cs"/>
              </a:rPr>
              <a:t> soberbia, manteniendo contacto visual con nuestros oyentes y demostrando confianza y seguridad en todo momento. </a:t>
            </a:r>
          </a:p>
          <a:p>
            <a:r>
              <a:rPr lang="es-AR" sz="1200" b="1" kern="1200" dirty="0">
                <a:solidFill>
                  <a:schemeClr val="tx1"/>
                </a:solidFill>
                <a:effectLst/>
                <a:latin typeface="+mn-lt"/>
                <a:ea typeface="+mn-ea"/>
                <a:cs typeface="+mn-cs"/>
              </a:rPr>
              <a:t>7. Práctica:</a:t>
            </a:r>
            <a:r>
              <a:rPr lang="es-AR" sz="1200" kern="1200" dirty="0">
                <a:solidFill>
                  <a:schemeClr val="tx1"/>
                </a:solidFill>
                <a:effectLst/>
                <a:latin typeface="+mn-lt"/>
                <a:ea typeface="+mn-ea"/>
                <a:cs typeface="+mn-cs"/>
              </a:rPr>
              <a:t> A medida que pasaron los años, las presentaciones de Steve Jobs fueron en aumento, siendo las nuevas mejores que las de años anteriores. Cuando más practicamos y más ejecutamos mejor presentamos. Hay que Ensayar. Muchas horas. Pareciera que Jobs lo hace fácil, pero todo es fruto de mucho ensayo. </a:t>
            </a:r>
          </a:p>
          <a:p>
            <a:r>
              <a:rPr lang="es-AR" sz="1200" b="1" kern="1200" dirty="0">
                <a:solidFill>
                  <a:schemeClr val="tx1"/>
                </a:solidFill>
                <a:effectLst/>
                <a:latin typeface="+mn-lt"/>
                <a:ea typeface="+mn-ea"/>
                <a:cs typeface="+mn-cs"/>
              </a:rPr>
              <a:t>8. Manténgase alegre:</a:t>
            </a:r>
            <a:r>
              <a:rPr lang="es-AR" sz="1200" kern="1200" dirty="0">
                <a:solidFill>
                  <a:schemeClr val="tx1"/>
                </a:solidFill>
                <a:effectLst/>
                <a:latin typeface="+mn-lt"/>
                <a:ea typeface="+mn-ea"/>
                <a:cs typeface="+mn-cs"/>
              </a:rPr>
              <a:t> Demuestre </a:t>
            </a:r>
            <a:r>
              <a:rPr lang="es-AR" sz="1200" u="none" strike="noStrike" kern="1200" dirty="0">
                <a:solidFill>
                  <a:schemeClr val="tx1"/>
                </a:solidFill>
                <a:effectLst/>
                <a:latin typeface="+mn-lt"/>
                <a:ea typeface="+mn-ea"/>
                <a:cs typeface="+mn-cs"/>
                <a:hlinkClick r:id="rId6"/>
              </a:rPr>
              <a:t>entusiasmo</a:t>
            </a:r>
            <a:r>
              <a:rPr lang="es-AR" sz="1200" kern="1200" dirty="0">
                <a:solidFill>
                  <a:schemeClr val="tx1"/>
                </a:solidFill>
                <a:effectLst/>
                <a:latin typeface="+mn-lt"/>
                <a:ea typeface="+mn-ea"/>
                <a:cs typeface="+mn-cs"/>
              </a:rPr>
              <a:t>. Disfrute haciendo la presentación. NO hay nada peor que mostrarse enojado o cansado delante de la audiencia. Haga bromas, cuentes anécdotas divertidas, ríase de usted mismo, integre a la audiencia. </a:t>
            </a:r>
          </a:p>
          <a:p>
            <a:r>
              <a:rPr lang="es-AR" sz="1200" b="1" kern="1200" dirty="0">
                <a:solidFill>
                  <a:schemeClr val="tx1"/>
                </a:solidFill>
                <a:effectLst/>
                <a:latin typeface="+mn-lt"/>
                <a:ea typeface="+mn-ea"/>
                <a:cs typeface="+mn-cs"/>
              </a:rPr>
              <a:t>9. Contextualice las cifras</a:t>
            </a:r>
            <a:r>
              <a:rPr lang="es-AR" sz="1200" kern="1200" dirty="0">
                <a:solidFill>
                  <a:schemeClr val="tx1"/>
                </a:solidFill>
                <a:effectLst/>
                <a:latin typeface="+mn-lt"/>
                <a:ea typeface="+mn-ea"/>
                <a:cs typeface="+mn-cs"/>
              </a:rPr>
              <a:t>: no sólo importa el tamaño de las cifras sino el contexto que la rodea. 200 mil productos vendidos dice poco. Pero si se destaca que es un 73% del mercado y que la competencia tiene un 1% del pastel, todo el mundo toma nota. </a:t>
            </a:r>
          </a:p>
          <a:p>
            <a:r>
              <a:rPr lang="es-AR" sz="1200" b="1" kern="1200" dirty="0">
                <a:solidFill>
                  <a:schemeClr val="tx1"/>
                </a:solidFill>
                <a:effectLst/>
                <a:latin typeface="+mn-lt"/>
                <a:ea typeface="+mn-ea"/>
                <a:cs typeface="+mn-cs"/>
              </a:rPr>
              <a:t>10. Un momento memorable</a:t>
            </a:r>
            <a:r>
              <a:rPr lang="es-AR" sz="1200" kern="1200" dirty="0">
                <a:solidFill>
                  <a:schemeClr val="tx1"/>
                </a:solidFill>
                <a:effectLst/>
                <a:latin typeface="+mn-lt"/>
                <a:ea typeface="+mn-ea"/>
                <a:cs typeface="+mn-cs"/>
              </a:rPr>
              <a:t>: es muy probable que su audiencia no logre nunca recordar la totalidad de su presentación. Elija un </a:t>
            </a:r>
            <a:r>
              <a:rPr lang="es-AR" sz="1200" kern="1200" dirty="0" err="1">
                <a:solidFill>
                  <a:schemeClr val="tx1"/>
                </a:solidFill>
                <a:effectLst/>
                <a:latin typeface="+mn-lt"/>
                <a:ea typeface="+mn-ea"/>
                <a:cs typeface="+mn-cs"/>
              </a:rPr>
              <a:t>slide</a:t>
            </a:r>
            <a:r>
              <a:rPr lang="es-AR" sz="1200" kern="1200" dirty="0">
                <a:solidFill>
                  <a:schemeClr val="tx1"/>
                </a:solidFill>
                <a:effectLst/>
                <a:latin typeface="+mn-lt"/>
                <a:ea typeface="+mn-ea"/>
                <a:cs typeface="+mn-cs"/>
              </a:rPr>
              <a:t> o un momento extraordinario para que cada persona se lleve grabada en la memoria. </a:t>
            </a:r>
          </a:p>
          <a:p>
            <a:endParaRPr lang="es-AR" dirty="0"/>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5</a:t>
            </a:fld>
            <a:endParaRPr lang="es-AR"/>
          </a:p>
        </p:txBody>
      </p:sp>
    </p:spTree>
    <p:extLst>
      <p:ext uri="{BB962C8B-B14F-4D97-AF65-F5344CB8AC3E}">
        <p14:creationId xmlns:p14="http://schemas.microsoft.com/office/powerpoint/2010/main" val="362494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pPr>
            <a:r>
              <a:rPr lang="es-ES" b="0" i="0" dirty="0">
                <a:solidFill>
                  <a:srgbClr val="ECECF1"/>
                </a:solidFill>
                <a:effectLst/>
                <a:latin typeface="Söhne"/>
              </a:rPr>
              <a:t>La codificación y decodificación son conceptos asociados a la teoría de la comunicación propuesta por el sociólogo Stuart Hall. Estos conceptos se utilizan para describir el proceso de transmisión y recepción de mensajes en una interacción comunicativa.</a:t>
            </a:r>
          </a:p>
          <a:p>
            <a:r>
              <a:rPr lang="es-ES" b="0" i="0" dirty="0">
                <a:solidFill>
                  <a:srgbClr val="ECECF1"/>
                </a:solidFill>
                <a:effectLst/>
                <a:latin typeface="Söhne"/>
              </a:rPr>
              <a:t>La </a:t>
            </a:r>
            <a:r>
              <a:rPr lang="es-ES" b="1" i="0" dirty="0">
                <a:solidFill>
                  <a:srgbClr val="ECECF1"/>
                </a:solidFill>
                <a:effectLst/>
                <a:latin typeface="Söhne"/>
              </a:rPr>
              <a:t>codificación</a:t>
            </a:r>
            <a:r>
              <a:rPr lang="es-ES" b="0" i="0" dirty="0">
                <a:solidFill>
                  <a:srgbClr val="ECECF1"/>
                </a:solidFill>
                <a:effectLst/>
                <a:latin typeface="Söhne"/>
              </a:rPr>
              <a:t> se refiere al proceso mediante el cual el orador transforma sus pensamientos, ideas o mensajes en un código comprensible para la audiencia. Este código puede ser verbal, no verbal, visual, sonoro, entre otros. En el contexto de una presentación, la codificación implica la selección de palabras, tono de voz, gestos, y otros elementos que el orador utiliza para expresar su mensaje de manera efectiva.</a:t>
            </a:r>
          </a:p>
          <a:p>
            <a:r>
              <a:rPr lang="es-ES" b="0" i="0" dirty="0">
                <a:solidFill>
                  <a:srgbClr val="ECECF1"/>
                </a:solidFill>
                <a:effectLst/>
                <a:latin typeface="Söhne"/>
              </a:rPr>
              <a:t>La </a:t>
            </a:r>
            <a:r>
              <a:rPr lang="es-ES" b="1" i="0" dirty="0">
                <a:solidFill>
                  <a:srgbClr val="ECECF1"/>
                </a:solidFill>
                <a:effectLst/>
                <a:latin typeface="Söhne"/>
              </a:rPr>
              <a:t>decodificación</a:t>
            </a:r>
            <a:r>
              <a:rPr lang="es-ES" b="0" i="0" dirty="0">
                <a:solidFill>
                  <a:srgbClr val="ECECF1"/>
                </a:solidFill>
                <a:effectLst/>
                <a:latin typeface="Söhne"/>
              </a:rPr>
              <a:t>, por otro lado, es el proceso que realiza la audiencia al interpretar y comprender el mensaje codificado por el orador. Implica la interpretación de las palabras, gestos, tono de voz, etc., para extraer el significado que el orador intenta transmitir. Es importante destacar que la decodificación no siempre garantiza una interpretación exacta, ya que las experiencias, valores y contextos individuales de los miembros de la audiencia pueden influir en cómo se interpreta el mensaje.</a:t>
            </a:r>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16</a:t>
            </a:fld>
            <a:endParaRPr lang="es-AR"/>
          </a:p>
        </p:txBody>
      </p:sp>
    </p:spTree>
    <p:extLst>
      <p:ext uri="{BB962C8B-B14F-4D97-AF65-F5344CB8AC3E}">
        <p14:creationId xmlns:p14="http://schemas.microsoft.com/office/powerpoint/2010/main" val="104834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17</a:t>
            </a:fld>
            <a:endParaRPr lang="es-AR"/>
          </a:p>
        </p:txBody>
      </p:sp>
    </p:spTree>
    <p:extLst>
      <p:ext uri="{BB962C8B-B14F-4D97-AF65-F5344CB8AC3E}">
        <p14:creationId xmlns:p14="http://schemas.microsoft.com/office/powerpoint/2010/main" val="243493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Estructura para la toma de decisiones.</a:t>
            </a:r>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19</a:t>
            </a:fld>
            <a:endParaRPr lang="es-AR"/>
          </a:p>
        </p:txBody>
      </p:sp>
    </p:spTree>
    <p:extLst>
      <p:ext uri="{BB962C8B-B14F-4D97-AF65-F5344CB8AC3E}">
        <p14:creationId xmlns:p14="http://schemas.microsoft.com/office/powerpoint/2010/main" val="120414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Estructura para la presentación de una idea.</a:t>
            </a:r>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20</a:t>
            </a:fld>
            <a:endParaRPr lang="es-AR"/>
          </a:p>
        </p:txBody>
      </p:sp>
    </p:spTree>
    <p:extLst>
      <p:ext uri="{BB962C8B-B14F-4D97-AF65-F5344CB8AC3E}">
        <p14:creationId xmlns:p14="http://schemas.microsoft.com/office/powerpoint/2010/main" val="142037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21</a:t>
            </a:fld>
            <a:endParaRPr lang="es-AR"/>
          </a:p>
        </p:txBody>
      </p:sp>
    </p:spTree>
    <p:extLst>
      <p:ext uri="{BB962C8B-B14F-4D97-AF65-F5344CB8AC3E}">
        <p14:creationId xmlns:p14="http://schemas.microsoft.com/office/powerpoint/2010/main" val="183272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23</a:t>
            </a:fld>
            <a:endParaRPr lang="es-AR"/>
          </a:p>
        </p:txBody>
      </p:sp>
    </p:spTree>
    <p:extLst>
      <p:ext uri="{BB962C8B-B14F-4D97-AF65-F5344CB8AC3E}">
        <p14:creationId xmlns:p14="http://schemas.microsoft.com/office/powerpoint/2010/main" val="94357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pPr algn="l"/>
            <a:r>
              <a:rPr lang="es-ES" b="1" i="0" u="sng" dirty="0">
                <a:effectLst/>
                <a:latin typeface="Söhne"/>
              </a:rPr>
              <a:t>NOTA</a:t>
            </a:r>
            <a:r>
              <a:rPr lang="es-ES" b="1" i="0" u="none" dirty="0">
                <a:effectLst/>
                <a:latin typeface="Söhne"/>
              </a:rPr>
              <a:t>: </a:t>
            </a:r>
            <a:r>
              <a:rPr lang="es-ES" b="0" i="0" dirty="0">
                <a:effectLst/>
                <a:latin typeface="Söhne"/>
              </a:rPr>
              <a:t>Estructurar la presentación de los términos de referencia para una consultoría de proyectos de ingeniería civil es esencial para transmitir claramente las expectativas y requisitos del proyecto a los posibles consultores. Presentamos una propuesta de estructura:</a:t>
            </a:r>
          </a:p>
          <a:p>
            <a:pPr algn="l">
              <a:buFont typeface="+mj-lt"/>
              <a:buAutoNum type="arabicPeriod"/>
            </a:pPr>
            <a:r>
              <a:rPr lang="es-ES" b="1" i="0" dirty="0">
                <a:effectLst/>
                <a:latin typeface="Söhne"/>
              </a:rPr>
              <a:t>Introducción:</a:t>
            </a:r>
            <a:endParaRPr lang="es-ES" b="0" i="0" dirty="0">
              <a:effectLst/>
              <a:latin typeface="Söhne"/>
            </a:endParaRPr>
          </a:p>
          <a:p>
            <a:pPr marL="457200" lvl="1" indent="0" algn="l">
              <a:buFont typeface="+mj-lt"/>
              <a:buNone/>
            </a:pPr>
            <a:r>
              <a:rPr lang="es-ES" b="0" i="0" dirty="0">
                <a:effectLst/>
                <a:latin typeface="Söhne"/>
              </a:rPr>
              <a:t>Bienvenida y Presentación: Inicia la presentación dando la bienvenida a los posibles consultores y presentándote brevemente.</a:t>
            </a:r>
          </a:p>
          <a:p>
            <a:pPr marL="457200" lvl="1" indent="0" algn="l">
              <a:buFont typeface="+mj-lt"/>
              <a:buNone/>
            </a:pPr>
            <a:r>
              <a:rPr lang="es-ES" b="0" i="0" dirty="0">
                <a:effectLst/>
                <a:latin typeface="Söhne"/>
              </a:rPr>
              <a:t>Objetivo de la Consultoría: Explica de manera concisa el propósito de la consultoría y su importancia para el proyecto de ingeniería civil.</a:t>
            </a:r>
          </a:p>
          <a:p>
            <a:pPr algn="l">
              <a:buFont typeface="+mj-lt"/>
              <a:buAutoNum type="arabicPeriod"/>
            </a:pPr>
            <a:r>
              <a:rPr lang="es-ES" b="1" i="0" dirty="0">
                <a:effectLst/>
                <a:latin typeface="Söhne"/>
              </a:rPr>
              <a:t>Contexto del Proyecto:</a:t>
            </a:r>
            <a:endParaRPr lang="es-ES" b="0" i="0" dirty="0">
              <a:effectLst/>
              <a:latin typeface="Söhne"/>
            </a:endParaRPr>
          </a:p>
          <a:p>
            <a:pPr marL="457200" lvl="1" indent="0" algn="l">
              <a:buFont typeface="+mj-lt"/>
              <a:buNone/>
            </a:pPr>
            <a:r>
              <a:rPr lang="es-ES" b="0" i="0" dirty="0">
                <a:effectLst/>
                <a:latin typeface="Söhne"/>
              </a:rPr>
              <a:t>Descripción del Proyecto: Proporciona una visión general del proyecto de ingeniería civil para contextualizar la consultoría.</a:t>
            </a:r>
          </a:p>
          <a:p>
            <a:pPr marL="457200" lvl="1" indent="0" algn="l">
              <a:buFont typeface="+mj-lt"/>
              <a:buNone/>
            </a:pPr>
            <a:r>
              <a:rPr lang="es-ES" b="0" i="0" dirty="0">
                <a:effectLst/>
                <a:latin typeface="Söhne"/>
              </a:rPr>
              <a:t>Justificación de la Consultoría: Explica por qué se requiere la consultoría y cuál es su papel en el éxito del proyecto.</a:t>
            </a:r>
          </a:p>
          <a:p>
            <a:pPr algn="l">
              <a:buFont typeface="+mj-lt"/>
              <a:buAutoNum type="arabicPeriod"/>
            </a:pPr>
            <a:r>
              <a:rPr lang="es-ES" b="1" i="0" dirty="0">
                <a:effectLst/>
                <a:latin typeface="Söhne"/>
              </a:rPr>
              <a:t>Objetivos de la Consultoría:</a:t>
            </a:r>
            <a:endParaRPr lang="es-ES" b="0" i="0" dirty="0">
              <a:effectLst/>
              <a:latin typeface="Söhne"/>
            </a:endParaRPr>
          </a:p>
          <a:p>
            <a:pPr marL="457200" lvl="1" indent="0" algn="l">
              <a:buFont typeface="+mj-lt"/>
              <a:buNone/>
            </a:pPr>
            <a:r>
              <a:rPr lang="es-ES" b="0" i="0" dirty="0">
                <a:effectLst/>
                <a:latin typeface="Söhne"/>
              </a:rPr>
              <a:t>Objetivos Generales y Específicos: Detalla los objetivos que se esperan lograr mediante la consultoría. Estos deben ser claros y medibles.</a:t>
            </a:r>
          </a:p>
          <a:p>
            <a:pPr algn="l">
              <a:buFont typeface="+mj-lt"/>
              <a:buAutoNum type="arabicPeriod"/>
            </a:pPr>
            <a:r>
              <a:rPr lang="es-ES" b="1" i="0" dirty="0">
                <a:effectLst/>
                <a:latin typeface="Söhne"/>
              </a:rPr>
              <a:t>Alcance de la Consultoría:</a:t>
            </a:r>
            <a:endParaRPr lang="es-ES" b="0" i="0" dirty="0">
              <a:effectLst/>
              <a:latin typeface="Söhne"/>
            </a:endParaRPr>
          </a:p>
          <a:p>
            <a:pPr marL="457200" lvl="1" indent="0" algn="l">
              <a:buFont typeface="+mj-lt"/>
              <a:buNone/>
            </a:pPr>
            <a:r>
              <a:rPr lang="es-ES" b="0" i="0" dirty="0">
                <a:effectLst/>
                <a:latin typeface="Söhne"/>
              </a:rPr>
              <a:t>Descripción del Alcance: Define claramente qué actividades y entregables se esperan de los consultores.</a:t>
            </a:r>
          </a:p>
          <a:p>
            <a:pPr marL="457200" lvl="1" indent="0" algn="l">
              <a:buFont typeface="+mj-lt"/>
              <a:buNone/>
            </a:pPr>
            <a:r>
              <a:rPr lang="es-ES" b="0" i="0" dirty="0">
                <a:effectLst/>
                <a:latin typeface="Söhne"/>
              </a:rPr>
              <a:t>Limitaciones y Exclusiones: Especifica cualquier restricción o aspecto que esté fuera del alcance de la consultoría.</a:t>
            </a:r>
          </a:p>
          <a:p>
            <a:pPr algn="l">
              <a:buFont typeface="+mj-lt"/>
              <a:buAutoNum type="arabicPeriod"/>
            </a:pPr>
            <a:r>
              <a:rPr lang="es-ES" b="1" i="0" dirty="0">
                <a:effectLst/>
                <a:latin typeface="Söhne"/>
              </a:rPr>
              <a:t>Criterios de Selección del Consultor:</a:t>
            </a:r>
            <a:endParaRPr lang="es-ES" b="0" i="0" dirty="0">
              <a:effectLst/>
              <a:latin typeface="Söhne"/>
            </a:endParaRPr>
          </a:p>
          <a:p>
            <a:pPr marL="457200" lvl="1" indent="0" algn="l">
              <a:buFont typeface="+mj-lt"/>
              <a:buNone/>
            </a:pPr>
            <a:r>
              <a:rPr lang="es-ES" b="0" i="0" dirty="0">
                <a:effectLst/>
                <a:latin typeface="Söhne"/>
              </a:rPr>
              <a:t>Requisitos Técnicos: Enumera las habilidades técnicas y experiencia necesarias.</a:t>
            </a:r>
          </a:p>
          <a:p>
            <a:pPr marL="457200" lvl="1" indent="0" algn="l">
              <a:buFont typeface="+mj-lt"/>
              <a:buNone/>
            </a:pPr>
            <a:r>
              <a:rPr lang="es-ES" b="0" i="0" dirty="0">
                <a:effectLst/>
                <a:latin typeface="Söhne"/>
              </a:rPr>
              <a:t>Experiencia en Proyectos Similares: Destaca la importancia de la experiencia previa en proyectos de ingeniería civil similares.</a:t>
            </a:r>
          </a:p>
          <a:p>
            <a:pPr marL="457200" lvl="1" indent="0" algn="l">
              <a:buFont typeface="+mj-lt"/>
              <a:buNone/>
            </a:pPr>
            <a:r>
              <a:rPr lang="es-ES" b="0" i="0" dirty="0">
                <a:effectLst/>
                <a:latin typeface="Söhne"/>
              </a:rPr>
              <a:t>Criterios de Evaluación: Explica cómo se evaluarán y seleccionarán los consultores.</a:t>
            </a:r>
          </a:p>
          <a:p>
            <a:pPr algn="l">
              <a:buFont typeface="+mj-lt"/>
              <a:buAutoNum type="arabicPeriod"/>
            </a:pPr>
            <a:r>
              <a:rPr lang="es-ES" b="1" i="0" dirty="0">
                <a:effectLst/>
                <a:latin typeface="Söhne"/>
              </a:rPr>
              <a:t>Metodología:</a:t>
            </a:r>
            <a:endParaRPr lang="es-ES" b="0" i="0" dirty="0">
              <a:effectLst/>
              <a:latin typeface="Söhne"/>
            </a:endParaRPr>
          </a:p>
          <a:p>
            <a:pPr marL="457200" lvl="1" indent="0" algn="l">
              <a:buFont typeface="+mj-lt"/>
              <a:buNone/>
            </a:pPr>
            <a:r>
              <a:rPr lang="es-ES" b="0" i="0" dirty="0">
                <a:effectLst/>
                <a:latin typeface="Söhne"/>
              </a:rPr>
              <a:t>Metodología de Trabajo: Detalla cómo los consultores deberán abordar la consultoría.</a:t>
            </a:r>
          </a:p>
          <a:p>
            <a:pPr marL="457200" lvl="1" indent="0" algn="l">
              <a:buFont typeface="+mj-lt"/>
              <a:buNone/>
            </a:pPr>
            <a:r>
              <a:rPr lang="es-ES" b="0" i="0" dirty="0">
                <a:effectLst/>
                <a:latin typeface="Söhne"/>
              </a:rPr>
              <a:t>Planificación y Cronograma: Presenta un cronograma tentativo para la ejecución de la consultoría.</a:t>
            </a:r>
          </a:p>
          <a:p>
            <a:pPr algn="l">
              <a:buFont typeface="+mj-lt"/>
              <a:buAutoNum type="arabicPeriod"/>
            </a:pPr>
            <a:r>
              <a:rPr lang="es-ES" b="1" i="0" dirty="0">
                <a:effectLst/>
                <a:latin typeface="Söhne"/>
              </a:rPr>
              <a:t>Entregables Esperados:</a:t>
            </a:r>
            <a:endParaRPr lang="es-ES" b="0" i="0" dirty="0">
              <a:effectLst/>
              <a:latin typeface="Söhne"/>
            </a:endParaRPr>
          </a:p>
          <a:p>
            <a:pPr marL="457200" lvl="1" indent="0" algn="l">
              <a:buFont typeface="+mj-lt"/>
              <a:buNone/>
            </a:pPr>
            <a:r>
              <a:rPr lang="es-ES" b="0" i="0" dirty="0">
                <a:effectLst/>
                <a:latin typeface="Söhne"/>
              </a:rPr>
              <a:t>Lista de Entregables: Enumera los productos y documentos específicos que se esperan como resultados de la consultoría.</a:t>
            </a:r>
          </a:p>
          <a:p>
            <a:pPr marL="457200" lvl="1" indent="0" algn="l">
              <a:buFont typeface="+mj-lt"/>
              <a:buNone/>
            </a:pPr>
            <a:r>
              <a:rPr lang="es-ES" b="0" i="0" dirty="0">
                <a:effectLst/>
                <a:latin typeface="Söhne"/>
              </a:rPr>
              <a:t>Formato y Presentación: Especifica los requisitos para la presentación de los entregables.</a:t>
            </a:r>
          </a:p>
          <a:p>
            <a:pPr algn="l">
              <a:buFont typeface="+mj-lt"/>
              <a:buAutoNum type="arabicPeriod"/>
            </a:pPr>
            <a:r>
              <a:rPr lang="es-ES" b="1" i="0" dirty="0">
                <a:effectLst/>
                <a:latin typeface="Söhne"/>
              </a:rPr>
              <a:t>Condiciones Contractuales:</a:t>
            </a:r>
            <a:endParaRPr lang="es-ES" b="0" i="0" dirty="0">
              <a:effectLst/>
              <a:latin typeface="Söhne"/>
            </a:endParaRPr>
          </a:p>
          <a:p>
            <a:pPr marL="457200" lvl="1" indent="0" algn="l">
              <a:buFont typeface="+mj-lt"/>
              <a:buNone/>
            </a:pPr>
            <a:r>
              <a:rPr lang="es-ES" b="0" i="0" dirty="0">
                <a:effectLst/>
                <a:latin typeface="Söhne"/>
              </a:rPr>
              <a:t>Duración del Contrato: Establece la duración prevista del contrato de consultoría.</a:t>
            </a:r>
          </a:p>
          <a:p>
            <a:pPr marL="457200" lvl="1" indent="0" algn="l">
              <a:buFont typeface="+mj-lt"/>
              <a:buNone/>
            </a:pPr>
            <a:r>
              <a:rPr lang="es-ES" b="0" i="0" dirty="0">
                <a:effectLst/>
                <a:latin typeface="Söhne"/>
              </a:rPr>
              <a:t>Forma de Pago: Describe los términos y condiciones relacionados con la compensación de los consultores.</a:t>
            </a:r>
          </a:p>
          <a:p>
            <a:pPr marL="457200" lvl="1" indent="0" algn="l">
              <a:buFont typeface="+mj-lt"/>
              <a:buNone/>
            </a:pPr>
            <a:r>
              <a:rPr lang="es-ES" b="0" i="0" dirty="0">
                <a:effectLst/>
                <a:latin typeface="Söhne"/>
              </a:rPr>
              <a:t>Otros Términos Relevantes: Incluye cualquier otra información contractual importante.</a:t>
            </a:r>
          </a:p>
          <a:p>
            <a:pPr algn="l">
              <a:buFont typeface="+mj-lt"/>
              <a:buAutoNum type="arabicPeriod"/>
            </a:pPr>
            <a:r>
              <a:rPr lang="es-ES" b="1" i="0" dirty="0">
                <a:effectLst/>
                <a:latin typeface="Söhne"/>
              </a:rPr>
              <a:t>Proceso de Evaluación y Selección:</a:t>
            </a:r>
            <a:endParaRPr lang="es-ES" b="0" i="0" dirty="0">
              <a:effectLst/>
              <a:latin typeface="Söhne"/>
            </a:endParaRPr>
          </a:p>
          <a:p>
            <a:pPr marL="457200" lvl="1" indent="0" algn="l">
              <a:buFont typeface="+mj-lt"/>
              <a:buNone/>
            </a:pPr>
            <a:r>
              <a:rPr lang="es-ES" b="0" i="0" dirty="0">
                <a:effectLst/>
                <a:latin typeface="Söhne"/>
              </a:rPr>
              <a:t>Cronograma de Evaluación: Indica las fechas clave del proceso de evaluación y selección.</a:t>
            </a:r>
          </a:p>
          <a:p>
            <a:pPr marL="457200" lvl="1" indent="0" algn="l">
              <a:buFont typeface="+mj-lt"/>
              <a:buNone/>
            </a:pPr>
            <a:r>
              <a:rPr lang="es-ES" b="0" i="0" dirty="0">
                <a:effectLst/>
                <a:latin typeface="Söhne"/>
              </a:rPr>
              <a:t>Criterios de Evaluación: Detalla cómo se evaluarán las propuestas de los consultores.</a:t>
            </a:r>
          </a:p>
          <a:p>
            <a:pPr algn="l">
              <a:buFont typeface="+mj-lt"/>
              <a:buAutoNum type="arabicPeriod"/>
            </a:pPr>
            <a:r>
              <a:rPr lang="es-ES" b="1" i="0" dirty="0">
                <a:effectLst/>
                <a:latin typeface="Söhne"/>
              </a:rPr>
              <a:t>Información de Contacto y Preguntas:</a:t>
            </a:r>
            <a:endParaRPr lang="es-ES" b="0" i="0" dirty="0">
              <a:effectLst/>
              <a:latin typeface="Söhne"/>
            </a:endParaRPr>
          </a:p>
          <a:p>
            <a:pPr marL="457200" lvl="1" indent="0" algn="l">
              <a:buFont typeface="+mj-lt"/>
              <a:buNone/>
            </a:pPr>
            <a:r>
              <a:rPr lang="es-ES" b="0" i="0" dirty="0">
                <a:effectLst/>
                <a:latin typeface="Söhne"/>
              </a:rPr>
              <a:t>Datos de Contacto: Proporciona información de contacto para consultas adicionales.</a:t>
            </a:r>
          </a:p>
          <a:p>
            <a:pPr marL="457200" lvl="1" indent="0" algn="l">
              <a:buFont typeface="+mj-lt"/>
              <a:buNone/>
            </a:pPr>
            <a:r>
              <a:rPr lang="es-ES" b="0" i="0" dirty="0">
                <a:effectLst/>
                <a:latin typeface="Söhne"/>
              </a:rPr>
              <a:t>Sesión de Preguntas: Invita a los consultores a realizar preguntas al final de la presentación.</a:t>
            </a:r>
          </a:p>
          <a:p>
            <a:pPr algn="l">
              <a:buFont typeface="+mj-lt"/>
              <a:buAutoNum type="arabicPeriod"/>
            </a:pPr>
            <a:r>
              <a:rPr lang="es-ES" b="1" i="0" dirty="0">
                <a:effectLst/>
                <a:latin typeface="Söhne"/>
              </a:rPr>
              <a:t>Cierre:</a:t>
            </a:r>
            <a:endParaRPr lang="es-ES" b="0" i="0" dirty="0">
              <a:effectLst/>
              <a:latin typeface="Söhne"/>
            </a:endParaRPr>
          </a:p>
          <a:p>
            <a:pPr marL="457200" lvl="1" indent="0" algn="l">
              <a:buFont typeface="+mj-lt"/>
              <a:buNone/>
            </a:pPr>
            <a:r>
              <a:rPr lang="es-ES" b="0" i="0" dirty="0">
                <a:effectLst/>
                <a:latin typeface="Söhne"/>
              </a:rPr>
              <a:t>Agradecimiento: Agradece a los asistentes por su atención e interés en participar en la consultoría.</a:t>
            </a:r>
          </a:p>
          <a:p>
            <a:pPr marL="457200" lvl="1" indent="0" algn="l">
              <a:buFont typeface="+mj-lt"/>
              <a:buNone/>
            </a:pPr>
            <a:endParaRPr lang="es-ES" b="0" i="0" dirty="0">
              <a:effectLst/>
              <a:latin typeface="Söhne"/>
            </a:endParaRPr>
          </a:p>
          <a:p>
            <a:pPr algn="l"/>
            <a:r>
              <a:rPr lang="es-ES" b="0" i="0" dirty="0">
                <a:effectLst/>
                <a:latin typeface="Söhne"/>
              </a:rPr>
              <a:t>Deberán asegurarse de presentar la información de manera clara y estructurada, utilizando gráficos o diagramas si es necesario para facilitar la comprensión. Además, es importante estar disponible para responder preguntas y proporcionar aclaraciones durante la sesión de preguntas y respuestas.</a:t>
            </a:r>
          </a:p>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24</a:t>
            </a:fld>
            <a:endParaRPr lang="es-AR"/>
          </a:p>
        </p:txBody>
      </p:sp>
    </p:spTree>
    <p:extLst>
      <p:ext uri="{BB962C8B-B14F-4D97-AF65-F5344CB8AC3E}">
        <p14:creationId xmlns:p14="http://schemas.microsoft.com/office/powerpoint/2010/main" val="55004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lgn="l"/>
            <a:r>
              <a:rPr lang="es-ES" b="0" i="0" dirty="0">
                <a:effectLst/>
                <a:latin typeface="Söhne"/>
              </a:rPr>
              <a:t>Estructurar una presentación de un proyecto de ingeniería civil de manera efectiva es crucial para comunicar de manera clara y persuasiva. Aquí mostramos otra propuesta de estructura que puedes seguir:</a:t>
            </a:r>
          </a:p>
          <a:p>
            <a:pPr algn="l">
              <a:buFont typeface="+mj-lt"/>
              <a:buAutoNum type="arabicPeriod"/>
            </a:pPr>
            <a:r>
              <a:rPr lang="es-ES" b="1" i="0" dirty="0">
                <a:effectLst/>
                <a:latin typeface="Söhne"/>
              </a:rPr>
              <a:t>Introducción:</a:t>
            </a:r>
            <a:endParaRPr lang="es-ES" b="0" i="0" dirty="0">
              <a:effectLst/>
              <a:latin typeface="Söhne"/>
            </a:endParaRPr>
          </a:p>
          <a:p>
            <a:pPr marL="457200" lvl="1" indent="0" algn="l">
              <a:buFont typeface="+mj-lt"/>
              <a:buNone/>
            </a:pPr>
            <a:r>
              <a:rPr lang="es-ES" b="0" i="0" dirty="0">
                <a:effectLst/>
                <a:latin typeface="Söhne"/>
              </a:rPr>
              <a:t>Saludo y presentación: Inicia saludando a la audiencia y presentándote brevemente.</a:t>
            </a:r>
          </a:p>
          <a:p>
            <a:pPr marL="457200" lvl="1" indent="0" algn="l">
              <a:buFont typeface="+mj-lt"/>
              <a:buNone/>
            </a:pPr>
            <a:r>
              <a:rPr lang="es-ES" b="0" i="0" dirty="0">
                <a:effectLst/>
                <a:latin typeface="Söhne"/>
              </a:rPr>
              <a:t>Título del Proyecto: Menciona el nombre o título del proyecto.</a:t>
            </a:r>
          </a:p>
          <a:p>
            <a:pPr algn="l">
              <a:buFont typeface="+mj-lt"/>
              <a:buAutoNum type="arabicPeriod"/>
            </a:pPr>
            <a:r>
              <a:rPr lang="es-ES" b="1" i="0" dirty="0">
                <a:effectLst/>
                <a:latin typeface="Söhne"/>
              </a:rPr>
              <a:t>Contexto y Justificación:</a:t>
            </a:r>
            <a:endParaRPr lang="es-ES" b="0" i="0" dirty="0">
              <a:effectLst/>
              <a:latin typeface="Söhne"/>
            </a:endParaRPr>
          </a:p>
          <a:p>
            <a:pPr marL="457200" lvl="1" indent="0" algn="l">
              <a:buFont typeface="+mj-lt"/>
              <a:buNone/>
            </a:pPr>
            <a:r>
              <a:rPr lang="es-ES" b="0" i="0" dirty="0">
                <a:effectLst/>
                <a:latin typeface="Söhne"/>
              </a:rPr>
              <a:t>Contexto: Describe el entorno donde se implanta el proyecto.</a:t>
            </a:r>
          </a:p>
          <a:p>
            <a:pPr marL="457200" lvl="1" indent="0" algn="l">
              <a:buFont typeface="+mj-lt"/>
              <a:buNone/>
            </a:pPr>
            <a:r>
              <a:rPr lang="es-ES" b="0" i="0" dirty="0">
                <a:effectLst/>
                <a:latin typeface="Söhne"/>
              </a:rPr>
              <a:t>Justificación: Explica por qué el proyecto es necesario y cuáles son sus beneficios potenciales.</a:t>
            </a:r>
          </a:p>
          <a:p>
            <a:pPr algn="l">
              <a:buFont typeface="+mj-lt"/>
              <a:buAutoNum type="arabicPeriod"/>
            </a:pPr>
            <a:r>
              <a:rPr lang="es-ES" b="1" i="0" dirty="0">
                <a:effectLst/>
                <a:latin typeface="Söhne"/>
              </a:rPr>
              <a:t>Objetivos:</a:t>
            </a:r>
            <a:endParaRPr lang="es-ES" b="0" i="0" dirty="0">
              <a:effectLst/>
              <a:latin typeface="Söhne"/>
            </a:endParaRPr>
          </a:p>
          <a:p>
            <a:pPr marL="457200" lvl="1" indent="0" algn="l">
              <a:buFont typeface="+mj-lt"/>
              <a:buNone/>
            </a:pPr>
            <a:r>
              <a:rPr lang="es-ES" b="0" i="0" dirty="0">
                <a:effectLst/>
                <a:latin typeface="Söhne"/>
              </a:rPr>
              <a:t>Objetivos Generales y Específicos: Presenta los objetivos generales y específicos del proyecto. Estos deben ser claros y medibles.</a:t>
            </a:r>
          </a:p>
          <a:p>
            <a:pPr algn="l">
              <a:buFont typeface="+mj-lt"/>
              <a:buAutoNum type="arabicPeriod"/>
            </a:pPr>
            <a:r>
              <a:rPr lang="es-ES" b="1" i="0" dirty="0">
                <a:effectLst/>
                <a:latin typeface="Söhne"/>
              </a:rPr>
              <a:t>Alcance:</a:t>
            </a:r>
            <a:endParaRPr lang="es-ES" b="0" i="0" dirty="0">
              <a:effectLst/>
              <a:latin typeface="Söhne"/>
            </a:endParaRPr>
          </a:p>
          <a:p>
            <a:pPr marL="457200" lvl="1" indent="0" algn="l">
              <a:buFont typeface="+mj-lt"/>
              <a:buNone/>
            </a:pPr>
            <a:r>
              <a:rPr lang="es-ES" b="0" i="0" dirty="0">
                <a:effectLst/>
                <a:latin typeface="Söhne"/>
              </a:rPr>
              <a:t>Descripción del Alcance: Define claramente qué incluye y qué excluye el proyecto. Esto ayuda a establecer expectativas.</a:t>
            </a:r>
          </a:p>
          <a:p>
            <a:pPr algn="l">
              <a:buFont typeface="+mj-lt"/>
              <a:buAutoNum type="arabicPeriod"/>
            </a:pPr>
            <a:r>
              <a:rPr lang="es-ES" b="1" i="0" dirty="0">
                <a:effectLst/>
                <a:latin typeface="Söhne"/>
              </a:rPr>
              <a:t>Metodología:</a:t>
            </a:r>
            <a:endParaRPr lang="es-ES" b="0" i="0" dirty="0">
              <a:effectLst/>
              <a:latin typeface="Söhne"/>
            </a:endParaRPr>
          </a:p>
          <a:p>
            <a:pPr marL="457200" lvl="1" indent="0" algn="l">
              <a:buFont typeface="+mj-lt"/>
              <a:buNone/>
            </a:pPr>
            <a:r>
              <a:rPr lang="es-ES" b="0" i="0" dirty="0">
                <a:effectLst/>
                <a:latin typeface="Söhne"/>
              </a:rPr>
              <a:t>Proceso de Diseño y Desarrollo: Explica la metodología utilizada para diseñar y desarrollar el proyecto.</a:t>
            </a:r>
          </a:p>
          <a:p>
            <a:pPr marL="457200" lvl="1" indent="0" algn="l">
              <a:buFont typeface="+mj-lt"/>
              <a:buNone/>
            </a:pPr>
            <a:r>
              <a:rPr lang="es-ES" b="0" i="0" dirty="0">
                <a:effectLst/>
                <a:latin typeface="Söhne"/>
              </a:rPr>
              <a:t>Herramientas y Tecnologías: Menciona las herramientas y tecnologías específicas que se utilizaron en el proceso.</a:t>
            </a:r>
          </a:p>
          <a:p>
            <a:pPr algn="l">
              <a:buFont typeface="+mj-lt"/>
              <a:buAutoNum type="arabicPeriod"/>
            </a:pPr>
            <a:r>
              <a:rPr lang="es-ES" b="1" i="0" dirty="0">
                <a:effectLst/>
                <a:latin typeface="Söhne"/>
              </a:rPr>
              <a:t>Factibilidad:</a:t>
            </a:r>
            <a:endParaRPr lang="es-ES" b="0" i="0" dirty="0">
              <a:effectLst/>
              <a:latin typeface="Söhne"/>
            </a:endParaRPr>
          </a:p>
          <a:p>
            <a:pPr marL="457200" lvl="1" indent="0" algn="l">
              <a:buFont typeface="+mj-lt"/>
              <a:buNone/>
            </a:pPr>
            <a:r>
              <a:rPr lang="es-ES" b="0" i="0" dirty="0">
                <a:effectLst/>
                <a:latin typeface="Söhne"/>
              </a:rPr>
              <a:t>Factores Técnicos, Económicos y Ambientales: Presenta un análisis de la viabilidad técnica, económica y ambiental del proyecto.</a:t>
            </a:r>
          </a:p>
          <a:p>
            <a:pPr algn="l">
              <a:buFont typeface="+mj-lt"/>
              <a:buAutoNum type="arabicPeriod"/>
            </a:pPr>
            <a:r>
              <a:rPr lang="es-ES" b="1" i="0" dirty="0">
                <a:effectLst/>
                <a:latin typeface="Söhne"/>
              </a:rPr>
              <a:t>Diseño y Planificación:</a:t>
            </a:r>
            <a:endParaRPr lang="es-ES" b="0" i="0" dirty="0">
              <a:effectLst/>
              <a:latin typeface="Söhne"/>
            </a:endParaRPr>
          </a:p>
          <a:p>
            <a:pPr marL="457200" lvl="1" indent="0" algn="l">
              <a:buFont typeface="+mj-lt"/>
              <a:buNone/>
            </a:pPr>
            <a:r>
              <a:rPr lang="es-ES" b="0" i="0" dirty="0">
                <a:effectLst/>
                <a:latin typeface="Söhne"/>
              </a:rPr>
              <a:t>Planos y Especificaciones Técnicas: Muestra los planos y especificaciones técnicas relevantes del proyecto.</a:t>
            </a:r>
          </a:p>
          <a:p>
            <a:pPr marL="457200" lvl="1" indent="0" algn="l">
              <a:buFont typeface="+mj-lt"/>
              <a:buNone/>
            </a:pPr>
            <a:r>
              <a:rPr lang="es-ES" b="0" i="0" dirty="0">
                <a:effectLst/>
                <a:latin typeface="Söhne"/>
              </a:rPr>
              <a:t>Cronograma y Plan de Trabajo: Presenta el cronograma del proyecto y explica la planificación detallada.</a:t>
            </a:r>
          </a:p>
          <a:p>
            <a:pPr algn="l">
              <a:buFont typeface="+mj-lt"/>
              <a:buAutoNum type="arabicPeriod"/>
            </a:pPr>
            <a:r>
              <a:rPr lang="es-ES" b="1" i="0" dirty="0">
                <a:effectLst/>
                <a:latin typeface="Söhne"/>
              </a:rPr>
              <a:t>Presupuesto:</a:t>
            </a:r>
            <a:endParaRPr lang="es-ES" b="0" i="0" dirty="0">
              <a:effectLst/>
              <a:latin typeface="Söhne"/>
            </a:endParaRPr>
          </a:p>
          <a:p>
            <a:pPr marL="457200" lvl="1" indent="0" algn="l">
              <a:buFont typeface="+mj-lt"/>
              <a:buNone/>
            </a:pPr>
            <a:r>
              <a:rPr lang="es-ES" b="0" i="0" dirty="0">
                <a:effectLst/>
                <a:latin typeface="Söhne"/>
              </a:rPr>
              <a:t>Estimación de Costos: Detalla los costos asociados con el proyecto, incluyendo materiales, mano de obra, equipo, etc.</a:t>
            </a:r>
          </a:p>
          <a:p>
            <a:pPr marL="457200" lvl="1" indent="0" algn="l">
              <a:buFont typeface="+mj-lt"/>
              <a:buNone/>
            </a:pPr>
            <a:r>
              <a:rPr lang="es-ES" b="0" i="0" dirty="0">
                <a:effectLst/>
                <a:latin typeface="Söhne"/>
              </a:rPr>
              <a:t>Fuentes de Financiamiento: Si es aplicable, menciona las fuentes de financiamiento para el proyecto.</a:t>
            </a:r>
          </a:p>
          <a:p>
            <a:pPr algn="l">
              <a:buFont typeface="+mj-lt"/>
              <a:buAutoNum type="arabicPeriod"/>
            </a:pPr>
            <a:r>
              <a:rPr lang="es-ES" b="1" i="0" dirty="0">
                <a:effectLst/>
                <a:latin typeface="Söhne"/>
              </a:rPr>
              <a:t>Riesgos y Mitigaciones:</a:t>
            </a:r>
            <a:endParaRPr lang="es-ES" b="0" i="0" dirty="0">
              <a:effectLst/>
              <a:latin typeface="Söhne"/>
            </a:endParaRPr>
          </a:p>
          <a:p>
            <a:pPr marL="457200" lvl="1" indent="0" algn="l">
              <a:buFont typeface="+mj-lt"/>
              <a:buNone/>
            </a:pPr>
            <a:r>
              <a:rPr lang="es-ES" b="0" i="0" dirty="0">
                <a:effectLst/>
                <a:latin typeface="Söhne"/>
              </a:rPr>
              <a:t>Identificación de Riesgos: Enumera posibles riesgos asociados con el proyecto.</a:t>
            </a:r>
          </a:p>
          <a:p>
            <a:pPr marL="457200" lvl="1" indent="0" algn="l">
              <a:buFont typeface="+mj-lt"/>
              <a:buNone/>
            </a:pPr>
            <a:r>
              <a:rPr lang="es-ES" b="0" i="0" dirty="0">
                <a:effectLst/>
                <a:latin typeface="Söhne"/>
              </a:rPr>
              <a:t>Estrategias de Mitigación: Presenta estrategias para mitigar o gestionar esos riesgos.</a:t>
            </a:r>
          </a:p>
          <a:p>
            <a:pPr algn="l">
              <a:buFont typeface="+mj-lt"/>
              <a:buAutoNum type="arabicPeriod"/>
            </a:pPr>
            <a:r>
              <a:rPr lang="es-ES" b="1" i="0" dirty="0">
                <a:effectLst/>
                <a:latin typeface="Söhne"/>
              </a:rPr>
              <a:t>Conclusiones y Recomendaciones:</a:t>
            </a:r>
            <a:endParaRPr lang="es-ES" b="0" i="0" dirty="0">
              <a:effectLst/>
              <a:latin typeface="Söhne"/>
            </a:endParaRPr>
          </a:p>
          <a:p>
            <a:pPr marL="457200" lvl="1" indent="0" algn="l">
              <a:buFont typeface="+mj-lt"/>
              <a:buNone/>
            </a:pPr>
            <a:r>
              <a:rPr lang="es-ES" b="0" i="0" dirty="0">
                <a:effectLst/>
                <a:latin typeface="Söhne"/>
              </a:rPr>
              <a:t>Conclusiones: Resume los puntos clave y los resultados del proyecto.</a:t>
            </a:r>
          </a:p>
          <a:p>
            <a:pPr marL="457200" lvl="1" indent="0" algn="l">
              <a:buFont typeface="+mj-lt"/>
              <a:buNone/>
            </a:pPr>
            <a:r>
              <a:rPr lang="es-ES" b="0" i="0" dirty="0">
                <a:effectLst/>
                <a:latin typeface="Söhne"/>
              </a:rPr>
              <a:t>Recomendaciones: Ofrece recomendaciones para la implementación exitosa del proyecto.</a:t>
            </a:r>
          </a:p>
          <a:p>
            <a:pPr algn="l">
              <a:buFont typeface="+mj-lt"/>
              <a:buAutoNum type="arabicPeriod"/>
            </a:pPr>
            <a:r>
              <a:rPr lang="es-ES" b="1" i="0" dirty="0">
                <a:effectLst/>
                <a:latin typeface="Söhne"/>
              </a:rPr>
              <a:t>Preguntas y Respuestas:</a:t>
            </a:r>
            <a:endParaRPr lang="es-ES" b="0" i="0" dirty="0">
              <a:effectLst/>
              <a:latin typeface="Söhne"/>
            </a:endParaRPr>
          </a:p>
          <a:p>
            <a:pPr marL="457200" lvl="1" indent="0" algn="l">
              <a:buFont typeface="+mj-lt"/>
              <a:buNone/>
            </a:pPr>
            <a:r>
              <a:rPr lang="es-ES" b="0" i="0" dirty="0">
                <a:effectLst/>
                <a:latin typeface="Söhne"/>
              </a:rPr>
              <a:t>Sesión de Preguntas: Invita a la audiencia a hacer preguntas y responde de manera clara y concisa.</a:t>
            </a:r>
          </a:p>
          <a:p>
            <a:pPr algn="l">
              <a:buFont typeface="+mj-lt"/>
              <a:buAutoNum type="arabicPeriod"/>
            </a:pPr>
            <a:r>
              <a:rPr lang="es-ES" b="1" i="0" dirty="0">
                <a:effectLst/>
                <a:latin typeface="Söhne"/>
              </a:rPr>
              <a:t>Cierre:</a:t>
            </a:r>
            <a:endParaRPr lang="es-ES" b="0" i="0" dirty="0">
              <a:effectLst/>
              <a:latin typeface="Söhne"/>
            </a:endParaRPr>
          </a:p>
          <a:p>
            <a:pPr marL="457200" lvl="1" indent="0" algn="l">
              <a:buFont typeface="+mj-lt"/>
              <a:buNone/>
            </a:pPr>
            <a:r>
              <a:rPr lang="es-ES" b="0" i="0" dirty="0">
                <a:effectLst/>
                <a:latin typeface="Söhne"/>
              </a:rPr>
              <a:t>Agradecimiento: Agradece a la audiencia por su atención y participación.</a:t>
            </a:r>
          </a:p>
          <a:p>
            <a:pPr marL="457200" lvl="1" indent="0" algn="l">
              <a:buFont typeface="+mj-lt"/>
              <a:buNone/>
            </a:pPr>
            <a:r>
              <a:rPr lang="es-ES" b="0" i="0" dirty="0">
                <a:effectLst/>
                <a:latin typeface="Söhne"/>
              </a:rPr>
              <a:t>Información de Contacto: Proporciona información de contacto para posibles consultas adicionales.</a:t>
            </a:r>
          </a:p>
          <a:p>
            <a:pPr algn="l"/>
            <a:r>
              <a:rPr lang="es-ES" b="0" i="0" dirty="0">
                <a:effectLst/>
                <a:latin typeface="Söhne"/>
              </a:rPr>
              <a:t>Podes adaptar esta estructura según las características específicas de tu proyecto y las expectativas de tu audiencia. Además, utilizar gráficos, imágenes y otros recursos visuales para hacer tu presentación más atractiva y comprensible.</a:t>
            </a:r>
          </a:p>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25</a:t>
            </a:fld>
            <a:endParaRPr lang="es-AR"/>
          </a:p>
        </p:txBody>
      </p:sp>
    </p:spTree>
    <p:extLst>
      <p:ext uri="{BB962C8B-B14F-4D97-AF65-F5344CB8AC3E}">
        <p14:creationId xmlns:p14="http://schemas.microsoft.com/office/powerpoint/2010/main" val="997976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Resumen de ideas: </a:t>
            </a:r>
            <a:r>
              <a:rPr lang="es-AR" sz="1200" i="1" kern="1200" dirty="0">
                <a:solidFill>
                  <a:schemeClr val="tx1"/>
                </a:solidFill>
                <a:effectLst/>
                <a:latin typeface="+mn-lt"/>
                <a:ea typeface="+mn-ea"/>
                <a:cs typeface="+mn-cs"/>
              </a:rPr>
              <a:t>“bien, vimos que tipo de factores afectan a la empresa (relacione los factores) y las posibles maneras para controlarlos (enumere las alternativas)…”.</a:t>
            </a:r>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El desafío: lanzar un desafío a la audiencia (cuando se presento un problema). </a:t>
            </a:r>
          </a:p>
          <a:p>
            <a:r>
              <a:rPr lang="es-AR" sz="1200" kern="1200" dirty="0">
                <a:solidFill>
                  <a:schemeClr val="tx1"/>
                </a:solidFill>
                <a:effectLst/>
                <a:latin typeface="+mn-lt"/>
                <a:ea typeface="+mn-ea"/>
                <a:cs typeface="+mn-cs"/>
              </a:rPr>
              <a:t>El “llamado de acción”: “Vayan a casa y prepárense para ser los mejores presentadores”.</a:t>
            </a:r>
          </a:p>
          <a:p>
            <a:r>
              <a:rPr lang="es-AR" sz="1200" kern="1200" dirty="0">
                <a:solidFill>
                  <a:schemeClr val="tx1"/>
                </a:solidFill>
                <a:effectLst/>
                <a:latin typeface="+mn-lt"/>
                <a:ea typeface="+mn-ea"/>
                <a:cs typeface="+mn-cs"/>
              </a:rPr>
              <a:t>El factor “sentirse bien”: utilizar una frase o poesía para obtener una reacción emocional (breve, directa y emocional).</a:t>
            </a:r>
          </a:p>
          <a:p>
            <a:r>
              <a:rPr lang="es-AR" sz="1200" kern="1200" dirty="0">
                <a:solidFill>
                  <a:schemeClr val="tx1"/>
                </a:solidFill>
                <a:effectLst/>
                <a:latin typeface="+mn-lt"/>
                <a:ea typeface="+mn-ea"/>
                <a:cs typeface="+mn-cs"/>
              </a:rPr>
              <a:t>Disponer de dos versiones de “cierre”.</a:t>
            </a:r>
          </a:p>
          <a:p>
            <a:r>
              <a:rPr lang="es-AR" sz="1200" kern="1200" dirty="0">
                <a:solidFill>
                  <a:schemeClr val="tx1"/>
                </a:solidFill>
                <a:effectLst/>
                <a:latin typeface="+mn-lt"/>
                <a:ea typeface="+mn-ea"/>
                <a:cs typeface="+mn-cs"/>
              </a:rPr>
              <a:t>Regla del tiempo: 30 segundos de presentación representa 60 palabras en ritmo normal.</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28</a:t>
            </a:fld>
            <a:endParaRPr lang="es-AR"/>
          </a:p>
        </p:txBody>
      </p:sp>
    </p:spTree>
    <p:extLst>
      <p:ext uri="{BB962C8B-B14F-4D97-AF65-F5344CB8AC3E}">
        <p14:creationId xmlns:p14="http://schemas.microsoft.com/office/powerpoint/2010/main" val="54977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La llamada "Regla de Guy Kawasaki" de 10-20-30, especifica que una presentación no debe tener más de 10 diapositivas, durar más de 20 minutos y no tener ningún texto con menos de 30 puntos de tamaño.</a:t>
            </a:r>
          </a:p>
          <a:p>
            <a:r>
              <a:rPr lang="es-AR" sz="1200" kern="1200" dirty="0">
                <a:solidFill>
                  <a:schemeClr val="tx1"/>
                </a:solidFill>
                <a:effectLst/>
                <a:latin typeface="+mn-lt"/>
                <a:ea typeface="+mn-ea"/>
                <a:cs typeface="+mn-cs"/>
              </a:rPr>
              <a:t>La "Regla 20-20" dice que una presentación debe tener 20 diapositivas con una duración exacta de 20 segundos por cada una, para ser precisos y evitar fatigar y aburrir al lector.</a:t>
            </a:r>
          </a:p>
          <a:p>
            <a:r>
              <a:rPr lang="es-AR" sz="1200" kern="1200" dirty="0">
                <a:solidFill>
                  <a:schemeClr val="tx1"/>
                </a:solidFill>
                <a:effectLst/>
                <a:latin typeface="+mn-lt"/>
                <a:ea typeface="+mn-ea"/>
                <a:cs typeface="+mn-cs"/>
              </a:rPr>
              <a:t>La "Regla del 6" dice que no debe haber más de seis líneas por pantalla, con no más de seis palabras cada una.</a:t>
            </a:r>
          </a:p>
          <a:p>
            <a:r>
              <a:rPr lang="es-AR" sz="1200" kern="1200" dirty="0">
                <a:solidFill>
                  <a:schemeClr val="tx1"/>
                </a:solidFill>
                <a:effectLst/>
                <a:latin typeface="+mn-lt"/>
                <a:ea typeface="+mn-ea"/>
                <a:cs typeface="+mn-cs"/>
              </a:rPr>
              <a:t>La "Regla 33" indica un máximo de 33 palabras por diapositiva.</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29</a:t>
            </a:fld>
            <a:endParaRPr lang="es-AR"/>
          </a:p>
        </p:txBody>
      </p:sp>
    </p:spTree>
    <p:extLst>
      <p:ext uri="{BB962C8B-B14F-4D97-AF65-F5344CB8AC3E}">
        <p14:creationId xmlns:p14="http://schemas.microsoft.com/office/powerpoint/2010/main" val="182770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Parecería ser que la comunicación visual es la más importante. Los índices son correctos pero el contexto del cual fueron extraídos no está explicado. Los estudios solo consideran “comunicar sentimientos o actitudes a otras personas”.</a:t>
            </a:r>
          </a:p>
          <a:p>
            <a:r>
              <a:rPr lang="es-AR" sz="1200" kern="1200" dirty="0">
                <a:solidFill>
                  <a:schemeClr val="tx1"/>
                </a:solidFill>
                <a:effectLst/>
                <a:latin typeface="+mn-lt"/>
                <a:ea typeface="+mn-ea"/>
                <a:cs typeface="+mn-cs"/>
              </a:rPr>
              <a:t>Cualquiera de ustedes que imagine mantener siempre una postura correcta y de esta manera cree que las palabras ya no importan, está en riesgo de producir una mala presentación.</a:t>
            </a:r>
          </a:p>
          <a:p>
            <a:r>
              <a:rPr lang="es-AR" sz="1200" kern="1200" dirty="0">
                <a:solidFill>
                  <a:schemeClr val="tx1"/>
                </a:solidFill>
                <a:effectLst/>
                <a:latin typeface="+mn-lt"/>
                <a:ea typeface="+mn-ea"/>
                <a:cs typeface="+mn-cs"/>
              </a:rPr>
              <a:t>¿Hasta que punto conozco mi voz? Es grave, aguda? Hablo rápido o despacio? </a:t>
            </a:r>
          </a:p>
          <a:p>
            <a:r>
              <a:rPr lang="es-AR" sz="1200" kern="1200" dirty="0">
                <a:solidFill>
                  <a:schemeClr val="tx1"/>
                </a:solidFill>
                <a:effectLst/>
                <a:latin typeface="+mn-lt"/>
                <a:ea typeface="+mn-ea"/>
                <a:cs typeface="+mn-cs"/>
              </a:rPr>
              <a:t>“Buenos días, señoras y señores. Quiero decirles que estoy muy contento de ver una audiencia tan numerosa. Creo que puedo prometerles un día interesante y estimulante…”</a:t>
            </a:r>
          </a:p>
          <a:p>
            <a:r>
              <a:rPr lang="es-AR" sz="1200" kern="1200" dirty="0">
                <a:solidFill>
                  <a:schemeClr val="tx1"/>
                </a:solidFill>
                <a:effectLst/>
                <a:latin typeface="+mn-lt"/>
                <a:ea typeface="+mn-ea"/>
                <a:cs typeface="+mn-cs"/>
              </a:rPr>
              <a:t>En resumen, una presentación buena depende del estilo del presentador/orador y poco del contenido de la misma. Si el orador no es capaz de mantener la atención de la audiencia, el contenido comienza poco a poco ser irrelevante y la audiencia agradecerá cuando la presentación termine.</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6</a:t>
            </a:fld>
            <a:endParaRPr lang="es-AR"/>
          </a:p>
        </p:txBody>
      </p:sp>
    </p:spTree>
    <p:extLst>
      <p:ext uri="{BB962C8B-B14F-4D97-AF65-F5344CB8AC3E}">
        <p14:creationId xmlns:p14="http://schemas.microsoft.com/office/powerpoint/2010/main" val="555445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37</a:t>
            </a:fld>
            <a:endParaRPr lang="es-AR"/>
          </a:p>
        </p:txBody>
      </p:sp>
    </p:spTree>
    <p:extLst>
      <p:ext uri="{BB962C8B-B14F-4D97-AF65-F5344CB8AC3E}">
        <p14:creationId xmlns:p14="http://schemas.microsoft.com/office/powerpoint/2010/main" val="333303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a:solidFill>
                  <a:schemeClr val="tx1"/>
                </a:solidFill>
                <a:effectLst/>
                <a:latin typeface="+mn-lt"/>
                <a:ea typeface="+mn-ea"/>
                <a:cs typeface="+mn-cs"/>
              </a:rPr>
              <a:t>No existe ningún misterio en cuanto a realizar presentaciones, es una técnica y por lo tanto puede aprenderse. La única forma de hacer una Mala Presentación es no estar preparado.</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38</a:t>
            </a:fld>
            <a:endParaRPr lang="es-AR"/>
          </a:p>
        </p:txBody>
      </p:sp>
    </p:spTree>
    <p:extLst>
      <p:ext uri="{BB962C8B-B14F-4D97-AF65-F5344CB8AC3E}">
        <p14:creationId xmlns:p14="http://schemas.microsoft.com/office/powerpoint/2010/main" val="189387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7</a:t>
            </a:fld>
            <a:endParaRPr lang="es-AR"/>
          </a:p>
        </p:txBody>
      </p:sp>
    </p:spTree>
    <p:extLst>
      <p:ext uri="{BB962C8B-B14F-4D97-AF65-F5344CB8AC3E}">
        <p14:creationId xmlns:p14="http://schemas.microsoft.com/office/powerpoint/2010/main" val="118307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Ustedes están cómodamente sentados en su escritorio cuando entra su jefe y les pide que hagan una presentación sobre el nuevo producto de la empresa. Que siente Ud.? Orgullo, miedo, pánico?</a:t>
            </a:r>
          </a:p>
          <a:p>
            <a:r>
              <a:rPr lang="es-AR" sz="1200" kern="1200" dirty="0">
                <a:solidFill>
                  <a:schemeClr val="tx1"/>
                </a:solidFill>
                <a:effectLst/>
                <a:latin typeface="+mn-lt"/>
                <a:ea typeface="+mn-ea"/>
                <a:cs typeface="+mn-cs"/>
              </a:rPr>
              <a:t>Considerando que la mayoría de las personas opta por el pánico, pero ¿porqué no transformar ese momento en una situación totalmente favorable para usted?</a:t>
            </a:r>
          </a:p>
          <a:p>
            <a:endParaRPr lang="es-AR" sz="1200" kern="1200" dirty="0">
              <a:solidFill>
                <a:schemeClr val="tx1"/>
              </a:solidFill>
              <a:effectLst/>
              <a:latin typeface="+mn-lt"/>
              <a:ea typeface="+mn-ea"/>
              <a:cs typeface="+mn-cs"/>
            </a:endParaRPr>
          </a:p>
          <a:p>
            <a:r>
              <a:rPr lang="es-AR" sz="1200" b="1" kern="1200" dirty="0">
                <a:solidFill>
                  <a:schemeClr val="tx1"/>
                </a:solidFill>
                <a:effectLst/>
                <a:latin typeface="+mn-lt"/>
                <a:ea typeface="+mn-ea"/>
                <a:cs typeface="+mn-cs"/>
              </a:rPr>
              <a:t>Propósito</a:t>
            </a:r>
            <a:r>
              <a:rPr lang="es-AR" sz="1200" kern="1200" dirty="0">
                <a:solidFill>
                  <a:schemeClr val="tx1"/>
                </a:solidFill>
                <a:effectLst/>
                <a:latin typeface="+mn-lt"/>
                <a:ea typeface="+mn-ea"/>
                <a:cs typeface="+mn-cs"/>
              </a:rPr>
              <a:t>: muchas veces el propósito ya está definido por otra persona (jefe: enseñar tareas a una nueva funcionaria, directivo, profesor, etc.), pero debe quedar bien claro cuál es (Ejemplo: Juan presentando producto X como resumen de la visita a la planta). </a:t>
            </a:r>
          </a:p>
          <a:p>
            <a:r>
              <a:rPr lang="es-AR" sz="1200" b="1" kern="1200" dirty="0">
                <a:solidFill>
                  <a:schemeClr val="tx1"/>
                </a:solidFill>
                <a:effectLst/>
                <a:latin typeface="+mn-lt"/>
                <a:ea typeface="+mn-ea"/>
                <a:cs typeface="+mn-cs"/>
              </a:rPr>
              <a:t>Audiencia</a:t>
            </a:r>
            <a:r>
              <a:rPr lang="es-AR" sz="1200" kern="1200" dirty="0">
                <a:solidFill>
                  <a:schemeClr val="tx1"/>
                </a:solidFill>
                <a:effectLst/>
                <a:latin typeface="+mn-lt"/>
                <a:ea typeface="+mn-ea"/>
                <a:cs typeface="+mn-cs"/>
              </a:rPr>
              <a:t>: descubrir todo lo posible sobre la audiencia (detalles o un cuadro general).</a:t>
            </a:r>
          </a:p>
          <a:p>
            <a:r>
              <a:rPr lang="es-AR" sz="1200" b="1" kern="1200" dirty="0">
                <a:solidFill>
                  <a:schemeClr val="tx1"/>
                </a:solidFill>
                <a:effectLst/>
                <a:latin typeface="+mn-lt"/>
                <a:ea typeface="+mn-ea"/>
                <a:cs typeface="+mn-cs"/>
              </a:rPr>
              <a:t>Necesidad</a:t>
            </a:r>
            <a:r>
              <a:rPr lang="es-AR" sz="1200" kern="1200" dirty="0">
                <a:solidFill>
                  <a:schemeClr val="tx1"/>
                </a:solidFill>
                <a:effectLst/>
                <a:latin typeface="+mn-lt"/>
                <a:ea typeface="+mn-ea"/>
                <a:cs typeface="+mn-cs"/>
              </a:rPr>
              <a:t>: Toda presentación tiene un propósito y responde a una necesidad. Así, cuanto mas clara este definida la necesidad de la situación, más posibilidades tenemos de realizar una presentación exitosa.</a:t>
            </a:r>
          </a:p>
          <a:p>
            <a:r>
              <a:rPr lang="es-AR" sz="1200" b="1" kern="1200" dirty="0">
                <a:solidFill>
                  <a:schemeClr val="tx1"/>
                </a:solidFill>
                <a:effectLst/>
                <a:latin typeface="+mn-lt"/>
                <a:ea typeface="+mn-ea"/>
                <a:cs typeface="+mn-cs"/>
              </a:rPr>
              <a:t>Informaciones</a:t>
            </a:r>
            <a:r>
              <a:rPr lang="es-AR" sz="1200" kern="1200" dirty="0">
                <a:solidFill>
                  <a:schemeClr val="tx1"/>
                </a:solidFill>
                <a:effectLst/>
                <a:latin typeface="+mn-lt"/>
                <a:ea typeface="+mn-ea"/>
                <a:cs typeface="+mn-cs"/>
              </a:rPr>
              <a:t>: Ya sabemos para quien es la presentación y porque es necesaria. Ahora, cuanta información incluyo? Poca o mucha? Para esto debo definir mi objetivo o meta.</a:t>
            </a:r>
          </a:p>
          <a:p>
            <a:r>
              <a:rPr lang="es-AR" sz="1200" b="1" kern="1200" dirty="0">
                <a:solidFill>
                  <a:schemeClr val="tx1"/>
                </a:solidFill>
                <a:effectLst/>
                <a:latin typeface="+mn-lt"/>
                <a:ea typeface="+mn-ea"/>
                <a:cs typeface="+mn-cs"/>
              </a:rPr>
              <a:t>Comunicación:</a:t>
            </a:r>
            <a:r>
              <a:rPr lang="es-AR" sz="1200" kern="1200" dirty="0">
                <a:solidFill>
                  <a:schemeClr val="tx1"/>
                </a:solidFill>
                <a:effectLst/>
                <a:latin typeface="+mn-lt"/>
                <a:ea typeface="+mn-ea"/>
                <a:cs typeface="+mn-cs"/>
              </a:rPr>
              <a:t> ¿Qué recursos visuales voy a usar?, ¿Cuál es el escenario de la presentación?, ¿Qué material de apoyo voy a utilizar? Aquí es donde planificamos la “estructura” de la presentación.</a:t>
            </a:r>
          </a:p>
          <a:p>
            <a:endParaRPr lang="es-AR" dirty="0"/>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9</a:t>
            </a:fld>
            <a:endParaRPr lang="es-AR"/>
          </a:p>
        </p:txBody>
      </p:sp>
    </p:spTree>
    <p:extLst>
      <p:ext uri="{BB962C8B-B14F-4D97-AF65-F5344CB8AC3E}">
        <p14:creationId xmlns:p14="http://schemas.microsoft.com/office/powerpoint/2010/main" val="106046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El remedio secreto para manejar la presión es: reconocer ese sentimiento sin dejar que te perturbe. Concentrarse en otra cosa puede ayudar, por ejemplo: recuerde algún hecho del pasado que le generó emociones positivas (obtención de algún premio, cumpleaños, etc.), recuerde las imágenes, sonidos, sensaciones y luego vuelva al presente (si se siente mejor, fue porque sus reacciones emocionales fueron estimuladas por un recuerdo feliz –técnica de visualización). También puede ser utilizado un hecho futuro.</a:t>
            </a:r>
          </a:p>
          <a:p>
            <a:r>
              <a:rPr lang="es-AR" sz="1200" kern="1200" dirty="0">
                <a:solidFill>
                  <a:schemeClr val="tx1"/>
                </a:solidFill>
                <a:effectLst/>
                <a:latin typeface="+mn-lt"/>
                <a:ea typeface="+mn-ea"/>
                <a:cs typeface="+mn-cs"/>
              </a:rPr>
              <a:t>Hablar sobre Estilo de Pensamiento Primario (EPP): visual, auditivo, cenestésico.</a:t>
            </a:r>
          </a:p>
          <a:p>
            <a:r>
              <a:rPr lang="es-AR" sz="1200" kern="1200" dirty="0">
                <a:solidFill>
                  <a:schemeClr val="tx1"/>
                </a:solidFill>
                <a:effectLst/>
                <a:latin typeface="+mn-lt"/>
                <a:ea typeface="+mn-ea"/>
                <a:cs typeface="+mn-cs"/>
              </a:rPr>
              <a:t>Estilo Vencedor. Afinación precisa: capacidad para re-estructurar la presentación. Preocupación en alcanzar los resultados: saber lo que quiero y como alcanzarlo. División del</a:t>
            </a:r>
          </a:p>
          <a:p>
            <a:r>
              <a:rPr lang="es-AR" sz="1200" kern="1200" dirty="0">
                <a:solidFill>
                  <a:schemeClr val="tx1"/>
                </a:solidFill>
                <a:effectLst/>
                <a:latin typeface="+mn-lt"/>
                <a:ea typeface="+mn-ea"/>
                <a:cs typeface="+mn-cs"/>
              </a:rPr>
              <a:t>trabajo en etapas. Perspectiva ilimitada: 1 mi punto de vista, 2 punto de vista de la audiencia, 3 punto de vista de observador neutro. Certeza de éxito: sin importar lo que ocurra.</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10</a:t>
            </a:fld>
            <a:endParaRPr lang="es-AR"/>
          </a:p>
        </p:txBody>
      </p:sp>
    </p:spTree>
    <p:extLst>
      <p:ext uri="{BB962C8B-B14F-4D97-AF65-F5344CB8AC3E}">
        <p14:creationId xmlns:p14="http://schemas.microsoft.com/office/powerpoint/2010/main" val="299390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11</a:t>
            </a:fld>
            <a:endParaRPr lang="es-AR"/>
          </a:p>
        </p:txBody>
      </p:sp>
    </p:spTree>
    <p:extLst>
      <p:ext uri="{BB962C8B-B14F-4D97-AF65-F5344CB8AC3E}">
        <p14:creationId xmlns:p14="http://schemas.microsoft.com/office/powerpoint/2010/main" val="211676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12</a:t>
            </a:fld>
            <a:endParaRPr lang="es-AR"/>
          </a:p>
        </p:txBody>
      </p:sp>
    </p:spTree>
    <p:extLst>
      <p:ext uri="{BB962C8B-B14F-4D97-AF65-F5344CB8AC3E}">
        <p14:creationId xmlns:p14="http://schemas.microsoft.com/office/powerpoint/2010/main" val="77206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Es la presentación lo más adecuado?</a:t>
            </a:r>
          </a:p>
          <a:p>
            <a:r>
              <a:rPr lang="es-AR" sz="1200" kern="1200" dirty="0">
                <a:solidFill>
                  <a:schemeClr val="tx1"/>
                </a:solidFill>
                <a:effectLst/>
                <a:latin typeface="+mn-lt"/>
                <a:ea typeface="+mn-ea"/>
                <a:cs typeface="+mn-cs"/>
              </a:rPr>
              <a:t>Las personas necesitan debatir el tema de la presentación para tomar una decisión?</a:t>
            </a:r>
          </a:p>
          <a:p>
            <a:r>
              <a:rPr lang="es-AR" sz="1200" kern="1200" dirty="0">
                <a:solidFill>
                  <a:schemeClr val="tx1"/>
                </a:solidFill>
                <a:effectLst/>
                <a:latin typeface="+mn-lt"/>
                <a:ea typeface="+mn-ea"/>
                <a:cs typeface="+mn-cs"/>
              </a:rPr>
              <a:t>Las personas necesitan indagar al presentar para comprender totalmente el material?</a:t>
            </a:r>
          </a:p>
          <a:p>
            <a:r>
              <a:rPr lang="es-AR" sz="1200" kern="1200" dirty="0">
                <a:solidFill>
                  <a:schemeClr val="tx1"/>
                </a:solidFill>
                <a:effectLst/>
                <a:latin typeface="+mn-lt"/>
                <a:ea typeface="+mn-ea"/>
                <a:cs typeface="+mn-cs"/>
              </a:rPr>
              <a:t>Se buscar vender un producto/servicio? O enseñar un procedimiento?</a:t>
            </a:r>
          </a:p>
          <a:p>
            <a:r>
              <a:rPr lang="es-AR" sz="1200" kern="1200" dirty="0">
                <a:solidFill>
                  <a:schemeClr val="tx1"/>
                </a:solidFill>
                <a:effectLst/>
                <a:latin typeface="+mn-lt"/>
                <a:ea typeface="+mn-ea"/>
                <a:cs typeface="+mn-cs"/>
              </a:rPr>
              <a:t>Se necesita una sección de prácticas en la presentación?</a:t>
            </a:r>
          </a:p>
          <a:p>
            <a:r>
              <a:rPr lang="es-AR" sz="1200" kern="1200" dirty="0">
                <a:solidFill>
                  <a:schemeClr val="tx1"/>
                </a:solidFill>
                <a:effectLst/>
                <a:latin typeface="+mn-lt"/>
                <a:ea typeface="+mn-ea"/>
                <a:cs typeface="+mn-cs"/>
              </a:rPr>
              <a:t>Jamás Presuma que una presentación es la única o la mejor manera de comunicar informaciones.</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13</a:t>
            </a:fld>
            <a:endParaRPr lang="es-AR"/>
          </a:p>
        </p:txBody>
      </p:sp>
    </p:spTree>
    <p:extLst>
      <p:ext uri="{BB962C8B-B14F-4D97-AF65-F5344CB8AC3E}">
        <p14:creationId xmlns:p14="http://schemas.microsoft.com/office/powerpoint/2010/main" val="197731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effectLst/>
                <a:latin typeface="Söhne"/>
              </a:rPr>
              <a:t>El "efecto aura" en el contexto de una presentación generalmente se refiere a la impresión general que causa el presentador y su presentación en la audiencia. Esta impresión puede estar influenciada por varios factores, como la confianza, la habilidad de comunicación, la claridad del mensaje y la calidad del contenido presentado.</a:t>
            </a:r>
          </a:p>
          <a:p>
            <a:pPr algn="l"/>
            <a:r>
              <a:rPr lang="es-ES" b="0" i="0" dirty="0">
                <a:effectLst/>
                <a:latin typeface="Söhne"/>
              </a:rPr>
              <a:t>Cuando se habla del "efecto aura" en una presentación, se hace referencia a la percepción positiva que el público puede tener hacia el presentador y su mensaje. </a:t>
            </a:r>
            <a:r>
              <a:rPr lang="es-ES" b="0" i="0" dirty="0">
                <a:solidFill>
                  <a:srgbClr val="ECECF1"/>
                </a:solidFill>
                <a:effectLst/>
                <a:latin typeface="Söhne"/>
              </a:rPr>
              <a:t>Un presentador efectivo puede crear un aura positiva que aumenta la receptividad y la valoración de su mensaje por parte del público.</a:t>
            </a:r>
            <a:endParaRPr lang="es-ES" b="0" i="0" dirty="0">
              <a:effectLst/>
              <a:latin typeface="Söhne"/>
            </a:endParaRPr>
          </a:p>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15</a:t>
            </a:fld>
            <a:endParaRPr lang="es-AR"/>
          </a:p>
        </p:txBody>
      </p:sp>
    </p:spTree>
    <p:extLst>
      <p:ext uri="{BB962C8B-B14F-4D97-AF65-F5344CB8AC3E}">
        <p14:creationId xmlns:p14="http://schemas.microsoft.com/office/powerpoint/2010/main" val="77967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F7FC8B7-48FA-4E63-AF43-F2B792B1E156}" type="datetime1">
              <a:rPr lang="en-US" smtClean="0"/>
              <a:t>11/17/2023</a:t>
            </a:fld>
            <a:endParaRPr lang="en-US"/>
          </a:p>
        </p:txBody>
      </p:sp>
      <p:sp>
        <p:nvSpPr>
          <p:cNvPr id="19" name="18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27" name="2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E8302BF-9E42-4E36-83E2-0B664F05B8E4}" type="datetime1">
              <a:rPr lang="en-US" smtClean="0"/>
              <a:t>11/17/2023</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FD7281E-F3DA-461F-BDCA-68AED3279B01}" type="datetime1">
              <a:rPr lang="en-US" smtClean="0"/>
              <a:t>11/17/2023</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BD250A-705B-4508-995E-0BC8F52713C9}" type="datetime1">
              <a:rPr lang="en-US" smtClean="0"/>
              <a:t>11/17/2023</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3628A018-F691-4261-A8D3-4D750EF18FE8}" type="datetime1">
              <a:rPr lang="en-US" smtClean="0"/>
              <a:t>11/17/2023</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1CC6DE4-0784-45DE-9B01-6E7C6D3AEF78}" type="datetime1">
              <a:rPr lang="en-US" smtClean="0"/>
              <a:t>11/17/2023</a:t>
            </a:fld>
            <a:endParaRPr lang="en-US"/>
          </a:p>
        </p:txBody>
      </p:sp>
      <p:sp>
        <p:nvSpPr>
          <p:cNvPr id="6" name="5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C8999B1A-D5F6-4DC5-81B3-9768DBD9BF06}" type="datetime1">
              <a:rPr lang="en-US" smtClean="0"/>
              <a:t>11/17/2023</a:t>
            </a:fld>
            <a:endParaRPr lang="en-US"/>
          </a:p>
        </p:txBody>
      </p:sp>
      <p:sp>
        <p:nvSpPr>
          <p:cNvPr id="8" name="7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52DC710-688A-4B03-BDF2-323140EABCD8}" type="datetime1">
              <a:rPr lang="en-US" smtClean="0"/>
              <a:t>11/17/2023</a:t>
            </a:fld>
            <a:endParaRPr lang="en-US"/>
          </a:p>
        </p:txBody>
      </p:sp>
      <p:sp>
        <p:nvSpPr>
          <p:cNvPr id="4" name="3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9DF137-8E3C-4CF5-845B-3D134FED4A1E}" type="datetime1">
              <a:rPr lang="en-US" smtClean="0"/>
              <a:t>11/17/2023</a:t>
            </a:fld>
            <a:endParaRPr lang="en-US"/>
          </a:p>
        </p:txBody>
      </p:sp>
      <p:sp>
        <p:nvSpPr>
          <p:cNvPr id="3" name="2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AC74E78-8ECE-4F10-8112-7CD00B2A773E}" type="datetime1">
              <a:rPr lang="en-US" smtClean="0"/>
              <a:t>11/17/2023</a:t>
            </a:fld>
            <a:endParaRPr lang="en-US"/>
          </a:p>
        </p:txBody>
      </p:sp>
      <p:sp>
        <p:nvSpPr>
          <p:cNvPr id="6" name="5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58B817A8-25C4-4D71-9BA2-D8144DEE84B3}" type="datetime1">
              <a:rPr lang="en-US" smtClean="0"/>
              <a:t>11/17/2023</a:t>
            </a:fld>
            <a:endParaRPr lang="en-US"/>
          </a:p>
        </p:txBody>
      </p:sp>
      <p:sp>
        <p:nvSpPr>
          <p:cNvPr id="6" name="5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‹Nº›</a:t>
            </a:fld>
            <a:endParaRPr kumimoji="0"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9248BB-1963-4C25-B09A-F856C3621452}" type="datetime1">
              <a:rPr lang="en-US" smtClean="0"/>
              <a:t>11/17/2023</a:t>
            </a:fld>
            <a:endParaRPr lang="en-US" dirty="0">
              <a:solidFill>
                <a:schemeClr val="tx2">
                  <a:shade val="90000"/>
                </a:scheme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r>
              <a:rPr kumimoji="0" lang="es-AR">
                <a:solidFill>
                  <a:schemeClr val="tx2">
                    <a:shade val="90000"/>
                  </a:schemeClr>
                </a:solidFill>
              </a:rPr>
              <a:t>Proyecto Electromecánico 2 - Facultad de Ingeniería - UNaM. Prof. Dr. Ing. Mario O. Oliveira</a:t>
            </a:r>
            <a:endParaRPr kumimoji="0" lang="en-US" dirty="0">
              <a:solidFill>
                <a:schemeClr val="tx2">
                  <a:shade val="90000"/>
                </a:scheme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gif"/><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gif"/><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95880" y="2233166"/>
            <a:ext cx="8659743" cy="470898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s-ES" sz="5400" b="1"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rPr>
              <a:t>Sugerencias para Realizar </a:t>
            </a:r>
          </a:p>
          <a:p>
            <a:pPr algn="ctr"/>
            <a:r>
              <a:rPr lang="es-ES" sz="5400" b="1" cap="none" spc="0"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rPr>
              <a:t>Presentaciones</a:t>
            </a:r>
          </a:p>
          <a:p>
            <a:pPr algn="ctr"/>
            <a:endParaRPr lang="es-ES" sz="4800" b="1"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pPr algn="ctr"/>
            <a:endParaRPr lang="es-ES" sz="4800" b="1"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pPr algn="ctr"/>
            <a:endParaRPr lang="es-ES" sz="4800" b="1"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pPr algn="ctr"/>
            <a:endParaRPr lang="es-ES" sz="2000" b="1"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endParaRPr>
          </a:p>
          <a:p>
            <a:pPr algn="ctr"/>
            <a:endParaRPr lang="es-ES" sz="2800" b="1" cap="none" spc="0" dirty="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pic>
        <p:nvPicPr>
          <p:cNvPr id="1035" name="Picture 11" descr="http://www.vivaconsultingperu.com/wp-content/uploads/2015/07/presentacion-ventas.jpg"/>
          <p:cNvPicPr>
            <a:picLocks noChangeAspect="1" noChangeArrowheads="1"/>
          </p:cNvPicPr>
          <p:nvPr/>
        </p:nvPicPr>
        <p:blipFill>
          <a:blip r:embed="rId2" cstate="print"/>
          <a:stretch>
            <a:fillRect/>
          </a:stretch>
        </p:blipFill>
        <p:spPr bwMode="auto">
          <a:xfrm>
            <a:off x="2267744" y="4254319"/>
            <a:ext cx="4573224" cy="2624968"/>
          </a:xfrm>
          <a:prstGeom prst="rect">
            <a:avLst/>
          </a:prstGeom>
          <a:noFill/>
          <a:ln>
            <a:noFill/>
          </a:ln>
          <a:effectLst>
            <a:softEdge rad="317500"/>
          </a:effectLst>
        </p:spPr>
      </p:pic>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88640"/>
            <a:ext cx="2293451" cy="936104"/>
          </a:xfrm>
          <a:prstGeom prst="rect">
            <a:avLst/>
          </a:prstGeom>
          <a:noFill/>
        </p:spPr>
      </p:pic>
      <p:pic>
        <p:nvPicPr>
          <p:cNvPr id="9" name="Picture 17" descr="logo sol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188640"/>
            <a:ext cx="272244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395536" y="1268760"/>
            <a:ext cx="8460432" cy="806360"/>
          </a:xfrm>
          <a:prstGeom prst="rect">
            <a:avLst/>
          </a:prstGeom>
          <a:noFill/>
          <a:ln w="9525">
            <a:noFill/>
            <a:miter lim="800000"/>
            <a:headEnd/>
            <a:tailEnd/>
          </a:ln>
          <a:effectLst>
            <a:outerShdw dist="74053" dir="1857825" algn="ctr" rotWithShape="0">
              <a:schemeClr val="tx1"/>
            </a:outerShdw>
          </a:effectLst>
        </p:spPr>
        <p:txBody>
          <a:bodyPr wrap="square" lIns="128001" tIns="64001" rIns="128001" bIns="64001">
            <a:spAutoFit/>
          </a:bodyPr>
          <a:lstStyle/>
          <a:p>
            <a:pPr algn="ctr" defTabSz="1279372">
              <a:spcBef>
                <a:spcPct val="50000"/>
              </a:spcBef>
              <a:defRPr/>
            </a:pPr>
            <a:r>
              <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Heavy" pitchFamily="34" charset="0"/>
              </a:rPr>
              <a:t>PROYECTO DE INGENIERIA</a:t>
            </a:r>
          </a:p>
        </p:txBody>
      </p:sp>
      <p:sp>
        <p:nvSpPr>
          <p:cNvPr id="1029" name="AutoShape 5" descr="Resultado de imagen para Presentaciones exitos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1" name="AutoShape 7" descr="Resultado de imagen para Presentaciones exitos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 name="Marcador de número de diapositiva 2">
            <a:extLst>
              <a:ext uri="{FF2B5EF4-FFF2-40B4-BE49-F238E27FC236}">
                <a16:creationId xmlns:a16="http://schemas.microsoft.com/office/drawing/2014/main" id="{EB7B5056-714D-430F-82A4-4A171AA69D4E}"/>
              </a:ext>
            </a:extLst>
          </p:cNvPr>
          <p:cNvSpPr>
            <a:spLocks noGrp="1"/>
          </p:cNvSpPr>
          <p:nvPr>
            <p:ph type="sldNum" sz="quarter" idx="12"/>
          </p:nvPr>
        </p:nvSpPr>
        <p:spPr/>
        <p:txBody>
          <a:bodyPr/>
          <a:lstStyle/>
          <a:p>
            <a:fld id="{042AED99-7FB4-404E-8A97-64753DCE42EC}" type="slidenum">
              <a:rPr kumimoji="0" lang="en-US" smtClean="0"/>
              <a:pPr/>
              <a:t>1</a:t>
            </a:fld>
            <a:endParaRPr kumimoji="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5" name="4 CuadroTexto"/>
          <p:cNvSpPr txBox="1"/>
          <p:nvPr/>
        </p:nvSpPr>
        <p:spPr>
          <a:xfrm>
            <a:off x="323528" y="1124744"/>
            <a:ext cx="8532440" cy="4616648"/>
          </a:xfrm>
          <a:prstGeom prst="rect">
            <a:avLst/>
          </a:prstGeom>
          <a:noFill/>
        </p:spPr>
        <p:txBody>
          <a:bodyPr wrap="square" rtlCol="0">
            <a:spAutoFit/>
          </a:bodyPr>
          <a:lstStyle/>
          <a:p>
            <a:pPr marL="457200" indent="-457200" algn="just"/>
            <a:r>
              <a:rPr lang="es-AR" sz="2400" b="1" dirty="0">
                <a:latin typeface="Tahoma" pitchFamily="34" charset="0"/>
                <a:ea typeface="Tahoma" pitchFamily="34" charset="0"/>
                <a:cs typeface="Tahoma" pitchFamily="34" charset="0"/>
              </a:rPr>
              <a:t>Objetivos de toda Presentación:</a:t>
            </a:r>
          </a:p>
          <a:p>
            <a:pPr marL="457200" indent="-457200" algn="just"/>
            <a:endParaRPr lang="es-AR" sz="2400" dirty="0">
              <a:latin typeface="Tahoma" pitchFamily="34" charset="0"/>
              <a:ea typeface="Tahoma" pitchFamily="34" charset="0"/>
              <a:cs typeface="Tahoma" pitchFamily="34" charset="0"/>
            </a:endParaRPr>
          </a:p>
          <a:p>
            <a:pPr marL="457200" indent="-457200" algn="just"/>
            <a:r>
              <a:rPr lang="es-AR" sz="2200" b="1" dirty="0">
                <a:solidFill>
                  <a:srgbClr val="FFC000"/>
                </a:solidFill>
                <a:latin typeface="Tahoma" pitchFamily="34" charset="0"/>
                <a:ea typeface="Tahoma" pitchFamily="34" charset="0"/>
                <a:cs typeface="Tahoma" pitchFamily="34" charset="0"/>
              </a:rPr>
              <a:t>	Conectar con la audiencia</a:t>
            </a:r>
            <a:r>
              <a:rPr lang="es-AR" sz="2200" b="1" dirty="0">
                <a:latin typeface="Tahoma" pitchFamily="34" charset="0"/>
                <a:ea typeface="Tahoma" pitchFamily="34" charset="0"/>
                <a:cs typeface="Tahoma" pitchFamily="34" charset="0"/>
              </a:rPr>
              <a:t>:</a:t>
            </a:r>
          </a:p>
          <a:p>
            <a:pPr marL="457200" indent="-4763" algn="just"/>
            <a:r>
              <a:rPr lang="es-AR" sz="2200" dirty="0">
                <a:latin typeface="Tahoma" pitchFamily="34" charset="0"/>
                <a:ea typeface="Tahoma" pitchFamily="34" charset="0"/>
                <a:cs typeface="Tahoma" pitchFamily="34" charset="0"/>
              </a:rPr>
              <a:t>El mensaje debe conectar con los objetivos e intereses de la audiencia.</a:t>
            </a:r>
          </a:p>
          <a:p>
            <a:pPr marL="457200" indent="-4763" algn="just"/>
            <a:endParaRPr lang="es-AR" sz="2200" dirty="0">
              <a:latin typeface="Tahoma" pitchFamily="34" charset="0"/>
              <a:ea typeface="Tahoma" pitchFamily="34" charset="0"/>
              <a:cs typeface="Tahoma" pitchFamily="34" charset="0"/>
            </a:endParaRPr>
          </a:p>
          <a:p>
            <a:pPr marL="457200" indent="-4763" algn="just"/>
            <a:r>
              <a:rPr lang="es-AR" sz="2200" b="1" dirty="0">
                <a:solidFill>
                  <a:srgbClr val="FFC000"/>
                </a:solidFill>
                <a:latin typeface="Tahoma" pitchFamily="34" charset="0"/>
                <a:ea typeface="Tahoma" pitchFamily="34" charset="0"/>
                <a:cs typeface="Tahoma" pitchFamily="34" charset="0"/>
              </a:rPr>
              <a:t>Dirigir y mantener la atención:</a:t>
            </a:r>
          </a:p>
          <a:p>
            <a:pPr marL="457200" indent="-4763" algn="just"/>
            <a:r>
              <a:rPr lang="es-AR" sz="2200" dirty="0">
                <a:latin typeface="Tahoma" pitchFamily="34" charset="0"/>
                <a:ea typeface="Tahoma" pitchFamily="34" charset="0"/>
                <a:cs typeface="Tahoma" pitchFamily="34" charset="0"/>
              </a:rPr>
              <a:t>Dirigir a la audiencia para que preste atención a lo que es importante desde el inicio.</a:t>
            </a:r>
          </a:p>
          <a:p>
            <a:pPr marL="457200" indent="-4763" algn="just"/>
            <a:endParaRPr lang="es-AR" sz="2200" dirty="0">
              <a:latin typeface="Tahoma" pitchFamily="34" charset="0"/>
              <a:ea typeface="Tahoma" pitchFamily="34" charset="0"/>
              <a:cs typeface="Tahoma" pitchFamily="34" charset="0"/>
            </a:endParaRPr>
          </a:p>
          <a:p>
            <a:pPr marL="457200" indent="-4763" algn="just"/>
            <a:r>
              <a:rPr lang="es-AR" sz="2200" b="1" dirty="0">
                <a:solidFill>
                  <a:srgbClr val="FFC000"/>
                </a:solidFill>
                <a:latin typeface="Tahoma" pitchFamily="34" charset="0"/>
                <a:ea typeface="Tahoma" pitchFamily="34" charset="0"/>
                <a:cs typeface="Tahoma" pitchFamily="34" charset="0"/>
              </a:rPr>
              <a:t>Fomentar la comprensión y el recuerdo:</a:t>
            </a:r>
          </a:p>
          <a:p>
            <a:pPr marL="457200" indent="-4763" algn="just"/>
            <a:r>
              <a:rPr lang="es-AR" sz="2400" dirty="0">
                <a:latin typeface="Tahoma" pitchFamily="34" charset="0"/>
                <a:ea typeface="Tahoma" pitchFamily="34" charset="0"/>
                <a:cs typeface="Tahoma" pitchFamily="34" charset="0"/>
              </a:rPr>
              <a:t>La presentación debe ser fácil de seguir, digerir y recordar. </a:t>
            </a:r>
          </a:p>
          <a:p>
            <a:pPr marL="457200" indent="-457200" algn="just"/>
            <a:endParaRPr lang="es-AR" sz="2400" dirty="0">
              <a:latin typeface="Tahoma" pitchFamily="34" charset="0"/>
              <a:ea typeface="Tahoma" pitchFamily="34" charset="0"/>
              <a:cs typeface="Tahoma" pitchFamily="34" charset="0"/>
            </a:endParaRPr>
          </a:p>
        </p:txBody>
      </p:sp>
      <p:sp>
        <p:nvSpPr>
          <p:cNvPr id="2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10</a:t>
            </a:fld>
            <a:endParaRPr kumimoji="0" lang="en-US" dirty="0"/>
          </a:p>
        </p:txBody>
      </p:sp>
      <p:sp>
        <p:nvSpPr>
          <p:cNvPr id="2" name="CuadroTexto 1">
            <a:extLst>
              <a:ext uri="{FF2B5EF4-FFF2-40B4-BE49-F238E27FC236}">
                <a16:creationId xmlns:a16="http://schemas.microsoft.com/office/drawing/2014/main" id="{3DC39195-BCB8-4B28-851C-778D7DB8F469}"/>
              </a:ext>
            </a:extLst>
          </p:cNvPr>
          <p:cNvSpPr txBox="1"/>
          <p:nvPr/>
        </p:nvSpPr>
        <p:spPr>
          <a:xfrm>
            <a:off x="323528" y="1840634"/>
            <a:ext cx="498855" cy="769441"/>
          </a:xfrm>
          <a:prstGeom prst="rect">
            <a:avLst/>
          </a:prstGeom>
          <a:noFill/>
        </p:spPr>
        <p:txBody>
          <a:bodyPr wrap="none" rtlCol="0">
            <a:spAutoFit/>
          </a:bodyPr>
          <a:lstStyle/>
          <a:p>
            <a:r>
              <a:rPr lang="es-AR" sz="4400" b="1" dirty="0">
                <a:latin typeface="Arial" panose="020B0604020202020204" pitchFamily="34" charset="0"/>
                <a:cs typeface="Arial" panose="020B0604020202020204" pitchFamily="34" charset="0"/>
              </a:rPr>
              <a:t>1</a:t>
            </a:r>
          </a:p>
        </p:txBody>
      </p:sp>
      <p:sp>
        <p:nvSpPr>
          <p:cNvPr id="11" name="CuadroTexto 10">
            <a:extLst>
              <a:ext uri="{FF2B5EF4-FFF2-40B4-BE49-F238E27FC236}">
                <a16:creationId xmlns:a16="http://schemas.microsoft.com/office/drawing/2014/main" id="{CAB76FA4-D81B-4018-8D45-7A54861BE99E}"/>
              </a:ext>
            </a:extLst>
          </p:cNvPr>
          <p:cNvSpPr txBox="1"/>
          <p:nvPr/>
        </p:nvSpPr>
        <p:spPr>
          <a:xfrm>
            <a:off x="348335" y="3153322"/>
            <a:ext cx="498855" cy="769441"/>
          </a:xfrm>
          <a:prstGeom prst="rect">
            <a:avLst/>
          </a:prstGeom>
          <a:noFill/>
        </p:spPr>
        <p:txBody>
          <a:bodyPr wrap="none" rtlCol="0">
            <a:spAutoFit/>
          </a:bodyPr>
          <a:lstStyle/>
          <a:p>
            <a:r>
              <a:rPr lang="es-AR" sz="4400" b="1" dirty="0">
                <a:latin typeface="Arial" panose="020B0604020202020204" pitchFamily="34" charset="0"/>
                <a:cs typeface="Arial" panose="020B0604020202020204" pitchFamily="34" charset="0"/>
              </a:rPr>
              <a:t>2</a:t>
            </a:r>
          </a:p>
        </p:txBody>
      </p:sp>
      <p:sp>
        <p:nvSpPr>
          <p:cNvPr id="12" name="CuadroTexto 11">
            <a:extLst>
              <a:ext uri="{FF2B5EF4-FFF2-40B4-BE49-F238E27FC236}">
                <a16:creationId xmlns:a16="http://schemas.microsoft.com/office/drawing/2014/main" id="{B6E4F144-4994-46C5-8DBC-761B8FD24A29}"/>
              </a:ext>
            </a:extLst>
          </p:cNvPr>
          <p:cNvSpPr txBox="1"/>
          <p:nvPr/>
        </p:nvSpPr>
        <p:spPr>
          <a:xfrm>
            <a:off x="331355" y="4479873"/>
            <a:ext cx="498855" cy="769441"/>
          </a:xfrm>
          <a:prstGeom prst="rect">
            <a:avLst/>
          </a:prstGeom>
          <a:noFill/>
        </p:spPr>
        <p:txBody>
          <a:bodyPr wrap="none" rtlCol="0">
            <a:spAutoFit/>
          </a:bodyPr>
          <a:lstStyle/>
          <a:p>
            <a:r>
              <a:rPr lang="es-AR" sz="4400" b="1" dirty="0">
                <a:latin typeface="Arial" panose="020B0604020202020204" pitchFamily="34" charset="0"/>
                <a:cs typeface="Arial" panose="020B0604020202020204" pitchFamily="34" charset="0"/>
              </a:rPr>
              <a:t>3</a:t>
            </a:r>
          </a:p>
        </p:txBody>
      </p:sp>
      <p:pic>
        <p:nvPicPr>
          <p:cNvPr id="13" name="Picture 17" descr="logo solo">
            <a:extLst>
              <a:ext uri="{FF2B5EF4-FFF2-40B4-BE49-F238E27FC236}">
                <a16:creationId xmlns:a16="http://schemas.microsoft.com/office/drawing/2014/main" id="{FEED716D-9FE5-466F-8712-3DA39A161DA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0 Marcador de pie de página">
            <a:extLst>
              <a:ext uri="{FF2B5EF4-FFF2-40B4-BE49-F238E27FC236}">
                <a16:creationId xmlns:a16="http://schemas.microsoft.com/office/drawing/2014/main" id="{9B0A67FA-54D1-4CB7-B0D6-51436CD97F14}"/>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8" name="7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PUNTOS A TENER EN CUENTA</a:t>
            </a:r>
          </a:p>
        </p:txBody>
      </p:sp>
      <p:sp>
        <p:nvSpPr>
          <p:cNvPr id="10" name="9 CuadroTexto"/>
          <p:cNvSpPr txBox="1"/>
          <p:nvPr/>
        </p:nvSpPr>
        <p:spPr>
          <a:xfrm>
            <a:off x="251520" y="1124744"/>
            <a:ext cx="8640960" cy="5390578"/>
          </a:xfrm>
          <a:prstGeom prst="rect">
            <a:avLst/>
          </a:prstGeom>
          <a:noFill/>
        </p:spPr>
        <p:txBody>
          <a:bodyPr wrap="square" rtlCol="0">
            <a:spAutoFit/>
          </a:bodyPr>
          <a:lstStyle/>
          <a:p>
            <a:r>
              <a:rPr lang="es-AR" sz="2800" dirty="0">
                <a:latin typeface="Tahoma" pitchFamily="34" charset="0"/>
                <a:ea typeface="Tahoma" pitchFamily="34" charset="0"/>
                <a:cs typeface="Tahoma" pitchFamily="34" charset="0"/>
              </a:rPr>
              <a:t>Puntos a Tener en Cuenta en las Presentaciones:</a:t>
            </a:r>
          </a:p>
          <a:p>
            <a:endParaRPr lang="es-AR" sz="2800" dirty="0">
              <a:latin typeface="Tahoma" pitchFamily="34" charset="0"/>
              <a:ea typeface="Tahoma" pitchFamily="34" charset="0"/>
              <a:cs typeface="Tahoma" pitchFamily="34" charset="0"/>
            </a:endParaRP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Planificar la presentación</a:t>
            </a: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Enfocarse en la audiencia</a:t>
            </a: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Determinar el mensaje a transmitir</a:t>
            </a: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Estructurar la presentación </a:t>
            </a: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Organizar la información</a:t>
            </a: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Diseñar el estilo y la apariencia</a:t>
            </a:r>
          </a:p>
          <a:p>
            <a:pPr marL="514350" indent="-514350">
              <a:lnSpc>
                <a:spcPct val="150000"/>
              </a:lnSpc>
              <a:buFont typeface="+mj-lt"/>
              <a:buAutoNum type="alphaUcPeriod"/>
            </a:pPr>
            <a:r>
              <a:rPr lang="es-AR" sz="2800" dirty="0">
                <a:solidFill>
                  <a:srgbClr val="FFFF00"/>
                </a:solidFill>
                <a:latin typeface="Tahoma" pitchFamily="34" charset="0"/>
                <a:ea typeface="Tahoma" pitchFamily="34" charset="0"/>
                <a:cs typeface="Tahoma" pitchFamily="34" charset="0"/>
              </a:rPr>
              <a:t>Prepararse y practicar</a:t>
            </a:r>
          </a:p>
        </p:txBody>
      </p:sp>
      <p:sp>
        <p:nvSpPr>
          <p:cNvPr id="13"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11</a:t>
            </a:fld>
            <a:endParaRPr kumimoji="0" lang="en-US" dirty="0"/>
          </a:p>
        </p:txBody>
      </p:sp>
      <p:pic>
        <p:nvPicPr>
          <p:cNvPr id="9" name="Picture 17" descr="logo solo">
            <a:extLst>
              <a:ext uri="{FF2B5EF4-FFF2-40B4-BE49-F238E27FC236}">
                <a16:creationId xmlns:a16="http://schemas.microsoft.com/office/drawing/2014/main" id="{B46253DD-20BF-47FE-8AF7-31814EC1408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0 Marcador de pie de página">
            <a:extLst>
              <a:ext uri="{FF2B5EF4-FFF2-40B4-BE49-F238E27FC236}">
                <a16:creationId xmlns:a16="http://schemas.microsoft.com/office/drawing/2014/main" id="{5C5F7B88-3935-414D-AAA1-E41BE4F308C8}"/>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A. PLANIFICAR LA PRESENTACION</a:t>
            </a:r>
          </a:p>
        </p:txBody>
      </p:sp>
      <p:sp>
        <p:nvSpPr>
          <p:cNvPr id="5" name="4 CuadroTexto"/>
          <p:cNvSpPr txBox="1"/>
          <p:nvPr/>
        </p:nvSpPr>
        <p:spPr>
          <a:xfrm>
            <a:off x="251520" y="980728"/>
            <a:ext cx="8532440" cy="5109091"/>
          </a:xfrm>
          <a:prstGeom prst="rect">
            <a:avLst/>
          </a:prstGeom>
          <a:noFill/>
        </p:spPr>
        <p:txBody>
          <a:bodyPr wrap="square" rtlCol="0">
            <a:spAutoFit/>
          </a:bodyPr>
          <a:lstStyle/>
          <a:p>
            <a:pPr marL="457200" indent="-457200" algn="just">
              <a:lnSpc>
                <a:spcPct val="150000"/>
              </a:lnSpc>
            </a:pPr>
            <a:r>
              <a:rPr lang="es-AR" sz="2400" b="1" dirty="0">
                <a:latin typeface="Tahoma" pitchFamily="34" charset="0"/>
                <a:ea typeface="Tahoma" pitchFamily="34" charset="0"/>
                <a:cs typeface="Tahoma" pitchFamily="34" charset="0"/>
              </a:rPr>
              <a:t>1° </a:t>
            </a:r>
            <a:r>
              <a:rPr lang="es-AR" sz="2400" dirty="0">
                <a:latin typeface="Tahoma" pitchFamily="34" charset="0"/>
                <a:ea typeface="Tahoma" pitchFamily="34" charset="0"/>
                <a:cs typeface="Tahoma" pitchFamily="34" charset="0"/>
              </a:rPr>
              <a:t>Diferenciar el Tipo de Presentación:</a:t>
            </a:r>
          </a:p>
          <a:p>
            <a:pPr marL="457200" indent="-457200" algn="just">
              <a:lnSpc>
                <a:spcPct val="150000"/>
              </a:lnSpc>
            </a:pPr>
            <a:endParaRPr lang="es-AR" sz="2400" dirty="0">
              <a:latin typeface="Tahoma" pitchFamily="34" charset="0"/>
              <a:ea typeface="Tahoma" pitchFamily="34" charset="0"/>
              <a:cs typeface="Tahoma" pitchFamily="34" charset="0"/>
            </a:endParaRPr>
          </a:p>
          <a:p>
            <a:pPr marL="457200" indent="-457200" algn="just">
              <a:lnSpc>
                <a:spcPct val="150000"/>
              </a:lnSpc>
            </a:pPr>
            <a:endParaRPr lang="es-AR" sz="2400" dirty="0">
              <a:latin typeface="Tahoma" pitchFamily="34" charset="0"/>
              <a:ea typeface="Tahoma" pitchFamily="34" charset="0"/>
              <a:cs typeface="Tahoma" pitchFamily="34" charset="0"/>
            </a:endParaRPr>
          </a:p>
          <a:p>
            <a:pPr marL="457200" indent="-457200" algn="just">
              <a:lnSpc>
                <a:spcPct val="150000"/>
              </a:lnSpc>
            </a:pPr>
            <a:endParaRPr lang="es-AR" sz="2400" dirty="0">
              <a:latin typeface="Tahoma" pitchFamily="34" charset="0"/>
              <a:ea typeface="Tahoma" pitchFamily="34" charset="0"/>
              <a:cs typeface="Tahoma" pitchFamily="34" charset="0"/>
            </a:endParaRPr>
          </a:p>
          <a:p>
            <a:pPr marL="457200" indent="-457200" algn="just">
              <a:lnSpc>
                <a:spcPct val="150000"/>
              </a:lnSpc>
            </a:pPr>
            <a:endParaRPr lang="es-AR" sz="2400" dirty="0">
              <a:latin typeface="Tahoma" pitchFamily="34" charset="0"/>
              <a:ea typeface="Tahoma" pitchFamily="34" charset="0"/>
              <a:cs typeface="Tahoma" pitchFamily="34" charset="0"/>
            </a:endParaRPr>
          </a:p>
          <a:p>
            <a:pPr marL="11113" indent="-11113" algn="just">
              <a:lnSpc>
                <a:spcPct val="150000"/>
              </a:lnSpc>
            </a:pPr>
            <a:r>
              <a:rPr lang="es-AR" sz="2400" b="1" dirty="0">
                <a:latin typeface="Tahoma" pitchFamily="34" charset="0"/>
                <a:ea typeface="Tahoma" pitchFamily="34" charset="0"/>
                <a:cs typeface="Tahoma" pitchFamily="34" charset="0"/>
              </a:rPr>
              <a:t>2°</a:t>
            </a:r>
            <a:r>
              <a:rPr lang="es-AR" sz="2400" dirty="0">
                <a:latin typeface="Tahoma" pitchFamily="34" charset="0"/>
                <a:ea typeface="Tahoma" pitchFamily="34" charset="0"/>
                <a:cs typeface="Tahoma" pitchFamily="34" charset="0"/>
              </a:rPr>
              <a:t> Definir el Objetivo Principal: </a:t>
            </a:r>
          </a:p>
          <a:p>
            <a:pPr marL="11113" indent="-11113" algn="just"/>
            <a:r>
              <a:rPr lang="es-AR" sz="2200" dirty="0">
                <a:latin typeface="Tahoma" pitchFamily="34" charset="0"/>
                <a:ea typeface="Tahoma" pitchFamily="34" charset="0"/>
                <a:cs typeface="Tahoma" pitchFamily="34" charset="0"/>
              </a:rPr>
              <a:t>vender un producto o servicio, trasmitir informaciones, conseguir ideas, presentar y desarrollar nuevas técnicas o conocimientos, </a:t>
            </a:r>
            <a:r>
              <a:rPr lang="es-AR" sz="2200" dirty="0">
                <a:solidFill>
                  <a:srgbClr val="FFFF00"/>
                </a:solidFill>
                <a:latin typeface="Tahoma" pitchFamily="34" charset="0"/>
                <a:ea typeface="Tahoma" pitchFamily="34" charset="0"/>
                <a:cs typeface="Tahoma" pitchFamily="34" charset="0"/>
              </a:rPr>
              <a:t>conseguir financiación de un proyecto</a:t>
            </a:r>
            <a:r>
              <a:rPr lang="es-AR" sz="2200" dirty="0">
                <a:latin typeface="Tahoma" pitchFamily="34" charset="0"/>
                <a:ea typeface="Tahoma" pitchFamily="34" charset="0"/>
                <a:cs typeface="Tahoma" pitchFamily="34" charset="0"/>
              </a:rPr>
              <a:t>, decidir la compra de una máquina, informar metas de producción para un período, entre otras.</a:t>
            </a:r>
          </a:p>
        </p:txBody>
      </p:sp>
      <p:sp>
        <p:nvSpPr>
          <p:cNvPr id="8" name="7 CuadroTexto"/>
          <p:cNvSpPr txBox="1"/>
          <p:nvPr/>
        </p:nvSpPr>
        <p:spPr>
          <a:xfrm>
            <a:off x="683568" y="1700808"/>
            <a:ext cx="7704856" cy="523220"/>
          </a:xfrm>
          <a:prstGeom prst="rect">
            <a:avLst/>
          </a:prstGeom>
          <a:noFill/>
        </p:spPr>
        <p:txBody>
          <a:bodyPr wrap="square" rtlCol="0">
            <a:spAutoFit/>
          </a:bodyPr>
          <a:lstStyle/>
          <a:p>
            <a:pPr marL="457200" indent="-457200"/>
            <a:r>
              <a:rPr lang="es-AR" sz="2800" dirty="0">
                <a:solidFill>
                  <a:srgbClr val="FFFF00"/>
                </a:solidFill>
                <a:latin typeface="Tahoma" pitchFamily="34" charset="0"/>
                <a:ea typeface="Tahoma" pitchFamily="34" charset="0"/>
                <a:cs typeface="Tahoma" pitchFamily="34" charset="0"/>
              </a:rPr>
              <a:t>Curso, Clase, Congreso, Proyecto</a:t>
            </a:r>
          </a:p>
        </p:txBody>
      </p:sp>
      <p:sp>
        <p:nvSpPr>
          <p:cNvPr id="11" name="10 CuadroTexto"/>
          <p:cNvSpPr txBox="1"/>
          <p:nvPr/>
        </p:nvSpPr>
        <p:spPr>
          <a:xfrm>
            <a:off x="683568" y="2636912"/>
            <a:ext cx="5904656" cy="461665"/>
          </a:xfrm>
          <a:prstGeom prst="rect">
            <a:avLst/>
          </a:prstGeom>
          <a:noFill/>
        </p:spPr>
        <p:txBody>
          <a:bodyPr wrap="square" rtlCol="0">
            <a:spAutoFit/>
          </a:bodyPr>
          <a:lstStyle/>
          <a:p>
            <a:r>
              <a:rPr lang="es-AR" sz="2400" dirty="0">
                <a:solidFill>
                  <a:srgbClr val="FFC000"/>
                </a:solidFill>
                <a:latin typeface="Tahoma" pitchFamily="34" charset="0"/>
                <a:ea typeface="Tahoma" pitchFamily="34" charset="0"/>
                <a:cs typeface="Tahoma" pitchFamily="34" charset="0"/>
              </a:rPr>
              <a:t>Habrá, ¿debate, preguntas, ejercicios?</a:t>
            </a:r>
          </a:p>
        </p:txBody>
      </p:sp>
      <p:sp>
        <p:nvSpPr>
          <p:cNvPr id="1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12</a:t>
            </a:fld>
            <a:endParaRPr kumimoji="0" lang="en-US" dirty="0"/>
          </a:p>
        </p:txBody>
      </p:sp>
      <p:pic>
        <p:nvPicPr>
          <p:cNvPr id="10" name="Picture 17" descr="logo solo">
            <a:extLst>
              <a:ext uri="{FF2B5EF4-FFF2-40B4-BE49-F238E27FC236}">
                <a16:creationId xmlns:a16="http://schemas.microsoft.com/office/drawing/2014/main" id="{DDC60C69-BBCE-409A-BB8D-65A022047A6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0 Marcador de pie de página">
            <a:extLst>
              <a:ext uri="{FF2B5EF4-FFF2-40B4-BE49-F238E27FC236}">
                <a16:creationId xmlns:a16="http://schemas.microsoft.com/office/drawing/2014/main" id="{4F0D4D89-AE73-417D-A814-AC3F65CBC581}"/>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A. PLANIFICAR LA PRESENTACION</a:t>
            </a:r>
          </a:p>
        </p:txBody>
      </p:sp>
      <p:sp>
        <p:nvSpPr>
          <p:cNvPr id="5" name="4 CuadroTexto"/>
          <p:cNvSpPr txBox="1"/>
          <p:nvPr/>
        </p:nvSpPr>
        <p:spPr>
          <a:xfrm>
            <a:off x="251520" y="980728"/>
            <a:ext cx="8532440" cy="3924151"/>
          </a:xfrm>
          <a:prstGeom prst="rect">
            <a:avLst/>
          </a:prstGeom>
          <a:noFill/>
        </p:spPr>
        <p:txBody>
          <a:bodyPr wrap="square" rtlCol="0">
            <a:spAutoFit/>
          </a:bodyPr>
          <a:lstStyle/>
          <a:p>
            <a:pPr marL="11113" indent="-11113">
              <a:lnSpc>
                <a:spcPct val="150000"/>
              </a:lnSpc>
            </a:pPr>
            <a:r>
              <a:rPr lang="es-AR" sz="2400" b="1" dirty="0">
                <a:latin typeface="Tahoma" pitchFamily="34" charset="0"/>
                <a:ea typeface="Tahoma" pitchFamily="34" charset="0"/>
                <a:cs typeface="Tahoma" pitchFamily="34" charset="0"/>
              </a:rPr>
              <a:t>3° </a:t>
            </a:r>
            <a:r>
              <a:rPr lang="es-AR" sz="2400" dirty="0">
                <a:latin typeface="Tahoma" pitchFamily="34" charset="0"/>
                <a:ea typeface="Tahoma" pitchFamily="34" charset="0"/>
                <a:cs typeface="Tahoma" pitchFamily="34" charset="0"/>
              </a:rPr>
              <a:t>Definir el Resultado Esperado:</a:t>
            </a:r>
          </a:p>
          <a:p>
            <a:pPr marL="11113" indent="-11113"/>
            <a:r>
              <a:rPr lang="es-AR" sz="2200" dirty="0">
                <a:latin typeface="Tahoma" pitchFamily="34" charset="0"/>
                <a:ea typeface="Tahoma" pitchFamily="34" charset="0"/>
                <a:cs typeface="Tahoma" pitchFamily="34" charset="0"/>
              </a:rPr>
              <a:t>Influenciar personas, formar personal, destacar un problema, aumentar las ventas, mejorar la calidad de un producto, iniciar un proyecto, conseguir financiamiento, etc.</a:t>
            </a:r>
          </a:p>
          <a:p>
            <a:pPr marL="11113" indent="-11113">
              <a:lnSpc>
                <a:spcPct val="150000"/>
              </a:lnSpc>
            </a:pPr>
            <a:endParaRPr lang="es-AR" sz="2200" dirty="0">
              <a:latin typeface="Tahoma" pitchFamily="34" charset="0"/>
              <a:ea typeface="Tahoma" pitchFamily="34" charset="0"/>
              <a:cs typeface="Tahoma" pitchFamily="34" charset="0"/>
            </a:endParaRPr>
          </a:p>
          <a:p>
            <a:pPr marL="11113" indent="-11113">
              <a:lnSpc>
                <a:spcPct val="150000"/>
              </a:lnSpc>
            </a:pPr>
            <a:r>
              <a:rPr lang="es-AR" sz="1900" b="1" dirty="0">
                <a:solidFill>
                  <a:srgbClr val="FFFF00"/>
                </a:solidFill>
                <a:latin typeface="Arial" pitchFamily="34" charset="0"/>
                <a:ea typeface="Tahoma" pitchFamily="34" charset="0"/>
                <a:cs typeface="Arial" pitchFamily="34" charset="0"/>
              </a:rPr>
              <a:t>¿Es la </a:t>
            </a:r>
            <a:r>
              <a:rPr lang="es-AR" sz="1900" b="1" i="1" dirty="0">
                <a:solidFill>
                  <a:srgbClr val="FFFF00"/>
                </a:solidFill>
                <a:latin typeface="Arial" pitchFamily="34" charset="0"/>
                <a:ea typeface="Tahoma" pitchFamily="34" charset="0"/>
                <a:cs typeface="Arial" pitchFamily="34" charset="0"/>
              </a:rPr>
              <a:t>presentación</a:t>
            </a:r>
            <a:r>
              <a:rPr lang="es-AR" sz="1900" b="1" dirty="0">
                <a:solidFill>
                  <a:srgbClr val="FFFF00"/>
                </a:solidFill>
                <a:latin typeface="Arial" pitchFamily="34" charset="0"/>
                <a:ea typeface="Tahoma" pitchFamily="34" charset="0"/>
                <a:cs typeface="Arial" pitchFamily="34" charset="0"/>
              </a:rPr>
              <a:t> el método mas adecuado para alcanzar el objetivo?</a:t>
            </a:r>
          </a:p>
          <a:p>
            <a:pPr marL="11113" indent="-11113">
              <a:lnSpc>
                <a:spcPct val="150000"/>
              </a:lnSpc>
            </a:pPr>
            <a:r>
              <a:rPr lang="es-AR" sz="1900" b="1" dirty="0">
                <a:solidFill>
                  <a:srgbClr val="FFFF00"/>
                </a:solidFill>
                <a:latin typeface="Arial" pitchFamily="34" charset="0"/>
                <a:ea typeface="Tahoma" pitchFamily="34" charset="0"/>
                <a:cs typeface="Arial" pitchFamily="34" charset="0"/>
              </a:rPr>
              <a:t>¿Será la forma más efectiva de trasmitir informaciones?</a:t>
            </a:r>
          </a:p>
          <a:p>
            <a:pPr marL="11113" indent="-11113">
              <a:lnSpc>
                <a:spcPct val="150000"/>
              </a:lnSpc>
            </a:pPr>
            <a:r>
              <a:rPr lang="es-AR" sz="1900" b="1" dirty="0">
                <a:solidFill>
                  <a:srgbClr val="FFFF00"/>
                </a:solidFill>
                <a:latin typeface="Arial" pitchFamily="34" charset="0"/>
                <a:ea typeface="Tahoma" pitchFamily="34" charset="0"/>
                <a:cs typeface="Arial" pitchFamily="34" charset="0"/>
              </a:rPr>
              <a:t>¿Evaluó otras opciones? </a:t>
            </a:r>
            <a:r>
              <a:rPr lang="es-AR" sz="1900" dirty="0">
                <a:solidFill>
                  <a:srgbClr val="FFFF00"/>
                </a:solidFill>
                <a:latin typeface="Arial" pitchFamily="34" charset="0"/>
                <a:ea typeface="Tahoma" pitchFamily="34" charset="0"/>
                <a:cs typeface="Arial" pitchFamily="34" charset="0"/>
              </a:rPr>
              <a:t>(resumen escrito, manual, email, etc.)</a:t>
            </a:r>
          </a:p>
          <a:p>
            <a:pPr marL="11113" indent="-11113">
              <a:lnSpc>
                <a:spcPct val="150000"/>
              </a:lnSpc>
            </a:pPr>
            <a:endParaRPr lang="es-AR" sz="1900" dirty="0">
              <a:solidFill>
                <a:srgbClr val="FFFF00"/>
              </a:solidFill>
              <a:latin typeface="Arial" pitchFamily="34" charset="0"/>
              <a:ea typeface="Tahoma" pitchFamily="34" charset="0"/>
              <a:cs typeface="Arial" pitchFamily="34" charset="0"/>
            </a:endParaRPr>
          </a:p>
        </p:txBody>
      </p:sp>
      <p:pic>
        <p:nvPicPr>
          <p:cNvPr id="32770" name="Picture 2" descr="http://ea5rsj.com/wp-content/uploads/2016/02/instruction-manual.jpg"/>
          <p:cNvPicPr>
            <a:picLocks noChangeAspect="1" noChangeArrowheads="1"/>
          </p:cNvPicPr>
          <p:nvPr/>
        </p:nvPicPr>
        <p:blipFill>
          <a:blip r:embed="rId4" cstate="print"/>
          <a:srcRect/>
          <a:stretch>
            <a:fillRect/>
          </a:stretch>
        </p:blipFill>
        <p:spPr bwMode="auto">
          <a:xfrm>
            <a:off x="7020272" y="4725144"/>
            <a:ext cx="1944949" cy="1800200"/>
          </a:xfrm>
          <a:prstGeom prst="rect">
            <a:avLst/>
          </a:prstGeom>
          <a:noFill/>
          <a:effectLst>
            <a:softEdge rad="31750"/>
          </a:effectLst>
        </p:spPr>
      </p:pic>
      <p:pic>
        <p:nvPicPr>
          <p:cNvPr id="32772" name="Picture 4" descr="http://www.criarumemail.com/imagem/como-criar-email.jpg"/>
          <p:cNvPicPr>
            <a:picLocks noChangeAspect="1" noChangeArrowheads="1"/>
          </p:cNvPicPr>
          <p:nvPr/>
        </p:nvPicPr>
        <p:blipFill>
          <a:blip r:embed="rId5" cstate="print"/>
          <a:srcRect/>
          <a:stretch>
            <a:fillRect/>
          </a:stretch>
        </p:blipFill>
        <p:spPr bwMode="auto">
          <a:xfrm>
            <a:off x="395536" y="5157192"/>
            <a:ext cx="1590740" cy="1008112"/>
          </a:xfrm>
          <a:prstGeom prst="rect">
            <a:avLst/>
          </a:prstGeom>
          <a:noFill/>
          <a:effectLst>
            <a:softEdge rad="31750"/>
          </a:effectLst>
        </p:spPr>
      </p:pic>
      <p:pic>
        <p:nvPicPr>
          <p:cNvPr id="32774" name="Picture 6" descr="http://2.bp.blogspot.com/-aJTn0MBbkFE/TqtRgxQJPDI/AAAAAAAAAyw/t-5P6fgZxiw/s1600/celular-telefono-comunicacion_%257Eu25168327.jpg"/>
          <p:cNvPicPr>
            <a:picLocks noChangeAspect="1" noChangeArrowheads="1"/>
          </p:cNvPicPr>
          <p:nvPr/>
        </p:nvPicPr>
        <p:blipFill>
          <a:blip r:embed="rId6" cstate="print"/>
          <a:srcRect b="5501"/>
          <a:stretch>
            <a:fillRect/>
          </a:stretch>
        </p:blipFill>
        <p:spPr bwMode="auto">
          <a:xfrm>
            <a:off x="2483768" y="5085184"/>
            <a:ext cx="1143000" cy="1152128"/>
          </a:xfrm>
          <a:prstGeom prst="rect">
            <a:avLst/>
          </a:prstGeom>
          <a:noFill/>
          <a:effectLst>
            <a:softEdge rad="31750"/>
          </a:effectLst>
        </p:spPr>
      </p:pic>
      <p:pic>
        <p:nvPicPr>
          <p:cNvPr id="32776" name="Picture 8" descr="https://i0.wp.com/bp0.blogger.com/_6eydwY6AfuE/Rykt4x8iMpI/AAAAAAAAABg/M-Iagq_4644/s320/TELEFONO5.gif"/>
          <p:cNvPicPr>
            <a:picLocks noChangeAspect="1" noChangeArrowheads="1"/>
          </p:cNvPicPr>
          <p:nvPr/>
        </p:nvPicPr>
        <p:blipFill>
          <a:blip r:embed="rId7" cstate="print"/>
          <a:srcRect/>
          <a:stretch>
            <a:fillRect/>
          </a:stretch>
        </p:blipFill>
        <p:spPr bwMode="auto">
          <a:xfrm>
            <a:off x="4067944" y="4869160"/>
            <a:ext cx="2399928" cy="1589953"/>
          </a:xfrm>
          <a:prstGeom prst="rect">
            <a:avLst/>
          </a:prstGeom>
          <a:noFill/>
        </p:spPr>
      </p:pic>
      <p:sp>
        <p:nvSpPr>
          <p:cNvPr id="1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13</a:t>
            </a:fld>
            <a:endParaRPr kumimoji="0" lang="en-US" dirty="0"/>
          </a:p>
        </p:txBody>
      </p:sp>
      <p:pic>
        <p:nvPicPr>
          <p:cNvPr id="12" name="Picture 17" descr="logo solo">
            <a:extLst>
              <a:ext uri="{FF2B5EF4-FFF2-40B4-BE49-F238E27FC236}">
                <a16:creationId xmlns:a16="http://schemas.microsoft.com/office/drawing/2014/main" id="{ABF756E5-4CFE-428C-B1D2-BEBA789F16CA}"/>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9C6B4DA6-9BB3-4288-994F-C07D6D48A229}"/>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B. ENFOCARSE EN LA AUDIENCIA</a:t>
            </a:r>
          </a:p>
        </p:txBody>
      </p:sp>
      <p:sp>
        <p:nvSpPr>
          <p:cNvPr id="5" name="4 CuadroTexto"/>
          <p:cNvSpPr txBox="1"/>
          <p:nvPr/>
        </p:nvSpPr>
        <p:spPr>
          <a:xfrm>
            <a:off x="179512" y="1772816"/>
            <a:ext cx="8964488" cy="4247317"/>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¿Qué tipo de público tendré?</a:t>
            </a: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pPr>
            <a:r>
              <a:rPr lang="es-AR" sz="2400" dirty="0">
                <a:latin typeface="Tahoma" pitchFamily="34" charset="0"/>
                <a:ea typeface="Tahoma" pitchFamily="34" charset="0"/>
                <a:cs typeface="Tahoma" pitchFamily="34" charset="0"/>
              </a:rPr>
              <a:t>¿Qué tengo que considerar?</a:t>
            </a: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pPr>
            <a:endParaRPr lang="es-AR" dirty="0">
              <a:latin typeface="Tahoma" pitchFamily="34" charset="0"/>
              <a:ea typeface="Tahoma" pitchFamily="34" charset="0"/>
              <a:cs typeface="Tahoma" pitchFamily="34" charset="0"/>
            </a:endParaRPr>
          </a:p>
          <a:p>
            <a:pPr marL="457200" indent="-457200">
              <a:lnSpc>
                <a:spcPct val="150000"/>
              </a:lnSpc>
            </a:pPr>
            <a:endParaRPr lang="es-AR" dirty="0">
              <a:latin typeface="Tahoma" pitchFamily="34" charset="0"/>
              <a:ea typeface="Tahoma" pitchFamily="34" charset="0"/>
              <a:cs typeface="Tahoma" pitchFamily="34" charset="0"/>
            </a:endParaRPr>
          </a:p>
          <a:p>
            <a:pPr marL="457200" indent="-457200">
              <a:lnSpc>
                <a:spcPct val="150000"/>
              </a:lnSpc>
            </a:pPr>
            <a:r>
              <a:rPr lang="es-AR" sz="2400" dirty="0">
                <a:latin typeface="Tahoma" pitchFamily="34" charset="0"/>
                <a:ea typeface="Tahoma" pitchFamily="34" charset="0"/>
                <a:cs typeface="Tahoma" pitchFamily="34" charset="0"/>
              </a:rPr>
              <a:t>¿Para qué fue el público?</a:t>
            </a:r>
          </a:p>
        </p:txBody>
      </p:sp>
      <p:sp>
        <p:nvSpPr>
          <p:cNvPr id="10" name="9 CuadroTexto"/>
          <p:cNvSpPr txBox="1"/>
          <p:nvPr/>
        </p:nvSpPr>
        <p:spPr>
          <a:xfrm>
            <a:off x="4716016" y="1340768"/>
            <a:ext cx="3744416" cy="1569660"/>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Publico general </a:t>
            </a:r>
          </a:p>
          <a:p>
            <a:pPr marL="457200" indent="-457200"/>
            <a:r>
              <a:rPr lang="es-AR" sz="2400" dirty="0">
                <a:solidFill>
                  <a:srgbClr val="FFFF00"/>
                </a:solidFill>
                <a:latin typeface="Tahoma" pitchFamily="34" charset="0"/>
                <a:ea typeface="Tahoma" pitchFamily="34" charset="0"/>
                <a:cs typeface="Tahoma" pitchFamily="34" charset="0"/>
              </a:rPr>
              <a:t>Profesionales</a:t>
            </a:r>
          </a:p>
          <a:p>
            <a:pPr marL="457200" indent="-457200"/>
            <a:r>
              <a:rPr lang="es-AR" sz="2400" dirty="0">
                <a:solidFill>
                  <a:srgbClr val="FFFF00"/>
                </a:solidFill>
                <a:latin typeface="Tahoma" pitchFamily="34" charset="0"/>
                <a:ea typeface="Tahoma" pitchFamily="34" charset="0"/>
                <a:cs typeface="Tahoma" pitchFamily="34" charset="0"/>
              </a:rPr>
              <a:t>Directivos</a:t>
            </a:r>
          </a:p>
          <a:p>
            <a:pPr marL="457200" indent="-457200"/>
            <a:r>
              <a:rPr lang="es-AR" sz="2400" dirty="0">
                <a:solidFill>
                  <a:srgbClr val="FFFF00"/>
                </a:solidFill>
                <a:latin typeface="Tahoma" pitchFamily="34" charset="0"/>
                <a:ea typeface="Tahoma" pitchFamily="34" charset="0"/>
                <a:cs typeface="Tahoma" pitchFamily="34" charset="0"/>
              </a:rPr>
              <a:t>Familiares</a:t>
            </a:r>
          </a:p>
        </p:txBody>
      </p:sp>
      <p:sp>
        <p:nvSpPr>
          <p:cNvPr id="11" name="10 Abrir llave"/>
          <p:cNvSpPr/>
          <p:nvPr/>
        </p:nvSpPr>
        <p:spPr>
          <a:xfrm>
            <a:off x="4355976" y="1412776"/>
            <a:ext cx="432048" cy="1440160"/>
          </a:xfrm>
          <a:prstGeom prst="leftBrace">
            <a:avLst>
              <a:gd name="adj1" fmla="val 33646"/>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4" name="13 CuadroTexto"/>
          <p:cNvSpPr txBox="1"/>
          <p:nvPr/>
        </p:nvSpPr>
        <p:spPr>
          <a:xfrm>
            <a:off x="4716016" y="4941168"/>
            <a:ext cx="4427984" cy="1569660"/>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Escuchar	Aprender</a:t>
            </a:r>
          </a:p>
          <a:p>
            <a:pPr marL="457200" indent="-457200"/>
            <a:r>
              <a:rPr lang="es-AR" sz="2400" dirty="0">
                <a:solidFill>
                  <a:srgbClr val="FFFF00"/>
                </a:solidFill>
                <a:latin typeface="Tahoma" pitchFamily="34" charset="0"/>
                <a:ea typeface="Tahoma" pitchFamily="34" charset="0"/>
                <a:cs typeface="Tahoma" pitchFamily="34" charset="0"/>
              </a:rPr>
              <a:t>Informarse	Marcar presencia</a:t>
            </a:r>
          </a:p>
          <a:p>
            <a:pPr marL="457200" indent="-457200"/>
            <a:r>
              <a:rPr lang="es-AR" sz="2400" dirty="0">
                <a:solidFill>
                  <a:srgbClr val="FFFF00"/>
                </a:solidFill>
                <a:latin typeface="Tahoma" pitchFamily="34" charset="0"/>
                <a:ea typeface="Tahoma" pitchFamily="34" charset="0"/>
                <a:cs typeface="Tahoma" pitchFamily="34" charset="0"/>
              </a:rPr>
              <a:t>Molestar	Dormir</a:t>
            </a:r>
          </a:p>
          <a:p>
            <a:pPr marL="457200" indent="-457200"/>
            <a:r>
              <a:rPr lang="es-AR" sz="2400" dirty="0">
                <a:solidFill>
                  <a:srgbClr val="FFFF00"/>
                </a:solidFill>
                <a:latin typeface="Tahoma" pitchFamily="34" charset="0"/>
                <a:ea typeface="Tahoma" pitchFamily="34" charset="0"/>
                <a:cs typeface="Tahoma" pitchFamily="34" charset="0"/>
              </a:rPr>
              <a:t>Obligado	Entusiasmado</a:t>
            </a:r>
          </a:p>
        </p:txBody>
      </p:sp>
      <p:sp>
        <p:nvSpPr>
          <p:cNvPr id="15" name="14 Abrir llave"/>
          <p:cNvSpPr/>
          <p:nvPr/>
        </p:nvSpPr>
        <p:spPr>
          <a:xfrm>
            <a:off x="4355976" y="5013176"/>
            <a:ext cx="432048" cy="1440160"/>
          </a:xfrm>
          <a:prstGeom prst="leftBrace">
            <a:avLst>
              <a:gd name="adj1" fmla="val 33646"/>
              <a:gd name="adj2" fmla="val 47785"/>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7" name="16 CuadroTexto"/>
          <p:cNvSpPr txBox="1"/>
          <p:nvPr/>
        </p:nvSpPr>
        <p:spPr>
          <a:xfrm>
            <a:off x="4716016" y="3212976"/>
            <a:ext cx="3672408" cy="1200329"/>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Nivel de conocimiento </a:t>
            </a:r>
          </a:p>
          <a:p>
            <a:pPr marL="457200" indent="-457200"/>
            <a:r>
              <a:rPr lang="es-AR" sz="2400" dirty="0">
                <a:solidFill>
                  <a:srgbClr val="FFFF00"/>
                </a:solidFill>
                <a:latin typeface="Tahoma" pitchFamily="34" charset="0"/>
                <a:ea typeface="Tahoma" pitchFamily="34" charset="0"/>
                <a:cs typeface="Tahoma" pitchFamily="34" charset="0"/>
              </a:rPr>
              <a:t>Edad y sexo</a:t>
            </a:r>
          </a:p>
          <a:p>
            <a:pPr marL="457200" indent="-457200"/>
            <a:r>
              <a:rPr lang="es-AR" sz="2400" dirty="0">
                <a:solidFill>
                  <a:srgbClr val="FFFF00"/>
                </a:solidFill>
                <a:latin typeface="Tahoma" pitchFamily="34" charset="0"/>
                <a:ea typeface="Tahoma" pitchFamily="34" charset="0"/>
                <a:cs typeface="Tahoma" pitchFamily="34" charset="0"/>
              </a:rPr>
              <a:t>Cantidad</a:t>
            </a:r>
          </a:p>
        </p:txBody>
      </p:sp>
      <p:sp>
        <p:nvSpPr>
          <p:cNvPr id="18" name="17 Abrir llave"/>
          <p:cNvSpPr/>
          <p:nvPr/>
        </p:nvSpPr>
        <p:spPr>
          <a:xfrm>
            <a:off x="4283968" y="3284984"/>
            <a:ext cx="432048" cy="1080120"/>
          </a:xfrm>
          <a:prstGeom prst="leftBrace">
            <a:avLst>
              <a:gd name="adj1" fmla="val 33646"/>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9"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14</a:t>
            </a:fld>
            <a:endParaRPr kumimoji="0" lang="en-US" dirty="0"/>
          </a:p>
        </p:txBody>
      </p:sp>
      <p:pic>
        <p:nvPicPr>
          <p:cNvPr id="16" name="Picture 17" descr="logo solo">
            <a:extLst>
              <a:ext uri="{FF2B5EF4-FFF2-40B4-BE49-F238E27FC236}">
                <a16:creationId xmlns:a16="http://schemas.microsoft.com/office/drawing/2014/main" id="{0395F0CD-AA5C-4B83-80C2-B9475BD3D8B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0 Marcador de pie de página">
            <a:extLst>
              <a:ext uri="{FF2B5EF4-FFF2-40B4-BE49-F238E27FC236}">
                <a16:creationId xmlns:a16="http://schemas.microsoft.com/office/drawing/2014/main" id="{907C3AD6-7934-484D-A4C0-CBEE84F5C91B}"/>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B. ENFOCARSE EN LA AUDIENCIA</a:t>
            </a:r>
          </a:p>
        </p:txBody>
      </p:sp>
      <p:sp>
        <p:nvSpPr>
          <p:cNvPr id="5" name="4 CuadroTexto"/>
          <p:cNvSpPr txBox="1"/>
          <p:nvPr/>
        </p:nvSpPr>
        <p:spPr>
          <a:xfrm>
            <a:off x="323528" y="1124744"/>
            <a:ext cx="8532440" cy="4308872"/>
          </a:xfrm>
          <a:prstGeom prst="rect">
            <a:avLst/>
          </a:prstGeom>
          <a:noFill/>
        </p:spPr>
        <p:txBody>
          <a:bodyPr wrap="square" rtlCol="0">
            <a:spAutoFit/>
          </a:bodyPr>
          <a:lstStyle/>
          <a:p>
            <a:pPr marL="457200" indent="-457200"/>
            <a:r>
              <a:rPr lang="es-AR" sz="2400" b="1" dirty="0">
                <a:latin typeface="Tahoma" pitchFamily="34" charset="0"/>
                <a:ea typeface="Tahoma" pitchFamily="34" charset="0"/>
                <a:cs typeface="Tahoma" pitchFamily="34" charset="0"/>
              </a:rPr>
              <a:t>Como crear confianza: </a:t>
            </a:r>
            <a:r>
              <a:rPr lang="es-AR" sz="2400" dirty="0">
                <a:latin typeface="Tahoma" pitchFamily="34" charset="0"/>
                <a:ea typeface="Tahoma" pitchFamily="34" charset="0"/>
                <a:cs typeface="Tahoma" pitchFamily="34" charset="0"/>
              </a:rPr>
              <a:t>(busque retornos)</a:t>
            </a:r>
          </a:p>
          <a:p>
            <a:pPr marL="457200" indent="-457200"/>
            <a:endParaRPr lang="es-AR" sz="1600" dirty="0">
              <a:latin typeface="Tahoma" pitchFamily="34" charset="0"/>
              <a:ea typeface="Tahoma" pitchFamily="34" charset="0"/>
              <a:cs typeface="Tahoma" pitchFamily="34" charset="0"/>
            </a:endParaRPr>
          </a:p>
          <a:p>
            <a:pPr marL="457200" indent="-457200">
              <a:buFont typeface="Arial" pitchFamily="34" charset="0"/>
              <a:buChar char="•"/>
            </a:pPr>
            <a:r>
              <a:rPr lang="es-AR" sz="2200" dirty="0">
                <a:latin typeface="Tahoma" pitchFamily="34" charset="0"/>
                <a:ea typeface="Tahoma" pitchFamily="34" charset="0"/>
                <a:cs typeface="Tahoma" pitchFamily="34" charset="0"/>
              </a:rPr>
              <a:t>Mirar a un conocido que inspire confianza en la audiencia.</a:t>
            </a:r>
          </a:p>
          <a:p>
            <a:pPr marL="457200" indent="-457200">
              <a:buFont typeface="Arial" pitchFamily="34" charset="0"/>
              <a:buChar char="•"/>
            </a:pPr>
            <a:r>
              <a:rPr lang="es-AR" sz="2200" dirty="0">
                <a:latin typeface="Tahoma" pitchFamily="34" charset="0"/>
                <a:ea typeface="Tahoma" pitchFamily="34" charset="0"/>
                <a:cs typeface="Tahoma" pitchFamily="34" charset="0"/>
              </a:rPr>
              <a:t>Aplicar el efecto de “aura”.</a:t>
            </a:r>
          </a:p>
          <a:p>
            <a:pPr marL="457200" indent="-457200">
              <a:buFont typeface="Arial" pitchFamily="34" charset="0"/>
              <a:buChar char="•"/>
            </a:pPr>
            <a:r>
              <a:rPr lang="es-AR" sz="2200" dirty="0">
                <a:latin typeface="Tahoma" pitchFamily="34" charset="0"/>
                <a:ea typeface="Tahoma" pitchFamily="34" charset="0"/>
                <a:cs typeface="Tahoma" pitchFamily="34" charset="0"/>
              </a:rPr>
              <a:t>Interpretar el retorno “no verbal” de la audiencia.</a:t>
            </a:r>
          </a:p>
          <a:p>
            <a:pPr marL="457200" indent="-457200">
              <a:buFont typeface="Arial" pitchFamily="34" charset="0"/>
              <a:buChar char="•"/>
            </a:pPr>
            <a:r>
              <a:rPr lang="es-AR" sz="2200" dirty="0">
                <a:latin typeface="Tahoma" pitchFamily="34" charset="0"/>
                <a:ea typeface="Tahoma" pitchFamily="34" charset="0"/>
                <a:cs typeface="Tahoma" pitchFamily="34" charset="0"/>
              </a:rPr>
              <a:t>Tener control del material de la presentación.</a:t>
            </a:r>
          </a:p>
          <a:p>
            <a:pPr marL="457200" indent="-457200">
              <a:buFont typeface="Arial" pitchFamily="34" charset="0"/>
              <a:buChar char="•"/>
            </a:pPr>
            <a:r>
              <a:rPr lang="es-AR" sz="2200" dirty="0">
                <a:latin typeface="Tahoma" pitchFamily="34" charset="0"/>
                <a:ea typeface="Tahoma" pitchFamily="34" charset="0"/>
                <a:cs typeface="Tahoma" pitchFamily="34" charset="0"/>
              </a:rPr>
              <a:t>Conocer la audiencia (estimar preguntas).</a:t>
            </a:r>
          </a:p>
          <a:p>
            <a:pPr marL="457200" indent="-457200">
              <a:buFont typeface="Arial" pitchFamily="34" charset="0"/>
              <a:buChar char="•"/>
            </a:pPr>
            <a:r>
              <a:rPr lang="es-AR" sz="2200" dirty="0">
                <a:latin typeface="Tahoma" pitchFamily="34" charset="0"/>
                <a:ea typeface="Tahoma" pitchFamily="34" charset="0"/>
                <a:cs typeface="Tahoma" pitchFamily="34" charset="0"/>
              </a:rPr>
              <a:t>Estar preparado (técnica y emocionalmente).</a:t>
            </a:r>
          </a:p>
          <a:p>
            <a:pPr marL="457200" indent="-457200"/>
            <a:endParaRPr lang="es-AR" sz="2200" dirty="0">
              <a:latin typeface="Tahoma" pitchFamily="34" charset="0"/>
              <a:ea typeface="Tahoma" pitchFamily="34" charset="0"/>
              <a:cs typeface="Tahoma" pitchFamily="34" charset="0"/>
            </a:endParaRPr>
          </a:p>
          <a:p>
            <a:pPr marL="457200" indent="-457200"/>
            <a:endParaRPr lang="es-AR" sz="2400" dirty="0">
              <a:latin typeface="Tahoma" pitchFamily="34" charset="0"/>
              <a:ea typeface="Tahoma" pitchFamily="34" charset="0"/>
              <a:cs typeface="Tahoma" pitchFamily="34" charset="0"/>
            </a:endParaRPr>
          </a:p>
          <a:p>
            <a:pPr marL="457200" indent="-457200"/>
            <a:endParaRPr lang="es-AR" sz="2400" dirty="0">
              <a:latin typeface="Tahoma" pitchFamily="34" charset="0"/>
              <a:ea typeface="Tahoma" pitchFamily="34" charset="0"/>
              <a:cs typeface="Tahoma" pitchFamily="34" charset="0"/>
            </a:endParaRPr>
          </a:p>
          <a:p>
            <a:pPr marL="457200" indent="-457200"/>
            <a:endParaRPr lang="es-AR" sz="2400" dirty="0">
              <a:latin typeface="Tahoma" pitchFamily="34" charset="0"/>
              <a:ea typeface="Tahoma" pitchFamily="34" charset="0"/>
              <a:cs typeface="Tahoma" pitchFamily="34" charset="0"/>
            </a:endParaRPr>
          </a:p>
        </p:txBody>
      </p:sp>
      <p:sp>
        <p:nvSpPr>
          <p:cNvPr id="2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15</a:t>
            </a:fld>
            <a:endParaRPr kumimoji="0" lang="en-US" dirty="0"/>
          </a:p>
        </p:txBody>
      </p:sp>
      <p:pic>
        <p:nvPicPr>
          <p:cNvPr id="30722" name="Picture 2" descr="http://www.radiosobrenivel.com.ar/wp-content/uploads/sesi%C3%B3n-31032016-1.jpg"/>
          <p:cNvPicPr>
            <a:picLocks noChangeAspect="1" noChangeArrowheads="1"/>
          </p:cNvPicPr>
          <p:nvPr/>
        </p:nvPicPr>
        <p:blipFill>
          <a:blip r:embed="rId4" cstate="print"/>
          <a:srcRect/>
          <a:stretch>
            <a:fillRect/>
          </a:stretch>
        </p:blipFill>
        <p:spPr bwMode="auto">
          <a:xfrm>
            <a:off x="1907704" y="3966813"/>
            <a:ext cx="5544616" cy="2526173"/>
          </a:xfrm>
          <a:prstGeom prst="rect">
            <a:avLst/>
          </a:prstGeom>
          <a:noFill/>
        </p:spPr>
      </p:pic>
      <p:pic>
        <p:nvPicPr>
          <p:cNvPr id="9" name="Picture 17" descr="logo solo">
            <a:extLst>
              <a:ext uri="{FF2B5EF4-FFF2-40B4-BE49-F238E27FC236}">
                <a16:creationId xmlns:a16="http://schemas.microsoft.com/office/drawing/2014/main" id="{B2BC709B-2ACF-474D-9E40-841B7E921C4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64D63045-E09D-423D-874B-B1E4242EF038}"/>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B. ENFOCARSE EN LA AUDIENCIA</a:t>
            </a:r>
          </a:p>
        </p:txBody>
      </p:sp>
      <p:sp>
        <p:nvSpPr>
          <p:cNvPr id="5" name="4 CuadroTexto"/>
          <p:cNvSpPr txBox="1"/>
          <p:nvPr/>
        </p:nvSpPr>
        <p:spPr>
          <a:xfrm>
            <a:off x="323528" y="980728"/>
            <a:ext cx="8532440"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¿El público entenderá lo que quiero decir?</a:t>
            </a:r>
          </a:p>
        </p:txBody>
      </p:sp>
      <p:sp>
        <p:nvSpPr>
          <p:cNvPr id="14" name="13 CuadroTexto"/>
          <p:cNvSpPr txBox="1"/>
          <p:nvPr/>
        </p:nvSpPr>
        <p:spPr>
          <a:xfrm>
            <a:off x="467544" y="1718569"/>
            <a:ext cx="2952328" cy="1678986"/>
          </a:xfrm>
          <a:prstGeom prst="rect">
            <a:avLst/>
          </a:prstGeom>
          <a:noFill/>
          <a:ln>
            <a:solidFill>
              <a:schemeClr val="bg1"/>
            </a:solidFill>
          </a:ln>
        </p:spPr>
        <p:txBody>
          <a:bodyPr wrap="square" rtlCol="0">
            <a:spAutoFit/>
          </a:bodyPr>
          <a:lstStyle/>
          <a:p>
            <a:pPr marL="457200" indent="-457200" algn="ctr">
              <a:lnSpc>
                <a:spcPct val="150000"/>
              </a:lnSpc>
            </a:pPr>
            <a:r>
              <a:rPr lang="es-AR" sz="2400" b="1" dirty="0">
                <a:solidFill>
                  <a:srgbClr val="FFFF00"/>
                </a:solidFill>
                <a:latin typeface="Tahoma" pitchFamily="34" charset="0"/>
                <a:ea typeface="Tahoma" pitchFamily="34" charset="0"/>
                <a:cs typeface="Tahoma" pitchFamily="34" charset="0"/>
              </a:rPr>
              <a:t>Orador</a:t>
            </a:r>
          </a:p>
          <a:p>
            <a:pPr marL="457200" indent="-457200" algn="ctr">
              <a:lnSpc>
                <a:spcPct val="150000"/>
              </a:lnSpc>
            </a:pPr>
            <a:endParaRPr lang="es-AR" sz="2400" b="1" dirty="0">
              <a:solidFill>
                <a:srgbClr val="FFFF00"/>
              </a:solidFill>
              <a:latin typeface="Tahoma" pitchFamily="34" charset="0"/>
              <a:ea typeface="Tahoma" pitchFamily="34" charset="0"/>
              <a:cs typeface="Tahoma" pitchFamily="34" charset="0"/>
            </a:endParaRPr>
          </a:p>
          <a:p>
            <a:pPr marL="457200" indent="-457200" algn="ctr">
              <a:lnSpc>
                <a:spcPct val="150000"/>
              </a:lnSpc>
            </a:pPr>
            <a:r>
              <a:rPr lang="es-AR" sz="2400" b="1" dirty="0">
                <a:solidFill>
                  <a:srgbClr val="FFFF00"/>
                </a:solidFill>
                <a:latin typeface="Tahoma" pitchFamily="34" charset="0"/>
                <a:ea typeface="Tahoma" pitchFamily="34" charset="0"/>
                <a:cs typeface="Tahoma" pitchFamily="34" charset="0"/>
              </a:rPr>
              <a:t>Audiencia</a:t>
            </a:r>
          </a:p>
        </p:txBody>
      </p:sp>
      <p:sp>
        <p:nvSpPr>
          <p:cNvPr id="15" name="14 Flecha abajo"/>
          <p:cNvSpPr/>
          <p:nvPr/>
        </p:nvSpPr>
        <p:spPr>
          <a:xfrm>
            <a:off x="1684157" y="2348880"/>
            <a:ext cx="360040" cy="576064"/>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CuadroTexto"/>
          <p:cNvSpPr txBox="1"/>
          <p:nvPr/>
        </p:nvSpPr>
        <p:spPr>
          <a:xfrm>
            <a:off x="4406703" y="1728203"/>
            <a:ext cx="4178597" cy="3672408"/>
          </a:xfrm>
          <a:prstGeom prst="rect">
            <a:avLst/>
          </a:prstGeom>
          <a:noFill/>
          <a:ln>
            <a:solidFill>
              <a:schemeClr val="bg1"/>
            </a:solidFill>
          </a:ln>
        </p:spPr>
        <p:txBody>
          <a:bodyPr wrap="square" rtlCol="0">
            <a:spAutoFit/>
          </a:bodyPr>
          <a:lstStyle/>
          <a:p>
            <a:pPr marL="457200" indent="-457200" algn="ctr">
              <a:lnSpc>
                <a:spcPct val="150000"/>
              </a:lnSpc>
            </a:pPr>
            <a:r>
              <a:rPr lang="es-AR" sz="2400" b="1" dirty="0">
                <a:solidFill>
                  <a:srgbClr val="FFFF00"/>
                </a:solidFill>
                <a:latin typeface="Tahoma" pitchFamily="34" charset="0"/>
                <a:ea typeface="Tahoma" pitchFamily="34" charset="0"/>
                <a:cs typeface="Tahoma" pitchFamily="34" charset="0"/>
              </a:rPr>
              <a:t>Orador</a:t>
            </a:r>
          </a:p>
          <a:p>
            <a:pPr marL="457200" indent="-457200" algn="ctr">
              <a:lnSpc>
                <a:spcPct val="150000"/>
              </a:lnSpc>
            </a:pPr>
            <a:endParaRPr lang="es-AR" sz="2000" b="1" dirty="0">
              <a:solidFill>
                <a:srgbClr val="FFFF00"/>
              </a:solidFill>
              <a:latin typeface="Tahoma" pitchFamily="34" charset="0"/>
              <a:ea typeface="Tahoma" pitchFamily="34" charset="0"/>
              <a:cs typeface="Tahoma" pitchFamily="34" charset="0"/>
            </a:endParaRPr>
          </a:p>
          <a:p>
            <a:pPr marL="457200" indent="-457200" algn="ctr">
              <a:lnSpc>
                <a:spcPct val="150000"/>
              </a:lnSpc>
            </a:pPr>
            <a:r>
              <a:rPr lang="es-AR" sz="2400" b="1" dirty="0">
                <a:solidFill>
                  <a:srgbClr val="FFFF00"/>
                </a:solidFill>
                <a:latin typeface="Tahoma" pitchFamily="34" charset="0"/>
                <a:ea typeface="Tahoma" pitchFamily="34" charset="0"/>
                <a:cs typeface="Tahoma" pitchFamily="34" charset="0"/>
              </a:rPr>
              <a:t>Codificación</a:t>
            </a:r>
          </a:p>
          <a:p>
            <a:pPr marL="457200" indent="-457200" algn="ctr">
              <a:lnSpc>
                <a:spcPct val="150000"/>
              </a:lnSpc>
            </a:pPr>
            <a:endParaRPr lang="es-AR" sz="2000" b="1" dirty="0">
              <a:solidFill>
                <a:srgbClr val="FFFF00"/>
              </a:solidFill>
              <a:latin typeface="Tahoma" pitchFamily="34" charset="0"/>
              <a:ea typeface="Tahoma" pitchFamily="34" charset="0"/>
              <a:cs typeface="Tahoma" pitchFamily="34" charset="0"/>
            </a:endParaRPr>
          </a:p>
          <a:p>
            <a:pPr marL="457200" indent="-457200" algn="ctr">
              <a:lnSpc>
                <a:spcPct val="150000"/>
              </a:lnSpc>
            </a:pPr>
            <a:r>
              <a:rPr lang="es-AR" sz="2400" b="1" dirty="0">
                <a:solidFill>
                  <a:srgbClr val="FFFF00"/>
                </a:solidFill>
                <a:latin typeface="Tahoma" pitchFamily="34" charset="0"/>
                <a:ea typeface="Tahoma" pitchFamily="34" charset="0"/>
                <a:cs typeface="Tahoma" pitchFamily="34" charset="0"/>
              </a:rPr>
              <a:t>Decodificación</a:t>
            </a:r>
          </a:p>
          <a:p>
            <a:pPr marL="457200" indent="-457200" algn="ctr">
              <a:lnSpc>
                <a:spcPct val="150000"/>
              </a:lnSpc>
            </a:pPr>
            <a:endParaRPr lang="es-AR" sz="2000" b="1" dirty="0">
              <a:solidFill>
                <a:srgbClr val="FFFF00"/>
              </a:solidFill>
              <a:latin typeface="Tahoma" pitchFamily="34" charset="0"/>
              <a:ea typeface="Tahoma" pitchFamily="34" charset="0"/>
              <a:cs typeface="Tahoma" pitchFamily="34" charset="0"/>
            </a:endParaRPr>
          </a:p>
          <a:p>
            <a:pPr marL="457200" indent="-457200" algn="ctr">
              <a:lnSpc>
                <a:spcPct val="150000"/>
              </a:lnSpc>
            </a:pPr>
            <a:r>
              <a:rPr lang="es-AR" sz="2400" b="1" dirty="0">
                <a:solidFill>
                  <a:srgbClr val="FFFF00"/>
                </a:solidFill>
                <a:latin typeface="Tahoma" pitchFamily="34" charset="0"/>
                <a:ea typeface="Tahoma" pitchFamily="34" charset="0"/>
                <a:cs typeface="Tahoma" pitchFamily="34" charset="0"/>
              </a:rPr>
              <a:t>Audiencia</a:t>
            </a:r>
          </a:p>
        </p:txBody>
      </p:sp>
      <p:sp>
        <p:nvSpPr>
          <p:cNvPr id="18" name="17 Flecha abajo"/>
          <p:cNvSpPr/>
          <p:nvPr/>
        </p:nvSpPr>
        <p:spPr>
          <a:xfrm>
            <a:off x="6287238" y="2362578"/>
            <a:ext cx="360040"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Flecha abajo"/>
          <p:cNvSpPr/>
          <p:nvPr/>
        </p:nvSpPr>
        <p:spPr>
          <a:xfrm>
            <a:off x="6287238" y="3370690"/>
            <a:ext cx="360040"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Flecha abajo"/>
          <p:cNvSpPr/>
          <p:nvPr/>
        </p:nvSpPr>
        <p:spPr>
          <a:xfrm>
            <a:off x="6287238" y="4378802"/>
            <a:ext cx="360040"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246" name="Picture 6" descr="http://www.coachingconfidence.co.uk/wp-content/uploads/2011/01/Fotolia_35627821_XS.jpg"/>
          <p:cNvPicPr>
            <a:picLocks noChangeAspect="1" noChangeArrowheads="1"/>
          </p:cNvPicPr>
          <p:nvPr/>
        </p:nvPicPr>
        <p:blipFill>
          <a:blip r:embed="rId4" cstate="print"/>
          <a:srcRect l="11036" t="12945" r="54015" b="9385"/>
          <a:stretch>
            <a:fillRect/>
          </a:stretch>
        </p:blipFill>
        <p:spPr bwMode="auto">
          <a:xfrm>
            <a:off x="557554" y="1740347"/>
            <a:ext cx="684076" cy="1080120"/>
          </a:xfrm>
          <a:prstGeom prst="rect">
            <a:avLst/>
          </a:prstGeom>
          <a:noFill/>
          <a:effectLst>
            <a:softEdge rad="63500"/>
          </a:effectLst>
        </p:spPr>
      </p:pic>
      <p:pic>
        <p:nvPicPr>
          <p:cNvPr id="23" name="Picture 6" descr="http://www.coachingconfidence.co.uk/wp-content/uploads/2011/01/Fotolia_35627821_XS.jpg"/>
          <p:cNvPicPr>
            <a:picLocks noChangeAspect="1" noChangeArrowheads="1"/>
          </p:cNvPicPr>
          <p:nvPr/>
        </p:nvPicPr>
        <p:blipFill>
          <a:blip r:embed="rId4" cstate="print"/>
          <a:srcRect l="49664" t="10356" r="6191" b="9385"/>
          <a:stretch>
            <a:fillRect/>
          </a:stretch>
        </p:blipFill>
        <p:spPr bwMode="auto">
          <a:xfrm>
            <a:off x="4399173" y="1728203"/>
            <a:ext cx="780474" cy="1080120"/>
          </a:xfrm>
          <a:prstGeom prst="rect">
            <a:avLst/>
          </a:prstGeom>
          <a:noFill/>
          <a:effectLst>
            <a:softEdge rad="63500"/>
          </a:effectLst>
        </p:spPr>
      </p:pic>
      <p:sp>
        <p:nvSpPr>
          <p:cNvPr id="2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16</a:t>
            </a:fld>
            <a:endParaRPr kumimoji="0" lang="en-US" dirty="0"/>
          </a:p>
        </p:txBody>
      </p:sp>
      <p:pic>
        <p:nvPicPr>
          <p:cNvPr id="2" name="Imagen 1">
            <a:extLst>
              <a:ext uri="{FF2B5EF4-FFF2-40B4-BE49-F238E27FC236}">
                <a16:creationId xmlns:a16="http://schemas.microsoft.com/office/drawing/2014/main" id="{5F9C500D-E6DC-4B6A-A11C-B333A6AB565B}"/>
              </a:ext>
            </a:extLst>
          </p:cNvPr>
          <p:cNvPicPr>
            <a:picLocks noChangeAspect="1"/>
          </p:cNvPicPr>
          <p:nvPr/>
        </p:nvPicPr>
        <p:blipFill>
          <a:blip r:embed="rId5"/>
          <a:stretch>
            <a:fillRect/>
          </a:stretch>
        </p:blipFill>
        <p:spPr>
          <a:xfrm>
            <a:off x="457109" y="3445229"/>
            <a:ext cx="3744416" cy="3067165"/>
          </a:xfrm>
          <a:prstGeom prst="rect">
            <a:avLst/>
          </a:prstGeom>
        </p:spPr>
      </p:pic>
      <p:pic>
        <p:nvPicPr>
          <p:cNvPr id="17" name="Picture 17" descr="logo solo">
            <a:extLst>
              <a:ext uri="{FF2B5EF4-FFF2-40B4-BE49-F238E27FC236}">
                <a16:creationId xmlns:a16="http://schemas.microsoft.com/office/drawing/2014/main" id="{FBA3FFA9-86AE-48F1-B887-6360CB78CEC9}"/>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10 Marcador de pie de página">
            <a:extLst>
              <a:ext uri="{FF2B5EF4-FFF2-40B4-BE49-F238E27FC236}">
                <a16:creationId xmlns:a16="http://schemas.microsoft.com/office/drawing/2014/main" id="{0B8C0652-F355-4850-AE7F-BEB8541020E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C. DETERMINAR EL MENSAJE A TRANSMITIR</a:t>
            </a:r>
          </a:p>
        </p:txBody>
      </p:sp>
      <p:sp>
        <p:nvSpPr>
          <p:cNvPr id="5" name="4 CuadroTexto"/>
          <p:cNvSpPr txBox="1"/>
          <p:nvPr/>
        </p:nvSpPr>
        <p:spPr>
          <a:xfrm>
            <a:off x="323528" y="980728"/>
            <a:ext cx="8532440" cy="2723823"/>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Estilos de Aprendizaje:</a:t>
            </a:r>
          </a:p>
          <a:p>
            <a:pPr marL="457200" indent="-457200">
              <a:lnSpc>
                <a:spcPct val="150000"/>
              </a:lnSpc>
            </a:pPr>
            <a:r>
              <a:rPr lang="es-AR" sz="2400" dirty="0">
                <a:latin typeface="Tahoma" pitchFamily="34" charset="0"/>
                <a:ea typeface="Tahoma" pitchFamily="34" charset="0"/>
                <a:cs typeface="Tahoma" pitchFamily="34" charset="0"/>
              </a:rPr>
              <a:t>	</a:t>
            </a:r>
            <a:r>
              <a:rPr lang="es-AR" sz="2200" b="1" dirty="0">
                <a:latin typeface="Tahoma" pitchFamily="34" charset="0"/>
                <a:ea typeface="Tahoma" pitchFamily="34" charset="0"/>
                <a:cs typeface="Tahoma" pitchFamily="34" charset="0"/>
              </a:rPr>
              <a:t>a.</a:t>
            </a:r>
            <a:r>
              <a:rPr lang="es-AR" sz="2200" dirty="0">
                <a:latin typeface="Tahoma" pitchFamily="34" charset="0"/>
                <a:ea typeface="Tahoma" pitchFamily="34" charset="0"/>
                <a:cs typeface="Tahoma" pitchFamily="34" charset="0"/>
              </a:rPr>
              <a:t>	el que le gusta una fuerte base teórica.</a:t>
            </a:r>
          </a:p>
          <a:p>
            <a:pPr marL="457200" indent="-457200">
              <a:lnSpc>
                <a:spcPct val="150000"/>
              </a:lnSpc>
            </a:pPr>
            <a:r>
              <a:rPr lang="es-AR" sz="2200" dirty="0">
                <a:latin typeface="Tahoma" pitchFamily="34" charset="0"/>
                <a:ea typeface="Tahoma" pitchFamily="34" charset="0"/>
                <a:cs typeface="Tahoma" pitchFamily="34" charset="0"/>
              </a:rPr>
              <a:t>	</a:t>
            </a:r>
            <a:r>
              <a:rPr lang="es-AR" sz="2200" b="1" dirty="0">
                <a:latin typeface="Tahoma" pitchFamily="34" charset="0"/>
                <a:ea typeface="Tahoma" pitchFamily="34" charset="0"/>
                <a:cs typeface="Tahoma" pitchFamily="34" charset="0"/>
              </a:rPr>
              <a:t>b.</a:t>
            </a:r>
            <a:r>
              <a:rPr lang="es-AR" sz="2200" dirty="0">
                <a:latin typeface="Tahoma" pitchFamily="34" charset="0"/>
                <a:ea typeface="Tahoma" pitchFamily="34" charset="0"/>
                <a:cs typeface="Tahoma" pitchFamily="34" charset="0"/>
              </a:rPr>
              <a:t>	el que aprende a partir de evidencias prácticas.</a:t>
            </a:r>
          </a:p>
          <a:p>
            <a:pPr marL="457200" indent="-457200">
              <a:lnSpc>
                <a:spcPct val="150000"/>
              </a:lnSpc>
            </a:pPr>
            <a:r>
              <a:rPr lang="es-AR" sz="2200" dirty="0">
                <a:latin typeface="Tahoma" pitchFamily="34" charset="0"/>
                <a:ea typeface="Tahoma" pitchFamily="34" charset="0"/>
                <a:cs typeface="Tahoma" pitchFamily="34" charset="0"/>
              </a:rPr>
              <a:t>	</a:t>
            </a:r>
            <a:r>
              <a:rPr lang="es-AR" sz="2200" b="1" dirty="0">
                <a:latin typeface="Tahoma" pitchFamily="34" charset="0"/>
                <a:ea typeface="Tahoma" pitchFamily="34" charset="0"/>
                <a:cs typeface="Tahoma" pitchFamily="34" charset="0"/>
              </a:rPr>
              <a:t>c.</a:t>
            </a:r>
            <a:r>
              <a:rPr lang="es-AR" sz="2200" dirty="0">
                <a:latin typeface="Tahoma" pitchFamily="34" charset="0"/>
                <a:ea typeface="Tahoma" pitchFamily="34" charset="0"/>
                <a:cs typeface="Tahoma" pitchFamily="34" charset="0"/>
              </a:rPr>
              <a:t>	el que prefiere la experiencia práctica.</a:t>
            </a:r>
          </a:p>
          <a:p>
            <a:pPr marL="457200" indent="-457200">
              <a:lnSpc>
                <a:spcPct val="150000"/>
              </a:lnSpc>
            </a:pPr>
            <a:r>
              <a:rPr lang="es-AR" sz="2200" dirty="0">
                <a:latin typeface="Tahoma" pitchFamily="34" charset="0"/>
                <a:ea typeface="Tahoma" pitchFamily="34" charset="0"/>
                <a:cs typeface="Tahoma" pitchFamily="34" charset="0"/>
              </a:rPr>
              <a:t>	</a:t>
            </a:r>
            <a:r>
              <a:rPr lang="es-AR" sz="2200" b="1" dirty="0">
                <a:latin typeface="Tahoma" pitchFamily="34" charset="0"/>
                <a:ea typeface="Tahoma" pitchFamily="34" charset="0"/>
                <a:cs typeface="Tahoma" pitchFamily="34" charset="0"/>
              </a:rPr>
              <a:t>d.</a:t>
            </a:r>
            <a:r>
              <a:rPr lang="es-AR" sz="2200" dirty="0">
                <a:latin typeface="Tahoma" pitchFamily="34" charset="0"/>
                <a:ea typeface="Tahoma" pitchFamily="34" charset="0"/>
                <a:cs typeface="Tahoma" pitchFamily="34" charset="0"/>
              </a:rPr>
              <a:t>	el que solo se interesa por temas concretos.</a:t>
            </a: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17</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 CuadroTexto">
            <a:extLst>
              <a:ext uri="{FF2B5EF4-FFF2-40B4-BE49-F238E27FC236}">
                <a16:creationId xmlns:a16="http://schemas.microsoft.com/office/drawing/2014/main" id="{F8F64689-6302-4759-92CE-55FCBC086D04}"/>
              </a:ext>
            </a:extLst>
          </p:cNvPr>
          <p:cNvSpPr txBox="1"/>
          <p:nvPr/>
        </p:nvSpPr>
        <p:spPr>
          <a:xfrm>
            <a:off x="214920" y="3989241"/>
            <a:ext cx="8929079" cy="2048318"/>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El principal error es intentar querer decirlo todo.</a:t>
            </a:r>
          </a:p>
          <a:p>
            <a:pPr marL="457200" indent="-457200">
              <a:lnSpc>
                <a:spcPct val="150000"/>
              </a:lnSpc>
            </a:pPr>
            <a:endParaRPr lang="es-AR" sz="1600" dirty="0">
              <a:latin typeface="Tahoma" pitchFamily="34" charset="0"/>
              <a:ea typeface="Tahoma" pitchFamily="34" charset="0"/>
              <a:cs typeface="Tahoma" pitchFamily="34" charset="0"/>
            </a:endParaRPr>
          </a:p>
          <a:p>
            <a:pPr marL="457200" indent="-457200">
              <a:lnSpc>
                <a:spcPct val="150000"/>
              </a:lnSpc>
            </a:pPr>
            <a:r>
              <a:rPr lang="es-AR" sz="2400" dirty="0">
                <a:latin typeface="Tahoma" pitchFamily="34" charset="0"/>
                <a:ea typeface="Tahoma" pitchFamily="34" charset="0"/>
                <a:cs typeface="Tahoma" pitchFamily="34" charset="0"/>
              </a:rPr>
              <a:t>Es recomendable definir la idea principal y no proporcionar</a:t>
            </a:r>
          </a:p>
          <a:p>
            <a:pPr marL="457200" indent="-457200">
              <a:lnSpc>
                <a:spcPct val="150000"/>
              </a:lnSpc>
            </a:pPr>
            <a:r>
              <a:rPr lang="es-AR" sz="2400" dirty="0">
                <a:latin typeface="Tahoma" pitchFamily="34" charset="0"/>
                <a:ea typeface="Tahoma" pitchFamily="34" charset="0"/>
                <a:cs typeface="Tahoma" pitchFamily="34" charset="0"/>
              </a:rPr>
              <a:t>información irrelevante.</a:t>
            </a:r>
            <a:endParaRPr lang="es-AR" sz="2200" dirty="0">
              <a:latin typeface="Tahoma" pitchFamily="34" charset="0"/>
              <a:ea typeface="Tahoma" pitchFamily="34" charset="0"/>
              <a:cs typeface="Tahoma" pitchFamily="34" charset="0"/>
            </a:endParaRPr>
          </a:p>
        </p:txBody>
      </p:sp>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C. DETERMINAR EL MENSAJE A TRANSMITIR</a:t>
            </a:r>
          </a:p>
        </p:txBody>
      </p:sp>
      <p:sp>
        <p:nvSpPr>
          <p:cNvPr id="5" name="4 CuadroTexto"/>
          <p:cNvSpPr txBox="1"/>
          <p:nvPr/>
        </p:nvSpPr>
        <p:spPr>
          <a:xfrm>
            <a:off x="0" y="1443841"/>
            <a:ext cx="9144000" cy="3970318"/>
          </a:xfrm>
          <a:prstGeom prst="rect">
            <a:avLst/>
          </a:prstGeom>
          <a:noFill/>
        </p:spPr>
        <p:txBody>
          <a:bodyPr wrap="square" rtlCol="0">
            <a:spAutoFit/>
          </a:bodyPr>
          <a:lstStyle/>
          <a:p>
            <a:pPr marL="457200" indent="-457200">
              <a:lnSpc>
                <a:spcPct val="150000"/>
              </a:lnSpc>
              <a:buFont typeface="Wingdings" pitchFamily="2" charset="2"/>
              <a:buChar char="ü"/>
            </a:pPr>
            <a:r>
              <a:rPr lang="es-AR" sz="2400" dirty="0">
                <a:latin typeface="Tahoma" pitchFamily="34" charset="0"/>
                <a:ea typeface="Tahoma" pitchFamily="34" charset="0"/>
                <a:cs typeface="Tahoma" pitchFamily="34" charset="0"/>
              </a:rPr>
              <a:t>¿Qué quiere comunicar? Vender un producto, ofrecer un servicio, trasmitir informaciones, trasmitir conocimientos, conseguir ideas, presentar un problema.</a:t>
            </a: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buFont typeface="Wingdings" pitchFamily="2" charset="2"/>
              <a:buChar char="ü"/>
            </a:pPr>
            <a:r>
              <a:rPr lang="es-AR" sz="2400" dirty="0">
                <a:latin typeface="Tahoma" pitchFamily="34" charset="0"/>
                <a:ea typeface="Tahoma" pitchFamily="34" charset="0"/>
                <a:cs typeface="Tahoma" pitchFamily="34" charset="0"/>
              </a:rPr>
              <a:t>Determine y comunique cual es la “diferenciación” de lo que está exponiendo (precio, calidad, confiabilidad, etc.).</a:t>
            </a:r>
          </a:p>
          <a:p>
            <a:pPr marL="457200" indent="-457200">
              <a:lnSpc>
                <a:spcPct val="150000"/>
              </a:lnSpc>
              <a:buFont typeface="Wingdings" pitchFamily="2" charset="2"/>
              <a:buChar char="ü"/>
            </a:pPr>
            <a:endParaRPr lang="es-AR" sz="2400" dirty="0">
              <a:latin typeface="Tahoma" pitchFamily="34" charset="0"/>
              <a:ea typeface="Tahoma" pitchFamily="34" charset="0"/>
              <a:cs typeface="Tahoma"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18</a:t>
            </a:fld>
            <a:endParaRPr kumimoji="0" lang="en-US" dirty="0"/>
          </a:p>
        </p:txBody>
      </p:sp>
      <p:pic>
        <p:nvPicPr>
          <p:cNvPr id="8" name="Picture 17" descr="logo solo">
            <a:extLst>
              <a:ext uri="{FF2B5EF4-FFF2-40B4-BE49-F238E27FC236}">
                <a16:creationId xmlns:a16="http://schemas.microsoft.com/office/drawing/2014/main" id="{BA098216-2753-432C-B4A8-86E8C94C29F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0 Marcador de pie de página">
            <a:extLst>
              <a:ext uri="{FF2B5EF4-FFF2-40B4-BE49-F238E27FC236}">
                <a16:creationId xmlns:a16="http://schemas.microsoft.com/office/drawing/2014/main" id="{64F44870-2353-490E-A027-32A7F57EA7DC}"/>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144000" cy="3970318"/>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1. Tomar decisiones:	</a:t>
            </a:r>
            <a:endParaRPr lang="es-AR" sz="2000" b="1"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Introducir la presentación </a:t>
            </a:r>
            <a:r>
              <a:rPr lang="es-AR" sz="2400" dirty="0">
                <a:latin typeface="Tahoma" pitchFamily="34" charset="0"/>
                <a:ea typeface="Tahoma" pitchFamily="34" charset="0"/>
                <a:cs typeface="Tahoma" pitchFamily="34" charset="0"/>
              </a:rPr>
              <a:t>(motivar a la audiencia).</a:t>
            </a:r>
          </a:p>
          <a:p>
            <a:pPr>
              <a:lnSpc>
                <a:spcPct val="150000"/>
              </a:lnSpc>
            </a:pPr>
            <a:r>
              <a:rPr lang="es-AR" sz="2800" dirty="0">
                <a:latin typeface="Tahoma" pitchFamily="34" charset="0"/>
                <a:ea typeface="Tahoma" pitchFamily="34" charset="0"/>
                <a:cs typeface="Tahoma" pitchFamily="34" charset="0"/>
              </a:rPr>
              <a:t>     - Explicar lo que será tratado y el objetivo.</a:t>
            </a:r>
          </a:p>
          <a:p>
            <a:pPr>
              <a:lnSpc>
                <a:spcPct val="150000"/>
              </a:lnSpc>
            </a:pPr>
            <a:r>
              <a:rPr lang="es-AR" sz="2800" dirty="0">
                <a:latin typeface="Tahoma" pitchFamily="34" charset="0"/>
                <a:ea typeface="Tahoma" pitchFamily="34" charset="0"/>
                <a:cs typeface="Tahoma" pitchFamily="34" charset="0"/>
              </a:rPr>
              <a:t>     - Abrir el tema para debate.</a:t>
            </a:r>
          </a:p>
          <a:p>
            <a:pPr>
              <a:lnSpc>
                <a:spcPct val="150000"/>
              </a:lnSpc>
            </a:pPr>
            <a:r>
              <a:rPr lang="es-AR" sz="2800" dirty="0">
                <a:latin typeface="Tahoma" pitchFamily="34" charset="0"/>
                <a:ea typeface="Tahoma" pitchFamily="34" charset="0"/>
                <a:cs typeface="Tahoma" pitchFamily="34" charset="0"/>
              </a:rPr>
              <a:t>     - Resumir los resultados del debate.</a:t>
            </a:r>
          </a:p>
          <a:p>
            <a:pPr>
              <a:lnSpc>
                <a:spcPct val="150000"/>
              </a:lnSpc>
            </a:pPr>
            <a:r>
              <a:rPr lang="es-AR" sz="2800" dirty="0">
                <a:latin typeface="Tahoma" pitchFamily="34" charset="0"/>
                <a:ea typeface="Tahoma" pitchFamily="34" charset="0"/>
                <a:cs typeface="Tahoma" pitchFamily="34" charset="0"/>
              </a:rPr>
              <a:t>     - Presentar las decisiones adoptadas.</a:t>
            </a: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19</a:t>
            </a:fld>
            <a:endParaRPr kumimoji="0" lang="en-US" dirty="0"/>
          </a:p>
        </p:txBody>
      </p:sp>
      <p:pic>
        <p:nvPicPr>
          <p:cNvPr id="10" name="Picture 17" descr="logo solo">
            <a:extLst>
              <a:ext uri="{FF2B5EF4-FFF2-40B4-BE49-F238E27FC236}">
                <a16:creationId xmlns:a16="http://schemas.microsoft.com/office/drawing/2014/main" id="{7BE5B4C8-7794-4855-A99C-4B185ADCDC0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F6D96527-D582-43F3-94DD-CE3D0766FF0A}"/>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ESTRUCTURA DE LA CLASE</a:t>
            </a:r>
          </a:p>
        </p:txBody>
      </p:sp>
      <p:pic>
        <p:nvPicPr>
          <p:cNvPr id="6" name="Picture 17" descr="logo sol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10" name="9 CuadroTexto"/>
          <p:cNvSpPr txBox="1"/>
          <p:nvPr/>
        </p:nvSpPr>
        <p:spPr>
          <a:xfrm>
            <a:off x="899592" y="1442482"/>
            <a:ext cx="4823436" cy="1938992"/>
          </a:xfrm>
          <a:prstGeom prst="rect">
            <a:avLst/>
          </a:prstGeom>
          <a:noFill/>
        </p:spPr>
        <p:txBody>
          <a:bodyPr wrap="none" rtlCol="0">
            <a:spAutoFit/>
          </a:bodyPr>
          <a:lstStyle/>
          <a:p>
            <a:pPr marL="514350" indent="-514350">
              <a:buAutoNum type="arabicPeriod"/>
            </a:pPr>
            <a:r>
              <a:rPr lang="es-AR" sz="2400" dirty="0">
                <a:latin typeface="Tahoma" pitchFamily="34" charset="0"/>
                <a:ea typeface="Tahoma" pitchFamily="34" charset="0"/>
                <a:cs typeface="Tahoma" pitchFamily="34" charset="0"/>
              </a:rPr>
              <a:t>INTRODUCCION</a:t>
            </a:r>
          </a:p>
          <a:p>
            <a:pPr marL="514350" indent="-514350">
              <a:buAutoNum type="arabicPeriod"/>
            </a:pPr>
            <a:endParaRPr lang="es-AR" sz="2400" dirty="0">
              <a:latin typeface="Tahoma" pitchFamily="34" charset="0"/>
              <a:ea typeface="Tahoma" pitchFamily="34" charset="0"/>
              <a:cs typeface="Tahoma" pitchFamily="34" charset="0"/>
            </a:endParaRPr>
          </a:p>
          <a:p>
            <a:pPr marL="514350" indent="-514350">
              <a:buAutoNum type="arabicPeriod"/>
            </a:pPr>
            <a:r>
              <a:rPr lang="es-AR" sz="2400" dirty="0">
                <a:latin typeface="Tahoma" pitchFamily="34" charset="0"/>
                <a:ea typeface="Tahoma" pitchFamily="34" charset="0"/>
                <a:cs typeface="Tahoma" pitchFamily="34" charset="0"/>
              </a:rPr>
              <a:t>PUNTOS A TENER EN CUENTA</a:t>
            </a:r>
          </a:p>
          <a:p>
            <a:endParaRPr lang="es-AR" sz="2400" dirty="0">
              <a:latin typeface="Tahoma" pitchFamily="34" charset="0"/>
              <a:ea typeface="Tahoma" pitchFamily="34" charset="0"/>
              <a:cs typeface="Tahoma" pitchFamily="34" charset="0"/>
            </a:endParaRPr>
          </a:p>
          <a:p>
            <a:pPr marL="514350" indent="-514350">
              <a:buAutoNum type="arabicPeriod"/>
            </a:pPr>
            <a:endParaRPr lang="es-AR" sz="2400" dirty="0">
              <a:latin typeface="Tahoma" pitchFamily="34" charset="0"/>
              <a:ea typeface="Tahoma" pitchFamily="34" charset="0"/>
              <a:cs typeface="Tahoma" pitchFamily="34" charset="0"/>
            </a:endParaRPr>
          </a:p>
        </p:txBody>
      </p:sp>
      <p:sp>
        <p:nvSpPr>
          <p:cNvPr id="11" name="10 Marcador de pie de página"/>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a:t>
            </a:fld>
            <a:endParaRPr kumimoji="0" lang="en-US" dirty="0"/>
          </a:p>
        </p:txBody>
      </p:sp>
      <p:sp>
        <p:nvSpPr>
          <p:cNvPr id="17" name="9 CuadroTexto"/>
          <p:cNvSpPr txBox="1"/>
          <p:nvPr/>
        </p:nvSpPr>
        <p:spPr>
          <a:xfrm>
            <a:off x="827584" y="3210942"/>
            <a:ext cx="8028892" cy="1815882"/>
          </a:xfrm>
          <a:prstGeom prst="rect">
            <a:avLst/>
          </a:prstGeom>
          <a:noFill/>
        </p:spPr>
        <p:txBody>
          <a:bodyPr wrap="square" rtlCol="0">
            <a:spAutoFit/>
          </a:bodyPr>
          <a:lstStyle/>
          <a:p>
            <a:pPr algn="just"/>
            <a:r>
              <a:rPr lang="es-AR" sz="2800" b="1" dirty="0">
                <a:solidFill>
                  <a:srgbClr val="FFFF00"/>
                </a:solidFill>
                <a:latin typeface="Tahoma" pitchFamily="34" charset="0"/>
                <a:ea typeface="Tahoma" pitchFamily="34" charset="0"/>
                <a:cs typeface="Tahoma" pitchFamily="34" charset="0"/>
              </a:rPr>
              <a:t>Objetivo: </a:t>
            </a:r>
          </a:p>
          <a:p>
            <a:pPr algn="just"/>
            <a:r>
              <a:rPr lang="es-AR" sz="2800" dirty="0">
                <a:solidFill>
                  <a:srgbClr val="FFFF00"/>
                </a:solidFill>
                <a:latin typeface="Tahoma" pitchFamily="34" charset="0"/>
                <a:ea typeface="Tahoma" pitchFamily="34" charset="0"/>
                <a:cs typeface="Tahoma" pitchFamily="34" charset="0"/>
              </a:rPr>
              <a:t>Presentar algunas directrices importantes que ayuden a mejorar las presentaciones realizadas en diferentes ámbitos profesionales.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144000" cy="4616648"/>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2. Presentación de una Idea:	</a:t>
            </a:r>
            <a:endParaRPr lang="es-AR" sz="2000" b="1"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Introducir la presentación </a:t>
            </a:r>
            <a:r>
              <a:rPr lang="es-AR" sz="2400" dirty="0">
                <a:latin typeface="Tahoma" pitchFamily="34" charset="0"/>
                <a:ea typeface="Tahoma" pitchFamily="34" charset="0"/>
                <a:cs typeface="Tahoma" pitchFamily="34" charset="0"/>
              </a:rPr>
              <a:t>(explicando el propósito)</a:t>
            </a:r>
          </a:p>
          <a:p>
            <a:pPr>
              <a:lnSpc>
                <a:spcPct val="150000"/>
              </a:lnSpc>
            </a:pPr>
            <a:r>
              <a:rPr lang="es-AR" sz="2800" dirty="0">
                <a:latin typeface="Tahoma" pitchFamily="34" charset="0"/>
                <a:ea typeface="Tahoma" pitchFamily="34" charset="0"/>
                <a:cs typeface="Tahoma" pitchFamily="34" charset="0"/>
              </a:rPr>
              <a:t>     - Presentar la necesidad de desarrollar la idea </a:t>
            </a:r>
          </a:p>
          <a:p>
            <a:pPr>
              <a:lnSpc>
                <a:spcPct val="150000"/>
              </a:lnSpc>
            </a:pPr>
            <a:r>
              <a:rPr lang="es-AR" sz="2800" dirty="0">
                <a:latin typeface="Tahoma" pitchFamily="34" charset="0"/>
                <a:ea typeface="Tahoma" pitchFamily="34" charset="0"/>
                <a:cs typeface="Tahoma" pitchFamily="34" charset="0"/>
              </a:rPr>
              <a:t>     - Explicar la idea</a:t>
            </a:r>
          </a:p>
          <a:p>
            <a:pPr>
              <a:lnSpc>
                <a:spcPct val="150000"/>
              </a:lnSpc>
            </a:pPr>
            <a:r>
              <a:rPr lang="es-AR" sz="2800" dirty="0">
                <a:latin typeface="Tahoma" pitchFamily="34" charset="0"/>
                <a:ea typeface="Tahoma" pitchFamily="34" charset="0"/>
                <a:cs typeface="Tahoma" pitchFamily="34" charset="0"/>
              </a:rPr>
              <a:t>     - Exponer los beneficios que acompañan a la idea </a:t>
            </a:r>
          </a:p>
          <a:p>
            <a:pPr>
              <a:lnSpc>
                <a:spcPct val="150000"/>
              </a:lnSpc>
            </a:pPr>
            <a:r>
              <a:rPr lang="es-AR" sz="2800" dirty="0">
                <a:latin typeface="Tahoma" pitchFamily="34" charset="0"/>
                <a:ea typeface="Tahoma" pitchFamily="34" charset="0"/>
                <a:cs typeface="Tahoma" pitchFamily="34" charset="0"/>
              </a:rPr>
              <a:t>     - Resumir los puntos principales de la idea</a:t>
            </a:r>
          </a:p>
          <a:p>
            <a:pPr>
              <a:lnSpc>
                <a:spcPct val="150000"/>
              </a:lnSpc>
            </a:pPr>
            <a:r>
              <a:rPr lang="es-AR" sz="2800" dirty="0">
                <a:latin typeface="Tahoma" pitchFamily="34" charset="0"/>
                <a:ea typeface="Tahoma" pitchFamily="34" charset="0"/>
                <a:cs typeface="Tahoma" pitchFamily="34" charset="0"/>
              </a:rPr>
              <a:t>     - Abrir el debate con la audiencia</a:t>
            </a: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20</a:t>
            </a:fld>
            <a:endParaRPr kumimoji="0" lang="en-US" dirty="0"/>
          </a:p>
        </p:txBody>
      </p:sp>
      <p:pic>
        <p:nvPicPr>
          <p:cNvPr id="10" name="Picture 17" descr="logo solo">
            <a:extLst>
              <a:ext uri="{FF2B5EF4-FFF2-40B4-BE49-F238E27FC236}">
                <a16:creationId xmlns:a16="http://schemas.microsoft.com/office/drawing/2014/main" id="{0E78B266-E395-48CC-BB68-EA7B8EA7724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0249D43C-EC0D-47F5-9993-4AFDAD7E1181}"/>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144000" cy="5170646"/>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3. Decidir sobre alguna Acción:	</a:t>
            </a:r>
            <a:endParaRPr lang="es-AR" sz="2000" b="1"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Introducción </a:t>
            </a:r>
            <a:r>
              <a:rPr lang="es-AR" sz="2400" dirty="0">
                <a:latin typeface="Tahoma" pitchFamily="34" charset="0"/>
                <a:ea typeface="Tahoma" pitchFamily="34" charset="0"/>
                <a:cs typeface="Tahoma" pitchFamily="34" charset="0"/>
              </a:rPr>
              <a:t>(explicar brevemente el tema que generó la 	acción, explicar los intereses en juego)</a:t>
            </a:r>
          </a:p>
          <a:p>
            <a:pPr>
              <a:lnSpc>
                <a:spcPct val="150000"/>
              </a:lnSpc>
            </a:pPr>
            <a:r>
              <a:rPr lang="es-AR" sz="2800" dirty="0">
                <a:latin typeface="Tahoma" pitchFamily="34" charset="0"/>
                <a:ea typeface="Tahoma" pitchFamily="34" charset="0"/>
                <a:cs typeface="Tahoma" pitchFamily="34" charset="0"/>
              </a:rPr>
              <a:t>     - Explicar porque la “acción” debe ser ejecutada </a:t>
            </a:r>
          </a:p>
          <a:p>
            <a:pPr>
              <a:lnSpc>
                <a:spcPct val="150000"/>
              </a:lnSpc>
            </a:pPr>
            <a:r>
              <a:rPr lang="es-AR" sz="2800" dirty="0">
                <a:latin typeface="Tahoma" pitchFamily="34" charset="0"/>
                <a:ea typeface="Tahoma" pitchFamily="34" charset="0"/>
                <a:cs typeface="Tahoma" pitchFamily="34" charset="0"/>
              </a:rPr>
              <a:t>     - Detallar cual acción será ejecutada, por quien, 	cuando y como.</a:t>
            </a:r>
          </a:p>
          <a:p>
            <a:pPr>
              <a:lnSpc>
                <a:spcPct val="150000"/>
              </a:lnSpc>
            </a:pPr>
            <a:r>
              <a:rPr lang="es-AR" sz="2800" dirty="0">
                <a:latin typeface="Tahoma" pitchFamily="34" charset="0"/>
                <a:ea typeface="Tahoma" pitchFamily="34" charset="0"/>
                <a:cs typeface="Tahoma" pitchFamily="34" charset="0"/>
              </a:rPr>
              <a:t>     - Enfatizar los aspectos positivos de la acción</a:t>
            </a:r>
          </a:p>
          <a:p>
            <a:pPr>
              <a:lnSpc>
                <a:spcPct val="150000"/>
              </a:lnSpc>
            </a:pPr>
            <a:r>
              <a:rPr lang="es-AR" sz="2800" dirty="0">
                <a:latin typeface="Tahoma" pitchFamily="34" charset="0"/>
                <a:ea typeface="Tahoma" pitchFamily="34" charset="0"/>
                <a:cs typeface="Tahoma" pitchFamily="34" charset="0"/>
              </a:rPr>
              <a:t>     - Resumir el contenido de la presentación</a:t>
            </a: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21</a:t>
            </a:fld>
            <a:endParaRPr kumimoji="0" lang="en-US" dirty="0"/>
          </a:p>
        </p:txBody>
      </p:sp>
      <p:pic>
        <p:nvPicPr>
          <p:cNvPr id="10" name="Picture 17" descr="logo solo">
            <a:extLst>
              <a:ext uri="{FF2B5EF4-FFF2-40B4-BE49-F238E27FC236}">
                <a16:creationId xmlns:a16="http://schemas.microsoft.com/office/drawing/2014/main" id="{0F1741D5-5417-4980-BB67-DCA41D41D94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0645729C-BD5C-406E-8C8D-C85FF1EAF720}"/>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144000" cy="3831818"/>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4. Presentación de un Problema:	</a:t>
            </a:r>
            <a:endParaRPr lang="es-AR" sz="2000" b="1"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Abordajes:</a:t>
            </a:r>
          </a:p>
          <a:p>
            <a:pPr>
              <a:lnSpc>
                <a:spcPct val="150000"/>
              </a:lnSpc>
            </a:pPr>
            <a:r>
              <a:rPr lang="es-AR" sz="2800" dirty="0">
                <a:latin typeface="Tahoma" pitchFamily="34" charset="0"/>
                <a:ea typeface="Tahoma" pitchFamily="34" charset="0"/>
                <a:cs typeface="Tahoma" pitchFamily="34" charset="0"/>
              </a:rPr>
              <a:t>   </a:t>
            </a:r>
            <a:r>
              <a:rPr lang="es-AR" sz="2600" dirty="0">
                <a:latin typeface="Tahoma" pitchFamily="34" charset="0"/>
                <a:ea typeface="Tahoma" pitchFamily="34" charset="0"/>
                <a:cs typeface="Tahoma" pitchFamily="34" charset="0"/>
              </a:rPr>
              <a:t>a. Resaltar el problema como una cuestión de información.</a:t>
            </a:r>
          </a:p>
          <a:p>
            <a:pPr>
              <a:lnSpc>
                <a:spcPct val="150000"/>
              </a:lnSpc>
            </a:pPr>
            <a:r>
              <a:rPr lang="es-AR" sz="2600" dirty="0">
                <a:latin typeface="Tahoma" pitchFamily="34" charset="0"/>
                <a:ea typeface="Tahoma" pitchFamily="34" charset="0"/>
                <a:cs typeface="Tahoma" pitchFamily="34" charset="0"/>
              </a:rPr>
              <a:t>   b. Abrir el tema para discusión de posibles soluciones.</a:t>
            </a:r>
          </a:p>
          <a:p>
            <a:pPr>
              <a:lnSpc>
                <a:spcPct val="150000"/>
              </a:lnSpc>
            </a:pPr>
            <a:r>
              <a:rPr lang="es-AR" sz="2600" dirty="0">
                <a:latin typeface="Tahoma" pitchFamily="34" charset="0"/>
                <a:ea typeface="Tahoma" pitchFamily="34" charset="0"/>
                <a:cs typeface="Tahoma" pitchFamily="34" charset="0"/>
              </a:rPr>
              <a:t>   c. Presentar una solución, sujeta a debate.</a:t>
            </a:r>
          </a:p>
          <a:p>
            <a:pPr>
              <a:lnSpc>
                <a:spcPct val="150000"/>
              </a:lnSpc>
            </a:pPr>
            <a:endParaRPr lang="es-AR" sz="2600" dirty="0">
              <a:latin typeface="Tahoma" pitchFamily="34" charset="0"/>
              <a:ea typeface="Tahoma" pitchFamily="34" charset="0"/>
              <a:cs typeface="Tahoma" pitchFamily="34" charset="0"/>
            </a:endParaRP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22</a:t>
            </a:fld>
            <a:endParaRPr kumimoji="0" lang="en-US" dirty="0"/>
          </a:p>
        </p:txBody>
      </p:sp>
      <p:pic>
        <p:nvPicPr>
          <p:cNvPr id="10" name="Picture 17" descr="logo solo">
            <a:extLst>
              <a:ext uri="{FF2B5EF4-FFF2-40B4-BE49-F238E27FC236}">
                <a16:creationId xmlns:a16="http://schemas.microsoft.com/office/drawing/2014/main" id="{9AE62BD8-CA51-4553-A6E2-FE6684AD7EC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C96D2A8A-0DA6-4513-850E-EF477095A177}"/>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144000" cy="4524315"/>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4. Presentación de un Problema:	</a:t>
            </a:r>
            <a:endParaRPr lang="es-AR" sz="2000" b="1"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Introducción </a:t>
            </a:r>
            <a:r>
              <a:rPr lang="es-AR" sz="2400" dirty="0">
                <a:latin typeface="Tahoma" pitchFamily="34" charset="0"/>
                <a:ea typeface="Tahoma" pitchFamily="34" charset="0"/>
                <a:cs typeface="Tahoma" pitchFamily="34" charset="0"/>
              </a:rPr>
              <a:t>(dejar claro si se espera algún tipo de 	respuesta de la audiencia)</a:t>
            </a:r>
          </a:p>
          <a:p>
            <a:pPr>
              <a:lnSpc>
                <a:spcPct val="150000"/>
              </a:lnSpc>
            </a:pPr>
            <a:r>
              <a:rPr lang="es-AR" sz="2600" dirty="0">
                <a:latin typeface="Tahoma" pitchFamily="34" charset="0"/>
                <a:ea typeface="Tahoma" pitchFamily="34" charset="0"/>
                <a:cs typeface="Tahoma" pitchFamily="34" charset="0"/>
              </a:rPr>
              <a:t>     - </a:t>
            </a:r>
            <a:r>
              <a:rPr lang="es-AR" sz="2800" dirty="0">
                <a:latin typeface="Tahoma" pitchFamily="34" charset="0"/>
                <a:ea typeface="Tahoma" pitchFamily="34" charset="0"/>
                <a:cs typeface="Tahoma" pitchFamily="34" charset="0"/>
              </a:rPr>
              <a:t>Defina el Problema </a:t>
            </a:r>
            <a:r>
              <a:rPr lang="es-AR" sz="2400" dirty="0">
                <a:latin typeface="Tahoma" pitchFamily="34" charset="0"/>
                <a:ea typeface="Tahoma" pitchFamily="34" charset="0"/>
                <a:cs typeface="Tahoma" pitchFamily="34" charset="0"/>
              </a:rPr>
              <a:t>(contexto, consecuencias)</a:t>
            </a:r>
          </a:p>
          <a:p>
            <a:pPr>
              <a:lnSpc>
                <a:spcPct val="150000"/>
              </a:lnSpc>
            </a:pPr>
            <a:r>
              <a:rPr lang="es-AR" sz="2800" dirty="0">
                <a:latin typeface="Tahoma" pitchFamily="34" charset="0"/>
                <a:ea typeface="Tahoma" pitchFamily="34" charset="0"/>
                <a:cs typeface="Tahoma" pitchFamily="34" charset="0"/>
              </a:rPr>
              <a:t>     - Posibilidades de Solución </a:t>
            </a:r>
            <a:r>
              <a:rPr lang="es-AR" sz="2400" dirty="0">
                <a:latin typeface="Tahoma" pitchFamily="34" charset="0"/>
                <a:ea typeface="Tahoma" pitchFamily="34" charset="0"/>
                <a:cs typeface="Tahoma" pitchFamily="34" charset="0"/>
              </a:rPr>
              <a:t>(ventajas y desventajas)</a:t>
            </a:r>
          </a:p>
          <a:p>
            <a:pPr>
              <a:lnSpc>
                <a:spcPct val="150000"/>
              </a:lnSpc>
            </a:pPr>
            <a:r>
              <a:rPr lang="es-AR" sz="2800" dirty="0">
                <a:latin typeface="Tahoma" pitchFamily="34" charset="0"/>
                <a:ea typeface="Tahoma" pitchFamily="34" charset="0"/>
                <a:cs typeface="Tahoma" pitchFamily="34" charset="0"/>
              </a:rPr>
              <a:t>     - Abra la discusión sobre solución a adoptar</a:t>
            </a:r>
          </a:p>
          <a:p>
            <a:pPr>
              <a:lnSpc>
                <a:spcPct val="150000"/>
              </a:lnSpc>
            </a:pPr>
            <a:r>
              <a:rPr lang="es-AR" sz="2800" dirty="0">
                <a:latin typeface="Tahoma" pitchFamily="34" charset="0"/>
                <a:ea typeface="Tahoma" pitchFamily="34" charset="0"/>
                <a:cs typeface="Tahoma" pitchFamily="34" charset="0"/>
              </a:rPr>
              <a:t>     - Presente la solución elegida</a:t>
            </a: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23</a:t>
            </a:fld>
            <a:endParaRPr kumimoji="0" lang="en-US" dirty="0"/>
          </a:p>
        </p:txBody>
      </p:sp>
      <p:pic>
        <p:nvPicPr>
          <p:cNvPr id="10" name="Picture 17" descr="logo solo">
            <a:extLst>
              <a:ext uri="{FF2B5EF4-FFF2-40B4-BE49-F238E27FC236}">
                <a16:creationId xmlns:a16="http://schemas.microsoft.com/office/drawing/2014/main" id="{5938830D-211B-43F7-959F-A2013834186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84EF3CFF-5FBF-454B-A670-570C96C64D14}"/>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logo sol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107504" y="476672"/>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Dario\Desktop\Logo_UNa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468544" cy="6098464"/>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5. Presentación de los TDR:	</a:t>
            </a:r>
            <a:endParaRPr lang="es-AR" sz="2000" b="1"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Introducción </a:t>
            </a:r>
            <a:r>
              <a:rPr lang="es-AR" sz="2400" dirty="0">
                <a:latin typeface="Tahoma" pitchFamily="34" charset="0"/>
                <a:ea typeface="Tahoma" pitchFamily="34" charset="0"/>
                <a:cs typeface="Tahoma" pitchFamily="34" charset="0"/>
              </a:rPr>
              <a:t>(presentación, propósito de la consultoría y 	contexto del proyecto)</a:t>
            </a:r>
          </a:p>
          <a:p>
            <a:pPr>
              <a:lnSpc>
                <a:spcPct val="150000"/>
              </a:lnSpc>
            </a:pPr>
            <a:r>
              <a:rPr lang="es-AR" sz="2600" dirty="0">
                <a:latin typeface="Tahoma" pitchFamily="34" charset="0"/>
                <a:ea typeface="Tahoma" pitchFamily="34" charset="0"/>
                <a:cs typeface="Tahoma" pitchFamily="34" charset="0"/>
              </a:rPr>
              <a:t>     - </a:t>
            </a:r>
            <a:r>
              <a:rPr lang="es-AR" sz="2800" dirty="0">
                <a:latin typeface="Tahoma" pitchFamily="34" charset="0"/>
                <a:ea typeface="Tahoma" pitchFamily="34" charset="0"/>
                <a:cs typeface="Tahoma" pitchFamily="34" charset="0"/>
              </a:rPr>
              <a:t>Objetivos y alcance</a:t>
            </a:r>
          </a:p>
          <a:p>
            <a:pPr>
              <a:lnSpc>
                <a:spcPct val="150000"/>
              </a:lnSpc>
            </a:pPr>
            <a:r>
              <a:rPr lang="es-AR" sz="2800" dirty="0">
                <a:latin typeface="Tahoma" pitchFamily="34" charset="0"/>
                <a:ea typeface="Tahoma" pitchFamily="34" charset="0"/>
                <a:cs typeface="Tahoma" pitchFamily="34" charset="0"/>
              </a:rPr>
              <a:t>     - Criterios de selección</a:t>
            </a:r>
            <a:endParaRPr lang="es-AR" sz="2400"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Metodología y entregables</a:t>
            </a:r>
            <a:endParaRPr lang="es-AR" sz="2400" dirty="0">
              <a:latin typeface="Tahoma" pitchFamily="34" charset="0"/>
              <a:ea typeface="Tahoma" pitchFamily="34" charset="0"/>
              <a:cs typeface="Tahoma" pitchFamily="34" charset="0"/>
            </a:endParaRPr>
          </a:p>
          <a:p>
            <a:pPr>
              <a:lnSpc>
                <a:spcPct val="150000"/>
              </a:lnSpc>
            </a:pPr>
            <a:r>
              <a:rPr lang="es-AR" sz="2800" dirty="0">
                <a:latin typeface="Tahoma" pitchFamily="34" charset="0"/>
                <a:ea typeface="Tahoma" pitchFamily="34" charset="0"/>
                <a:cs typeface="Tahoma" pitchFamily="34" charset="0"/>
              </a:rPr>
              <a:t>     - Condiciones contractuales </a:t>
            </a:r>
            <a:r>
              <a:rPr lang="es-AR" sz="2400" dirty="0">
                <a:latin typeface="Tahoma" pitchFamily="34" charset="0"/>
                <a:ea typeface="Tahoma" pitchFamily="34" charset="0"/>
                <a:cs typeface="Tahoma" pitchFamily="34" charset="0"/>
              </a:rPr>
              <a:t>(duración y forma de pago)</a:t>
            </a:r>
          </a:p>
          <a:p>
            <a:pPr>
              <a:lnSpc>
                <a:spcPct val="150000"/>
              </a:lnSpc>
            </a:pPr>
            <a:r>
              <a:rPr lang="es-AR" sz="2800" dirty="0">
                <a:latin typeface="Tahoma" pitchFamily="34" charset="0"/>
                <a:ea typeface="Tahoma" pitchFamily="34" charset="0"/>
                <a:cs typeface="Tahoma" pitchFamily="34" charset="0"/>
              </a:rPr>
              <a:t>     - Conclusiones </a:t>
            </a:r>
            <a:r>
              <a:rPr lang="es-AR" sz="2400" dirty="0">
                <a:latin typeface="Tahoma" pitchFamily="34" charset="0"/>
                <a:ea typeface="Tahoma" pitchFamily="34" charset="0"/>
                <a:cs typeface="Tahoma" pitchFamily="34" charset="0"/>
              </a:rPr>
              <a:t>(la que consideren pertinente)</a:t>
            </a:r>
          </a:p>
          <a:p>
            <a:pPr>
              <a:lnSpc>
                <a:spcPct val="150000"/>
              </a:lnSpc>
            </a:pPr>
            <a:r>
              <a:rPr lang="es-AR" sz="1600" b="1" dirty="0">
                <a:solidFill>
                  <a:srgbClr val="FFFF00"/>
                </a:solidFill>
                <a:latin typeface="Tahoma" pitchFamily="34" charset="0"/>
                <a:ea typeface="Tahoma" pitchFamily="34" charset="0"/>
                <a:cs typeface="Tahoma" pitchFamily="34" charset="0"/>
              </a:rPr>
              <a:t>Aquí se omiten los puntos 9, 10 y 11 de la nota por tratarse de una actividad académica.</a:t>
            </a:r>
          </a:p>
          <a:p>
            <a:pPr>
              <a:lnSpc>
                <a:spcPct val="150000"/>
              </a:lnSpc>
            </a:pPr>
            <a:endParaRPr lang="es-AR" sz="2800" dirty="0">
              <a:latin typeface="Tahoma" pitchFamily="34" charset="0"/>
              <a:ea typeface="Tahoma" pitchFamily="34" charset="0"/>
              <a:cs typeface="Tahoma" pitchFamily="34" charset="0"/>
            </a:endParaRP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24</a:t>
            </a:fld>
            <a:endParaRPr kumimoji="0" lang="en-US" dirty="0"/>
          </a:p>
        </p:txBody>
      </p:sp>
      <p:pic>
        <p:nvPicPr>
          <p:cNvPr id="10" name="Picture 17" descr="logo solo">
            <a:extLst>
              <a:ext uri="{FF2B5EF4-FFF2-40B4-BE49-F238E27FC236}">
                <a16:creationId xmlns:a16="http://schemas.microsoft.com/office/drawing/2014/main" id="{9C529F4E-3454-4C1C-A042-B9CDED47DDA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C73C199D-ADA7-4898-A46D-28C70DC3C034}"/>
              </a:ext>
            </a:extLst>
          </p:cNvPr>
          <p:cNvSpPr>
            <a:spLocks noGrp="1"/>
          </p:cNvSpPr>
          <p:nvPr>
            <p:ph type="ftr" sz="quarter" idx="11"/>
          </p:nvPr>
        </p:nvSpPr>
        <p:spPr>
          <a:xfrm>
            <a:off x="107504"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D. ESTRUCTURAR LA PRESENTACION</a:t>
            </a:r>
          </a:p>
        </p:txBody>
      </p:sp>
      <p:sp>
        <p:nvSpPr>
          <p:cNvPr id="5" name="4 CuadroTexto"/>
          <p:cNvSpPr txBox="1"/>
          <p:nvPr/>
        </p:nvSpPr>
        <p:spPr>
          <a:xfrm>
            <a:off x="0" y="1124744"/>
            <a:ext cx="9144000" cy="5124480"/>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6. Presentación de Proyecto:	</a:t>
            </a:r>
            <a:endParaRPr lang="es-AR" sz="2000" b="1" dirty="0">
              <a:latin typeface="Tahoma" pitchFamily="34" charset="0"/>
              <a:ea typeface="Tahoma" pitchFamily="34" charset="0"/>
              <a:cs typeface="Tahoma" pitchFamily="34" charset="0"/>
            </a:endParaRPr>
          </a:p>
          <a:p>
            <a:pPr>
              <a:spcBef>
                <a:spcPts val="600"/>
              </a:spcBef>
              <a:spcAft>
                <a:spcPts val="600"/>
              </a:spcAft>
            </a:pPr>
            <a:r>
              <a:rPr lang="es-AR" sz="2800" dirty="0">
                <a:latin typeface="Tahoma" pitchFamily="34" charset="0"/>
                <a:ea typeface="Tahoma" pitchFamily="34" charset="0"/>
                <a:cs typeface="Tahoma" pitchFamily="34" charset="0"/>
              </a:rPr>
              <a:t>     - Introducción </a:t>
            </a:r>
            <a:r>
              <a:rPr lang="es-AR" sz="2400" dirty="0">
                <a:latin typeface="Tahoma" pitchFamily="34" charset="0"/>
                <a:ea typeface="Tahoma" pitchFamily="34" charset="0"/>
                <a:cs typeface="Tahoma" pitchFamily="34" charset="0"/>
              </a:rPr>
              <a:t>(problema, antecedentes, contexto y 	justificación)</a:t>
            </a:r>
          </a:p>
          <a:p>
            <a:pPr>
              <a:spcBef>
                <a:spcPts val="600"/>
              </a:spcBef>
              <a:spcAft>
                <a:spcPts val="600"/>
              </a:spcAft>
            </a:pPr>
            <a:r>
              <a:rPr lang="es-AR" sz="2600" dirty="0">
                <a:latin typeface="Tahoma" pitchFamily="34" charset="0"/>
                <a:ea typeface="Tahoma" pitchFamily="34" charset="0"/>
                <a:cs typeface="Tahoma" pitchFamily="34" charset="0"/>
              </a:rPr>
              <a:t>     - </a:t>
            </a:r>
            <a:r>
              <a:rPr lang="es-AR" sz="2800" dirty="0">
                <a:latin typeface="Tahoma" pitchFamily="34" charset="0"/>
                <a:ea typeface="Tahoma" pitchFamily="34" charset="0"/>
                <a:cs typeface="Tahoma" pitchFamily="34" charset="0"/>
              </a:rPr>
              <a:t>Objetivos y alcance </a:t>
            </a:r>
          </a:p>
          <a:p>
            <a:pPr>
              <a:spcBef>
                <a:spcPts val="600"/>
              </a:spcBef>
              <a:spcAft>
                <a:spcPts val="600"/>
              </a:spcAft>
            </a:pPr>
            <a:r>
              <a:rPr lang="es-AR" sz="2800" dirty="0">
                <a:latin typeface="Tahoma" pitchFamily="34" charset="0"/>
                <a:ea typeface="Tahoma" pitchFamily="34" charset="0"/>
                <a:cs typeface="Tahoma" pitchFamily="34" charset="0"/>
              </a:rPr>
              <a:t>     - Metodología de trabajo </a:t>
            </a:r>
            <a:r>
              <a:rPr lang="es-AR" sz="2400" dirty="0">
                <a:latin typeface="Tahoma" pitchFamily="34" charset="0"/>
                <a:ea typeface="Tahoma" pitchFamily="34" charset="0"/>
                <a:cs typeface="Tahoma" pitchFamily="34" charset="0"/>
              </a:rPr>
              <a:t>(actividades, cronograma)</a:t>
            </a:r>
          </a:p>
          <a:p>
            <a:pPr>
              <a:spcBef>
                <a:spcPts val="600"/>
              </a:spcBef>
              <a:spcAft>
                <a:spcPts val="600"/>
              </a:spcAft>
            </a:pPr>
            <a:r>
              <a:rPr lang="es-AR" sz="2800" dirty="0">
                <a:latin typeface="Tahoma" pitchFamily="34" charset="0"/>
                <a:ea typeface="Tahoma" pitchFamily="34" charset="0"/>
                <a:cs typeface="Tahoma" pitchFamily="34" charset="0"/>
              </a:rPr>
              <a:t>     - Presentación de soluciones </a:t>
            </a:r>
            <a:r>
              <a:rPr lang="es-AR" sz="2400" dirty="0">
                <a:latin typeface="Tahoma" pitchFamily="34" charset="0"/>
                <a:ea typeface="Tahoma" pitchFamily="34" charset="0"/>
                <a:cs typeface="Tahoma" pitchFamily="34" charset="0"/>
              </a:rPr>
              <a:t>(análisis técnico)</a:t>
            </a:r>
          </a:p>
          <a:p>
            <a:pPr>
              <a:spcBef>
                <a:spcPts val="600"/>
              </a:spcBef>
              <a:spcAft>
                <a:spcPts val="600"/>
              </a:spcAft>
            </a:pPr>
            <a:r>
              <a:rPr lang="es-AR" sz="2800" dirty="0">
                <a:latin typeface="Tahoma" pitchFamily="34" charset="0"/>
                <a:ea typeface="Tahoma" pitchFamily="34" charset="0"/>
                <a:cs typeface="Tahoma" pitchFamily="34" charset="0"/>
              </a:rPr>
              <a:t>     - Alternativa seleccionada</a:t>
            </a:r>
          </a:p>
          <a:p>
            <a:pPr>
              <a:spcBef>
                <a:spcPts val="600"/>
              </a:spcBef>
              <a:spcAft>
                <a:spcPts val="600"/>
              </a:spcAft>
            </a:pPr>
            <a:r>
              <a:rPr lang="es-AR" sz="2800" dirty="0">
                <a:latin typeface="Tahoma" pitchFamily="34" charset="0"/>
                <a:ea typeface="Tahoma" pitchFamily="34" charset="0"/>
                <a:cs typeface="Tahoma" pitchFamily="34" charset="0"/>
              </a:rPr>
              <a:t>     - Análisis económico y ambiental</a:t>
            </a:r>
          </a:p>
          <a:p>
            <a:pPr>
              <a:spcBef>
                <a:spcPts val="600"/>
              </a:spcBef>
              <a:spcAft>
                <a:spcPts val="600"/>
              </a:spcAft>
            </a:pPr>
            <a:r>
              <a:rPr lang="es-AR" sz="2800" dirty="0">
                <a:latin typeface="Tahoma" pitchFamily="34" charset="0"/>
                <a:ea typeface="Tahoma" pitchFamily="34" charset="0"/>
                <a:cs typeface="Tahoma" pitchFamily="34" charset="0"/>
              </a:rPr>
              <a:t>     - Conclusiones y/o recomendaciones</a:t>
            </a: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25</a:t>
            </a:fld>
            <a:endParaRPr kumimoji="0" lang="en-US" dirty="0"/>
          </a:p>
        </p:txBody>
      </p:sp>
      <p:pic>
        <p:nvPicPr>
          <p:cNvPr id="10" name="Picture 17" descr="logo solo">
            <a:extLst>
              <a:ext uri="{FF2B5EF4-FFF2-40B4-BE49-F238E27FC236}">
                <a16:creationId xmlns:a16="http://schemas.microsoft.com/office/drawing/2014/main" id="{FBB5B7D1-5271-4EFC-A674-258604A2F45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0 Marcador de pie de página">
            <a:extLst>
              <a:ext uri="{FF2B5EF4-FFF2-40B4-BE49-F238E27FC236}">
                <a16:creationId xmlns:a16="http://schemas.microsoft.com/office/drawing/2014/main" id="{9060B6A8-C1B5-49E2-9765-3D6ECB62A9C4}"/>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E. ORGANIZAR LA INFORMACIÓN</a:t>
            </a:r>
          </a:p>
        </p:txBody>
      </p:sp>
      <p:sp>
        <p:nvSpPr>
          <p:cNvPr id="5" name="4 CuadroTexto"/>
          <p:cNvSpPr txBox="1"/>
          <p:nvPr/>
        </p:nvSpPr>
        <p:spPr>
          <a:xfrm>
            <a:off x="0" y="1124744"/>
            <a:ext cx="9144000" cy="5216813"/>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Como hacerlo:</a:t>
            </a:r>
          </a:p>
          <a:p>
            <a:pPr>
              <a:lnSpc>
                <a:spcPct val="150000"/>
              </a:lnSpc>
            </a:pPr>
            <a:endParaRPr lang="es-AR" sz="2000" b="1" dirty="0">
              <a:latin typeface="Tahoma" pitchFamily="34" charset="0"/>
              <a:ea typeface="Tahoma" pitchFamily="34" charset="0"/>
              <a:cs typeface="Tahoma" pitchFamily="34" charset="0"/>
            </a:endParaRPr>
          </a:p>
          <a:p>
            <a:pPr>
              <a:spcBef>
                <a:spcPts val="600"/>
              </a:spcBef>
              <a:spcAft>
                <a:spcPts val="600"/>
              </a:spcAft>
            </a:pPr>
            <a:r>
              <a:rPr lang="es-AR" sz="2800" dirty="0">
                <a:latin typeface="Tahoma" pitchFamily="34" charset="0"/>
                <a:ea typeface="Tahoma" pitchFamily="34" charset="0"/>
                <a:cs typeface="Tahoma" pitchFamily="34" charset="0"/>
              </a:rPr>
              <a:t>     - Conozca el contexto en el que tiene que hablar</a:t>
            </a:r>
            <a:endParaRPr lang="es-AR" sz="2400" dirty="0">
              <a:latin typeface="Tahoma" pitchFamily="34" charset="0"/>
              <a:ea typeface="Tahoma" pitchFamily="34" charset="0"/>
              <a:cs typeface="Tahoma" pitchFamily="34" charset="0"/>
            </a:endParaRPr>
          </a:p>
          <a:p>
            <a:pPr>
              <a:spcBef>
                <a:spcPts val="600"/>
              </a:spcBef>
              <a:spcAft>
                <a:spcPts val="600"/>
              </a:spcAft>
            </a:pPr>
            <a:r>
              <a:rPr lang="es-AR" sz="2600" dirty="0">
                <a:latin typeface="Tahoma" pitchFamily="34" charset="0"/>
                <a:ea typeface="Tahoma" pitchFamily="34" charset="0"/>
                <a:cs typeface="Tahoma" pitchFamily="34" charset="0"/>
              </a:rPr>
              <a:t>     - </a:t>
            </a:r>
            <a:r>
              <a:rPr lang="es-AR" sz="2800" dirty="0">
                <a:latin typeface="Tahoma" pitchFamily="34" charset="0"/>
                <a:ea typeface="Tahoma" pitchFamily="34" charset="0"/>
                <a:cs typeface="Tahoma" pitchFamily="34" charset="0"/>
              </a:rPr>
              <a:t>Busque toda la información sobre el tema</a:t>
            </a:r>
            <a:endParaRPr lang="es-AR" sz="2400" dirty="0">
              <a:latin typeface="Tahoma" pitchFamily="34" charset="0"/>
              <a:ea typeface="Tahoma" pitchFamily="34" charset="0"/>
              <a:cs typeface="Tahoma" pitchFamily="34" charset="0"/>
            </a:endParaRPr>
          </a:p>
          <a:p>
            <a:pPr>
              <a:spcBef>
                <a:spcPts val="600"/>
              </a:spcBef>
              <a:spcAft>
                <a:spcPts val="600"/>
              </a:spcAft>
            </a:pPr>
            <a:r>
              <a:rPr lang="es-AR" sz="2800" dirty="0">
                <a:latin typeface="Tahoma" pitchFamily="34" charset="0"/>
                <a:ea typeface="Tahoma" pitchFamily="34" charset="0"/>
                <a:cs typeface="Tahoma" pitchFamily="34" charset="0"/>
              </a:rPr>
              <a:t>     - Elija la más relevante</a:t>
            </a:r>
          </a:p>
          <a:p>
            <a:pPr>
              <a:spcBef>
                <a:spcPts val="600"/>
              </a:spcBef>
              <a:spcAft>
                <a:spcPts val="600"/>
              </a:spcAft>
            </a:pPr>
            <a:r>
              <a:rPr lang="es-AR" sz="2800" dirty="0">
                <a:latin typeface="Tahoma" pitchFamily="34" charset="0"/>
                <a:ea typeface="Tahoma" pitchFamily="34" charset="0"/>
                <a:cs typeface="Tahoma" pitchFamily="34" charset="0"/>
              </a:rPr>
              <a:t>     - Separe en: introducción, materiales y métodos,   </a:t>
            </a:r>
          </a:p>
          <a:p>
            <a:pPr>
              <a:spcBef>
                <a:spcPts val="600"/>
              </a:spcBef>
              <a:spcAft>
                <a:spcPts val="600"/>
              </a:spcAft>
            </a:pPr>
            <a:r>
              <a:rPr lang="es-AR" sz="2800" dirty="0">
                <a:latin typeface="Tahoma" pitchFamily="34" charset="0"/>
                <a:ea typeface="Tahoma" pitchFamily="34" charset="0"/>
                <a:cs typeface="Tahoma" pitchFamily="34" charset="0"/>
              </a:rPr>
              <a:t>       ensayos y/o simulaciones, resultados, conclusiones.</a:t>
            </a:r>
          </a:p>
          <a:p>
            <a:pPr>
              <a:spcBef>
                <a:spcPts val="600"/>
              </a:spcBef>
              <a:spcAft>
                <a:spcPts val="600"/>
              </a:spcAft>
            </a:pPr>
            <a:r>
              <a:rPr lang="es-AR" sz="2800" dirty="0">
                <a:latin typeface="Tahoma" pitchFamily="34" charset="0"/>
                <a:ea typeface="Tahoma" pitchFamily="34" charset="0"/>
                <a:cs typeface="Tahoma" pitchFamily="34" charset="0"/>
              </a:rPr>
              <a:t>     - Material de ayuda: guía, trasparencias, etc. </a:t>
            </a:r>
          </a:p>
          <a:p>
            <a:pPr>
              <a:spcBef>
                <a:spcPts val="600"/>
              </a:spcBef>
              <a:spcAft>
                <a:spcPts val="600"/>
              </a:spcAft>
            </a:pPr>
            <a:r>
              <a:rPr lang="es-AR" sz="2800" dirty="0">
                <a:latin typeface="Tahoma" pitchFamily="34" charset="0"/>
                <a:ea typeface="Tahoma" pitchFamily="34" charset="0"/>
                <a:cs typeface="Tahoma" pitchFamily="34" charset="0"/>
              </a:rPr>
              <a:t>    </a:t>
            </a:r>
            <a:endParaRPr lang="es-AR" sz="2400" dirty="0">
              <a:latin typeface="Tahoma" pitchFamily="34" charset="0"/>
              <a:ea typeface="Tahoma" pitchFamily="34" charset="0"/>
              <a:cs typeface="Tahoma" pitchFamily="34" charset="0"/>
            </a:endParaRP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26</a:t>
            </a:fld>
            <a:endParaRPr kumimoji="0" lang="en-US" dirty="0"/>
          </a:p>
        </p:txBody>
      </p:sp>
      <p:pic>
        <p:nvPicPr>
          <p:cNvPr id="10" name="Picture 17" descr="logo solo">
            <a:extLst>
              <a:ext uri="{FF2B5EF4-FFF2-40B4-BE49-F238E27FC236}">
                <a16:creationId xmlns:a16="http://schemas.microsoft.com/office/drawing/2014/main" id="{011CBC57-BCD9-4062-AD88-64738084927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D41A5CB6-6385-40D3-BE55-7AFB8B5ED31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323528" y="771424"/>
            <a:ext cx="9144000" cy="4847481"/>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Principio y Fin:</a:t>
            </a:r>
          </a:p>
          <a:p>
            <a:pPr>
              <a:spcBef>
                <a:spcPts val="600"/>
              </a:spcBef>
              <a:spcAft>
                <a:spcPts val="600"/>
              </a:spcAft>
            </a:pPr>
            <a:r>
              <a:rPr lang="es-AR" sz="2800" dirty="0">
                <a:latin typeface="Tahoma" pitchFamily="34" charset="0"/>
                <a:ea typeface="Tahoma" pitchFamily="34" charset="0"/>
                <a:cs typeface="Tahoma" pitchFamily="34" charset="0"/>
              </a:rPr>
              <a:t>     - Partes importantes: introducción y conclusión.</a:t>
            </a:r>
          </a:p>
          <a:p>
            <a:pPr>
              <a:spcBef>
                <a:spcPts val="600"/>
              </a:spcBef>
              <a:spcAft>
                <a:spcPts val="600"/>
              </a:spcAft>
            </a:pPr>
            <a:r>
              <a:rPr lang="es-AR" sz="2800" dirty="0">
                <a:latin typeface="Tahoma" pitchFamily="34" charset="0"/>
                <a:ea typeface="Tahoma" pitchFamily="34" charset="0"/>
                <a:cs typeface="Tahoma" pitchFamily="34" charset="0"/>
              </a:rPr>
              <a:t>	</a:t>
            </a:r>
            <a:r>
              <a:rPr lang="es-AR" sz="2200" u="sng" dirty="0">
                <a:latin typeface="Tahoma" pitchFamily="34" charset="0"/>
                <a:ea typeface="Tahoma" pitchFamily="34" charset="0"/>
                <a:cs typeface="Tahoma" pitchFamily="34" charset="0"/>
              </a:rPr>
              <a:t>errores comunes</a:t>
            </a:r>
            <a:r>
              <a:rPr lang="es-AR" sz="2200" dirty="0">
                <a:latin typeface="Tahoma" pitchFamily="34" charset="0"/>
                <a:ea typeface="Tahoma" pitchFamily="34" charset="0"/>
                <a:cs typeface="Tahoma" pitchFamily="34" charset="0"/>
              </a:rPr>
              <a:t>:</a:t>
            </a:r>
          </a:p>
          <a:p>
            <a:pPr>
              <a:spcBef>
                <a:spcPts val="600"/>
              </a:spcBef>
              <a:spcAft>
                <a:spcPts val="600"/>
              </a:spcAft>
            </a:pPr>
            <a:r>
              <a:rPr lang="es-AR" sz="2600" dirty="0">
                <a:latin typeface="Tahoma" pitchFamily="34" charset="0"/>
                <a:ea typeface="Tahoma" pitchFamily="34" charset="0"/>
                <a:cs typeface="Tahoma" pitchFamily="34" charset="0"/>
              </a:rPr>
              <a:t>	    </a:t>
            </a:r>
            <a:r>
              <a:rPr lang="es-AR" sz="2200" dirty="0">
                <a:latin typeface="Tahoma" pitchFamily="34" charset="0"/>
                <a:ea typeface="Tahoma" pitchFamily="34" charset="0"/>
                <a:cs typeface="Tahoma" pitchFamily="34" charset="0"/>
              </a:rPr>
              <a:t>Parada de emergencia:</a:t>
            </a:r>
          </a:p>
          <a:p>
            <a:pPr>
              <a:spcBef>
                <a:spcPts val="600"/>
              </a:spcBef>
              <a:spcAft>
                <a:spcPts val="600"/>
              </a:spcAft>
            </a:pPr>
            <a:r>
              <a:rPr lang="es-AR" sz="2200" dirty="0">
                <a:latin typeface="Tahoma" pitchFamily="34" charset="0"/>
                <a:ea typeface="Tahoma" pitchFamily="34" charset="0"/>
                <a:cs typeface="Tahoma" pitchFamily="34" charset="0"/>
              </a:rPr>
              <a:t>	    </a:t>
            </a:r>
            <a:r>
              <a:rPr lang="es-AR" sz="2200" i="1" dirty="0">
                <a:latin typeface="Tahoma" pitchFamily="34" charset="0"/>
                <a:ea typeface="Tahoma" pitchFamily="34" charset="0"/>
                <a:cs typeface="Tahoma" pitchFamily="34" charset="0"/>
              </a:rPr>
              <a:t>“bien, creo que esto era todo lo que tenia que decir, </a:t>
            </a:r>
          </a:p>
          <a:p>
            <a:pPr>
              <a:spcBef>
                <a:spcPts val="600"/>
              </a:spcBef>
              <a:spcAft>
                <a:spcPts val="600"/>
              </a:spcAft>
            </a:pPr>
            <a:r>
              <a:rPr lang="es-AR" sz="2200" i="1" dirty="0">
                <a:latin typeface="Tahoma" pitchFamily="34" charset="0"/>
                <a:ea typeface="Tahoma" pitchFamily="34" charset="0"/>
                <a:cs typeface="Tahoma" pitchFamily="34" charset="0"/>
              </a:rPr>
              <a:t>              por lo tanto, termino por aquí”.</a:t>
            </a:r>
          </a:p>
          <a:p>
            <a:pPr>
              <a:spcBef>
                <a:spcPts val="600"/>
              </a:spcBef>
              <a:spcAft>
                <a:spcPts val="600"/>
              </a:spcAft>
            </a:pPr>
            <a:r>
              <a:rPr lang="es-AR" sz="2200" dirty="0">
                <a:latin typeface="Tahoma" pitchFamily="34" charset="0"/>
                <a:ea typeface="Tahoma" pitchFamily="34" charset="0"/>
                <a:cs typeface="Tahoma" pitchFamily="34" charset="0"/>
              </a:rPr>
              <a:t>	     El laberinto interminable:</a:t>
            </a:r>
          </a:p>
          <a:p>
            <a:pPr>
              <a:spcBef>
                <a:spcPts val="600"/>
              </a:spcBef>
              <a:spcAft>
                <a:spcPts val="600"/>
              </a:spcAft>
            </a:pPr>
            <a:r>
              <a:rPr lang="es-AR" sz="2200" dirty="0">
                <a:latin typeface="Tahoma" pitchFamily="34" charset="0"/>
                <a:ea typeface="Tahoma" pitchFamily="34" charset="0"/>
                <a:cs typeface="Tahoma" pitchFamily="34" charset="0"/>
              </a:rPr>
              <a:t>	    </a:t>
            </a:r>
            <a:r>
              <a:rPr lang="es-AR" sz="2200" i="1" dirty="0">
                <a:latin typeface="Tahoma" pitchFamily="34" charset="0"/>
                <a:ea typeface="Tahoma" pitchFamily="34" charset="0"/>
                <a:cs typeface="Tahoma" pitchFamily="34" charset="0"/>
              </a:rPr>
              <a:t>“Y así termino  este tema recordándoles el </a:t>
            </a:r>
          </a:p>
          <a:p>
            <a:pPr>
              <a:spcBef>
                <a:spcPts val="600"/>
              </a:spcBef>
              <a:spcAft>
                <a:spcPts val="600"/>
              </a:spcAft>
            </a:pPr>
            <a:r>
              <a:rPr lang="es-AR" sz="2200" i="1" dirty="0">
                <a:latin typeface="Tahoma" pitchFamily="34" charset="0"/>
                <a:ea typeface="Tahoma" pitchFamily="34" charset="0"/>
                <a:cs typeface="Tahoma" pitchFamily="34" charset="0"/>
              </a:rPr>
              <a:t>               comentario que hice sobre…”</a:t>
            </a: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27</a:t>
            </a:fld>
            <a:endParaRPr kumimoji="0" lang="en-US" dirty="0"/>
          </a:p>
        </p:txBody>
      </p:sp>
      <p:sp>
        <p:nvSpPr>
          <p:cNvPr id="10" name="9 Flecha derecha"/>
          <p:cNvSpPr/>
          <p:nvPr/>
        </p:nvSpPr>
        <p:spPr>
          <a:xfrm>
            <a:off x="827584" y="2719517"/>
            <a:ext cx="432048" cy="47564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Picture 17" descr="logo solo">
            <a:extLst>
              <a:ext uri="{FF2B5EF4-FFF2-40B4-BE49-F238E27FC236}">
                <a16:creationId xmlns:a16="http://schemas.microsoft.com/office/drawing/2014/main" id="{7E05EC1A-D45A-475A-BF81-E0E13407724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 CuadroTexto">
            <a:extLst>
              <a:ext uri="{FF2B5EF4-FFF2-40B4-BE49-F238E27FC236}">
                <a16:creationId xmlns:a16="http://schemas.microsoft.com/office/drawing/2014/main" id="{12DDD538-3FBB-4A80-8D7F-17823166FCB0}"/>
              </a:ext>
            </a:extLst>
          </p:cNvPr>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E. ORGANIZAR LA INFORMACIÓN</a:t>
            </a:r>
          </a:p>
        </p:txBody>
      </p:sp>
      <p:sp>
        <p:nvSpPr>
          <p:cNvPr id="13" name="9 Flecha derecha">
            <a:extLst>
              <a:ext uri="{FF2B5EF4-FFF2-40B4-BE49-F238E27FC236}">
                <a16:creationId xmlns:a16="http://schemas.microsoft.com/office/drawing/2014/main" id="{87445E25-EE47-4A75-BE15-C12AFFDA9B9C}"/>
              </a:ext>
            </a:extLst>
          </p:cNvPr>
          <p:cNvSpPr/>
          <p:nvPr/>
        </p:nvSpPr>
        <p:spPr>
          <a:xfrm>
            <a:off x="883657" y="4149080"/>
            <a:ext cx="432048" cy="47564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0 CuadroTexto">
            <a:extLst>
              <a:ext uri="{FF2B5EF4-FFF2-40B4-BE49-F238E27FC236}">
                <a16:creationId xmlns:a16="http://schemas.microsoft.com/office/drawing/2014/main" id="{49726948-2CAA-4993-A8C9-A19D071B41C8}"/>
              </a:ext>
            </a:extLst>
          </p:cNvPr>
          <p:cNvSpPr txBox="1"/>
          <p:nvPr/>
        </p:nvSpPr>
        <p:spPr>
          <a:xfrm>
            <a:off x="107504" y="5865644"/>
            <a:ext cx="9144000" cy="430887"/>
          </a:xfrm>
          <a:prstGeom prst="rect">
            <a:avLst/>
          </a:prstGeom>
          <a:noFill/>
        </p:spPr>
        <p:txBody>
          <a:bodyPr wrap="square" rtlCol="0">
            <a:spAutoFit/>
          </a:bodyPr>
          <a:lstStyle/>
          <a:p>
            <a:pPr marL="457200" indent="-457200"/>
            <a:r>
              <a:rPr lang="es-AR" sz="2200" b="1" dirty="0">
                <a:solidFill>
                  <a:srgbClr val="FFFF00"/>
                </a:solidFill>
                <a:latin typeface="Tahoma" pitchFamily="34" charset="0"/>
                <a:ea typeface="Tahoma" pitchFamily="34" charset="0"/>
                <a:cs typeface="Tahoma" pitchFamily="34" charset="0"/>
              </a:rPr>
              <a:t>Administre el final para cumplir con el tiempo de exposición!!</a:t>
            </a:r>
          </a:p>
        </p:txBody>
      </p:sp>
      <p:sp>
        <p:nvSpPr>
          <p:cNvPr id="15" name="10 Marcador de pie de página">
            <a:extLst>
              <a:ext uri="{FF2B5EF4-FFF2-40B4-BE49-F238E27FC236}">
                <a16:creationId xmlns:a16="http://schemas.microsoft.com/office/drawing/2014/main" id="{90407A89-05A2-48D9-9AD8-5F744A3652B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0" y="1124744"/>
            <a:ext cx="9144000" cy="5155257"/>
          </a:xfrm>
          <a:prstGeom prst="rect">
            <a:avLst/>
          </a:prstGeom>
          <a:noFill/>
        </p:spPr>
        <p:txBody>
          <a:bodyPr wrap="square" rtlCol="0">
            <a:spAutoFit/>
          </a:bodyPr>
          <a:lstStyle/>
          <a:p>
            <a:pPr>
              <a:lnSpc>
                <a:spcPct val="150000"/>
              </a:lnSpc>
            </a:pPr>
            <a:r>
              <a:rPr lang="es-AR" sz="2800" b="1" dirty="0">
                <a:latin typeface="Tahoma" pitchFamily="34" charset="0"/>
                <a:ea typeface="Tahoma" pitchFamily="34" charset="0"/>
                <a:cs typeface="Tahoma" pitchFamily="34" charset="0"/>
              </a:rPr>
              <a:t>Principio y Fin:</a:t>
            </a:r>
          </a:p>
          <a:p>
            <a:pPr>
              <a:spcBef>
                <a:spcPts val="600"/>
              </a:spcBef>
              <a:spcAft>
                <a:spcPts val="600"/>
              </a:spcAft>
            </a:pPr>
            <a:r>
              <a:rPr lang="es-AR" sz="2800" dirty="0">
                <a:latin typeface="Tahoma" pitchFamily="34" charset="0"/>
                <a:ea typeface="Tahoma" pitchFamily="34" charset="0"/>
                <a:cs typeface="Tahoma" pitchFamily="34" charset="0"/>
              </a:rPr>
              <a:t>     - Partes importantes: introducción y conclusión.</a:t>
            </a:r>
          </a:p>
          <a:p>
            <a:pPr>
              <a:spcBef>
                <a:spcPts val="600"/>
              </a:spcBef>
              <a:spcAft>
                <a:spcPts val="600"/>
              </a:spcAft>
            </a:pPr>
            <a:r>
              <a:rPr lang="es-AR" sz="2800" dirty="0">
                <a:latin typeface="Tahoma" pitchFamily="34" charset="0"/>
                <a:ea typeface="Tahoma" pitchFamily="34" charset="0"/>
                <a:cs typeface="Tahoma" pitchFamily="34" charset="0"/>
              </a:rPr>
              <a:t>	</a:t>
            </a:r>
            <a:r>
              <a:rPr lang="es-AR" sz="2600" u="sng" dirty="0">
                <a:latin typeface="Tahoma" pitchFamily="34" charset="0"/>
                <a:ea typeface="Tahoma" pitchFamily="34" charset="0"/>
                <a:cs typeface="Tahoma" pitchFamily="34" charset="0"/>
              </a:rPr>
              <a:t>Ideas de cierre</a:t>
            </a:r>
            <a:r>
              <a:rPr lang="es-AR" sz="2600" dirty="0">
                <a:latin typeface="Tahoma" pitchFamily="34" charset="0"/>
                <a:ea typeface="Tahoma" pitchFamily="34" charset="0"/>
                <a:cs typeface="Tahoma" pitchFamily="34" charset="0"/>
              </a:rPr>
              <a:t>:</a:t>
            </a:r>
          </a:p>
          <a:p>
            <a:pPr>
              <a:spcBef>
                <a:spcPts val="600"/>
              </a:spcBef>
              <a:spcAft>
                <a:spcPts val="600"/>
              </a:spcAft>
            </a:pPr>
            <a:endParaRPr lang="es-AR" sz="2600" dirty="0">
              <a:latin typeface="Tahoma" pitchFamily="34" charset="0"/>
              <a:ea typeface="Tahoma" pitchFamily="34" charset="0"/>
              <a:cs typeface="Tahoma" pitchFamily="34" charset="0"/>
            </a:endParaRPr>
          </a:p>
          <a:p>
            <a:pPr>
              <a:spcBef>
                <a:spcPts val="600"/>
              </a:spcBef>
              <a:spcAft>
                <a:spcPts val="600"/>
              </a:spcAft>
            </a:pPr>
            <a:r>
              <a:rPr lang="es-AR" sz="2600" dirty="0">
                <a:latin typeface="Tahoma" pitchFamily="34" charset="0"/>
                <a:ea typeface="Tahoma" pitchFamily="34" charset="0"/>
                <a:cs typeface="Tahoma" pitchFamily="34" charset="0"/>
              </a:rPr>
              <a:t>	    Resumen de ideas</a:t>
            </a:r>
          </a:p>
          <a:p>
            <a:pPr>
              <a:spcBef>
                <a:spcPts val="600"/>
              </a:spcBef>
              <a:spcAft>
                <a:spcPts val="600"/>
              </a:spcAft>
            </a:pPr>
            <a:r>
              <a:rPr lang="es-AR" sz="2600" dirty="0">
                <a:latin typeface="Tahoma" pitchFamily="34" charset="0"/>
                <a:ea typeface="Tahoma" pitchFamily="34" charset="0"/>
                <a:cs typeface="Tahoma" pitchFamily="34" charset="0"/>
              </a:rPr>
              <a:t>	    El Desafío</a:t>
            </a:r>
          </a:p>
          <a:p>
            <a:pPr>
              <a:spcBef>
                <a:spcPts val="600"/>
              </a:spcBef>
              <a:spcAft>
                <a:spcPts val="600"/>
              </a:spcAft>
            </a:pPr>
            <a:r>
              <a:rPr lang="es-AR" sz="2600" dirty="0">
                <a:latin typeface="Tahoma" pitchFamily="34" charset="0"/>
                <a:ea typeface="Tahoma" pitchFamily="34" charset="0"/>
                <a:cs typeface="Tahoma" pitchFamily="34" charset="0"/>
              </a:rPr>
              <a:t>	    El llamado a la “acción”</a:t>
            </a:r>
          </a:p>
          <a:p>
            <a:pPr>
              <a:spcBef>
                <a:spcPts val="600"/>
              </a:spcBef>
              <a:spcAft>
                <a:spcPts val="600"/>
              </a:spcAft>
            </a:pPr>
            <a:r>
              <a:rPr lang="es-AR" sz="2600" dirty="0">
                <a:latin typeface="Tahoma" pitchFamily="34" charset="0"/>
                <a:ea typeface="Tahoma" pitchFamily="34" charset="0"/>
                <a:cs typeface="Tahoma" pitchFamily="34" charset="0"/>
              </a:rPr>
              <a:t>	    El factor “sentirse bien”</a:t>
            </a:r>
          </a:p>
          <a:p>
            <a:pPr>
              <a:spcBef>
                <a:spcPts val="600"/>
              </a:spcBef>
              <a:spcAft>
                <a:spcPts val="600"/>
              </a:spcAft>
            </a:pPr>
            <a:r>
              <a:rPr lang="es-AR" sz="2600" dirty="0">
                <a:latin typeface="Tahoma" pitchFamily="34" charset="0"/>
                <a:ea typeface="Tahoma" pitchFamily="34" charset="0"/>
                <a:cs typeface="Tahoma" pitchFamily="34" charset="0"/>
              </a:rPr>
              <a:t>	   </a:t>
            </a:r>
            <a:endParaRPr lang="es-AR" sz="2600" i="1" dirty="0">
              <a:latin typeface="Tahoma" pitchFamily="34" charset="0"/>
              <a:ea typeface="Tahoma" pitchFamily="34" charset="0"/>
              <a:cs typeface="Tahoma" pitchFamily="34" charset="0"/>
            </a:endParaRPr>
          </a:p>
        </p:txBody>
      </p:sp>
      <p:sp>
        <p:nvSpPr>
          <p:cNvPr id="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28</a:t>
            </a:fld>
            <a:endParaRPr kumimoji="0" lang="en-US" dirty="0"/>
          </a:p>
        </p:txBody>
      </p:sp>
      <p:sp>
        <p:nvSpPr>
          <p:cNvPr id="10" name="9 Flecha derecha"/>
          <p:cNvSpPr/>
          <p:nvPr/>
        </p:nvSpPr>
        <p:spPr>
          <a:xfrm>
            <a:off x="933660" y="3686138"/>
            <a:ext cx="216024" cy="216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derecha"/>
          <p:cNvSpPr/>
          <p:nvPr/>
        </p:nvSpPr>
        <p:spPr>
          <a:xfrm>
            <a:off x="933660" y="4262202"/>
            <a:ext cx="216024" cy="216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Flecha derecha"/>
          <p:cNvSpPr/>
          <p:nvPr/>
        </p:nvSpPr>
        <p:spPr>
          <a:xfrm>
            <a:off x="933660" y="4838266"/>
            <a:ext cx="216024" cy="216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Flecha derecha"/>
          <p:cNvSpPr/>
          <p:nvPr/>
        </p:nvSpPr>
        <p:spPr>
          <a:xfrm>
            <a:off x="933660" y="5342322"/>
            <a:ext cx="216024" cy="216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Picture 17" descr="logo solo">
            <a:extLst>
              <a:ext uri="{FF2B5EF4-FFF2-40B4-BE49-F238E27FC236}">
                <a16:creationId xmlns:a16="http://schemas.microsoft.com/office/drawing/2014/main" id="{346277B6-D0EC-4633-89F0-5315A485A69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 CuadroTexto">
            <a:extLst>
              <a:ext uri="{FF2B5EF4-FFF2-40B4-BE49-F238E27FC236}">
                <a16:creationId xmlns:a16="http://schemas.microsoft.com/office/drawing/2014/main" id="{2B58CA33-607A-47C1-A5A3-2A33377D98A4}"/>
              </a:ext>
            </a:extLst>
          </p:cNvPr>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E. ORGANIZAR LA INFORMACIÓN</a:t>
            </a:r>
          </a:p>
        </p:txBody>
      </p:sp>
      <p:sp>
        <p:nvSpPr>
          <p:cNvPr id="17" name="10 Marcador de pie de página">
            <a:extLst>
              <a:ext uri="{FF2B5EF4-FFF2-40B4-BE49-F238E27FC236}">
                <a16:creationId xmlns:a16="http://schemas.microsoft.com/office/drawing/2014/main" id="{76A1B2A5-FCC9-403F-AF27-15A7F9D1ABCE}"/>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5078313"/>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A) Simplicidad:</a:t>
            </a:r>
          </a:p>
          <a:p>
            <a:pPr marL="457200" indent="-457200">
              <a:lnSpc>
                <a:spcPct val="150000"/>
              </a:lnSpc>
              <a:buAutoNum type="alphaLcPeriod"/>
            </a:pPr>
            <a:r>
              <a:rPr lang="es-AR" sz="2400" dirty="0">
                <a:latin typeface="Tahoma" pitchFamily="34" charset="0"/>
                <a:ea typeface="Tahoma" pitchFamily="34" charset="0"/>
                <a:cs typeface="Tahoma" pitchFamily="34" charset="0"/>
              </a:rPr>
              <a:t>Reducir el numero de diapositivas al mínimo.</a:t>
            </a:r>
          </a:p>
          <a:p>
            <a:pPr marL="457200" indent="-457200">
              <a:lnSpc>
                <a:spcPct val="150000"/>
              </a:lnSpc>
              <a:buAutoNum type="alphaLcPeriod"/>
            </a:pPr>
            <a:r>
              <a:rPr lang="es-AR" sz="2400" dirty="0">
                <a:latin typeface="Tahoma" pitchFamily="34" charset="0"/>
                <a:ea typeface="Tahoma" pitchFamily="34" charset="0"/>
                <a:cs typeface="Tahoma" pitchFamily="34" charset="0"/>
              </a:rPr>
              <a:t>Presentar una/dos ideas por cada diapositiva.</a:t>
            </a:r>
          </a:p>
          <a:p>
            <a:pPr marL="457200" indent="-457200">
              <a:lnSpc>
                <a:spcPct val="150000"/>
              </a:lnSpc>
              <a:buAutoNum type="alphaLcPeriod"/>
            </a:pPr>
            <a:r>
              <a:rPr lang="es-AR" sz="2400" dirty="0">
                <a:latin typeface="Tahoma" pitchFamily="34" charset="0"/>
                <a:ea typeface="Tahoma" pitchFamily="34" charset="0"/>
                <a:cs typeface="Tahoma" pitchFamily="34" charset="0"/>
              </a:rPr>
              <a:t>Reducir texto (utilizar imágenes o gráficos).</a:t>
            </a: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pPr>
            <a:r>
              <a:rPr lang="es-AR" sz="2400" dirty="0">
                <a:latin typeface="Tahoma" pitchFamily="34" charset="0"/>
                <a:ea typeface="Tahoma" pitchFamily="34" charset="0"/>
                <a:cs typeface="Tahoma" pitchFamily="34" charset="0"/>
              </a:rPr>
              <a:t>Reglas utilizadas:			10 – 20 – 30 </a:t>
            </a:r>
          </a:p>
          <a:p>
            <a:pPr marL="457200" indent="-457200">
              <a:lnSpc>
                <a:spcPct val="150000"/>
              </a:lnSpc>
            </a:pPr>
            <a:r>
              <a:rPr lang="es-AR" sz="2400" dirty="0">
                <a:latin typeface="Tahoma" pitchFamily="34" charset="0"/>
                <a:ea typeface="Tahoma" pitchFamily="34" charset="0"/>
                <a:cs typeface="Tahoma" pitchFamily="34" charset="0"/>
              </a:rPr>
              <a:t>						20 – 20</a:t>
            </a:r>
          </a:p>
          <a:p>
            <a:pPr marL="457200" indent="-457200">
              <a:lnSpc>
                <a:spcPct val="150000"/>
              </a:lnSpc>
            </a:pPr>
            <a:r>
              <a:rPr lang="es-AR" sz="2400" dirty="0">
                <a:latin typeface="Tahoma" pitchFamily="34" charset="0"/>
                <a:ea typeface="Tahoma" pitchFamily="34" charset="0"/>
                <a:cs typeface="Tahoma" pitchFamily="34" charset="0"/>
              </a:rPr>
              <a:t>						6</a:t>
            </a:r>
          </a:p>
          <a:p>
            <a:pPr marL="457200" indent="-457200">
              <a:lnSpc>
                <a:spcPct val="150000"/>
              </a:lnSpc>
            </a:pPr>
            <a:r>
              <a:rPr lang="es-AR" sz="2400" dirty="0">
                <a:latin typeface="Tahoma" pitchFamily="34" charset="0"/>
                <a:ea typeface="Tahoma" pitchFamily="34" charset="0"/>
                <a:cs typeface="Tahoma" pitchFamily="34" charset="0"/>
              </a:rPr>
              <a:t>						33  </a:t>
            </a:r>
          </a:p>
        </p:txBody>
      </p:sp>
      <p:sp>
        <p:nvSpPr>
          <p:cNvPr id="9" name="8 Flecha derecha"/>
          <p:cNvSpPr/>
          <p:nvPr/>
        </p:nvSpPr>
        <p:spPr>
          <a:xfrm>
            <a:off x="3635896" y="4077072"/>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3635896" y="4581128"/>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Flecha derecha"/>
          <p:cNvSpPr/>
          <p:nvPr/>
        </p:nvSpPr>
        <p:spPr>
          <a:xfrm>
            <a:off x="3635896" y="5085184"/>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derecha"/>
          <p:cNvSpPr/>
          <p:nvPr/>
        </p:nvSpPr>
        <p:spPr>
          <a:xfrm>
            <a:off x="3635896" y="5661248"/>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29</a:t>
            </a:fld>
            <a:endParaRPr kumimoji="0" lang="en-US" dirty="0"/>
          </a:p>
        </p:txBody>
      </p:sp>
      <p:pic>
        <p:nvPicPr>
          <p:cNvPr id="13" name="Picture 17" descr="logo solo">
            <a:extLst>
              <a:ext uri="{FF2B5EF4-FFF2-40B4-BE49-F238E27FC236}">
                <a16:creationId xmlns:a16="http://schemas.microsoft.com/office/drawing/2014/main" id="{DAE9FB2A-EBF6-4ABC-A4E2-C5B7F26EEA0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Marcador de pie de página">
            <a:extLst>
              <a:ext uri="{FF2B5EF4-FFF2-40B4-BE49-F238E27FC236}">
                <a16:creationId xmlns:a16="http://schemas.microsoft.com/office/drawing/2014/main" id="{1CC2A8A4-9815-47B6-AD7B-A78CF96EC1FE}"/>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8" name="7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15" name="14 CuadroTexto"/>
          <p:cNvSpPr txBox="1"/>
          <p:nvPr/>
        </p:nvSpPr>
        <p:spPr>
          <a:xfrm>
            <a:off x="107504" y="1844824"/>
            <a:ext cx="8856984" cy="3323987"/>
          </a:xfrm>
          <a:prstGeom prst="rect">
            <a:avLst/>
          </a:prstGeom>
          <a:noFill/>
          <a:ln>
            <a:solidFill>
              <a:schemeClr val="tx1"/>
            </a:solidFill>
            <a:prstDash val="dash"/>
          </a:ln>
        </p:spPr>
        <p:txBody>
          <a:bodyPr wrap="square" rtlCol="0">
            <a:spAutoFit/>
          </a:bodyPr>
          <a:lstStyle/>
          <a:p>
            <a:pPr algn="ctr">
              <a:lnSpc>
                <a:spcPct val="150000"/>
              </a:lnSpc>
            </a:pPr>
            <a:r>
              <a:rPr lang="es-AR" sz="3200" i="1" dirty="0">
                <a:latin typeface="Times New Roman" pitchFamily="18" charset="0"/>
                <a:ea typeface="Tahoma" pitchFamily="34" charset="0"/>
                <a:cs typeface="Times New Roman" pitchFamily="18" charset="0"/>
              </a:rPr>
              <a:t>“Una persona puede tener grandes ideas en la vida. </a:t>
            </a:r>
          </a:p>
          <a:p>
            <a:pPr algn="ctr">
              <a:lnSpc>
                <a:spcPct val="150000"/>
              </a:lnSpc>
            </a:pPr>
            <a:r>
              <a:rPr lang="es-AR" sz="3200" i="1" dirty="0">
                <a:latin typeface="Times New Roman" pitchFamily="18" charset="0"/>
                <a:ea typeface="Tahoma" pitchFamily="34" charset="0"/>
                <a:cs typeface="Times New Roman" pitchFamily="18" charset="0"/>
              </a:rPr>
              <a:t>Pero si no sabe cómo convencer a la cantidad de personas necesarias, </a:t>
            </a:r>
          </a:p>
          <a:p>
            <a:pPr algn="ctr">
              <a:lnSpc>
                <a:spcPct val="150000"/>
              </a:lnSpc>
            </a:pPr>
            <a:r>
              <a:rPr lang="es-AR" sz="3200" i="1" dirty="0">
                <a:latin typeface="Times New Roman" pitchFamily="18" charset="0"/>
                <a:ea typeface="Tahoma" pitchFamily="34" charset="0"/>
                <a:cs typeface="Times New Roman" pitchFamily="18" charset="0"/>
              </a:rPr>
              <a:t>las ideas no tienen importancia.”</a:t>
            </a:r>
          </a:p>
          <a:p>
            <a:pPr algn="r"/>
            <a:r>
              <a:rPr lang="es-AR" b="1" dirty="0">
                <a:latin typeface="Times New Roman" pitchFamily="18" charset="0"/>
                <a:ea typeface="Tahoma" pitchFamily="34" charset="0"/>
                <a:cs typeface="Times New Roman" pitchFamily="18" charset="0"/>
              </a:rPr>
              <a:t>Gregory Berns</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a:t>
            </a:fld>
            <a:endParaRPr kumimoji="0" lang="en-US" dirty="0"/>
          </a:p>
        </p:txBody>
      </p:sp>
      <p:pic>
        <p:nvPicPr>
          <p:cNvPr id="17" name="Picture 17" descr="logo solo">
            <a:extLst>
              <a:ext uri="{FF2B5EF4-FFF2-40B4-BE49-F238E27FC236}">
                <a16:creationId xmlns:a16="http://schemas.microsoft.com/office/drawing/2014/main" id="{13F8884A-24BB-4C46-8AF6-A2D38ECBFEA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0 Marcador de pie de página">
            <a:extLst>
              <a:ext uri="{FF2B5EF4-FFF2-40B4-BE49-F238E27FC236}">
                <a16:creationId xmlns:a16="http://schemas.microsoft.com/office/drawing/2014/main" id="{99592761-3B77-411D-A3E5-AC77462B0A92}"/>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extLst>
      <p:ext uri="{BB962C8B-B14F-4D97-AF65-F5344CB8AC3E}">
        <p14:creationId xmlns:p14="http://schemas.microsoft.com/office/powerpoint/2010/main" val="34063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1754326"/>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A) Simplicidad:</a:t>
            </a:r>
          </a:p>
          <a:p>
            <a:pPr marL="457200" indent="-457200">
              <a:lnSpc>
                <a:spcPct val="150000"/>
              </a:lnSpc>
            </a:pPr>
            <a:r>
              <a:rPr lang="es-AR" sz="2400" dirty="0">
                <a:latin typeface="Tahoma" pitchFamily="34" charset="0"/>
                <a:ea typeface="Tahoma" pitchFamily="34" charset="0"/>
                <a:cs typeface="Tahoma" pitchFamily="34" charset="0"/>
              </a:rPr>
              <a:t>d.	</a:t>
            </a:r>
            <a:r>
              <a:rPr lang="es-CO" altLang="zh-CN" sz="2400" dirty="0">
                <a:solidFill>
                  <a:srgbClr val="FF0066"/>
                </a:solidFill>
                <a:ea typeface="宋体" pitchFamily="18" charset="-122"/>
              </a:rPr>
              <a:t>M</a:t>
            </a:r>
            <a:r>
              <a:rPr lang="es-CO" altLang="zh-CN" sz="2400" dirty="0">
                <a:solidFill>
                  <a:srgbClr val="0040FF"/>
                </a:solidFill>
                <a:ea typeface="宋体" pitchFamily="18" charset="-122"/>
              </a:rPr>
              <a:t>u</a:t>
            </a:r>
            <a:r>
              <a:rPr lang="es-CO" altLang="zh-CN" sz="2400" dirty="0">
                <a:solidFill>
                  <a:schemeClr val="hlink"/>
                </a:solidFill>
                <a:ea typeface="宋体" pitchFamily="18" charset="-122"/>
              </a:rPr>
              <a:t>cho</a:t>
            </a:r>
            <a:r>
              <a:rPr lang="es-CO" altLang="zh-CN" sz="2400" dirty="0">
                <a:solidFill>
                  <a:srgbClr val="FF0066"/>
                </a:solidFill>
                <a:ea typeface="宋体" pitchFamily="18" charset="-122"/>
              </a:rPr>
              <a:t>s c</a:t>
            </a:r>
            <a:r>
              <a:rPr lang="es-CO" altLang="zh-CN" sz="2400" dirty="0">
                <a:solidFill>
                  <a:srgbClr val="2F8B20"/>
                </a:solidFill>
                <a:ea typeface="宋体" pitchFamily="18" charset="-122"/>
              </a:rPr>
              <a:t>ol</a:t>
            </a:r>
            <a:r>
              <a:rPr lang="es-CO" altLang="zh-CN" sz="2400" dirty="0">
                <a:solidFill>
                  <a:srgbClr val="FFFF00"/>
                </a:solidFill>
                <a:ea typeface="宋体" pitchFamily="18" charset="-122"/>
              </a:rPr>
              <a:t>o</a:t>
            </a:r>
            <a:r>
              <a:rPr lang="es-CO" altLang="zh-CN" sz="2400" dirty="0">
                <a:solidFill>
                  <a:srgbClr val="FF0066"/>
                </a:solidFill>
                <a:ea typeface="宋体" pitchFamily="18" charset="-122"/>
              </a:rPr>
              <a:t>res</a:t>
            </a:r>
            <a:endParaRPr lang="es-AR" sz="2400" dirty="0">
              <a:latin typeface="Tahoma" pitchFamily="34" charset="0"/>
              <a:ea typeface="Tahoma" pitchFamily="34" charset="0"/>
              <a:cs typeface="Tahoma" pitchFamily="34" charset="0"/>
            </a:endParaRPr>
          </a:p>
          <a:p>
            <a:pPr marL="457200" indent="-457200">
              <a:lnSpc>
                <a:spcPct val="150000"/>
              </a:lnSpc>
            </a:pPr>
            <a:r>
              <a:rPr lang="es-AR" sz="2400" dirty="0">
                <a:latin typeface="Tahoma" pitchFamily="34" charset="0"/>
                <a:ea typeface="Tahoma" pitchFamily="34" charset="0"/>
                <a:cs typeface="Tahoma" pitchFamily="34" charset="0"/>
              </a:rPr>
              <a:t>e.	</a:t>
            </a:r>
            <a:r>
              <a:rPr lang="es-CO" altLang="zh-CN" sz="2400" dirty="0">
                <a:effectLst>
                  <a:outerShdw blurRad="38100" dist="38100" dir="2700000" algn="tl">
                    <a:srgbClr val="000000"/>
                  </a:outerShdw>
                </a:effectLst>
                <a:latin typeface="Albany" pitchFamily="34" charset="0"/>
                <a:ea typeface="宋体" pitchFamily="18" charset="-122"/>
              </a:rPr>
              <a:t>Muc</a:t>
            </a:r>
            <a:r>
              <a:rPr lang="es-CO" altLang="zh-CN" sz="2400" dirty="0">
                <a:effectLst>
                  <a:outerShdw blurRad="38100" dist="38100" dir="2700000" algn="tl">
                    <a:srgbClr val="000000"/>
                  </a:outerShdw>
                </a:effectLst>
                <a:latin typeface="Bauhaus 93" pitchFamily="82" charset="0"/>
                <a:ea typeface="宋体" pitchFamily="18" charset="-122"/>
              </a:rPr>
              <a:t>has</a:t>
            </a:r>
            <a:r>
              <a:rPr lang="es-CO" altLang="zh-CN" sz="2400" dirty="0">
                <a:effectLst>
                  <a:outerShdw blurRad="38100" dist="38100" dir="2700000" algn="tl">
                    <a:srgbClr val="000000"/>
                  </a:outerShdw>
                </a:effectLst>
                <a:ea typeface="宋体" pitchFamily="18" charset="-122"/>
              </a:rPr>
              <a:t> f</a:t>
            </a:r>
            <a:r>
              <a:rPr lang="es-CO" altLang="zh-CN" sz="2400" dirty="0">
                <a:effectLst>
                  <a:outerShdw blurRad="38100" dist="38100" dir="2700000" algn="tl">
                    <a:srgbClr val="000000"/>
                  </a:outerShdw>
                </a:effectLst>
                <a:latin typeface="Book Antiqua" pitchFamily="18" charset="0"/>
                <a:ea typeface="宋体" pitchFamily="18" charset="-122"/>
              </a:rPr>
              <a:t>ue</a:t>
            </a:r>
            <a:r>
              <a:rPr lang="es-CO" altLang="zh-CN" sz="2400" dirty="0">
                <a:effectLst>
                  <a:outerShdw blurRad="38100" dist="38100" dir="2700000" algn="tl">
                    <a:srgbClr val="000000"/>
                  </a:outerShdw>
                </a:effectLst>
                <a:ea typeface="宋体" pitchFamily="18" charset="-122"/>
              </a:rPr>
              <a:t>ntes </a:t>
            </a:r>
            <a:r>
              <a:rPr lang="es-CO" altLang="zh-CN" sz="2400" u="sng" dirty="0">
                <a:effectLst>
                  <a:outerShdw blurRad="38100" dist="38100" dir="2700000" algn="tl">
                    <a:srgbClr val="000000"/>
                  </a:outerShdw>
                </a:effectLst>
                <a:ea typeface="宋体" pitchFamily="18" charset="-122"/>
              </a:rPr>
              <a:t>y</a:t>
            </a:r>
            <a:r>
              <a:rPr lang="es-CO" altLang="zh-CN" sz="2400" dirty="0">
                <a:effectLst>
                  <a:outerShdw blurRad="38100" dist="38100" dir="2700000" algn="tl">
                    <a:srgbClr val="000000"/>
                  </a:outerShdw>
                </a:effectLst>
                <a:ea typeface="宋体" pitchFamily="18" charset="-122"/>
              </a:rPr>
              <a:t> </a:t>
            </a:r>
            <a:r>
              <a:rPr lang="es-CO" altLang="zh-CN" sz="2400" dirty="0">
                <a:effectLst>
                  <a:outerShdw blurRad="38100" dist="38100" dir="2700000" algn="tl">
                    <a:srgbClr val="000000"/>
                  </a:outerShdw>
                </a:effectLst>
                <a:latin typeface="Algerian" pitchFamily="82" charset="0"/>
                <a:ea typeface="宋体" pitchFamily="18" charset="-122"/>
              </a:rPr>
              <a:t>estilos</a:t>
            </a:r>
            <a:endParaRPr lang="es-AR" sz="24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30</a:t>
            </a:fld>
            <a:endParaRPr kumimoji="0" lang="en-US" dirty="0"/>
          </a:p>
        </p:txBody>
      </p:sp>
      <p:graphicFrame>
        <p:nvGraphicFramePr>
          <p:cNvPr id="15" name="Group 1679"/>
          <p:cNvGraphicFramePr>
            <a:graphicFrameLocks/>
          </p:cNvGraphicFramePr>
          <p:nvPr>
            <p:extLst>
              <p:ext uri="{D42A27DB-BD31-4B8C-83A1-F6EECF244321}">
                <p14:modId xmlns:p14="http://schemas.microsoft.com/office/powerpoint/2010/main" val="994290510"/>
              </p:ext>
            </p:extLst>
          </p:nvPr>
        </p:nvGraphicFramePr>
        <p:xfrm>
          <a:off x="1619672" y="2866888"/>
          <a:ext cx="6262464" cy="3566160"/>
        </p:xfrm>
        <a:graphic>
          <a:graphicData uri="http://schemas.openxmlformats.org/drawingml/2006/table">
            <a:tbl>
              <a:tblPr/>
              <a:tblGrid>
                <a:gridCol w="1464568">
                  <a:extLst>
                    <a:ext uri="{9D8B030D-6E8A-4147-A177-3AD203B41FA5}">
                      <a16:colId xmlns:a16="http://schemas.microsoft.com/office/drawing/2014/main" val="20000"/>
                    </a:ext>
                  </a:extLst>
                </a:gridCol>
                <a:gridCol w="1720386">
                  <a:extLst>
                    <a:ext uri="{9D8B030D-6E8A-4147-A177-3AD203B41FA5}">
                      <a16:colId xmlns:a16="http://schemas.microsoft.com/office/drawing/2014/main" val="20001"/>
                    </a:ext>
                  </a:extLst>
                </a:gridCol>
                <a:gridCol w="1359682">
                  <a:extLst>
                    <a:ext uri="{9D8B030D-6E8A-4147-A177-3AD203B41FA5}">
                      <a16:colId xmlns:a16="http://schemas.microsoft.com/office/drawing/2014/main" val="20002"/>
                    </a:ext>
                  </a:extLst>
                </a:gridCol>
                <a:gridCol w="1717828">
                  <a:extLst>
                    <a:ext uri="{9D8B030D-6E8A-4147-A177-3AD203B41FA5}">
                      <a16:colId xmlns:a16="http://schemas.microsoft.com/office/drawing/2014/main" val="20003"/>
                    </a:ext>
                  </a:extLst>
                </a:gridCol>
              </a:tblGrid>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chemeClr val="tx1"/>
                          </a:solidFill>
                          <a:effectLst/>
                          <a:latin typeface="Tahoma" pitchFamily="34" charset="0"/>
                        </a:rPr>
                        <a:t>mes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Yahoo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Hotmail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Gmail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FFFF"/>
                          </a:solidFill>
                          <a:effectLst/>
                          <a:latin typeface="Tahoma" pitchFamily="34" charset="0"/>
                        </a:rPr>
                        <a:t>Enero</a:t>
                      </a:r>
                      <a:endParaRPr kumimoji="1" lang="es-CO" sz="1200" b="1"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EF1F1D"/>
                          </a:solidFill>
                          <a:effectLst/>
                          <a:latin typeface="Tahoma" pitchFamily="34" charset="0"/>
                        </a:rPr>
                        <a:t>11,345,875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14,243,765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3,456,654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chemeClr val="tx1"/>
                          </a:solidFill>
                          <a:effectLst/>
                          <a:latin typeface="Tahoma" pitchFamily="34" charset="0"/>
                        </a:rPr>
                        <a:t>Febrero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EF1F1D"/>
                          </a:solidFill>
                          <a:effectLst/>
                          <a:latin typeface="Tahoma" pitchFamily="34" charset="0"/>
                        </a:rPr>
                        <a:t>1,094,076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EA18"/>
                          </a:solidFill>
                          <a:effectLst/>
                          <a:latin typeface="Tahoma" pitchFamily="34" charset="0"/>
                        </a:rPr>
                        <a:t>12,354,876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16,763,738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Marzo</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17,543,934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EA18"/>
                          </a:solidFill>
                          <a:effectLst/>
                          <a:latin typeface="Tahoma" pitchFamily="34" charset="0"/>
                        </a:rPr>
                        <a:t>6,763,734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16,654,123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Abrill</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16,265,543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EA18"/>
                          </a:solidFill>
                          <a:effectLst/>
                          <a:latin typeface="Tahoma" pitchFamily="34" charset="0"/>
                        </a:rPr>
                        <a:t>10,543,657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7,154,435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Mayo</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8,623,451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EA18"/>
                          </a:solidFill>
                          <a:effectLst/>
                          <a:latin typeface="Tahoma" pitchFamily="34" charset="0"/>
                        </a:rPr>
                        <a:t>10,006,005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14,176,432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Junio</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16,254,165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EA18"/>
                          </a:solidFill>
                          <a:effectLst/>
                          <a:latin typeface="Tahoma" pitchFamily="34" charset="0"/>
                        </a:rPr>
                        <a:t>1,343,4780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5DA31E"/>
                          </a:solidFill>
                          <a:effectLst/>
                          <a:latin typeface="Tahoma" pitchFamily="34" charset="0"/>
                        </a:rPr>
                        <a:t>4,143,342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Julio</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8,154,765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EA18"/>
                          </a:solidFill>
                          <a:effectLst/>
                          <a:latin typeface="Tahoma" pitchFamily="34" charset="0"/>
                        </a:rPr>
                        <a:t>15,345,654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5DA31E"/>
                          </a:solidFill>
                          <a:effectLst/>
                          <a:latin typeface="Tahoma" pitchFamily="34" charset="0"/>
                        </a:rPr>
                        <a:t>18,654,765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Agosto</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8,234,431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18,176,243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5DA31E"/>
                          </a:solidFill>
                          <a:effectLst/>
                          <a:latin typeface="Tahoma" pitchFamily="34" charset="0"/>
                        </a:rPr>
                        <a:t>17,762,254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Septiembre</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4,342,876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18,763,265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5DA31E"/>
                          </a:solidFill>
                          <a:effectLst/>
                          <a:latin typeface="Tahoma" pitchFamily="34" charset="0"/>
                        </a:rPr>
                        <a:t>9,534,865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Octubre</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2,435,243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9,623,254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5DA31E"/>
                          </a:solidFill>
                          <a:effectLst/>
                          <a:latin typeface="Tahoma" pitchFamily="34" charset="0"/>
                        </a:rPr>
                        <a:t>5,342,456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FFFF"/>
                          </a:solidFill>
                          <a:effectLst/>
                          <a:latin typeface="Tahoma" pitchFamily="34" charset="0"/>
                        </a:rPr>
                        <a:t>Noviembre</a:t>
                      </a:r>
                      <a:endParaRPr kumimoji="1" lang="es-CO" sz="12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5,345,241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954,234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5DA31E"/>
                          </a:solidFill>
                          <a:effectLst/>
                          <a:latin typeface="Tahoma" pitchFamily="34" charset="0"/>
                        </a:rPr>
                        <a:t>6,765,342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2701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FFFFFF"/>
                          </a:solidFill>
                          <a:effectLst/>
                          <a:latin typeface="Tahoma" pitchFamily="34" charset="0"/>
                        </a:rPr>
                        <a:t>Diciembre</a:t>
                      </a:r>
                      <a:endParaRPr kumimoji="1" lang="es-CO" sz="1200" b="1"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EF1F1D"/>
                          </a:solidFill>
                          <a:effectLst/>
                          <a:latin typeface="Tahoma" pitchFamily="34" charset="0"/>
                        </a:rPr>
                        <a:t>12,456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a:ln>
                            <a:noFill/>
                          </a:ln>
                          <a:solidFill>
                            <a:srgbClr val="FFEA18"/>
                          </a:solidFill>
                          <a:effectLst/>
                          <a:latin typeface="Tahoma" pitchFamily="34" charset="0"/>
                        </a:rPr>
                        <a:t>9,876,243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s-CO" sz="1200" b="1" i="0" u="none" strike="noStrike" cap="none" normalizeH="0" baseline="0" dirty="0">
                          <a:ln>
                            <a:noFill/>
                          </a:ln>
                          <a:solidFill>
                            <a:srgbClr val="5DA31E"/>
                          </a:solidFill>
                          <a:effectLst/>
                          <a:latin typeface="Tahoma" pitchFamily="34" charset="0"/>
                        </a:rPr>
                        <a:t>3,763,765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9" name="Picture 17" descr="logo solo">
            <a:extLst>
              <a:ext uri="{FF2B5EF4-FFF2-40B4-BE49-F238E27FC236}">
                <a16:creationId xmlns:a16="http://schemas.microsoft.com/office/drawing/2014/main" id="{32DD0C33-7749-4CEE-8EFA-DA13DD1256F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0 Marcador de pie de página">
            <a:extLst>
              <a:ext uri="{FF2B5EF4-FFF2-40B4-BE49-F238E27FC236}">
                <a16:creationId xmlns:a16="http://schemas.microsoft.com/office/drawing/2014/main" id="{A609B056-6A00-4123-A1CE-48D67A0D9D1B}"/>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1200329"/>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A) Simplicidad:</a:t>
            </a:r>
          </a:p>
          <a:p>
            <a:pPr marL="457200" indent="-457200">
              <a:lnSpc>
                <a:spcPct val="150000"/>
              </a:lnSpc>
            </a:pPr>
            <a:endParaRPr lang="es-AR" sz="24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31</a:t>
            </a:fld>
            <a:endParaRPr kumimoji="0" lang="en-US" dirty="0"/>
          </a:p>
        </p:txBody>
      </p:sp>
      <p:graphicFrame>
        <p:nvGraphicFramePr>
          <p:cNvPr id="62000" name="Object 560"/>
          <p:cNvGraphicFramePr>
            <a:graphicFrameLocks noChangeAspect="1"/>
          </p:cNvGraphicFramePr>
          <p:nvPr/>
        </p:nvGraphicFramePr>
        <p:xfrm>
          <a:off x="1" y="1844824"/>
          <a:ext cx="4644008" cy="3081876"/>
        </p:xfrm>
        <a:graphic>
          <a:graphicData uri="http://schemas.openxmlformats.org/presentationml/2006/ole">
            <mc:AlternateContent xmlns:mc="http://schemas.openxmlformats.org/markup-compatibility/2006">
              <mc:Choice xmlns:v="urn:schemas-microsoft-com:vml" Requires="v">
                <p:oleObj spid="_x0000_s1050" name="Gráfico" r:id="rId4" imgW="8620022" imgH="4114867" progId="MSGraph.Chart.8">
                  <p:embed followColorScheme="full"/>
                </p:oleObj>
              </mc:Choice>
              <mc:Fallback>
                <p:oleObj name="Gráfico" r:id="rId4" imgW="8620022" imgH="4114867" progId="MSGraph.Chart.8">
                  <p:embed followColorScheme="full"/>
                  <p:pic>
                    <p:nvPicPr>
                      <p:cNvPr id="0" name="Object 5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844824"/>
                        <a:ext cx="4644008" cy="308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4823271" y="1916832"/>
          <a:ext cx="4320729" cy="3083364"/>
        </p:xfrm>
        <a:graphic>
          <a:graphicData uri="http://schemas.openxmlformats.org/presentationml/2006/ole">
            <mc:AlternateContent xmlns:mc="http://schemas.openxmlformats.org/markup-compatibility/2006">
              <mc:Choice xmlns:v="urn:schemas-microsoft-com:vml" Requires="v">
                <p:oleObj spid="_x0000_s1051" name="Gráfico" r:id="rId6" imgW="8620022" imgH="4114867" progId="MSGraph.Chart.8">
                  <p:embed followColorScheme="full"/>
                </p:oleObj>
              </mc:Choice>
              <mc:Fallback>
                <p:oleObj name="Gráfico" r:id="rId6" imgW="8620022" imgH="4114867" progId="MSGraph.Chart.8">
                  <p:embed followColorScheme="full"/>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3271" y="1916832"/>
                        <a:ext cx="4320729" cy="308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17" descr="logo solo">
            <a:extLst>
              <a:ext uri="{FF2B5EF4-FFF2-40B4-BE49-F238E27FC236}">
                <a16:creationId xmlns:a16="http://schemas.microsoft.com/office/drawing/2014/main" id="{C1178138-F8B8-4DED-B111-3E7F1A87D50A}"/>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DF563368-49E7-4123-921C-7FBCB78F3CFC}"/>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2862322"/>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B) Estilo Propio:</a:t>
            </a:r>
          </a:p>
          <a:p>
            <a:pPr marL="457200" indent="-457200">
              <a:lnSpc>
                <a:spcPct val="150000"/>
              </a:lnSpc>
              <a:buAutoNum type="alphaLcPeriod"/>
            </a:pPr>
            <a:r>
              <a:rPr lang="es-AR" sz="2400" dirty="0">
                <a:latin typeface="Tahoma" pitchFamily="34" charset="0"/>
                <a:ea typeface="Tahoma" pitchFamily="34" charset="0"/>
                <a:cs typeface="Tahoma" pitchFamily="34" charset="0"/>
              </a:rPr>
              <a:t>Crear un estilo de presentación personal.</a:t>
            </a:r>
          </a:p>
          <a:p>
            <a:pPr marL="457200" indent="-457200">
              <a:lnSpc>
                <a:spcPct val="150000"/>
              </a:lnSpc>
              <a:buAutoNum type="alphaLcPeriod"/>
            </a:pPr>
            <a:r>
              <a:rPr lang="es-AR" sz="2400" dirty="0">
                <a:latin typeface="Tahoma" pitchFamily="34" charset="0"/>
                <a:ea typeface="Tahoma" pitchFamily="34" charset="0"/>
                <a:cs typeface="Tahoma" pitchFamily="34" charset="0"/>
              </a:rPr>
              <a:t>No utilizar diferentes estilos en la misma presentación.</a:t>
            </a:r>
          </a:p>
          <a:p>
            <a:pPr marL="457200" indent="-457200">
              <a:lnSpc>
                <a:spcPct val="150000"/>
              </a:lnSpc>
              <a:buAutoNum type="alphaLcPeriod"/>
            </a:pPr>
            <a:r>
              <a:rPr lang="es-AR" sz="2400" dirty="0">
                <a:latin typeface="Tahoma" pitchFamily="34" charset="0"/>
                <a:ea typeface="Tahoma" pitchFamily="34" charset="0"/>
                <a:cs typeface="Tahoma" pitchFamily="34" charset="0"/>
              </a:rPr>
              <a:t>Utilizar fondos atractivos pero no llamativos.</a:t>
            </a:r>
          </a:p>
          <a:p>
            <a:pPr marL="457200" indent="-457200">
              <a:lnSpc>
                <a:spcPct val="150000"/>
              </a:lnSpc>
            </a:pPr>
            <a:endParaRPr lang="es-AR" sz="2400" dirty="0">
              <a:latin typeface="Tahoma" pitchFamily="34" charset="0"/>
              <a:ea typeface="Tahoma" pitchFamily="34" charset="0"/>
              <a:cs typeface="Tahoma" pitchFamily="34" charset="0"/>
            </a:endParaRPr>
          </a:p>
        </p:txBody>
      </p:sp>
      <p:pic>
        <p:nvPicPr>
          <p:cNvPr id="17410" name="Picture 2"/>
          <p:cNvPicPr>
            <a:picLocks noChangeAspect="1" noChangeArrowheads="1"/>
          </p:cNvPicPr>
          <p:nvPr/>
        </p:nvPicPr>
        <p:blipFill>
          <a:blip r:embed="rId3" cstate="print"/>
          <a:srcRect/>
          <a:stretch>
            <a:fillRect/>
          </a:stretch>
        </p:blipFill>
        <p:spPr bwMode="auto">
          <a:xfrm>
            <a:off x="3203848" y="4005064"/>
            <a:ext cx="2723780" cy="2088232"/>
          </a:xfrm>
          <a:prstGeom prst="rect">
            <a:avLst/>
          </a:prstGeom>
          <a:noFill/>
          <a:ln w="9525">
            <a:solidFill>
              <a:schemeClr val="bg1"/>
            </a:solid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6228184" y="4005064"/>
            <a:ext cx="2763088" cy="2088232"/>
          </a:xfrm>
          <a:prstGeom prst="rect">
            <a:avLst/>
          </a:prstGeom>
          <a:noFill/>
          <a:ln w="9525">
            <a:solidFill>
              <a:schemeClr val="bg1"/>
            </a:solid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179512" y="4005064"/>
            <a:ext cx="2771800" cy="2083439"/>
          </a:xfrm>
          <a:prstGeom prst="rect">
            <a:avLst/>
          </a:prstGeom>
          <a:noFill/>
          <a:ln w="9525">
            <a:solidFill>
              <a:schemeClr val="bg1"/>
            </a:solidFill>
            <a:miter lim="800000"/>
            <a:headEnd/>
            <a:tailEnd/>
          </a:ln>
        </p:spPr>
      </p:pic>
      <p:sp>
        <p:nvSpPr>
          <p:cNvPr id="12"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32</a:t>
            </a:fld>
            <a:endParaRPr kumimoji="0" lang="en-US" dirty="0"/>
          </a:p>
        </p:txBody>
      </p:sp>
      <p:pic>
        <p:nvPicPr>
          <p:cNvPr id="11" name="Picture 17" descr="logo solo">
            <a:extLst>
              <a:ext uri="{FF2B5EF4-FFF2-40B4-BE49-F238E27FC236}">
                <a16:creationId xmlns:a16="http://schemas.microsoft.com/office/drawing/2014/main" id="{03B3A35C-D3C3-4897-9BCD-5A4C9B9205D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7F353436-CAF4-4157-AF00-18D93135A32D}"/>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1754326"/>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C) Visibilidad:</a:t>
            </a:r>
          </a:p>
          <a:p>
            <a:pPr marL="457200" indent="-457200">
              <a:lnSpc>
                <a:spcPct val="150000"/>
              </a:lnSpc>
              <a:buAutoNum type="alphaLcPeriod"/>
            </a:pPr>
            <a:r>
              <a:rPr lang="es-AR" sz="2400" dirty="0">
                <a:latin typeface="Tahoma" pitchFamily="34" charset="0"/>
                <a:ea typeface="Tahoma" pitchFamily="34" charset="0"/>
                <a:cs typeface="Tahoma" pitchFamily="34" charset="0"/>
              </a:rPr>
              <a:t>Seleccione adecuadamente el tipo de fuente y el tamaño.</a:t>
            </a:r>
          </a:p>
          <a:p>
            <a:pPr marL="457200" indent="-457200">
              <a:lnSpc>
                <a:spcPct val="150000"/>
              </a:lnSpc>
            </a:pPr>
            <a:endParaRPr lang="es-AR" sz="2400" dirty="0">
              <a:latin typeface="Tahoma" pitchFamily="34" charset="0"/>
              <a:ea typeface="Tahoma" pitchFamily="34" charset="0"/>
              <a:cs typeface="Tahoma" pitchFamily="34" charset="0"/>
            </a:endParaRPr>
          </a:p>
        </p:txBody>
      </p:sp>
      <p:sp>
        <p:nvSpPr>
          <p:cNvPr id="13" name="Rectangle 3"/>
          <p:cNvSpPr txBox="1">
            <a:spLocks noChangeArrowheads="1"/>
          </p:cNvSpPr>
          <p:nvPr/>
        </p:nvSpPr>
        <p:spPr>
          <a:xfrm>
            <a:off x="251520" y="2492896"/>
            <a:ext cx="8056240" cy="3403446"/>
          </a:xfrm>
          <a:prstGeom prst="rect">
            <a:avLst/>
          </a:prstGeom>
        </p:spPr>
        <p:txBody>
          <a:bodyPr vert="horz" lIns="0" rIns="18288">
            <a:norm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12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12</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18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18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18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18</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2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24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2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24  (texto</a:t>
            </a:r>
            <a:r>
              <a:rPr kumimoji="0" lang="es-CO" sz="2400" b="0" i="0" u="none" strike="noStrike" kern="1200" cap="none" spc="0" normalizeH="0" noProof="0" dirty="0">
                <a:ln>
                  <a:noFill/>
                </a:ln>
                <a:solidFill>
                  <a:srgbClr val="FFFF00"/>
                </a:solidFill>
                <a:effectLst/>
                <a:uLnTx/>
                <a:uFillTx/>
                <a:latin typeface="Arial" pitchFamily="34" charset="0"/>
                <a:ea typeface="+mn-ea"/>
                <a:cs typeface="Arial" pitchFamily="34" charset="0"/>
              </a:rPr>
              <a:t> normal)</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3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34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3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34 (Títulos)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36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36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36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36</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4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44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4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44</a:t>
            </a:r>
          </a:p>
        </p:txBody>
      </p:sp>
      <p:sp>
        <p:nvSpPr>
          <p:cNvPr id="14" name="AutoShape 5"/>
          <p:cNvSpPr>
            <a:spLocks noChangeArrowheads="1"/>
          </p:cNvSpPr>
          <p:nvPr/>
        </p:nvSpPr>
        <p:spPr bwMode="auto">
          <a:xfrm>
            <a:off x="2267744" y="2567391"/>
            <a:ext cx="1944216" cy="584521"/>
          </a:xfrm>
          <a:prstGeom prst="leftArrow">
            <a:avLst>
              <a:gd name="adj1" fmla="val 50000"/>
              <a:gd name="adj2" fmla="val 106086"/>
            </a:avLst>
          </a:prstGeom>
          <a:noFill/>
          <a:ln w="38100">
            <a:solidFill>
              <a:schemeClr val="accent1">
                <a:lumMod val="20000"/>
                <a:lumOff val="80000"/>
              </a:schemeClr>
            </a:solidFill>
            <a:miter lim="800000"/>
            <a:headEnd type="none" w="sm" len="sm"/>
            <a:tailEnd type="none" w="sm" len="sm"/>
          </a:ln>
        </p:spPr>
        <p:txBody>
          <a:bodyPr wrap="none" anchor="ctr"/>
          <a:lstStyle/>
          <a:p>
            <a:pPr algn="ctr" eaLnBrk="1" hangingPunct="1"/>
            <a:r>
              <a:rPr kumimoji="1" lang="es-CO" altLang="zh-TW" b="1" dirty="0">
                <a:solidFill>
                  <a:schemeClr val="accent2">
                    <a:lumMod val="20000"/>
                    <a:lumOff val="80000"/>
                  </a:schemeClr>
                </a:solidFill>
                <a:latin typeface="Arial" charset="0"/>
              </a:rPr>
              <a:t>Muy pequeño</a:t>
            </a:r>
          </a:p>
        </p:txBody>
      </p:sp>
      <p:grpSp>
        <p:nvGrpSpPr>
          <p:cNvPr id="15" name="Group 150"/>
          <p:cNvGrpSpPr>
            <a:grpSpLocks/>
          </p:cNvGrpSpPr>
          <p:nvPr/>
        </p:nvGrpSpPr>
        <p:grpSpPr bwMode="auto">
          <a:xfrm>
            <a:off x="4976176" y="5020610"/>
            <a:ext cx="1714847" cy="1556792"/>
            <a:chOff x="288" y="2258"/>
            <a:chExt cx="2130" cy="1959"/>
          </a:xfrm>
        </p:grpSpPr>
        <p:sp>
          <p:nvSpPr>
            <p:cNvPr id="16" name="Freeform 151"/>
            <p:cNvSpPr>
              <a:spLocks/>
            </p:cNvSpPr>
            <p:nvPr/>
          </p:nvSpPr>
          <p:spPr bwMode="auto">
            <a:xfrm>
              <a:off x="902" y="2258"/>
              <a:ext cx="1516" cy="1308"/>
            </a:xfrm>
            <a:custGeom>
              <a:avLst/>
              <a:gdLst>
                <a:gd name="T0" fmla="*/ 803 w 1516"/>
                <a:gd name="T1" fmla="*/ 1307 h 1308"/>
                <a:gd name="T2" fmla="*/ 891 w 1516"/>
                <a:gd name="T3" fmla="*/ 1298 h 1308"/>
                <a:gd name="T4" fmla="*/ 976 w 1516"/>
                <a:gd name="T5" fmla="*/ 1281 h 1308"/>
                <a:gd name="T6" fmla="*/ 1058 w 1516"/>
                <a:gd name="T7" fmla="*/ 1254 h 1308"/>
                <a:gd name="T8" fmla="*/ 1134 w 1516"/>
                <a:gd name="T9" fmla="*/ 1222 h 1308"/>
                <a:gd name="T10" fmla="*/ 1205 w 1516"/>
                <a:gd name="T11" fmla="*/ 1181 h 1308"/>
                <a:gd name="T12" fmla="*/ 1270 w 1516"/>
                <a:gd name="T13" fmla="*/ 1136 h 1308"/>
                <a:gd name="T14" fmla="*/ 1329 w 1516"/>
                <a:gd name="T15" fmla="*/ 1083 h 1308"/>
                <a:gd name="T16" fmla="*/ 1391 w 1516"/>
                <a:gd name="T17" fmla="*/ 1012 h 1308"/>
                <a:gd name="T18" fmla="*/ 1450 w 1516"/>
                <a:gd name="T19" fmla="*/ 919 h 1308"/>
                <a:gd name="T20" fmla="*/ 1492 w 1516"/>
                <a:gd name="T21" fmla="*/ 817 h 1308"/>
                <a:gd name="T22" fmla="*/ 1512 w 1516"/>
                <a:gd name="T23" fmla="*/ 709 h 1308"/>
                <a:gd name="T24" fmla="*/ 1514 w 1516"/>
                <a:gd name="T25" fmla="*/ 612 h 1308"/>
                <a:gd name="T26" fmla="*/ 1502 w 1516"/>
                <a:gd name="T27" fmla="*/ 533 h 1308"/>
                <a:gd name="T28" fmla="*/ 1480 w 1516"/>
                <a:gd name="T29" fmla="*/ 456 h 1308"/>
                <a:gd name="T30" fmla="*/ 1448 w 1516"/>
                <a:gd name="T31" fmla="*/ 383 h 1308"/>
                <a:gd name="T32" fmla="*/ 1405 w 1516"/>
                <a:gd name="T33" fmla="*/ 315 h 1308"/>
                <a:gd name="T34" fmla="*/ 1354 w 1516"/>
                <a:gd name="T35" fmla="*/ 252 h 1308"/>
                <a:gd name="T36" fmla="*/ 1295 w 1516"/>
                <a:gd name="T37" fmla="*/ 194 h 1308"/>
                <a:gd name="T38" fmla="*/ 1230 w 1516"/>
                <a:gd name="T39" fmla="*/ 143 h 1308"/>
                <a:gd name="T40" fmla="*/ 1171 w 1516"/>
                <a:gd name="T41" fmla="*/ 106 h 1308"/>
                <a:gd name="T42" fmla="*/ 1122 w 1516"/>
                <a:gd name="T43" fmla="*/ 81 h 1308"/>
                <a:gd name="T44" fmla="*/ 1071 w 1516"/>
                <a:gd name="T45" fmla="*/ 58 h 1308"/>
                <a:gd name="T46" fmla="*/ 1018 w 1516"/>
                <a:gd name="T47" fmla="*/ 39 h 1308"/>
                <a:gd name="T48" fmla="*/ 962 w 1516"/>
                <a:gd name="T49" fmla="*/ 24 h 1308"/>
                <a:gd name="T50" fmla="*/ 906 w 1516"/>
                <a:gd name="T51" fmla="*/ 12 h 1308"/>
                <a:gd name="T52" fmla="*/ 848 w 1516"/>
                <a:gd name="T53" fmla="*/ 4 h 1308"/>
                <a:gd name="T54" fmla="*/ 788 w 1516"/>
                <a:gd name="T55" fmla="*/ 0 h 1308"/>
                <a:gd name="T56" fmla="*/ 725 w 1516"/>
                <a:gd name="T57" fmla="*/ 1 h 1308"/>
                <a:gd name="T58" fmla="*/ 659 w 1516"/>
                <a:gd name="T59" fmla="*/ 5 h 1308"/>
                <a:gd name="T60" fmla="*/ 596 w 1516"/>
                <a:gd name="T61" fmla="*/ 15 h 1308"/>
                <a:gd name="T62" fmla="*/ 534 w 1516"/>
                <a:gd name="T63" fmla="*/ 28 h 1308"/>
                <a:gd name="T64" fmla="*/ 474 w 1516"/>
                <a:gd name="T65" fmla="*/ 47 h 1308"/>
                <a:gd name="T66" fmla="*/ 418 w 1516"/>
                <a:gd name="T67" fmla="*/ 70 h 1308"/>
                <a:gd name="T68" fmla="*/ 363 w 1516"/>
                <a:gd name="T69" fmla="*/ 96 h 1308"/>
                <a:gd name="T70" fmla="*/ 312 w 1516"/>
                <a:gd name="T71" fmla="*/ 125 h 1308"/>
                <a:gd name="T72" fmla="*/ 255 w 1516"/>
                <a:gd name="T73" fmla="*/ 165 h 1308"/>
                <a:gd name="T74" fmla="*/ 195 w 1516"/>
                <a:gd name="T75" fmla="*/ 216 h 1308"/>
                <a:gd name="T76" fmla="*/ 143 w 1516"/>
                <a:gd name="T77" fmla="*/ 271 h 1308"/>
                <a:gd name="T78" fmla="*/ 98 w 1516"/>
                <a:gd name="T79" fmla="*/ 332 h 1308"/>
                <a:gd name="T80" fmla="*/ 60 w 1516"/>
                <a:gd name="T81" fmla="*/ 398 h 1308"/>
                <a:gd name="T82" fmla="*/ 32 w 1516"/>
                <a:gd name="T83" fmla="*/ 468 h 1308"/>
                <a:gd name="T84" fmla="*/ 12 w 1516"/>
                <a:gd name="T85" fmla="*/ 539 h 1308"/>
                <a:gd name="T86" fmla="*/ 1 w 1516"/>
                <a:gd name="T87" fmla="*/ 616 h 1308"/>
                <a:gd name="T88" fmla="*/ 1 w 1516"/>
                <a:gd name="T89" fmla="*/ 688 h 1308"/>
                <a:gd name="T90" fmla="*/ 9 w 1516"/>
                <a:gd name="T91" fmla="*/ 753 h 1308"/>
                <a:gd name="T92" fmla="*/ 24 w 1516"/>
                <a:gd name="T93" fmla="*/ 817 h 1308"/>
                <a:gd name="T94" fmla="*/ 46 w 1516"/>
                <a:gd name="T95" fmla="*/ 878 h 1308"/>
                <a:gd name="T96" fmla="*/ 76 w 1516"/>
                <a:gd name="T97" fmla="*/ 937 h 1308"/>
                <a:gd name="T98" fmla="*/ 110 w 1516"/>
                <a:gd name="T99" fmla="*/ 993 h 1308"/>
                <a:gd name="T100" fmla="*/ 151 w 1516"/>
                <a:gd name="T101" fmla="*/ 1045 h 1308"/>
                <a:gd name="T102" fmla="*/ 196 w 1516"/>
                <a:gd name="T103" fmla="*/ 1093 h 1308"/>
                <a:gd name="T104" fmla="*/ 249 w 1516"/>
                <a:gd name="T105" fmla="*/ 1138 h 1308"/>
                <a:gd name="T106" fmla="*/ 304 w 1516"/>
                <a:gd name="T107" fmla="*/ 1178 h 1308"/>
                <a:gd name="T108" fmla="*/ 365 w 1516"/>
                <a:gd name="T109" fmla="*/ 1213 h 1308"/>
                <a:gd name="T110" fmla="*/ 430 w 1516"/>
                <a:gd name="T111" fmla="*/ 1243 h 1308"/>
                <a:gd name="T112" fmla="*/ 497 w 1516"/>
                <a:gd name="T113" fmla="*/ 1269 h 1308"/>
                <a:gd name="T114" fmla="*/ 568 w 1516"/>
                <a:gd name="T115" fmla="*/ 1287 h 1308"/>
                <a:gd name="T116" fmla="*/ 642 w 1516"/>
                <a:gd name="T117" fmla="*/ 1300 h 1308"/>
                <a:gd name="T118" fmla="*/ 718 w 1516"/>
                <a:gd name="T119" fmla="*/ 1307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6"/>
                <a:gd name="T181" fmla="*/ 0 h 1308"/>
                <a:gd name="T182" fmla="*/ 1516 w 1516"/>
                <a:gd name="T183" fmla="*/ 1308 h 1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6" h="1308">
                  <a:moveTo>
                    <a:pt x="757" y="1308"/>
                  </a:moveTo>
                  <a:lnTo>
                    <a:pt x="803" y="1307"/>
                  </a:lnTo>
                  <a:lnTo>
                    <a:pt x="848" y="1303"/>
                  </a:lnTo>
                  <a:lnTo>
                    <a:pt x="891" y="1298"/>
                  </a:lnTo>
                  <a:lnTo>
                    <a:pt x="935" y="1290"/>
                  </a:lnTo>
                  <a:lnTo>
                    <a:pt x="976" y="1281"/>
                  </a:lnTo>
                  <a:lnTo>
                    <a:pt x="1018" y="1269"/>
                  </a:lnTo>
                  <a:lnTo>
                    <a:pt x="1058" y="1254"/>
                  </a:lnTo>
                  <a:lnTo>
                    <a:pt x="1096" y="1239"/>
                  </a:lnTo>
                  <a:lnTo>
                    <a:pt x="1134" y="1222"/>
                  </a:lnTo>
                  <a:lnTo>
                    <a:pt x="1170" y="1202"/>
                  </a:lnTo>
                  <a:lnTo>
                    <a:pt x="1205" y="1181"/>
                  </a:lnTo>
                  <a:lnTo>
                    <a:pt x="1239" y="1160"/>
                  </a:lnTo>
                  <a:lnTo>
                    <a:pt x="1270" y="1136"/>
                  </a:lnTo>
                  <a:lnTo>
                    <a:pt x="1301" y="1109"/>
                  </a:lnTo>
                  <a:lnTo>
                    <a:pt x="1329" y="1083"/>
                  </a:lnTo>
                  <a:lnTo>
                    <a:pt x="1356" y="1055"/>
                  </a:lnTo>
                  <a:lnTo>
                    <a:pt x="1391" y="1012"/>
                  </a:lnTo>
                  <a:lnTo>
                    <a:pt x="1423" y="967"/>
                  </a:lnTo>
                  <a:lnTo>
                    <a:pt x="1450" y="919"/>
                  </a:lnTo>
                  <a:lnTo>
                    <a:pt x="1473" y="869"/>
                  </a:lnTo>
                  <a:lnTo>
                    <a:pt x="1492" y="817"/>
                  </a:lnTo>
                  <a:lnTo>
                    <a:pt x="1505" y="764"/>
                  </a:lnTo>
                  <a:lnTo>
                    <a:pt x="1512" y="709"/>
                  </a:lnTo>
                  <a:lnTo>
                    <a:pt x="1516" y="654"/>
                  </a:lnTo>
                  <a:lnTo>
                    <a:pt x="1514" y="612"/>
                  </a:lnTo>
                  <a:lnTo>
                    <a:pt x="1510" y="572"/>
                  </a:lnTo>
                  <a:lnTo>
                    <a:pt x="1502" y="533"/>
                  </a:lnTo>
                  <a:lnTo>
                    <a:pt x="1493" y="494"/>
                  </a:lnTo>
                  <a:lnTo>
                    <a:pt x="1480" y="456"/>
                  </a:lnTo>
                  <a:lnTo>
                    <a:pt x="1465" y="418"/>
                  </a:lnTo>
                  <a:lnTo>
                    <a:pt x="1448" y="383"/>
                  </a:lnTo>
                  <a:lnTo>
                    <a:pt x="1427" y="348"/>
                  </a:lnTo>
                  <a:lnTo>
                    <a:pt x="1405" y="315"/>
                  </a:lnTo>
                  <a:lnTo>
                    <a:pt x="1382" y="282"/>
                  </a:lnTo>
                  <a:lnTo>
                    <a:pt x="1354" y="252"/>
                  </a:lnTo>
                  <a:lnTo>
                    <a:pt x="1326" y="222"/>
                  </a:lnTo>
                  <a:lnTo>
                    <a:pt x="1295" y="194"/>
                  </a:lnTo>
                  <a:lnTo>
                    <a:pt x="1264" y="168"/>
                  </a:lnTo>
                  <a:lnTo>
                    <a:pt x="1230" y="143"/>
                  </a:lnTo>
                  <a:lnTo>
                    <a:pt x="1194" y="120"/>
                  </a:lnTo>
                  <a:lnTo>
                    <a:pt x="1171" y="106"/>
                  </a:lnTo>
                  <a:lnTo>
                    <a:pt x="1146" y="93"/>
                  </a:lnTo>
                  <a:lnTo>
                    <a:pt x="1122" y="81"/>
                  </a:lnTo>
                  <a:lnTo>
                    <a:pt x="1097" y="69"/>
                  </a:lnTo>
                  <a:lnTo>
                    <a:pt x="1071" y="58"/>
                  </a:lnTo>
                  <a:lnTo>
                    <a:pt x="1045" y="48"/>
                  </a:lnTo>
                  <a:lnTo>
                    <a:pt x="1018" y="39"/>
                  </a:lnTo>
                  <a:lnTo>
                    <a:pt x="990" y="32"/>
                  </a:lnTo>
                  <a:lnTo>
                    <a:pt x="962" y="24"/>
                  </a:lnTo>
                  <a:lnTo>
                    <a:pt x="935" y="17"/>
                  </a:lnTo>
                  <a:lnTo>
                    <a:pt x="906" y="12"/>
                  </a:lnTo>
                  <a:lnTo>
                    <a:pt x="877" y="8"/>
                  </a:lnTo>
                  <a:lnTo>
                    <a:pt x="848" y="4"/>
                  </a:lnTo>
                  <a:lnTo>
                    <a:pt x="817" y="2"/>
                  </a:lnTo>
                  <a:lnTo>
                    <a:pt x="788" y="0"/>
                  </a:lnTo>
                  <a:lnTo>
                    <a:pt x="757" y="0"/>
                  </a:lnTo>
                  <a:lnTo>
                    <a:pt x="725" y="1"/>
                  </a:lnTo>
                  <a:lnTo>
                    <a:pt x="692" y="2"/>
                  </a:lnTo>
                  <a:lnTo>
                    <a:pt x="659" y="5"/>
                  </a:lnTo>
                  <a:lnTo>
                    <a:pt x="627" y="10"/>
                  </a:lnTo>
                  <a:lnTo>
                    <a:pt x="596" y="15"/>
                  </a:lnTo>
                  <a:lnTo>
                    <a:pt x="565" y="22"/>
                  </a:lnTo>
                  <a:lnTo>
                    <a:pt x="534" y="28"/>
                  </a:lnTo>
                  <a:lnTo>
                    <a:pt x="505" y="37"/>
                  </a:lnTo>
                  <a:lnTo>
                    <a:pt x="474" y="47"/>
                  </a:lnTo>
                  <a:lnTo>
                    <a:pt x="446" y="58"/>
                  </a:lnTo>
                  <a:lnTo>
                    <a:pt x="418" y="70"/>
                  </a:lnTo>
                  <a:lnTo>
                    <a:pt x="390" y="82"/>
                  </a:lnTo>
                  <a:lnTo>
                    <a:pt x="363" y="96"/>
                  </a:lnTo>
                  <a:lnTo>
                    <a:pt x="337" y="110"/>
                  </a:lnTo>
                  <a:lnTo>
                    <a:pt x="312" y="125"/>
                  </a:lnTo>
                  <a:lnTo>
                    <a:pt x="287" y="142"/>
                  </a:lnTo>
                  <a:lnTo>
                    <a:pt x="255" y="165"/>
                  </a:lnTo>
                  <a:lnTo>
                    <a:pt x="225" y="190"/>
                  </a:lnTo>
                  <a:lnTo>
                    <a:pt x="195" y="216"/>
                  </a:lnTo>
                  <a:lnTo>
                    <a:pt x="168" y="243"/>
                  </a:lnTo>
                  <a:lnTo>
                    <a:pt x="143" y="271"/>
                  </a:lnTo>
                  <a:lnTo>
                    <a:pt x="119" y="302"/>
                  </a:lnTo>
                  <a:lnTo>
                    <a:pt x="98" y="332"/>
                  </a:lnTo>
                  <a:lnTo>
                    <a:pt x="79" y="365"/>
                  </a:lnTo>
                  <a:lnTo>
                    <a:pt x="60" y="398"/>
                  </a:lnTo>
                  <a:lnTo>
                    <a:pt x="45" y="433"/>
                  </a:lnTo>
                  <a:lnTo>
                    <a:pt x="32" y="468"/>
                  </a:lnTo>
                  <a:lnTo>
                    <a:pt x="21" y="503"/>
                  </a:lnTo>
                  <a:lnTo>
                    <a:pt x="12" y="539"/>
                  </a:lnTo>
                  <a:lnTo>
                    <a:pt x="6" y="578"/>
                  </a:lnTo>
                  <a:lnTo>
                    <a:pt x="1" y="616"/>
                  </a:lnTo>
                  <a:lnTo>
                    <a:pt x="0" y="654"/>
                  </a:lnTo>
                  <a:lnTo>
                    <a:pt x="1" y="688"/>
                  </a:lnTo>
                  <a:lnTo>
                    <a:pt x="5" y="720"/>
                  </a:lnTo>
                  <a:lnTo>
                    <a:pt x="9" y="753"/>
                  </a:lnTo>
                  <a:lnTo>
                    <a:pt x="16" y="786"/>
                  </a:lnTo>
                  <a:lnTo>
                    <a:pt x="24" y="817"/>
                  </a:lnTo>
                  <a:lnTo>
                    <a:pt x="34" y="848"/>
                  </a:lnTo>
                  <a:lnTo>
                    <a:pt x="46" y="878"/>
                  </a:lnTo>
                  <a:lnTo>
                    <a:pt x="60" y="908"/>
                  </a:lnTo>
                  <a:lnTo>
                    <a:pt x="76" y="937"/>
                  </a:lnTo>
                  <a:lnTo>
                    <a:pt x="92" y="966"/>
                  </a:lnTo>
                  <a:lnTo>
                    <a:pt x="110" y="993"/>
                  </a:lnTo>
                  <a:lnTo>
                    <a:pt x="130" y="1019"/>
                  </a:lnTo>
                  <a:lnTo>
                    <a:pt x="151" y="1045"/>
                  </a:lnTo>
                  <a:lnTo>
                    <a:pt x="174" y="1070"/>
                  </a:lnTo>
                  <a:lnTo>
                    <a:pt x="196" y="1093"/>
                  </a:lnTo>
                  <a:lnTo>
                    <a:pt x="223" y="1116"/>
                  </a:lnTo>
                  <a:lnTo>
                    <a:pt x="249" y="1138"/>
                  </a:lnTo>
                  <a:lnTo>
                    <a:pt x="276" y="1158"/>
                  </a:lnTo>
                  <a:lnTo>
                    <a:pt x="304" y="1178"/>
                  </a:lnTo>
                  <a:lnTo>
                    <a:pt x="334" y="1196"/>
                  </a:lnTo>
                  <a:lnTo>
                    <a:pt x="365" y="1213"/>
                  </a:lnTo>
                  <a:lnTo>
                    <a:pt x="397" y="1229"/>
                  </a:lnTo>
                  <a:lnTo>
                    <a:pt x="430" y="1243"/>
                  </a:lnTo>
                  <a:lnTo>
                    <a:pt x="462" y="1257"/>
                  </a:lnTo>
                  <a:lnTo>
                    <a:pt x="497" y="1269"/>
                  </a:lnTo>
                  <a:lnTo>
                    <a:pt x="532" y="1278"/>
                  </a:lnTo>
                  <a:lnTo>
                    <a:pt x="568" y="1287"/>
                  </a:lnTo>
                  <a:lnTo>
                    <a:pt x="605" y="1295"/>
                  </a:lnTo>
                  <a:lnTo>
                    <a:pt x="642" y="1300"/>
                  </a:lnTo>
                  <a:lnTo>
                    <a:pt x="680" y="1304"/>
                  </a:lnTo>
                  <a:lnTo>
                    <a:pt x="718" y="1307"/>
                  </a:lnTo>
                  <a:lnTo>
                    <a:pt x="757" y="1308"/>
                  </a:lnTo>
                  <a:close/>
                </a:path>
              </a:pathLst>
            </a:custGeom>
            <a:solidFill>
              <a:srgbClr val="FF4C00"/>
            </a:solidFill>
            <a:ln w="9525">
              <a:noFill/>
              <a:round/>
              <a:headEnd/>
              <a:tailEnd/>
            </a:ln>
          </p:spPr>
          <p:txBody>
            <a:bodyPr/>
            <a:lstStyle/>
            <a:p>
              <a:endParaRPr lang="es-AR"/>
            </a:p>
          </p:txBody>
        </p:sp>
        <p:sp>
          <p:nvSpPr>
            <p:cNvPr id="17" name="Freeform 152"/>
            <p:cNvSpPr>
              <a:spLocks/>
            </p:cNvSpPr>
            <p:nvPr/>
          </p:nvSpPr>
          <p:spPr bwMode="auto">
            <a:xfrm>
              <a:off x="288" y="3228"/>
              <a:ext cx="1511" cy="888"/>
            </a:xfrm>
            <a:custGeom>
              <a:avLst/>
              <a:gdLst>
                <a:gd name="T0" fmla="*/ 865 w 1511"/>
                <a:gd name="T1" fmla="*/ 0 h 888"/>
                <a:gd name="T2" fmla="*/ 1511 w 1511"/>
                <a:gd name="T3" fmla="*/ 81 h 888"/>
                <a:gd name="T4" fmla="*/ 1140 w 1511"/>
                <a:gd name="T5" fmla="*/ 888 h 888"/>
                <a:gd name="T6" fmla="*/ 0 w 1511"/>
                <a:gd name="T7" fmla="*/ 888 h 888"/>
                <a:gd name="T8" fmla="*/ 0 w 1511"/>
                <a:gd name="T9" fmla="*/ 0 h 888"/>
                <a:gd name="T10" fmla="*/ 865 w 1511"/>
                <a:gd name="T11" fmla="*/ 0 h 888"/>
                <a:gd name="T12" fmla="*/ 0 60000 65536"/>
                <a:gd name="T13" fmla="*/ 0 60000 65536"/>
                <a:gd name="T14" fmla="*/ 0 60000 65536"/>
                <a:gd name="T15" fmla="*/ 0 60000 65536"/>
                <a:gd name="T16" fmla="*/ 0 60000 65536"/>
                <a:gd name="T17" fmla="*/ 0 60000 65536"/>
                <a:gd name="T18" fmla="*/ 0 w 1511"/>
                <a:gd name="T19" fmla="*/ 0 h 888"/>
                <a:gd name="T20" fmla="*/ 1511 w 1511"/>
                <a:gd name="T21" fmla="*/ 888 h 888"/>
              </a:gdLst>
              <a:ahLst/>
              <a:cxnLst>
                <a:cxn ang="T12">
                  <a:pos x="T0" y="T1"/>
                </a:cxn>
                <a:cxn ang="T13">
                  <a:pos x="T2" y="T3"/>
                </a:cxn>
                <a:cxn ang="T14">
                  <a:pos x="T4" y="T5"/>
                </a:cxn>
                <a:cxn ang="T15">
                  <a:pos x="T6" y="T7"/>
                </a:cxn>
                <a:cxn ang="T16">
                  <a:pos x="T8" y="T9"/>
                </a:cxn>
                <a:cxn ang="T17">
                  <a:pos x="T10" y="T11"/>
                </a:cxn>
              </a:cxnLst>
              <a:rect l="T18" t="T19" r="T20" b="T21"/>
              <a:pathLst>
                <a:path w="1511" h="888">
                  <a:moveTo>
                    <a:pt x="865" y="0"/>
                  </a:moveTo>
                  <a:lnTo>
                    <a:pt x="1511" y="81"/>
                  </a:lnTo>
                  <a:lnTo>
                    <a:pt x="1140" y="888"/>
                  </a:lnTo>
                  <a:lnTo>
                    <a:pt x="0" y="888"/>
                  </a:lnTo>
                  <a:lnTo>
                    <a:pt x="0" y="0"/>
                  </a:lnTo>
                  <a:lnTo>
                    <a:pt x="865" y="0"/>
                  </a:lnTo>
                  <a:close/>
                </a:path>
              </a:pathLst>
            </a:custGeom>
            <a:solidFill>
              <a:srgbClr val="D19663"/>
            </a:solidFill>
            <a:ln w="9525">
              <a:noFill/>
              <a:round/>
              <a:headEnd/>
              <a:tailEnd/>
            </a:ln>
          </p:spPr>
          <p:txBody>
            <a:bodyPr/>
            <a:lstStyle/>
            <a:p>
              <a:endParaRPr lang="es-AR"/>
            </a:p>
          </p:txBody>
        </p:sp>
        <p:sp>
          <p:nvSpPr>
            <p:cNvPr id="18" name="Freeform 153"/>
            <p:cNvSpPr>
              <a:spLocks/>
            </p:cNvSpPr>
            <p:nvPr/>
          </p:nvSpPr>
          <p:spPr bwMode="auto">
            <a:xfrm>
              <a:off x="289" y="2800"/>
              <a:ext cx="857" cy="812"/>
            </a:xfrm>
            <a:custGeom>
              <a:avLst/>
              <a:gdLst>
                <a:gd name="T0" fmla="*/ 169 w 857"/>
                <a:gd name="T1" fmla="*/ 0 h 812"/>
                <a:gd name="T2" fmla="*/ 0 w 857"/>
                <a:gd name="T3" fmla="*/ 105 h 812"/>
                <a:gd name="T4" fmla="*/ 0 w 857"/>
                <a:gd name="T5" fmla="*/ 736 h 812"/>
                <a:gd name="T6" fmla="*/ 406 w 857"/>
                <a:gd name="T7" fmla="*/ 812 h 812"/>
                <a:gd name="T8" fmla="*/ 857 w 857"/>
                <a:gd name="T9" fmla="*/ 542 h 812"/>
                <a:gd name="T10" fmla="*/ 838 w 857"/>
                <a:gd name="T11" fmla="*/ 493 h 812"/>
                <a:gd name="T12" fmla="*/ 169 w 857"/>
                <a:gd name="T13" fmla="*/ 0 h 812"/>
                <a:gd name="T14" fmla="*/ 0 60000 65536"/>
                <a:gd name="T15" fmla="*/ 0 60000 65536"/>
                <a:gd name="T16" fmla="*/ 0 60000 65536"/>
                <a:gd name="T17" fmla="*/ 0 60000 65536"/>
                <a:gd name="T18" fmla="*/ 0 60000 65536"/>
                <a:gd name="T19" fmla="*/ 0 60000 65536"/>
                <a:gd name="T20" fmla="*/ 0 60000 65536"/>
                <a:gd name="T21" fmla="*/ 0 w 857"/>
                <a:gd name="T22" fmla="*/ 0 h 812"/>
                <a:gd name="T23" fmla="*/ 857 w 857"/>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7" h="812">
                  <a:moveTo>
                    <a:pt x="169" y="0"/>
                  </a:moveTo>
                  <a:lnTo>
                    <a:pt x="0" y="105"/>
                  </a:lnTo>
                  <a:lnTo>
                    <a:pt x="0" y="736"/>
                  </a:lnTo>
                  <a:lnTo>
                    <a:pt x="406" y="812"/>
                  </a:lnTo>
                  <a:lnTo>
                    <a:pt x="857" y="542"/>
                  </a:lnTo>
                  <a:lnTo>
                    <a:pt x="838" y="493"/>
                  </a:lnTo>
                  <a:lnTo>
                    <a:pt x="169" y="0"/>
                  </a:lnTo>
                  <a:close/>
                </a:path>
              </a:pathLst>
            </a:custGeom>
            <a:solidFill>
              <a:srgbClr val="D8D8D8"/>
            </a:solidFill>
            <a:ln w="9525">
              <a:noFill/>
              <a:round/>
              <a:headEnd/>
              <a:tailEnd/>
            </a:ln>
          </p:spPr>
          <p:txBody>
            <a:bodyPr/>
            <a:lstStyle/>
            <a:p>
              <a:endParaRPr lang="es-AR"/>
            </a:p>
          </p:txBody>
        </p:sp>
        <p:sp>
          <p:nvSpPr>
            <p:cNvPr id="19" name="Freeform 154"/>
            <p:cNvSpPr>
              <a:spLocks/>
            </p:cNvSpPr>
            <p:nvPr/>
          </p:nvSpPr>
          <p:spPr bwMode="auto">
            <a:xfrm>
              <a:off x="663" y="2377"/>
              <a:ext cx="1740" cy="1840"/>
            </a:xfrm>
            <a:custGeom>
              <a:avLst/>
              <a:gdLst>
                <a:gd name="T0" fmla="*/ 828 w 1740"/>
                <a:gd name="T1" fmla="*/ 1452 h 1840"/>
                <a:gd name="T2" fmla="*/ 750 w 1740"/>
                <a:gd name="T3" fmla="*/ 1426 h 1840"/>
                <a:gd name="T4" fmla="*/ 698 w 1740"/>
                <a:gd name="T5" fmla="*/ 1431 h 1840"/>
                <a:gd name="T6" fmla="*/ 28 w 1740"/>
                <a:gd name="T7" fmla="*/ 1566 h 1840"/>
                <a:gd name="T8" fmla="*/ 8 w 1740"/>
                <a:gd name="T9" fmla="*/ 1446 h 1840"/>
                <a:gd name="T10" fmla="*/ 150 w 1740"/>
                <a:gd name="T11" fmla="*/ 1314 h 1840"/>
                <a:gd name="T12" fmla="*/ 445 w 1740"/>
                <a:gd name="T13" fmla="*/ 1098 h 1840"/>
                <a:gd name="T14" fmla="*/ 565 w 1740"/>
                <a:gd name="T15" fmla="*/ 1039 h 1840"/>
                <a:gd name="T16" fmla="*/ 747 w 1740"/>
                <a:gd name="T17" fmla="*/ 1077 h 1840"/>
                <a:gd name="T18" fmla="*/ 842 w 1740"/>
                <a:gd name="T19" fmla="*/ 1107 h 1840"/>
                <a:gd name="T20" fmla="*/ 866 w 1740"/>
                <a:gd name="T21" fmla="*/ 1120 h 1840"/>
                <a:gd name="T22" fmla="*/ 946 w 1740"/>
                <a:gd name="T23" fmla="*/ 969 h 1840"/>
                <a:gd name="T24" fmla="*/ 1062 w 1740"/>
                <a:gd name="T25" fmla="*/ 837 h 1840"/>
                <a:gd name="T26" fmla="*/ 1087 w 1740"/>
                <a:gd name="T27" fmla="*/ 720 h 1840"/>
                <a:gd name="T28" fmla="*/ 956 w 1740"/>
                <a:gd name="T29" fmla="*/ 716 h 1840"/>
                <a:gd name="T30" fmla="*/ 923 w 1740"/>
                <a:gd name="T31" fmla="*/ 611 h 1840"/>
                <a:gd name="T32" fmla="*/ 919 w 1740"/>
                <a:gd name="T33" fmla="*/ 553 h 1840"/>
                <a:gd name="T34" fmla="*/ 896 w 1740"/>
                <a:gd name="T35" fmla="*/ 511 h 1840"/>
                <a:gd name="T36" fmla="*/ 859 w 1740"/>
                <a:gd name="T37" fmla="*/ 476 h 1840"/>
                <a:gd name="T38" fmla="*/ 893 w 1740"/>
                <a:gd name="T39" fmla="*/ 407 h 1840"/>
                <a:gd name="T40" fmla="*/ 889 w 1740"/>
                <a:gd name="T41" fmla="*/ 255 h 1840"/>
                <a:gd name="T42" fmla="*/ 848 w 1740"/>
                <a:gd name="T43" fmla="*/ 230 h 1840"/>
                <a:gd name="T44" fmla="*/ 869 w 1740"/>
                <a:gd name="T45" fmla="*/ 111 h 1840"/>
                <a:gd name="T46" fmla="*/ 953 w 1740"/>
                <a:gd name="T47" fmla="*/ 30 h 1840"/>
                <a:gd name="T48" fmla="*/ 1042 w 1740"/>
                <a:gd name="T49" fmla="*/ 2 h 1840"/>
                <a:gd name="T50" fmla="*/ 1117 w 1740"/>
                <a:gd name="T51" fmla="*/ 7 h 1840"/>
                <a:gd name="T52" fmla="*/ 1174 w 1740"/>
                <a:gd name="T53" fmla="*/ 16 h 1840"/>
                <a:gd name="T54" fmla="*/ 1277 w 1740"/>
                <a:gd name="T55" fmla="*/ 6 h 1840"/>
                <a:gd name="T56" fmla="*/ 1372 w 1740"/>
                <a:gd name="T57" fmla="*/ 40 h 1840"/>
                <a:gd name="T58" fmla="*/ 1494 w 1740"/>
                <a:gd name="T59" fmla="*/ 188 h 1840"/>
                <a:gd name="T60" fmla="*/ 1538 w 1740"/>
                <a:gd name="T61" fmla="*/ 200 h 1840"/>
                <a:gd name="T62" fmla="*/ 1593 w 1740"/>
                <a:gd name="T63" fmla="*/ 157 h 1840"/>
                <a:gd name="T64" fmla="*/ 1683 w 1740"/>
                <a:gd name="T65" fmla="*/ 174 h 1840"/>
                <a:gd name="T66" fmla="*/ 1736 w 1740"/>
                <a:gd name="T67" fmla="*/ 317 h 1840"/>
                <a:gd name="T68" fmla="*/ 1683 w 1740"/>
                <a:gd name="T69" fmla="*/ 510 h 1840"/>
                <a:gd name="T70" fmla="*/ 1705 w 1740"/>
                <a:gd name="T71" fmla="*/ 532 h 1840"/>
                <a:gd name="T72" fmla="*/ 1648 w 1740"/>
                <a:gd name="T73" fmla="*/ 514 h 1840"/>
                <a:gd name="T74" fmla="*/ 1690 w 1740"/>
                <a:gd name="T75" fmla="*/ 569 h 1840"/>
                <a:gd name="T76" fmla="*/ 1716 w 1740"/>
                <a:gd name="T77" fmla="*/ 589 h 1840"/>
                <a:gd name="T78" fmla="*/ 1674 w 1740"/>
                <a:gd name="T79" fmla="*/ 683 h 1840"/>
                <a:gd name="T80" fmla="*/ 1555 w 1740"/>
                <a:gd name="T81" fmla="*/ 716 h 1840"/>
                <a:gd name="T82" fmla="*/ 1454 w 1740"/>
                <a:gd name="T83" fmla="*/ 580 h 1840"/>
                <a:gd name="T84" fmla="*/ 1405 w 1740"/>
                <a:gd name="T85" fmla="*/ 594 h 1840"/>
                <a:gd name="T86" fmla="*/ 1345 w 1740"/>
                <a:gd name="T87" fmla="*/ 682 h 1840"/>
                <a:gd name="T88" fmla="*/ 1451 w 1740"/>
                <a:gd name="T89" fmla="*/ 903 h 1840"/>
                <a:gd name="T90" fmla="*/ 1539 w 1740"/>
                <a:gd name="T91" fmla="*/ 1079 h 1840"/>
                <a:gd name="T92" fmla="*/ 1604 w 1740"/>
                <a:gd name="T93" fmla="*/ 1122 h 1840"/>
                <a:gd name="T94" fmla="*/ 1530 w 1740"/>
                <a:gd name="T95" fmla="*/ 1366 h 1840"/>
                <a:gd name="T96" fmla="*/ 1511 w 1740"/>
                <a:gd name="T97" fmla="*/ 1811 h 1840"/>
                <a:gd name="T98" fmla="*/ 1397 w 1740"/>
                <a:gd name="T99" fmla="*/ 1837 h 1840"/>
                <a:gd name="T100" fmla="*/ 1333 w 1740"/>
                <a:gd name="T101" fmla="*/ 1802 h 1840"/>
                <a:gd name="T102" fmla="*/ 1304 w 1740"/>
                <a:gd name="T103" fmla="*/ 1620 h 1840"/>
                <a:gd name="T104" fmla="*/ 1221 w 1740"/>
                <a:gd name="T105" fmla="*/ 1633 h 1840"/>
                <a:gd name="T106" fmla="*/ 1114 w 1740"/>
                <a:gd name="T107" fmla="*/ 1621 h 1840"/>
                <a:gd name="T108" fmla="*/ 1000 w 1740"/>
                <a:gd name="T109" fmla="*/ 1581 h 1840"/>
                <a:gd name="T110" fmla="*/ 886 w 1740"/>
                <a:gd name="T111" fmla="*/ 1515 h 1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0"/>
                <a:gd name="T169" fmla="*/ 0 h 1840"/>
                <a:gd name="T170" fmla="*/ 1740 w 1740"/>
                <a:gd name="T171" fmla="*/ 1840 h 1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0" h="1840">
                  <a:moveTo>
                    <a:pt x="874" y="1588"/>
                  </a:moveTo>
                  <a:lnTo>
                    <a:pt x="866" y="1563"/>
                  </a:lnTo>
                  <a:lnTo>
                    <a:pt x="858" y="1521"/>
                  </a:lnTo>
                  <a:lnTo>
                    <a:pt x="853" y="1483"/>
                  </a:lnTo>
                  <a:lnTo>
                    <a:pt x="850" y="1466"/>
                  </a:lnTo>
                  <a:lnTo>
                    <a:pt x="840" y="1459"/>
                  </a:lnTo>
                  <a:lnTo>
                    <a:pt x="828" y="1452"/>
                  </a:lnTo>
                  <a:lnTo>
                    <a:pt x="817" y="1446"/>
                  </a:lnTo>
                  <a:lnTo>
                    <a:pt x="806" y="1441"/>
                  </a:lnTo>
                  <a:lnTo>
                    <a:pt x="794" y="1436"/>
                  </a:lnTo>
                  <a:lnTo>
                    <a:pt x="782" y="1432"/>
                  </a:lnTo>
                  <a:lnTo>
                    <a:pt x="770" y="1429"/>
                  </a:lnTo>
                  <a:lnTo>
                    <a:pt x="757" y="1426"/>
                  </a:lnTo>
                  <a:lnTo>
                    <a:pt x="750" y="1426"/>
                  </a:lnTo>
                  <a:lnTo>
                    <a:pt x="745" y="1426"/>
                  </a:lnTo>
                  <a:lnTo>
                    <a:pt x="739" y="1427"/>
                  </a:lnTo>
                  <a:lnTo>
                    <a:pt x="733" y="1429"/>
                  </a:lnTo>
                  <a:lnTo>
                    <a:pt x="726" y="1430"/>
                  </a:lnTo>
                  <a:lnTo>
                    <a:pt x="718" y="1431"/>
                  </a:lnTo>
                  <a:lnTo>
                    <a:pt x="709" y="1431"/>
                  </a:lnTo>
                  <a:lnTo>
                    <a:pt x="698" y="1431"/>
                  </a:lnTo>
                  <a:lnTo>
                    <a:pt x="671" y="1431"/>
                  </a:lnTo>
                  <a:lnTo>
                    <a:pt x="551" y="1609"/>
                  </a:lnTo>
                  <a:lnTo>
                    <a:pt x="549" y="1615"/>
                  </a:lnTo>
                  <a:lnTo>
                    <a:pt x="545" y="1620"/>
                  </a:lnTo>
                  <a:lnTo>
                    <a:pt x="540" y="1624"/>
                  </a:lnTo>
                  <a:lnTo>
                    <a:pt x="533" y="1625"/>
                  </a:lnTo>
                  <a:lnTo>
                    <a:pt x="28" y="1566"/>
                  </a:lnTo>
                  <a:lnTo>
                    <a:pt x="15" y="1564"/>
                  </a:lnTo>
                  <a:lnTo>
                    <a:pt x="7" y="1556"/>
                  </a:lnTo>
                  <a:lnTo>
                    <a:pt x="3" y="1545"/>
                  </a:lnTo>
                  <a:lnTo>
                    <a:pt x="0" y="1533"/>
                  </a:lnTo>
                  <a:lnTo>
                    <a:pt x="1" y="1503"/>
                  </a:lnTo>
                  <a:lnTo>
                    <a:pt x="4" y="1474"/>
                  </a:lnTo>
                  <a:lnTo>
                    <a:pt x="8" y="1446"/>
                  </a:lnTo>
                  <a:lnTo>
                    <a:pt x="17" y="1419"/>
                  </a:lnTo>
                  <a:lnTo>
                    <a:pt x="41" y="1395"/>
                  </a:lnTo>
                  <a:lnTo>
                    <a:pt x="47" y="1390"/>
                  </a:lnTo>
                  <a:lnTo>
                    <a:pt x="62" y="1379"/>
                  </a:lnTo>
                  <a:lnTo>
                    <a:pt x="85" y="1363"/>
                  </a:lnTo>
                  <a:lnTo>
                    <a:pt x="115" y="1340"/>
                  </a:lnTo>
                  <a:lnTo>
                    <a:pt x="150" y="1314"/>
                  </a:lnTo>
                  <a:lnTo>
                    <a:pt x="190" y="1285"/>
                  </a:lnTo>
                  <a:lnTo>
                    <a:pt x="234" y="1253"/>
                  </a:lnTo>
                  <a:lnTo>
                    <a:pt x="279" y="1220"/>
                  </a:lnTo>
                  <a:lnTo>
                    <a:pt x="323" y="1188"/>
                  </a:lnTo>
                  <a:lnTo>
                    <a:pt x="367" y="1156"/>
                  </a:lnTo>
                  <a:lnTo>
                    <a:pt x="408" y="1126"/>
                  </a:lnTo>
                  <a:lnTo>
                    <a:pt x="445" y="1098"/>
                  </a:lnTo>
                  <a:lnTo>
                    <a:pt x="477" y="1075"/>
                  </a:lnTo>
                  <a:lnTo>
                    <a:pt x="503" y="1057"/>
                  </a:lnTo>
                  <a:lnTo>
                    <a:pt x="520" y="1044"/>
                  </a:lnTo>
                  <a:lnTo>
                    <a:pt x="529" y="1038"/>
                  </a:lnTo>
                  <a:lnTo>
                    <a:pt x="536" y="1037"/>
                  </a:lnTo>
                  <a:lnTo>
                    <a:pt x="548" y="1037"/>
                  </a:lnTo>
                  <a:lnTo>
                    <a:pt x="565" y="1039"/>
                  </a:lnTo>
                  <a:lnTo>
                    <a:pt x="586" y="1043"/>
                  </a:lnTo>
                  <a:lnTo>
                    <a:pt x="610" y="1047"/>
                  </a:lnTo>
                  <a:lnTo>
                    <a:pt x="636" y="1053"/>
                  </a:lnTo>
                  <a:lnTo>
                    <a:pt x="663" y="1058"/>
                  </a:lnTo>
                  <a:lnTo>
                    <a:pt x="691" y="1063"/>
                  </a:lnTo>
                  <a:lnTo>
                    <a:pt x="720" y="1070"/>
                  </a:lnTo>
                  <a:lnTo>
                    <a:pt x="747" y="1077"/>
                  </a:lnTo>
                  <a:lnTo>
                    <a:pt x="773" y="1083"/>
                  </a:lnTo>
                  <a:lnTo>
                    <a:pt x="796" y="1088"/>
                  </a:lnTo>
                  <a:lnTo>
                    <a:pt x="814" y="1093"/>
                  </a:lnTo>
                  <a:lnTo>
                    <a:pt x="830" y="1097"/>
                  </a:lnTo>
                  <a:lnTo>
                    <a:pt x="840" y="1100"/>
                  </a:lnTo>
                  <a:lnTo>
                    <a:pt x="844" y="1103"/>
                  </a:lnTo>
                  <a:lnTo>
                    <a:pt x="842" y="1107"/>
                  </a:lnTo>
                  <a:lnTo>
                    <a:pt x="842" y="1111"/>
                  </a:lnTo>
                  <a:lnTo>
                    <a:pt x="843" y="1116"/>
                  </a:lnTo>
                  <a:lnTo>
                    <a:pt x="848" y="1116"/>
                  </a:lnTo>
                  <a:lnTo>
                    <a:pt x="853" y="1117"/>
                  </a:lnTo>
                  <a:lnTo>
                    <a:pt x="857" y="1119"/>
                  </a:lnTo>
                  <a:lnTo>
                    <a:pt x="861" y="1120"/>
                  </a:lnTo>
                  <a:lnTo>
                    <a:pt x="866" y="1120"/>
                  </a:lnTo>
                  <a:lnTo>
                    <a:pt x="875" y="1098"/>
                  </a:lnTo>
                  <a:lnTo>
                    <a:pt x="886" y="1077"/>
                  </a:lnTo>
                  <a:lnTo>
                    <a:pt x="897" y="1055"/>
                  </a:lnTo>
                  <a:lnTo>
                    <a:pt x="909" y="1033"/>
                  </a:lnTo>
                  <a:lnTo>
                    <a:pt x="921" y="1011"/>
                  </a:lnTo>
                  <a:lnTo>
                    <a:pt x="933" y="989"/>
                  </a:lnTo>
                  <a:lnTo>
                    <a:pt x="946" y="969"/>
                  </a:lnTo>
                  <a:lnTo>
                    <a:pt x="960" y="948"/>
                  </a:lnTo>
                  <a:lnTo>
                    <a:pt x="975" y="927"/>
                  </a:lnTo>
                  <a:lnTo>
                    <a:pt x="990" y="908"/>
                  </a:lnTo>
                  <a:lnTo>
                    <a:pt x="1006" y="889"/>
                  </a:lnTo>
                  <a:lnTo>
                    <a:pt x="1024" y="871"/>
                  </a:lnTo>
                  <a:lnTo>
                    <a:pt x="1042" y="853"/>
                  </a:lnTo>
                  <a:lnTo>
                    <a:pt x="1062" y="837"/>
                  </a:lnTo>
                  <a:lnTo>
                    <a:pt x="1082" y="823"/>
                  </a:lnTo>
                  <a:lnTo>
                    <a:pt x="1104" y="808"/>
                  </a:lnTo>
                  <a:lnTo>
                    <a:pt x="1106" y="789"/>
                  </a:lnTo>
                  <a:lnTo>
                    <a:pt x="1104" y="769"/>
                  </a:lnTo>
                  <a:lnTo>
                    <a:pt x="1101" y="750"/>
                  </a:lnTo>
                  <a:lnTo>
                    <a:pt x="1099" y="731"/>
                  </a:lnTo>
                  <a:lnTo>
                    <a:pt x="1087" y="720"/>
                  </a:lnTo>
                  <a:lnTo>
                    <a:pt x="1069" y="725"/>
                  </a:lnTo>
                  <a:lnTo>
                    <a:pt x="1050" y="728"/>
                  </a:lnTo>
                  <a:lnTo>
                    <a:pt x="1031" y="729"/>
                  </a:lnTo>
                  <a:lnTo>
                    <a:pt x="1012" y="729"/>
                  </a:lnTo>
                  <a:lnTo>
                    <a:pt x="992" y="727"/>
                  </a:lnTo>
                  <a:lnTo>
                    <a:pt x="974" y="722"/>
                  </a:lnTo>
                  <a:lnTo>
                    <a:pt x="956" y="716"/>
                  </a:lnTo>
                  <a:lnTo>
                    <a:pt x="940" y="707"/>
                  </a:lnTo>
                  <a:lnTo>
                    <a:pt x="930" y="692"/>
                  </a:lnTo>
                  <a:lnTo>
                    <a:pt x="928" y="673"/>
                  </a:lnTo>
                  <a:lnTo>
                    <a:pt x="929" y="655"/>
                  </a:lnTo>
                  <a:lnTo>
                    <a:pt x="933" y="637"/>
                  </a:lnTo>
                  <a:lnTo>
                    <a:pt x="931" y="623"/>
                  </a:lnTo>
                  <a:lnTo>
                    <a:pt x="923" y="611"/>
                  </a:lnTo>
                  <a:lnTo>
                    <a:pt x="917" y="599"/>
                  </a:lnTo>
                  <a:lnTo>
                    <a:pt x="918" y="585"/>
                  </a:lnTo>
                  <a:lnTo>
                    <a:pt x="942" y="566"/>
                  </a:lnTo>
                  <a:lnTo>
                    <a:pt x="936" y="563"/>
                  </a:lnTo>
                  <a:lnTo>
                    <a:pt x="931" y="560"/>
                  </a:lnTo>
                  <a:lnTo>
                    <a:pt x="924" y="557"/>
                  </a:lnTo>
                  <a:lnTo>
                    <a:pt x="919" y="553"/>
                  </a:lnTo>
                  <a:lnTo>
                    <a:pt x="913" y="550"/>
                  </a:lnTo>
                  <a:lnTo>
                    <a:pt x="907" y="546"/>
                  </a:lnTo>
                  <a:lnTo>
                    <a:pt x="903" y="541"/>
                  </a:lnTo>
                  <a:lnTo>
                    <a:pt x="898" y="535"/>
                  </a:lnTo>
                  <a:lnTo>
                    <a:pt x="898" y="527"/>
                  </a:lnTo>
                  <a:lnTo>
                    <a:pt x="897" y="519"/>
                  </a:lnTo>
                  <a:lnTo>
                    <a:pt x="896" y="511"/>
                  </a:lnTo>
                  <a:lnTo>
                    <a:pt x="893" y="503"/>
                  </a:lnTo>
                  <a:lnTo>
                    <a:pt x="887" y="499"/>
                  </a:lnTo>
                  <a:lnTo>
                    <a:pt x="882" y="495"/>
                  </a:lnTo>
                  <a:lnTo>
                    <a:pt x="874" y="491"/>
                  </a:lnTo>
                  <a:lnTo>
                    <a:pt x="868" y="487"/>
                  </a:lnTo>
                  <a:lnTo>
                    <a:pt x="862" y="483"/>
                  </a:lnTo>
                  <a:lnTo>
                    <a:pt x="859" y="476"/>
                  </a:lnTo>
                  <a:lnTo>
                    <a:pt x="858" y="469"/>
                  </a:lnTo>
                  <a:lnTo>
                    <a:pt x="861" y="461"/>
                  </a:lnTo>
                  <a:lnTo>
                    <a:pt x="868" y="450"/>
                  </a:lnTo>
                  <a:lnTo>
                    <a:pt x="874" y="440"/>
                  </a:lnTo>
                  <a:lnTo>
                    <a:pt x="881" y="429"/>
                  </a:lnTo>
                  <a:lnTo>
                    <a:pt x="887" y="418"/>
                  </a:lnTo>
                  <a:lnTo>
                    <a:pt x="893" y="407"/>
                  </a:lnTo>
                  <a:lnTo>
                    <a:pt x="898" y="396"/>
                  </a:lnTo>
                  <a:lnTo>
                    <a:pt x="903" y="384"/>
                  </a:lnTo>
                  <a:lnTo>
                    <a:pt x="906" y="373"/>
                  </a:lnTo>
                  <a:lnTo>
                    <a:pt x="897" y="344"/>
                  </a:lnTo>
                  <a:lnTo>
                    <a:pt x="892" y="315"/>
                  </a:lnTo>
                  <a:lnTo>
                    <a:pt x="889" y="285"/>
                  </a:lnTo>
                  <a:lnTo>
                    <a:pt x="889" y="255"/>
                  </a:lnTo>
                  <a:lnTo>
                    <a:pt x="882" y="252"/>
                  </a:lnTo>
                  <a:lnTo>
                    <a:pt x="877" y="249"/>
                  </a:lnTo>
                  <a:lnTo>
                    <a:pt x="870" y="246"/>
                  </a:lnTo>
                  <a:lnTo>
                    <a:pt x="865" y="243"/>
                  </a:lnTo>
                  <a:lnTo>
                    <a:pt x="858" y="238"/>
                  </a:lnTo>
                  <a:lnTo>
                    <a:pt x="854" y="234"/>
                  </a:lnTo>
                  <a:lnTo>
                    <a:pt x="848" y="230"/>
                  </a:lnTo>
                  <a:lnTo>
                    <a:pt x="844" y="223"/>
                  </a:lnTo>
                  <a:lnTo>
                    <a:pt x="842" y="204"/>
                  </a:lnTo>
                  <a:lnTo>
                    <a:pt x="843" y="184"/>
                  </a:lnTo>
                  <a:lnTo>
                    <a:pt x="846" y="164"/>
                  </a:lnTo>
                  <a:lnTo>
                    <a:pt x="852" y="146"/>
                  </a:lnTo>
                  <a:lnTo>
                    <a:pt x="859" y="128"/>
                  </a:lnTo>
                  <a:lnTo>
                    <a:pt x="869" y="111"/>
                  </a:lnTo>
                  <a:lnTo>
                    <a:pt x="879" y="95"/>
                  </a:lnTo>
                  <a:lnTo>
                    <a:pt x="890" y="78"/>
                  </a:lnTo>
                  <a:lnTo>
                    <a:pt x="902" y="67"/>
                  </a:lnTo>
                  <a:lnTo>
                    <a:pt x="914" y="56"/>
                  </a:lnTo>
                  <a:lnTo>
                    <a:pt x="927" y="48"/>
                  </a:lnTo>
                  <a:lnTo>
                    <a:pt x="940" y="38"/>
                  </a:lnTo>
                  <a:lnTo>
                    <a:pt x="953" y="30"/>
                  </a:lnTo>
                  <a:lnTo>
                    <a:pt x="967" y="24"/>
                  </a:lnTo>
                  <a:lnTo>
                    <a:pt x="981" y="17"/>
                  </a:lnTo>
                  <a:lnTo>
                    <a:pt x="995" y="12"/>
                  </a:lnTo>
                  <a:lnTo>
                    <a:pt x="1007" y="9"/>
                  </a:lnTo>
                  <a:lnTo>
                    <a:pt x="1018" y="5"/>
                  </a:lnTo>
                  <a:lnTo>
                    <a:pt x="1030" y="3"/>
                  </a:lnTo>
                  <a:lnTo>
                    <a:pt x="1042" y="2"/>
                  </a:lnTo>
                  <a:lnTo>
                    <a:pt x="1055" y="1"/>
                  </a:lnTo>
                  <a:lnTo>
                    <a:pt x="1067" y="0"/>
                  </a:lnTo>
                  <a:lnTo>
                    <a:pt x="1079" y="0"/>
                  </a:lnTo>
                  <a:lnTo>
                    <a:pt x="1092" y="1"/>
                  </a:lnTo>
                  <a:lnTo>
                    <a:pt x="1102" y="3"/>
                  </a:lnTo>
                  <a:lnTo>
                    <a:pt x="1110" y="5"/>
                  </a:lnTo>
                  <a:lnTo>
                    <a:pt x="1117" y="7"/>
                  </a:lnTo>
                  <a:lnTo>
                    <a:pt x="1124" y="11"/>
                  </a:lnTo>
                  <a:lnTo>
                    <a:pt x="1130" y="13"/>
                  </a:lnTo>
                  <a:lnTo>
                    <a:pt x="1136" y="17"/>
                  </a:lnTo>
                  <a:lnTo>
                    <a:pt x="1142" y="22"/>
                  </a:lnTo>
                  <a:lnTo>
                    <a:pt x="1148" y="27"/>
                  </a:lnTo>
                  <a:lnTo>
                    <a:pt x="1161" y="20"/>
                  </a:lnTo>
                  <a:lnTo>
                    <a:pt x="1174" y="16"/>
                  </a:lnTo>
                  <a:lnTo>
                    <a:pt x="1188" y="12"/>
                  </a:lnTo>
                  <a:lnTo>
                    <a:pt x="1202" y="9"/>
                  </a:lnTo>
                  <a:lnTo>
                    <a:pt x="1217" y="6"/>
                  </a:lnTo>
                  <a:lnTo>
                    <a:pt x="1232" y="5"/>
                  </a:lnTo>
                  <a:lnTo>
                    <a:pt x="1247" y="4"/>
                  </a:lnTo>
                  <a:lnTo>
                    <a:pt x="1262" y="5"/>
                  </a:lnTo>
                  <a:lnTo>
                    <a:pt x="1277" y="6"/>
                  </a:lnTo>
                  <a:lnTo>
                    <a:pt x="1292" y="9"/>
                  </a:lnTo>
                  <a:lnTo>
                    <a:pt x="1306" y="12"/>
                  </a:lnTo>
                  <a:lnTo>
                    <a:pt x="1320" y="16"/>
                  </a:lnTo>
                  <a:lnTo>
                    <a:pt x="1334" y="20"/>
                  </a:lnTo>
                  <a:lnTo>
                    <a:pt x="1347" y="26"/>
                  </a:lnTo>
                  <a:lnTo>
                    <a:pt x="1360" y="32"/>
                  </a:lnTo>
                  <a:lnTo>
                    <a:pt x="1372" y="40"/>
                  </a:lnTo>
                  <a:lnTo>
                    <a:pt x="1397" y="55"/>
                  </a:lnTo>
                  <a:lnTo>
                    <a:pt x="1418" y="74"/>
                  </a:lnTo>
                  <a:lnTo>
                    <a:pt x="1436" y="94"/>
                  </a:lnTo>
                  <a:lnTo>
                    <a:pt x="1453" y="116"/>
                  </a:lnTo>
                  <a:lnTo>
                    <a:pt x="1468" y="140"/>
                  </a:lnTo>
                  <a:lnTo>
                    <a:pt x="1481" y="164"/>
                  </a:lnTo>
                  <a:lnTo>
                    <a:pt x="1494" y="188"/>
                  </a:lnTo>
                  <a:lnTo>
                    <a:pt x="1507" y="212"/>
                  </a:lnTo>
                  <a:lnTo>
                    <a:pt x="1509" y="206"/>
                  </a:lnTo>
                  <a:lnTo>
                    <a:pt x="1515" y="202"/>
                  </a:lnTo>
                  <a:lnTo>
                    <a:pt x="1520" y="201"/>
                  </a:lnTo>
                  <a:lnTo>
                    <a:pt x="1526" y="201"/>
                  </a:lnTo>
                  <a:lnTo>
                    <a:pt x="1532" y="201"/>
                  </a:lnTo>
                  <a:lnTo>
                    <a:pt x="1538" y="200"/>
                  </a:lnTo>
                  <a:lnTo>
                    <a:pt x="1541" y="198"/>
                  </a:lnTo>
                  <a:lnTo>
                    <a:pt x="1543" y="193"/>
                  </a:lnTo>
                  <a:lnTo>
                    <a:pt x="1551" y="183"/>
                  </a:lnTo>
                  <a:lnTo>
                    <a:pt x="1560" y="173"/>
                  </a:lnTo>
                  <a:lnTo>
                    <a:pt x="1570" y="167"/>
                  </a:lnTo>
                  <a:lnTo>
                    <a:pt x="1581" y="160"/>
                  </a:lnTo>
                  <a:lnTo>
                    <a:pt x="1593" y="157"/>
                  </a:lnTo>
                  <a:lnTo>
                    <a:pt x="1605" y="155"/>
                  </a:lnTo>
                  <a:lnTo>
                    <a:pt x="1618" y="155"/>
                  </a:lnTo>
                  <a:lnTo>
                    <a:pt x="1631" y="157"/>
                  </a:lnTo>
                  <a:lnTo>
                    <a:pt x="1647" y="159"/>
                  </a:lnTo>
                  <a:lnTo>
                    <a:pt x="1661" y="163"/>
                  </a:lnTo>
                  <a:lnTo>
                    <a:pt x="1673" y="168"/>
                  </a:lnTo>
                  <a:lnTo>
                    <a:pt x="1683" y="174"/>
                  </a:lnTo>
                  <a:lnTo>
                    <a:pt x="1692" y="182"/>
                  </a:lnTo>
                  <a:lnTo>
                    <a:pt x="1701" y="189"/>
                  </a:lnTo>
                  <a:lnTo>
                    <a:pt x="1710" y="199"/>
                  </a:lnTo>
                  <a:lnTo>
                    <a:pt x="1717" y="210"/>
                  </a:lnTo>
                  <a:lnTo>
                    <a:pt x="1735" y="246"/>
                  </a:lnTo>
                  <a:lnTo>
                    <a:pt x="1740" y="282"/>
                  </a:lnTo>
                  <a:lnTo>
                    <a:pt x="1736" y="317"/>
                  </a:lnTo>
                  <a:lnTo>
                    <a:pt x="1725" y="352"/>
                  </a:lnTo>
                  <a:lnTo>
                    <a:pt x="1711" y="388"/>
                  </a:lnTo>
                  <a:lnTo>
                    <a:pt x="1697" y="423"/>
                  </a:lnTo>
                  <a:lnTo>
                    <a:pt x="1685" y="458"/>
                  </a:lnTo>
                  <a:lnTo>
                    <a:pt x="1679" y="493"/>
                  </a:lnTo>
                  <a:lnTo>
                    <a:pt x="1679" y="502"/>
                  </a:lnTo>
                  <a:lnTo>
                    <a:pt x="1683" y="510"/>
                  </a:lnTo>
                  <a:lnTo>
                    <a:pt x="1687" y="514"/>
                  </a:lnTo>
                  <a:lnTo>
                    <a:pt x="1692" y="517"/>
                  </a:lnTo>
                  <a:lnTo>
                    <a:pt x="1698" y="521"/>
                  </a:lnTo>
                  <a:lnTo>
                    <a:pt x="1703" y="523"/>
                  </a:lnTo>
                  <a:lnTo>
                    <a:pt x="1708" y="525"/>
                  </a:lnTo>
                  <a:lnTo>
                    <a:pt x="1711" y="528"/>
                  </a:lnTo>
                  <a:lnTo>
                    <a:pt x="1705" y="532"/>
                  </a:lnTo>
                  <a:lnTo>
                    <a:pt x="1698" y="533"/>
                  </a:lnTo>
                  <a:lnTo>
                    <a:pt x="1689" y="533"/>
                  </a:lnTo>
                  <a:lnTo>
                    <a:pt x="1680" y="532"/>
                  </a:lnTo>
                  <a:lnTo>
                    <a:pt x="1671" y="529"/>
                  </a:lnTo>
                  <a:lnTo>
                    <a:pt x="1662" y="525"/>
                  </a:lnTo>
                  <a:lnTo>
                    <a:pt x="1654" y="521"/>
                  </a:lnTo>
                  <a:lnTo>
                    <a:pt x="1648" y="514"/>
                  </a:lnTo>
                  <a:lnTo>
                    <a:pt x="1649" y="529"/>
                  </a:lnTo>
                  <a:lnTo>
                    <a:pt x="1652" y="546"/>
                  </a:lnTo>
                  <a:lnTo>
                    <a:pt x="1660" y="560"/>
                  </a:lnTo>
                  <a:lnTo>
                    <a:pt x="1674" y="568"/>
                  </a:lnTo>
                  <a:lnTo>
                    <a:pt x="1680" y="569"/>
                  </a:lnTo>
                  <a:lnTo>
                    <a:pt x="1686" y="569"/>
                  </a:lnTo>
                  <a:lnTo>
                    <a:pt x="1690" y="569"/>
                  </a:lnTo>
                  <a:lnTo>
                    <a:pt x="1695" y="568"/>
                  </a:lnTo>
                  <a:lnTo>
                    <a:pt x="1698" y="566"/>
                  </a:lnTo>
                  <a:lnTo>
                    <a:pt x="1700" y="564"/>
                  </a:lnTo>
                  <a:lnTo>
                    <a:pt x="1704" y="563"/>
                  </a:lnTo>
                  <a:lnTo>
                    <a:pt x="1708" y="561"/>
                  </a:lnTo>
                  <a:lnTo>
                    <a:pt x="1713" y="575"/>
                  </a:lnTo>
                  <a:lnTo>
                    <a:pt x="1716" y="589"/>
                  </a:lnTo>
                  <a:lnTo>
                    <a:pt x="1715" y="604"/>
                  </a:lnTo>
                  <a:lnTo>
                    <a:pt x="1713" y="618"/>
                  </a:lnTo>
                  <a:lnTo>
                    <a:pt x="1709" y="632"/>
                  </a:lnTo>
                  <a:lnTo>
                    <a:pt x="1702" y="645"/>
                  </a:lnTo>
                  <a:lnTo>
                    <a:pt x="1696" y="658"/>
                  </a:lnTo>
                  <a:lnTo>
                    <a:pt x="1688" y="670"/>
                  </a:lnTo>
                  <a:lnTo>
                    <a:pt x="1674" y="683"/>
                  </a:lnTo>
                  <a:lnTo>
                    <a:pt x="1660" y="694"/>
                  </a:lnTo>
                  <a:lnTo>
                    <a:pt x="1644" y="705"/>
                  </a:lnTo>
                  <a:lnTo>
                    <a:pt x="1628" y="713"/>
                  </a:lnTo>
                  <a:lnTo>
                    <a:pt x="1612" y="718"/>
                  </a:lnTo>
                  <a:lnTo>
                    <a:pt x="1594" y="721"/>
                  </a:lnTo>
                  <a:lnTo>
                    <a:pt x="1575" y="720"/>
                  </a:lnTo>
                  <a:lnTo>
                    <a:pt x="1555" y="716"/>
                  </a:lnTo>
                  <a:lnTo>
                    <a:pt x="1530" y="706"/>
                  </a:lnTo>
                  <a:lnTo>
                    <a:pt x="1509" y="692"/>
                  </a:lnTo>
                  <a:lnTo>
                    <a:pt x="1492" y="674"/>
                  </a:lnTo>
                  <a:lnTo>
                    <a:pt x="1478" y="653"/>
                  </a:lnTo>
                  <a:lnTo>
                    <a:pt x="1467" y="630"/>
                  </a:lnTo>
                  <a:lnTo>
                    <a:pt x="1459" y="605"/>
                  </a:lnTo>
                  <a:lnTo>
                    <a:pt x="1454" y="580"/>
                  </a:lnTo>
                  <a:lnTo>
                    <a:pt x="1451" y="554"/>
                  </a:lnTo>
                  <a:lnTo>
                    <a:pt x="1444" y="557"/>
                  </a:lnTo>
                  <a:lnTo>
                    <a:pt x="1438" y="561"/>
                  </a:lnTo>
                  <a:lnTo>
                    <a:pt x="1431" y="569"/>
                  </a:lnTo>
                  <a:lnTo>
                    <a:pt x="1426" y="575"/>
                  </a:lnTo>
                  <a:lnTo>
                    <a:pt x="1416" y="585"/>
                  </a:lnTo>
                  <a:lnTo>
                    <a:pt x="1405" y="594"/>
                  </a:lnTo>
                  <a:lnTo>
                    <a:pt x="1394" y="604"/>
                  </a:lnTo>
                  <a:lnTo>
                    <a:pt x="1384" y="613"/>
                  </a:lnTo>
                  <a:lnTo>
                    <a:pt x="1374" y="623"/>
                  </a:lnTo>
                  <a:lnTo>
                    <a:pt x="1365" y="633"/>
                  </a:lnTo>
                  <a:lnTo>
                    <a:pt x="1356" y="644"/>
                  </a:lnTo>
                  <a:lnTo>
                    <a:pt x="1348" y="656"/>
                  </a:lnTo>
                  <a:lnTo>
                    <a:pt x="1345" y="682"/>
                  </a:lnTo>
                  <a:lnTo>
                    <a:pt x="1345" y="707"/>
                  </a:lnTo>
                  <a:lnTo>
                    <a:pt x="1345" y="732"/>
                  </a:lnTo>
                  <a:lnTo>
                    <a:pt x="1345" y="759"/>
                  </a:lnTo>
                  <a:lnTo>
                    <a:pt x="1375" y="793"/>
                  </a:lnTo>
                  <a:lnTo>
                    <a:pt x="1403" y="828"/>
                  </a:lnTo>
                  <a:lnTo>
                    <a:pt x="1428" y="865"/>
                  </a:lnTo>
                  <a:lnTo>
                    <a:pt x="1451" y="903"/>
                  </a:lnTo>
                  <a:lnTo>
                    <a:pt x="1469" y="944"/>
                  </a:lnTo>
                  <a:lnTo>
                    <a:pt x="1483" y="985"/>
                  </a:lnTo>
                  <a:lnTo>
                    <a:pt x="1493" y="1029"/>
                  </a:lnTo>
                  <a:lnTo>
                    <a:pt x="1499" y="1073"/>
                  </a:lnTo>
                  <a:lnTo>
                    <a:pt x="1513" y="1074"/>
                  </a:lnTo>
                  <a:lnTo>
                    <a:pt x="1526" y="1077"/>
                  </a:lnTo>
                  <a:lnTo>
                    <a:pt x="1539" y="1079"/>
                  </a:lnTo>
                  <a:lnTo>
                    <a:pt x="1552" y="1082"/>
                  </a:lnTo>
                  <a:lnTo>
                    <a:pt x="1564" y="1085"/>
                  </a:lnTo>
                  <a:lnTo>
                    <a:pt x="1576" y="1091"/>
                  </a:lnTo>
                  <a:lnTo>
                    <a:pt x="1588" y="1096"/>
                  </a:lnTo>
                  <a:lnTo>
                    <a:pt x="1599" y="1104"/>
                  </a:lnTo>
                  <a:lnTo>
                    <a:pt x="1605" y="1112"/>
                  </a:lnTo>
                  <a:lnTo>
                    <a:pt x="1604" y="1122"/>
                  </a:lnTo>
                  <a:lnTo>
                    <a:pt x="1599" y="1131"/>
                  </a:lnTo>
                  <a:lnTo>
                    <a:pt x="1595" y="1140"/>
                  </a:lnTo>
                  <a:lnTo>
                    <a:pt x="1555" y="1261"/>
                  </a:lnTo>
                  <a:lnTo>
                    <a:pt x="1549" y="1287"/>
                  </a:lnTo>
                  <a:lnTo>
                    <a:pt x="1542" y="1313"/>
                  </a:lnTo>
                  <a:lnTo>
                    <a:pt x="1536" y="1340"/>
                  </a:lnTo>
                  <a:lnTo>
                    <a:pt x="1530" y="1366"/>
                  </a:lnTo>
                  <a:lnTo>
                    <a:pt x="1524" y="1393"/>
                  </a:lnTo>
                  <a:lnTo>
                    <a:pt x="1519" y="1420"/>
                  </a:lnTo>
                  <a:lnTo>
                    <a:pt x="1515" y="1447"/>
                  </a:lnTo>
                  <a:lnTo>
                    <a:pt x="1512" y="1474"/>
                  </a:lnTo>
                  <a:lnTo>
                    <a:pt x="1502" y="1601"/>
                  </a:lnTo>
                  <a:lnTo>
                    <a:pt x="1502" y="1725"/>
                  </a:lnTo>
                  <a:lnTo>
                    <a:pt x="1511" y="1811"/>
                  </a:lnTo>
                  <a:lnTo>
                    <a:pt x="1499" y="1823"/>
                  </a:lnTo>
                  <a:lnTo>
                    <a:pt x="1484" y="1832"/>
                  </a:lnTo>
                  <a:lnTo>
                    <a:pt x="1468" y="1837"/>
                  </a:lnTo>
                  <a:lnTo>
                    <a:pt x="1451" y="1840"/>
                  </a:lnTo>
                  <a:lnTo>
                    <a:pt x="1433" y="1840"/>
                  </a:lnTo>
                  <a:lnTo>
                    <a:pt x="1415" y="1840"/>
                  </a:lnTo>
                  <a:lnTo>
                    <a:pt x="1397" y="1837"/>
                  </a:lnTo>
                  <a:lnTo>
                    <a:pt x="1381" y="1834"/>
                  </a:lnTo>
                  <a:lnTo>
                    <a:pt x="1372" y="1831"/>
                  </a:lnTo>
                  <a:lnTo>
                    <a:pt x="1363" y="1826"/>
                  </a:lnTo>
                  <a:lnTo>
                    <a:pt x="1356" y="1822"/>
                  </a:lnTo>
                  <a:lnTo>
                    <a:pt x="1347" y="1816"/>
                  </a:lnTo>
                  <a:lnTo>
                    <a:pt x="1339" y="1810"/>
                  </a:lnTo>
                  <a:lnTo>
                    <a:pt x="1333" y="1802"/>
                  </a:lnTo>
                  <a:lnTo>
                    <a:pt x="1328" y="1795"/>
                  </a:lnTo>
                  <a:lnTo>
                    <a:pt x="1324" y="1786"/>
                  </a:lnTo>
                  <a:lnTo>
                    <a:pt x="1316" y="1746"/>
                  </a:lnTo>
                  <a:lnTo>
                    <a:pt x="1311" y="1703"/>
                  </a:lnTo>
                  <a:lnTo>
                    <a:pt x="1310" y="1661"/>
                  </a:lnTo>
                  <a:lnTo>
                    <a:pt x="1310" y="1618"/>
                  </a:lnTo>
                  <a:lnTo>
                    <a:pt x="1304" y="1620"/>
                  </a:lnTo>
                  <a:lnTo>
                    <a:pt x="1297" y="1624"/>
                  </a:lnTo>
                  <a:lnTo>
                    <a:pt x="1289" y="1627"/>
                  </a:lnTo>
                  <a:lnTo>
                    <a:pt x="1282" y="1630"/>
                  </a:lnTo>
                  <a:lnTo>
                    <a:pt x="1267" y="1632"/>
                  </a:lnTo>
                  <a:lnTo>
                    <a:pt x="1251" y="1633"/>
                  </a:lnTo>
                  <a:lnTo>
                    <a:pt x="1236" y="1633"/>
                  </a:lnTo>
                  <a:lnTo>
                    <a:pt x="1221" y="1633"/>
                  </a:lnTo>
                  <a:lnTo>
                    <a:pt x="1204" y="1633"/>
                  </a:lnTo>
                  <a:lnTo>
                    <a:pt x="1189" y="1632"/>
                  </a:lnTo>
                  <a:lnTo>
                    <a:pt x="1174" y="1631"/>
                  </a:lnTo>
                  <a:lnTo>
                    <a:pt x="1159" y="1629"/>
                  </a:lnTo>
                  <a:lnTo>
                    <a:pt x="1143" y="1627"/>
                  </a:lnTo>
                  <a:lnTo>
                    <a:pt x="1129" y="1625"/>
                  </a:lnTo>
                  <a:lnTo>
                    <a:pt x="1114" y="1621"/>
                  </a:lnTo>
                  <a:lnTo>
                    <a:pt x="1100" y="1618"/>
                  </a:lnTo>
                  <a:lnTo>
                    <a:pt x="1085" y="1615"/>
                  </a:lnTo>
                  <a:lnTo>
                    <a:pt x="1070" y="1611"/>
                  </a:lnTo>
                  <a:lnTo>
                    <a:pt x="1056" y="1606"/>
                  </a:lnTo>
                  <a:lnTo>
                    <a:pt x="1042" y="1602"/>
                  </a:lnTo>
                  <a:lnTo>
                    <a:pt x="1020" y="1593"/>
                  </a:lnTo>
                  <a:lnTo>
                    <a:pt x="1000" y="1581"/>
                  </a:lnTo>
                  <a:lnTo>
                    <a:pt x="980" y="1567"/>
                  </a:lnTo>
                  <a:lnTo>
                    <a:pt x="960" y="1551"/>
                  </a:lnTo>
                  <a:lnTo>
                    <a:pt x="941" y="1534"/>
                  </a:lnTo>
                  <a:lnTo>
                    <a:pt x="922" y="1519"/>
                  </a:lnTo>
                  <a:lnTo>
                    <a:pt x="903" y="1504"/>
                  </a:lnTo>
                  <a:lnTo>
                    <a:pt x="883" y="1490"/>
                  </a:lnTo>
                  <a:lnTo>
                    <a:pt x="886" y="1515"/>
                  </a:lnTo>
                  <a:lnTo>
                    <a:pt x="892" y="1539"/>
                  </a:lnTo>
                  <a:lnTo>
                    <a:pt x="898" y="1564"/>
                  </a:lnTo>
                  <a:lnTo>
                    <a:pt x="906" y="1588"/>
                  </a:lnTo>
                  <a:lnTo>
                    <a:pt x="874" y="1588"/>
                  </a:lnTo>
                  <a:close/>
                </a:path>
              </a:pathLst>
            </a:custGeom>
            <a:solidFill>
              <a:srgbClr val="000000"/>
            </a:solidFill>
            <a:ln w="9525">
              <a:noFill/>
              <a:round/>
              <a:headEnd/>
              <a:tailEnd/>
            </a:ln>
          </p:spPr>
          <p:txBody>
            <a:bodyPr/>
            <a:lstStyle/>
            <a:p>
              <a:endParaRPr lang="es-AR"/>
            </a:p>
          </p:txBody>
        </p:sp>
        <p:sp>
          <p:nvSpPr>
            <p:cNvPr id="20" name="Freeform 155"/>
            <p:cNvSpPr>
              <a:spLocks/>
            </p:cNvSpPr>
            <p:nvPr/>
          </p:nvSpPr>
          <p:spPr bwMode="auto">
            <a:xfrm>
              <a:off x="357" y="2491"/>
              <a:ext cx="891" cy="1126"/>
            </a:xfrm>
            <a:custGeom>
              <a:avLst/>
              <a:gdLst>
                <a:gd name="T0" fmla="*/ 402 w 891"/>
                <a:gd name="T1" fmla="*/ 1048 h 1126"/>
                <a:gd name="T2" fmla="*/ 379 w 891"/>
                <a:gd name="T3" fmla="*/ 1057 h 1126"/>
                <a:gd name="T4" fmla="*/ 357 w 891"/>
                <a:gd name="T5" fmla="*/ 1062 h 1126"/>
                <a:gd name="T6" fmla="*/ 338 w 891"/>
                <a:gd name="T7" fmla="*/ 1063 h 1126"/>
                <a:gd name="T8" fmla="*/ 61 w 891"/>
                <a:gd name="T9" fmla="*/ 1008 h 1126"/>
                <a:gd name="T10" fmla="*/ 45 w 891"/>
                <a:gd name="T11" fmla="*/ 1005 h 1126"/>
                <a:gd name="T12" fmla="*/ 33 w 891"/>
                <a:gd name="T13" fmla="*/ 995 h 1126"/>
                <a:gd name="T14" fmla="*/ 22 w 891"/>
                <a:gd name="T15" fmla="*/ 982 h 1126"/>
                <a:gd name="T16" fmla="*/ 15 w 891"/>
                <a:gd name="T17" fmla="*/ 969 h 1126"/>
                <a:gd name="T18" fmla="*/ 1 w 891"/>
                <a:gd name="T19" fmla="*/ 181 h 1126"/>
                <a:gd name="T20" fmla="*/ 6 w 891"/>
                <a:gd name="T21" fmla="*/ 168 h 1126"/>
                <a:gd name="T22" fmla="*/ 16 w 891"/>
                <a:gd name="T23" fmla="*/ 156 h 1126"/>
                <a:gd name="T24" fmla="*/ 28 w 891"/>
                <a:gd name="T25" fmla="*/ 146 h 1126"/>
                <a:gd name="T26" fmla="*/ 40 w 891"/>
                <a:gd name="T27" fmla="*/ 141 h 1126"/>
                <a:gd name="T28" fmla="*/ 66 w 891"/>
                <a:gd name="T29" fmla="*/ 132 h 1126"/>
                <a:gd name="T30" fmla="*/ 111 w 891"/>
                <a:gd name="T31" fmla="*/ 119 h 1126"/>
                <a:gd name="T32" fmla="*/ 165 w 891"/>
                <a:gd name="T33" fmla="*/ 105 h 1126"/>
                <a:gd name="T34" fmla="*/ 223 w 891"/>
                <a:gd name="T35" fmla="*/ 88 h 1126"/>
                <a:gd name="T36" fmla="*/ 276 w 891"/>
                <a:gd name="T37" fmla="*/ 74 h 1126"/>
                <a:gd name="T38" fmla="*/ 319 w 891"/>
                <a:gd name="T39" fmla="*/ 63 h 1126"/>
                <a:gd name="T40" fmla="*/ 344 w 891"/>
                <a:gd name="T41" fmla="*/ 57 h 1126"/>
                <a:gd name="T42" fmla="*/ 826 w 891"/>
                <a:gd name="T43" fmla="*/ 2 h 1126"/>
                <a:gd name="T44" fmla="*/ 847 w 891"/>
                <a:gd name="T45" fmla="*/ 1 h 1126"/>
                <a:gd name="T46" fmla="*/ 863 w 891"/>
                <a:gd name="T47" fmla="*/ 11 h 1126"/>
                <a:gd name="T48" fmla="*/ 874 w 891"/>
                <a:gd name="T49" fmla="*/ 26 h 1126"/>
                <a:gd name="T50" fmla="*/ 884 w 891"/>
                <a:gd name="T51" fmla="*/ 44 h 1126"/>
                <a:gd name="T52" fmla="*/ 891 w 891"/>
                <a:gd name="T53" fmla="*/ 389 h 1126"/>
                <a:gd name="T54" fmla="*/ 888 w 891"/>
                <a:gd name="T55" fmla="*/ 723 h 1126"/>
                <a:gd name="T56" fmla="*/ 867 w 891"/>
                <a:gd name="T57" fmla="*/ 749 h 1126"/>
                <a:gd name="T58" fmla="*/ 842 w 891"/>
                <a:gd name="T59" fmla="*/ 770 h 1126"/>
                <a:gd name="T60" fmla="*/ 815 w 891"/>
                <a:gd name="T61" fmla="*/ 789 h 1126"/>
                <a:gd name="T62" fmla="*/ 788 w 891"/>
                <a:gd name="T63" fmla="*/ 807 h 1126"/>
                <a:gd name="T64" fmla="*/ 797 w 891"/>
                <a:gd name="T65" fmla="*/ 832 h 1126"/>
                <a:gd name="T66" fmla="*/ 789 w 891"/>
                <a:gd name="T67" fmla="*/ 859 h 1126"/>
                <a:gd name="T68" fmla="*/ 772 w 891"/>
                <a:gd name="T69" fmla="*/ 873 h 1126"/>
                <a:gd name="T70" fmla="*/ 728 w 891"/>
                <a:gd name="T71" fmla="*/ 904 h 1126"/>
                <a:gd name="T72" fmla="*/ 665 w 891"/>
                <a:gd name="T73" fmla="*/ 944 h 1126"/>
                <a:gd name="T74" fmla="*/ 594 w 891"/>
                <a:gd name="T75" fmla="*/ 989 h 1126"/>
                <a:gd name="T76" fmla="*/ 522 w 891"/>
                <a:gd name="T77" fmla="*/ 1033 h 1126"/>
                <a:gd name="T78" fmla="*/ 460 w 891"/>
                <a:gd name="T79" fmla="*/ 1073 h 1126"/>
                <a:gd name="T80" fmla="*/ 416 w 891"/>
                <a:gd name="T81" fmla="*/ 1100 h 1126"/>
                <a:gd name="T82" fmla="*/ 399 w 891"/>
                <a:gd name="T83" fmla="*/ 1110 h 1126"/>
                <a:gd name="T84" fmla="*/ 374 w 891"/>
                <a:gd name="T85" fmla="*/ 1122 h 1126"/>
                <a:gd name="T86" fmla="*/ 347 w 891"/>
                <a:gd name="T87" fmla="*/ 1126 h 1126"/>
                <a:gd name="T88" fmla="*/ 314 w 891"/>
                <a:gd name="T89" fmla="*/ 1125 h 1126"/>
                <a:gd name="T90" fmla="*/ 275 w 891"/>
                <a:gd name="T91" fmla="*/ 1118 h 1126"/>
                <a:gd name="T92" fmla="*/ 228 w 891"/>
                <a:gd name="T93" fmla="*/ 1109 h 1126"/>
                <a:gd name="T94" fmla="*/ 171 w 891"/>
                <a:gd name="T95" fmla="*/ 1097 h 1126"/>
                <a:gd name="T96" fmla="*/ 102 w 891"/>
                <a:gd name="T97" fmla="*/ 1081 h 1126"/>
                <a:gd name="T98" fmla="*/ 20 w 891"/>
                <a:gd name="T99" fmla="*/ 1066 h 1126"/>
                <a:gd name="T100" fmla="*/ 24 w 891"/>
                <a:gd name="T101" fmla="*/ 1057 h 1126"/>
                <a:gd name="T102" fmla="*/ 29 w 891"/>
                <a:gd name="T103" fmla="*/ 1049 h 1126"/>
                <a:gd name="T104" fmla="*/ 338 w 891"/>
                <a:gd name="T105" fmla="*/ 1101 h 1126"/>
                <a:gd name="T106" fmla="*/ 353 w 891"/>
                <a:gd name="T107" fmla="*/ 1101 h 1126"/>
                <a:gd name="T108" fmla="*/ 365 w 891"/>
                <a:gd name="T109" fmla="*/ 1099 h 1126"/>
                <a:gd name="T110" fmla="*/ 378 w 891"/>
                <a:gd name="T111" fmla="*/ 1095 h 1126"/>
                <a:gd name="T112" fmla="*/ 768 w 891"/>
                <a:gd name="T113" fmla="*/ 847 h 1126"/>
                <a:gd name="T114" fmla="*/ 770 w 891"/>
                <a:gd name="T115" fmla="*/ 834 h 1126"/>
                <a:gd name="T116" fmla="*/ 765 w 891"/>
                <a:gd name="T117" fmla="*/ 821 h 1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91"/>
                <a:gd name="T178" fmla="*/ 0 h 1126"/>
                <a:gd name="T179" fmla="*/ 891 w 891"/>
                <a:gd name="T180" fmla="*/ 1126 h 1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91" h="1126">
                  <a:moveTo>
                    <a:pt x="412" y="1041"/>
                  </a:moveTo>
                  <a:lnTo>
                    <a:pt x="402" y="1048"/>
                  </a:lnTo>
                  <a:lnTo>
                    <a:pt x="391" y="1053"/>
                  </a:lnTo>
                  <a:lnTo>
                    <a:pt x="379" y="1057"/>
                  </a:lnTo>
                  <a:lnTo>
                    <a:pt x="368" y="1061"/>
                  </a:lnTo>
                  <a:lnTo>
                    <a:pt x="357" y="1062"/>
                  </a:lnTo>
                  <a:lnTo>
                    <a:pt x="347" y="1063"/>
                  </a:lnTo>
                  <a:lnTo>
                    <a:pt x="338" y="1063"/>
                  </a:lnTo>
                  <a:lnTo>
                    <a:pt x="333" y="1061"/>
                  </a:lnTo>
                  <a:lnTo>
                    <a:pt x="61" y="1008"/>
                  </a:lnTo>
                  <a:lnTo>
                    <a:pt x="53" y="1008"/>
                  </a:lnTo>
                  <a:lnTo>
                    <a:pt x="45" y="1005"/>
                  </a:lnTo>
                  <a:lnTo>
                    <a:pt x="39" y="1001"/>
                  </a:lnTo>
                  <a:lnTo>
                    <a:pt x="33" y="995"/>
                  </a:lnTo>
                  <a:lnTo>
                    <a:pt x="28" y="989"/>
                  </a:lnTo>
                  <a:lnTo>
                    <a:pt x="22" y="982"/>
                  </a:lnTo>
                  <a:lnTo>
                    <a:pt x="19" y="976"/>
                  </a:lnTo>
                  <a:lnTo>
                    <a:pt x="15" y="969"/>
                  </a:lnTo>
                  <a:lnTo>
                    <a:pt x="0" y="188"/>
                  </a:lnTo>
                  <a:lnTo>
                    <a:pt x="1" y="181"/>
                  </a:lnTo>
                  <a:lnTo>
                    <a:pt x="3" y="175"/>
                  </a:lnTo>
                  <a:lnTo>
                    <a:pt x="6" y="168"/>
                  </a:lnTo>
                  <a:lnTo>
                    <a:pt x="11" y="162"/>
                  </a:lnTo>
                  <a:lnTo>
                    <a:pt x="16" y="156"/>
                  </a:lnTo>
                  <a:lnTo>
                    <a:pt x="21" y="151"/>
                  </a:lnTo>
                  <a:lnTo>
                    <a:pt x="28" y="146"/>
                  </a:lnTo>
                  <a:lnTo>
                    <a:pt x="34" y="143"/>
                  </a:lnTo>
                  <a:lnTo>
                    <a:pt x="40" y="141"/>
                  </a:lnTo>
                  <a:lnTo>
                    <a:pt x="51" y="138"/>
                  </a:lnTo>
                  <a:lnTo>
                    <a:pt x="66" y="132"/>
                  </a:lnTo>
                  <a:lnTo>
                    <a:pt x="87" y="127"/>
                  </a:lnTo>
                  <a:lnTo>
                    <a:pt x="111" y="119"/>
                  </a:lnTo>
                  <a:lnTo>
                    <a:pt x="137" y="112"/>
                  </a:lnTo>
                  <a:lnTo>
                    <a:pt x="165" y="105"/>
                  </a:lnTo>
                  <a:lnTo>
                    <a:pt x="195" y="96"/>
                  </a:lnTo>
                  <a:lnTo>
                    <a:pt x="223" y="88"/>
                  </a:lnTo>
                  <a:lnTo>
                    <a:pt x="250" y="81"/>
                  </a:lnTo>
                  <a:lnTo>
                    <a:pt x="276" y="74"/>
                  </a:lnTo>
                  <a:lnTo>
                    <a:pt x="299" y="69"/>
                  </a:lnTo>
                  <a:lnTo>
                    <a:pt x="319" y="63"/>
                  </a:lnTo>
                  <a:lnTo>
                    <a:pt x="334" y="59"/>
                  </a:lnTo>
                  <a:lnTo>
                    <a:pt x="344" y="57"/>
                  </a:lnTo>
                  <a:lnTo>
                    <a:pt x="347" y="56"/>
                  </a:lnTo>
                  <a:lnTo>
                    <a:pt x="826" y="2"/>
                  </a:lnTo>
                  <a:lnTo>
                    <a:pt x="837" y="0"/>
                  </a:lnTo>
                  <a:lnTo>
                    <a:pt x="847" y="1"/>
                  </a:lnTo>
                  <a:lnTo>
                    <a:pt x="856" y="6"/>
                  </a:lnTo>
                  <a:lnTo>
                    <a:pt x="863" y="11"/>
                  </a:lnTo>
                  <a:lnTo>
                    <a:pt x="869" y="18"/>
                  </a:lnTo>
                  <a:lnTo>
                    <a:pt x="874" y="26"/>
                  </a:lnTo>
                  <a:lnTo>
                    <a:pt x="880" y="35"/>
                  </a:lnTo>
                  <a:lnTo>
                    <a:pt x="884" y="44"/>
                  </a:lnTo>
                  <a:lnTo>
                    <a:pt x="890" y="156"/>
                  </a:lnTo>
                  <a:lnTo>
                    <a:pt x="891" y="389"/>
                  </a:lnTo>
                  <a:lnTo>
                    <a:pt x="890" y="619"/>
                  </a:lnTo>
                  <a:lnTo>
                    <a:pt x="888" y="723"/>
                  </a:lnTo>
                  <a:lnTo>
                    <a:pt x="879" y="736"/>
                  </a:lnTo>
                  <a:lnTo>
                    <a:pt x="867" y="749"/>
                  </a:lnTo>
                  <a:lnTo>
                    <a:pt x="855" y="760"/>
                  </a:lnTo>
                  <a:lnTo>
                    <a:pt x="842" y="770"/>
                  </a:lnTo>
                  <a:lnTo>
                    <a:pt x="829" y="779"/>
                  </a:lnTo>
                  <a:lnTo>
                    <a:pt x="815" y="789"/>
                  </a:lnTo>
                  <a:lnTo>
                    <a:pt x="801" y="798"/>
                  </a:lnTo>
                  <a:lnTo>
                    <a:pt x="788" y="807"/>
                  </a:lnTo>
                  <a:lnTo>
                    <a:pt x="796" y="819"/>
                  </a:lnTo>
                  <a:lnTo>
                    <a:pt x="797" y="832"/>
                  </a:lnTo>
                  <a:lnTo>
                    <a:pt x="794" y="846"/>
                  </a:lnTo>
                  <a:lnTo>
                    <a:pt x="789" y="859"/>
                  </a:lnTo>
                  <a:lnTo>
                    <a:pt x="785" y="864"/>
                  </a:lnTo>
                  <a:lnTo>
                    <a:pt x="772" y="873"/>
                  </a:lnTo>
                  <a:lnTo>
                    <a:pt x="753" y="887"/>
                  </a:lnTo>
                  <a:lnTo>
                    <a:pt x="728" y="904"/>
                  </a:lnTo>
                  <a:lnTo>
                    <a:pt x="699" y="923"/>
                  </a:lnTo>
                  <a:lnTo>
                    <a:pt x="665" y="944"/>
                  </a:lnTo>
                  <a:lnTo>
                    <a:pt x="630" y="967"/>
                  </a:lnTo>
                  <a:lnTo>
                    <a:pt x="594" y="989"/>
                  </a:lnTo>
                  <a:lnTo>
                    <a:pt x="557" y="1012"/>
                  </a:lnTo>
                  <a:lnTo>
                    <a:pt x="522" y="1033"/>
                  </a:lnTo>
                  <a:lnTo>
                    <a:pt x="490" y="1054"/>
                  </a:lnTo>
                  <a:lnTo>
                    <a:pt x="460" y="1073"/>
                  </a:lnTo>
                  <a:lnTo>
                    <a:pt x="435" y="1088"/>
                  </a:lnTo>
                  <a:lnTo>
                    <a:pt x="416" y="1100"/>
                  </a:lnTo>
                  <a:lnTo>
                    <a:pt x="404" y="1107"/>
                  </a:lnTo>
                  <a:lnTo>
                    <a:pt x="399" y="1110"/>
                  </a:lnTo>
                  <a:lnTo>
                    <a:pt x="387" y="1116"/>
                  </a:lnTo>
                  <a:lnTo>
                    <a:pt x="374" y="1122"/>
                  </a:lnTo>
                  <a:lnTo>
                    <a:pt x="361" y="1125"/>
                  </a:lnTo>
                  <a:lnTo>
                    <a:pt x="347" y="1126"/>
                  </a:lnTo>
                  <a:lnTo>
                    <a:pt x="331" y="1126"/>
                  </a:lnTo>
                  <a:lnTo>
                    <a:pt x="314" y="1125"/>
                  </a:lnTo>
                  <a:lnTo>
                    <a:pt x="296" y="1123"/>
                  </a:lnTo>
                  <a:lnTo>
                    <a:pt x="275" y="1118"/>
                  </a:lnTo>
                  <a:lnTo>
                    <a:pt x="252" y="1114"/>
                  </a:lnTo>
                  <a:lnTo>
                    <a:pt x="228" y="1109"/>
                  </a:lnTo>
                  <a:lnTo>
                    <a:pt x="201" y="1103"/>
                  </a:lnTo>
                  <a:lnTo>
                    <a:pt x="171" y="1097"/>
                  </a:lnTo>
                  <a:lnTo>
                    <a:pt x="138" y="1089"/>
                  </a:lnTo>
                  <a:lnTo>
                    <a:pt x="102" y="1081"/>
                  </a:lnTo>
                  <a:lnTo>
                    <a:pt x="63" y="1074"/>
                  </a:lnTo>
                  <a:lnTo>
                    <a:pt x="20" y="1066"/>
                  </a:lnTo>
                  <a:lnTo>
                    <a:pt x="21" y="1062"/>
                  </a:lnTo>
                  <a:lnTo>
                    <a:pt x="24" y="1057"/>
                  </a:lnTo>
                  <a:lnTo>
                    <a:pt x="27" y="1053"/>
                  </a:lnTo>
                  <a:lnTo>
                    <a:pt x="29" y="1049"/>
                  </a:lnTo>
                  <a:lnTo>
                    <a:pt x="332" y="1101"/>
                  </a:lnTo>
                  <a:lnTo>
                    <a:pt x="338" y="1101"/>
                  </a:lnTo>
                  <a:lnTo>
                    <a:pt x="346" y="1101"/>
                  </a:lnTo>
                  <a:lnTo>
                    <a:pt x="353" y="1101"/>
                  </a:lnTo>
                  <a:lnTo>
                    <a:pt x="359" y="1100"/>
                  </a:lnTo>
                  <a:lnTo>
                    <a:pt x="365" y="1099"/>
                  </a:lnTo>
                  <a:lnTo>
                    <a:pt x="371" y="1097"/>
                  </a:lnTo>
                  <a:lnTo>
                    <a:pt x="378" y="1095"/>
                  </a:lnTo>
                  <a:lnTo>
                    <a:pt x="383" y="1093"/>
                  </a:lnTo>
                  <a:lnTo>
                    <a:pt x="768" y="847"/>
                  </a:lnTo>
                  <a:lnTo>
                    <a:pt x="771" y="840"/>
                  </a:lnTo>
                  <a:lnTo>
                    <a:pt x="770" y="834"/>
                  </a:lnTo>
                  <a:lnTo>
                    <a:pt x="768" y="827"/>
                  </a:lnTo>
                  <a:lnTo>
                    <a:pt x="765" y="821"/>
                  </a:lnTo>
                  <a:lnTo>
                    <a:pt x="412" y="1041"/>
                  </a:lnTo>
                  <a:close/>
                </a:path>
              </a:pathLst>
            </a:custGeom>
            <a:solidFill>
              <a:srgbClr val="000000"/>
            </a:solidFill>
            <a:ln w="9525">
              <a:noFill/>
              <a:round/>
              <a:headEnd/>
              <a:tailEnd/>
            </a:ln>
          </p:spPr>
          <p:txBody>
            <a:bodyPr/>
            <a:lstStyle/>
            <a:p>
              <a:endParaRPr lang="es-AR"/>
            </a:p>
          </p:txBody>
        </p:sp>
        <p:sp>
          <p:nvSpPr>
            <p:cNvPr id="21" name="Freeform 156"/>
            <p:cNvSpPr>
              <a:spLocks/>
            </p:cNvSpPr>
            <p:nvPr/>
          </p:nvSpPr>
          <p:spPr bwMode="auto">
            <a:xfrm>
              <a:off x="385" y="2516"/>
              <a:ext cx="834" cy="1012"/>
            </a:xfrm>
            <a:custGeom>
              <a:avLst/>
              <a:gdLst>
                <a:gd name="T0" fmla="*/ 834 w 834"/>
                <a:gd name="T1" fmla="*/ 45 h 1012"/>
                <a:gd name="T2" fmla="*/ 833 w 834"/>
                <a:gd name="T3" fmla="*/ 697 h 1012"/>
                <a:gd name="T4" fmla="*/ 822 w 834"/>
                <a:gd name="T5" fmla="*/ 713 h 1012"/>
                <a:gd name="T6" fmla="*/ 368 w 834"/>
                <a:gd name="T7" fmla="*/ 1004 h 1012"/>
                <a:gd name="T8" fmla="*/ 363 w 834"/>
                <a:gd name="T9" fmla="*/ 1005 h 1012"/>
                <a:gd name="T10" fmla="*/ 357 w 834"/>
                <a:gd name="T11" fmla="*/ 1006 h 1012"/>
                <a:gd name="T12" fmla="*/ 351 w 834"/>
                <a:gd name="T13" fmla="*/ 1008 h 1012"/>
                <a:gd name="T14" fmla="*/ 345 w 834"/>
                <a:gd name="T15" fmla="*/ 1009 h 1012"/>
                <a:gd name="T16" fmla="*/ 340 w 834"/>
                <a:gd name="T17" fmla="*/ 1012 h 1012"/>
                <a:gd name="T18" fmla="*/ 334 w 834"/>
                <a:gd name="T19" fmla="*/ 1012 h 1012"/>
                <a:gd name="T20" fmla="*/ 329 w 834"/>
                <a:gd name="T21" fmla="*/ 1011 h 1012"/>
                <a:gd name="T22" fmla="*/ 325 w 834"/>
                <a:gd name="T23" fmla="*/ 1008 h 1012"/>
                <a:gd name="T24" fmla="*/ 65 w 834"/>
                <a:gd name="T25" fmla="*/ 966 h 1012"/>
                <a:gd name="T26" fmla="*/ 58 w 834"/>
                <a:gd name="T27" fmla="*/ 965 h 1012"/>
                <a:gd name="T28" fmla="*/ 50 w 834"/>
                <a:gd name="T29" fmla="*/ 964 h 1012"/>
                <a:gd name="T30" fmla="*/ 42 w 834"/>
                <a:gd name="T31" fmla="*/ 963 h 1012"/>
                <a:gd name="T32" fmla="*/ 35 w 834"/>
                <a:gd name="T33" fmla="*/ 960 h 1012"/>
                <a:gd name="T34" fmla="*/ 27 w 834"/>
                <a:gd name="T35" fmla="*/ 957 h 1012"/>
                <a:gd name="T36" fmla="*/ 22 w 834"/>
                <a:gd name="T37" fmla="*/ 953 h 1012"/>
                <a:gd name="T38" fmla="*/ 17 w 834"/>
                <a:gd name="T39" fmla="*/ 947 h 1012"/>
                <a:gd name="T40" fmla="*/ 15 w 834"/>
                <a:gd name="T41" fmla="*/ 939 h 1012"/>
                <a:gd name="T42" fmla="*/ 10 w 834"/>
                <a:gd name="T43" fmla="*/ 761 h 1012"/>
                <a:gd name="T44" fmla="*/ 0 w 834"/>
                <a:gd name="T45" fmla="*/ 166 h 1012"/>
                <a:gd name="T46" fmla="*/ 1 w 834"/>
                <a:gd name="T47" fmla="*/ 158 h 1012"/>
                <a:gd name="T48" fmla="*/ 5 w 834"/>
                <a:gd name="T49" fmla="*/ 152 h 1012"/>
                <a:gd name="T50" fmla="*/ 12 w 834"/>
                <a:gd name="T51" fmla="*/ 147 h 1012"/>
                <a:gd name="T52" fmla="*/ 16 w 834"/>
                <a:gd name="T53" fmla="*/ 142 h 1012"/>
                <a:gd name="T54" fmla="*/ 297 w 834"/>
                <a:gd name="T55" fmla="*/ 126 h 1012"/>
                <a:gd name="T56" fmla="*/ 318 w 834"/>
                <a:gd name="T57" fmla="*/ 126 h 1012"/>
                <a:gd name="T58" fmla="*/ 539 w 834"/>
                <a:gd name="T59" fmla="*/ 78 h 1012"/>
                <a:gd name="T60" fmla="*/ 705 w 834"/>
                <a:gd name="T61" fmla="*/ 32 h 1012"/>
                <a:gd name="T62" fmla="*/ 718 w 834"/>
                <a:gd name="T63" fmla="*/ 30 h 1012"/>
                <a:gd name="T64" fmla="*/ 730 w 834"/>
                <a:gd name="T65" fmla="*/ 26 h 1012"/>
                <a:gd name="T66" fmla="*/ 742 w 834"/>
                <a:gd name="T67" fmla="*/ 22 h 1012"/>
                <a:gd name="T68" fmla="*/ 754 w 834"/>
                <a:gd name="T69" fmla="*/ 19 h 1012"/>
                <a:gd name="T70" fmla="*/ 766 w 834"/>
                <a:gd name="T71" fmla="*/ 14 h 1012"/>
                <a:gd name="T72" fmla="*/ 778 w 834"/>
                <a:gd name="T73" fmla="*/ 10 h 1012"/>
                <a:gd name="T74" fmla="*/ 790 w 834"/>
                <a:gd name="T75" fmla="*/ 5 h 1012"/>
                <a:gd name="T76" fmla="*/ 802 w 834"/>
                <a:gd name="T77" fmla="*/ 0 h 1012"/>
                <a:gd name="T78" fmla="*/ 807 w 834"/>
                <a:gd name="T79" fmla="*/ 6 h 1012"/>
                <a:gd name="T80" fmla="*/ 813 w 834"/>
                <a:gd name="T81" fmla="*/ 11 h 1012"/>
                <a:gd name="T82" fmla="*/ 817 w 834"/>
                <a:gd name="T83" fmla="*/ 16 h 1012"/>
                <a:gd name="T84" fmla="*/ 822 w 834"/>
                <a:gd name="T85" fmla="*/ 21 h 1012"/>
                <a:gd name="T86" fmla="*/ 827 w 834"/>
                <a:gd name="T87" fmla="*/ 26 h 1012"/>
                <a:gd name="T88" fmla="*/ 830 w 834"/>
                <a:gd name="T89" fmla="*/ 32 h 1012"/>
                <a:gd name="T90" fmla="*/ 832 w 834"/>
                <a:gd name="T91" fmla="*/ 38 h 1012"/>
                <a:gd name="T92" fmla="*/ 834 w 834"/>
                <a:gd name="T93" fmla="*/ 45 h 10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4"/>
                <a:gd name="T142" fmla="*/ 0 h 1012"/>
                <a:gd name="T143" fmla="*/ 834 w 834"/>
                <a:gd name="T144" fmla="*/ 1012 h 10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4" h="1012">
                  <a:moveTo>
                    <a:pt x="834" y="45"/>
                  </a:moveTo>
                  <a:lnTo>
                    <a:pt x="833" y="697"/>
                  </a:lnTo>
                  <a:lnTo>
                    <a:pt x="822" y="713"/>
                  </a:lnTo>
                  <a:lnTo>
                    <a:pt x="368" y="1004"/>
                  </a:lnTo>
                  <a:lnTo>
                    <a:pt x="363" y="1005"/>
                  </a:lnTo>
                  <a:lnTo>
                    <a:pt x="357" y="1006"/>
                  </a:lnTo>
                  <a:lnTo>
                    <a:pt x="351" y="1008"/>
                  </a:lnTo>
                  <a:lnTo>
                    <a:pt x="345" y="1009"/>
                  </a:lnTo>
                  <a:lnTo>
                    <a:pt x="340" y="1012"/>
                  </a:lnTo>
                  <a:lnTo>
                    <a:pt x="334" y="1012"/>
                  </a:lnTo>
                  <a:lnTo>
                    <a:pt x="329" y="1011"/>
                  </a:lnTo>
                  <a:lnTo>
                    <a:pt x="325" y="1008"/>
                  </a:lnTo>
                  <a:lnTo>
                    <a:pt x="65" y="966"/>
                  </a:lnTo>
                  <a:lnTo>
                    <a:pt x="58" y="965"/>
                  </a:lnTo>
                  <a:lnTo>
                    <a:pt x="50" y="964"/>
                  </a:lnTo>
                  <a:lnTo>
                    <a:pt x="42" y="963"/>
                  </a:lnTo>
                  <a:lnTo>
                    <a:pt x="35" y="960"/>
                  </a:lnTo>
                  <a:lnTo>
                    <a:pt x="27" y="957"/>
                  </a:lnTo>
                  <a:lnTo>
                    <a:pt x="22" y="953"/>
                  </a:lnTo>
                  <a:lnTo>
                    <a:pt x="17" y="947"/>
                  </a:lnTo>
                  <a:lnTo>
                    <a:pt x="15" y="939"/>
                  </a:lnTo>
                  <a:lnTo>
                    <a:pt x="10" y="761"/>
                  </a:lnTo>
                  <a:lnTo>
                    <a:pt x="0" y="166"/>
                  </a:lnTo>
                  <a:lnTo>
                    <a:pt x="1" y="158"/>
                  </a:lnTo>
                  <a:lnTo>
                    <a:pt x="5" y="152"/>
                  </a:lnTo>
                  <a:lnTo>
                    <a:pt x="12" y="147"/>
                  </a:lnTo>
                  <a:lnTo>
                    <a:pt x="16" y="142"/>
                  </a:lnTo>
                  <a:lnTo>
                    <a:pt x="297" y="126"/>
                  </a:lnTo>
                  <a:lnTo>
                    <a:pt x="318" y="126"/>
                  </a:lnTo>
                  <a:lnTo>
                    <a:pt x="539" y="78"/>
                  </a:lnTo>
                  <a:lnTo>
                    <a:pt x="705" y="32"/>
                  </a:lnTo>
                  <a:lnTo>
                    <a:pt x="718" y="30"/>
                  </a:lnTo>
                  <a:lnTo>
                    <a:pt x="730" y="26"/>
                  </a:lnTo>
                  <a:lnTo>
                    <a:pt x="742" y="22"/>
                  </a:lnTo>
                  <a:lnTo>
                    <a:pt x="754" y="19"/>
                  </a:lnTo>
                  <a:lnTo>
                    <a:pt x="766" y="14"/>
                  </a:lnTo>
                  <a:lnTo>
                    <a:pt x="778" y="10"/>
                  </a:lnTo>
                  <a:lnTo>
                    <a:pt x="790" y="5"/>
                  </a:lnTo>
                  <a:lnTo>
                    <a:pt x="802" y="0"/>
                  </a:lnTo>
                  <a:lnTo>
                    <a:pt x="807" y="6"/>
                  </a:lnTo>
                  <a:lnTo>
                    <a:pt x="813" y="11"/>
                  </a:lnTo>
                  <a:lnTo>
                    <a:pt x="817" y="16"/>
                  </a:lnTo>
                  <a:lnTo>
                    <a:pt x="822" y="21"/>
                  </a:lnTo>
                  <a:lnTo>
                    <a:pt x="827" y="26"/>
                  </a:lnTo>
                  <a:lnTo>
                    <a:pt x="830" y="32"/>
                  </a:lnTo>
                  <a:lnTo>
                    <a:pt x="832" y="38"/>
                  </a:lnTo>
                  <a:lnTo>
                    <a:pt x="834" y="45"/>
                  </a:lnTo>
                  <a:close/>
                </a:path>
              </a:pathLst>
            </a:custGeom>
            <a:solidFill>
              <a:srgbClr val="D8D8D8"/>
            </a:solidFill>
            <a:ln w="9525">
              <a:noFill/>
              <a:round/>
              <a:headEnd/>
              <a:tailEnd/>
            </a:ln>
          </p:spPr>
          <p:txBody>
            <a:bodyPr/>
            <a:lstStyle/>
            <a:p>
              <a:endParaRPr lang="es-AR"/>
            </a:p>
          </p:txBody>
        </p:sp>
        <p:sp>
          <p:nvSpPr>
            <p:cNvPr id="22" name="Freeform 157"/>
            <p:cNvSpPr>
              <a:spLocks/>
            </p:cNvSpPr>
            <p:nvPr/>
          </p:nvSpPr>
          <p:spPr bwMode="auto">
            <a:xfrm>
              <a:off x="461" y="2520"/>
              <a:ext cx="642" cy="112"/>
            </a:xfrm>
            <a:custGeom>
              <a:avLst/>
              <a:gdLst>
                <a:gd name="T0" fmla="*/ 508 w 642"/>
                <a:gd name="T1" fmla="*/ 41 h 112"/>
                <a:gd name="T2" fmla="*/ 381 w 642"/>
                <a:gd name="T3" fmla="*/ 71 h 112"/>
                <a:gd name="T4" fmla="*/ 244 w 642"/>
                <a:gd name="T5" fmla="*/ 98 h 112"/>
                <a:gd name="T6" fmla="*/ 0 w 642"/>
                <a:gd name="T7" fmla="*/ 112 h 112"/>
                <a:gd name="T8" fmla="*/ 269 w 642"/>
                <a:gd name="T9" fmla="*/ 44 h 112"/>
                <a:gd name="T10" fmla="*/ 280 w 642"/>
                <a:gd name="T11" fmla="*/ 44 h 112"/>
                <a:gd name="T12" fmla="*/ 296 w 642"/>
                <a:gd name="T13" fmla="*/ 43 h 112"/>
                <a:gd name="T14" fmla="*/ 318 w 642"/>
                <a:gd name="T15" fmla="*/ 41 h 112"/>
                <a:gd name="T16" fmla="*/ 343 w 642"/>
                <a:gd name="T17" fmla="*/ 38 h 112"/>
                <a:gd name="T18" fmla="*/ 373 w 642"/>
                <a:gd name="T19" fmla="*/ 34 h 112"/>
                <a:gd name="T20" fmla="*/ 403 w 642"/>
                <a:gd name="T21" fmla="*/ 30 h 112"/>
                <a:gd name="T22" fmla="*/ 436 w 642"/>
                <a:gd name="T23" fmla="*/ 27 h 112"/>
                <a:gd name="T24" fmla="*/ 470 w 642"/>
                <a:gd name="T25" fmla="*/ 22 h 112"/>
                <a:gd name="T26" fmla="*/ 501 w 642"/>
                <a:gd name="T27" fmla="*/ 18 h 112"/>
                <a:gd name="T28" fmla="*/ 533 w 642"/>
                <a:gd name="T29" fmla="*/ 14 h 112"/>
                <a:gd name="T30" fmla="*/ 561 w 642"/>
                <a:gd name="T31" fmla="*/ 10 h 112"/>
                <a:gd name="T32" fmla="*/ 587 w 642"/>
                <a:gd name="T33" fmla="*/ 7 h 112"/>
                <a:gd name="T34" fmla="*/ 609 w 642"/>
                <a:gd name="T35" fmla="*/ 4 h 112"/>
                <a:gd name="T36" fmla="*/ 625 w 642"/>
                <a:gd name="T37" fmla="*/ 2 h 112"/>
                <a:gd name="T38" fmla="*/ 636 w 642"/>
                <a:gd name="T39" fmla="*/ 0 h 112"/>
                <a:gd name="T40" fmla="*/ 640 w 642"/>
                <a:gd name="T41" fmla="*/ 0 h 112"/>
                <a:gd name="T42" fmla="*/ 642 w 642"/>
                <a:gd name="T43" fmla="*/ 0 h 112"/>
                <a:gd name="T44" fmla="*/ 508 w 642"/>
                <a:gd name="T45" fmla="*/ 41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112"/>
                <a:gd name="T71" fmla="*/ 642 w 642"/>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112">
                  <a:moveTo>
                    <a:pt x="508" y="41"/>
                  </a:moveTo>
                  <a:lnTo>
                    <a:pt x="381" y="71"/>
                  </a:lnTo>
                  <a:lnTo>
                    <a:pt x="244" y="98"/>
                  </a:lnTo>
                  <a:lnTo>
                    <a:pt x="0" y="112"/>
                  </a:lnTo>
                  <a:lnTo>
                    <a:pt x="269" y="44"/>
                  </a:lnTo>
                  <a:lnTo>
                    <a:pt x="280" y="44"/>
                  </a:lnTo>
                  <a:lnTo>
                    <a:pt x="296" y="43"/>
                  </a:lnTo>
                  <a:lnTo>
                    <a:pt x="318" y="41"/>
                  </a:lnTo>
                  <a:lnTo>
                    <a:pt x="343" y="38"/>
                  </a:lnTo>
                  <a:lnTo>
                    <a:pt x="373" y="34"/>
                  </a:lnTo>
                  <a:lnTo>
                    <a:pt x="403" y="30"/>
                  </a:lnTo>
                  <a:lnTo>
                    <a:pt x="436" y="27"/>
                  </a:lnTo>
                  <a:lnTo>
                    <a:pt x="470" y="22"/>
                  </a:lnTo>
                  <a:lnTo>
                    <a:pt x="501" y="18"/>
                  </a:lnTo>
                  <a:lnTo>
                    <a:pt x="533" y="14"/>
                  </a:lnTo>
                  <a:lnTo>
                    <a:pt x="561" y="10"/>
                  </a:lnTo>
                  <a:lnTo>
                    <a:pt x="587" y="7"/>
                  </a:lnTo>
                  <a:lnTo>
                    <a:pt x="609" y="4"/>
                  </a:lnTo>
                  <a:lnTo>
                    <a:pt x="625" y="2"/>
                  </a:lnTo>
                  <a:lnTo>
                    <a:pt x="636" y="0"/>
                  </a:lnTo>
                  <a:lnTo>
                    <a:pt x="640" y="0"/>
                  </a:lnTo>
                  <a:lnTo>
                    <a:pt x="642" y="0"/>
                  </a:lnTo>
                  <a:lnTo>
                    <a:pt x="508" y="41"/>
                  </a:lnTo>
                  <a:close/>
                </a:path>
              </a:pathLst>
            </a:custGeom>
            <a:solidFill>
              <a:srgbClr val="E5E5E5"/>
            </a:solidFill>
            <a:ln w="9525">
              <a:noFill/>
              <a:round/>
              <a:headEnd/>
              <a:tailEnd/>
            </a:ln>
          </p:spPr>
          <p:txBody>
            <a:bodyPr/>
            <a:lstStyle/>
            <a:p>
              <a:endParaRPr lang="es-AR"/>
            </a:p>
          </p:txBody>
        </p:sp>
        <p:sp>
          <p:nvSpPr>
            <p:cNvPr id="23" name="Freeform 158"/>
            <p:cNvSpPr>
              <a:spLocks/>
            </p:cNvSpPr>
            <p:nvPr/>
          </p:nvSpPr>
          <p:spPr bwMode="auto">
            <a:xfrm>
              <a:off x="774" y="2595"/>
              <a:ext cx="384" cy="790"/>
            </a:xfrm>
            <a:custGeom>
              <a:avLst/>
              <a:gdLst>
                <a:gd name="T0" fmla="*/ 384 w 384"/>
                <a:gd name="T1" fmla="*/ 574 h 790"/>
                <a:gd name="T2" fmla="*/ 307 w 384"/>
                <a:gd name="T3" fmla="*/ 630 h 790"/>
                <a:gd name="T4" fmla="*/ 127 w 384"/>
                <a:gd name="T5" fmla="*/ 738 h 790"/>
                <a:gd name="T6" fmla="*/ 25 w 384"/>
                <a:gd name="T7" fmla="*/ 790 h 790"/>
                <a:gd name="T8" fmla="*/ 21 w 384"/>
                <a:gd name="T9" fmla="*/ 790 h 790"/>
                <a:gd name="T10" fmla="*/ 17 w 384"/>
                <a:gd name="T11" fmla="*/ 788 h 790"/>
                <a:gd name="T12" fmla="*/ 14 w 384"/>
                <a:gd name="T13" fmla="*/ 785 h 790"/>
                <a:gd name="T14" fmla="*/ 12 w 384"/>
                <a:gd name="T15" fmla="*/ 782 h 790"/>
                <a:gd name="T16" fmla="*/ 0 w 384"/>
                <a:gd name="T17" fmla="*/ 138 h 790"/>
                <a:gd name="T18" fmla="*/ 0 w 384"/>
                <a:gd name="T19" fmla="*/ 128 h 790"/>
                <a:gd name="T20" fmla="*/ 0 w 384"/>
                <a:gd name="T21" fmla="*/ 119 h 790"/>
                <a:gd name="T22" fmla="*/ 3 w 384"/>
                <a:gd name="T23" fmla="*/ 110 h 790"/>
                <a:gd name="T24" fmla="*/ 9 w 384"/>
                <a:gd name="T25" fmla="*/ 100 h 790"/>
                <a:gd name="T26" fmla="*/ 23 w 384"/>
                <a:gd name="T27" fmla="*/ 98 h 790"/>
                <a:gd name="T28" fmla="*/ 37 w 384"/>
                <a:gd name="T29" fmla="*/ 95 h 790"/>
                <a:gd name="T30" fmla="*/ 51 w 384"/>
                <a:gd name="T31" fmla="*/ 92 h 790"/>
                <a:gd name="T32" fmla="*/ 65 w 384"/>
                <a:gd name="T33" fmla="*/ 89 h 790"/>
                <a:gd name="T34" fmla="*/ 78 w 384"/>
                <a:gd name="T35" fmla="*/ 87 h 790"/>
                <a:gd name="T36" fmla="*/ 92 w 384"/>
                <a:gd name="T37" fmla="*/ 84 h 790"/>
                <a:gd name="T38" fmla="*/ 107 w 384"/>
                <a:gd name="T39" fmla="*/ 81 h 790"/>
                <a:gd name="T40" fmla="*/ 121 w 384"/>
                <a:gd name="T41" fmla="*/ 78 h 790"/>
                <a:gd name="T42" fmla="*/ 259 w 384"/>
                <a:gd name="T43" fmla="*/ 39 h 790"/>
                <a:gd name="T44" fmla="*/ 273 w 384"/>
                <a:gd name="T45" fmla="*/ 35 h 790"/>
                <a:gd name="T46" fmla="*/ 287 w 384"/>
                <a:gd name="T47" fmla="*/ 29 h 790"/>
                <a:gd name="T48" fmla="*/ 302 w 384"/>
                <a:gd name="T49" fmla="*/ 25 h 790"/>
                <a:gd name="T50" fmla="*/ 316 w 384"/>
                <a:gd name="T51" fmla="*/ 20 h 790"/>
                <a:gd name="T52" fmla="*/ 330 w 384"/>
                <a:gd name="T53" fmla="*/ 15 h 790"/>
                <a:gd name="T54" fmla="*/ 344 w 384"/>
                <a:gd name="T55" fmla="*/ 11 h 790"/>
                <a:gd name="T56" fmla="*/ 357 w 384"/>
                <a:gd name="T57" fmla="*/ 5 h 790"/>
                <a:gd name="T58" fmla="*/ 371 w 384"/>
                <a:gd name="T59" fmla="*/ 0 h 790"/>
                <a:gd name="T60" fmla="*/ 384 w 384"/>
                <a:gd name="T61" fmla="*/ 2 h 790"/>
                <a:gd name="T62" fmla="*/ 384 w 384"/>
                <a:gd name="T63" fmla="*/ 574 h 7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790"/>
                <a:gd name="T98" fmla="*/ 384 w 384"/>
                <a:gd name="T99" fmla="*/ 790 h 7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790">
                  <a:moveTo>
                    <a:pt x="384" y="574"/>
                  </a:moveTo>
                  <a:lnTo>
                    <a:pt x="307" y="630"/>
                  </a:lnTo>
                  <a:lnTo>
                    <a:pt x="127" y="738"/>
                  </a:lnTo>
                  <a:lnTo>
                    <a:pt x="25" y="790"/>
                  </a:lnTo>
                  <a:lnTo>
                    <a:pt x="21" y="790"/>
                  </a:lnTo>
                  <a:lnTo>
                    <a:pt x="17" y="788"/>
                  </a:lnTo>
                  <a:lnTo>
                    <a:pt x="14" y="785"/>
                  </a:lnTo>
                  <a:lnTo>
                    <a:pt x="12" y="782"/>
                  </a:lnTo>
                  <a:lnTo>
                    <a:pt x="0" y="138"/>
                  </a:lnTo>
                  <a:lnTo>
                    <a:pt x="0" y="128"/>
                  </a:lnTo>
                  <a:lnTo>
                    <a:pt x="0" y="119"/>
                  </a:lnTo>
                  <a:lnTo>
                    <a:pt x="3" y="110"/>
                  </a:lnTo>
                  <a:lnTo>
                    <a:pt x="9" y="100"/>
                  </a:lnTo>
                  <a:lnTo>
                    <a:pt x="23" y="98"/>
                  </a:lnTo>
                  <a:lnTo>
                    <a:pt x="37" y="95"/>
                  </a:lnTo>
                  <a:lnTo>
                    <a:pt x="51" y="92"/>
                  </a:lnTo>
                  <a:lnTo>
                    <a:pt x="65" y="89"/>
                  </a:lnTo>
                  <a:lnTo>
                    <a:pt x="78" y="87"/>
                  </a:lnTo>
                  <a:lnTo>
                    <a:pt x="92" y="84"/>
                  </a:lnTo>
                  <a:lnTo>
                    <a:pt x="107" y="81"/>
                  </a:lnTo>
                  <a:lnTo>
                    <a:pt x="121" y="78"/>
                  </a:lnTo>
                  <a:lnTo>
                    <a:pt x="259" y="39"/>
                  </a:lnTo>
                  <a:lnTo>
                    <a:pt x="273" y="35"/>
                  </a:lnTo>
                  <a:lnTo>
                    <a:pt x="287" y="29"/>
                  </a:lnTo>
                  <a:lnTo>
                    <a:pt x="302" y="25"/>
                  </a:lnTo>
                  <a:lnTo>
                    <a:pt x="316" y="20"/>
                  </a:lnTo>
                  <a:lnTo>
                    <a:pt x="330" y="15"/>
                  </a:lnTo>
                  <a:lnTo>
                    <a:pt x="344" y="11"/>
                  </a:lnTo>
                  <a:lnTo>
                    <a:pt x="357" y="5"/>
                  </a:lnTo>
                  <a:lnTo>
                    <a:pt x="371" y="0"/>
                  </a:lnTo>
                  <a:lnTo>
                    <a:pt x="384" y="2"/>
                  </a:lnTo>
                  <a:lnTo>
                    <a:pt x="384" y="574"/>
                  </a:lnTo>
                  <a:close/>
                </a:path>
              </a:pathLst>
            </a:custGeom>
            <a:solidFill>
              <a:srgbClr val="000000"/>
            </a:solidFill>
            <a:ln w="9525">
              <a:noFill/>
              <a:round/>
              <a:headEnd/>
              <a:tailEnd/>
            </a:ln>
          </p:spPr>
          <p:txBody>
            <a:bodyPr/>
            <a:lstStyle/>
            <a:p>
              <a:endParaRPr lang="es-AR"/>
            </a:p>
          </p:txBody>
        </p:sp>
        <p:sp>
          <p:nvSpPr>
            <p:cNvPr id="24" name="Freeform 159"/>
            <p:cNvSpPr>
              <a:spLocks/>
            </p:cNvSpPr>
            <p:nvPr/>
          </p:nvSpPr>
          <p:spPr bwMode="auto">
            <a:xfrm>
              <a:off x="801" y="2626"/>
              <a:ext cx="332" cy="720"/>
            </a:xfrm>
            <a:custGeom>
              <a:avLst/>
              <a:gdLst>
                <a:gd name="T0" fmla="*/ 200 w 332"/>
                <a:gd name="T1" fmla="*/ 618 h 720"/>
                <a:gd name="T2" fmla="*/ 56 w 332"/>
                <a:gd name="T3" fmla="*/ 699 h 720"/>
                <a:gd name="T4" fmla="*/ 50 w 332"/>
                <a:gd name="T5" fmla="*/ 702 h 720"/>
                <a:gd name="T6" fmla="*/ 45 w 332"/>
                <a:gd name="T7" fmla="*/ 704 h 720"/>
                <a:gd name="T8" fmla="*/ 38 w 332"/>
                <a:gd name="T9" fmla="*/ 707 h 720"/>
                <a:gd name="T10" fmla="*/ 33 w 332"/>
                <a:gd name="T11" fmla="*/ 709 h 720"/>
                <a:gd name="T12" fmla="*/ 27 w 332"/>
                <a:gd name="T13" fmla="*/ 712 h 720"/>
                <a:gd name="T14" fmla="*/ 22 w 332"/>
                <a:gd name="T15" fmla="*/ 714 h 720"/>
                <a:gd name="T16" fmla="*/ 16 w 332"/>
                <a:gd name="T17" fmla="*/ 716 h 720"/>
                <a:gd name="T18" fmla="*/ 11 w 332"/>
                <a:gd name="T19" fmla="*/ 720 h 720"/>
                <a:gd name="T20" fmla="*/ 0 w 332"/>
                <a:gd name="T21" fmla="*/ 94 h 720"/>
                <a:gd name="T22" fmla="*/ 22 w 332"/>
                <a:gd name="T23" fmla="*/ 92 h 720"/>
                <a:gd name="T24" fmla="*/ 44 w 332"/>
                <a:gd name="T25" fmla="*/ 89 h 720"/>
                <a:gd name="T26" fmla="*/ 65 w 332"/>
                <a:gd name="T27" fmla="*/ 84 h 720"/>
                <a:gd name="T28" fmla="*/ 86 w 332"/>
                <a:gd name="T29" fmla="*/ 80 h 720"/>
                <a:gd name="T30" fmla="*/ 107 w 332"/>
                <a:gd name="T31" fmla="*/ 76 h 720"/>
                <a:gd name="T32" fmla="*/ 127 w 332"/>
                <a:gd name="T33" fmla="*/ 70 h 720"/>
                <a:gd name="T34" fmla="*/ 148 w 332"/>
                <a:gd name="T35" fmla="*/ 64 h 720"/>
                <a:gd name="T36" fmla="*/ 169 w 332"/>
                <a:gd name="T37" fmla="*/ 58 h 720"/>
                <a:gd name="T38" fmla="*/ 190 w 332"/>
                <a:gd name="T39" fmla="*/ 52 h 720"/>
                <a:gd name="T40" fmla="*/ 210 w 332"/>
                <a:gd name="T41" fmla="*/ 45 h 720"/>
                <a:gd name="T42" fmla="*/ 230 w 332"/>
                <a:gd name="T43" fmla="*/ 37 h 720"/>
                <a:gd name="T44" fmla="*/ 251 w 332"/>
                <a:gd name="T45" fmla="*/ 30 h 720"/>
                <a:gd name="T46" fmla="*/ 270 w 332"/>
                <a:gd name="T47" fmla="*/ 23 h 720"/>
                <a:gd name="T48" fmla="*/ 290 w 332"/>
                <a:gd name="T49" fmla="*/ 16 h 720"/>
                <a:gd name="T50" fmla="*/ 310 w 332"/>
                <a:gd name="T51" fmla="*/ 8 h 720"/>
                <a:gd name="T52" fmla="*/ 330 w 332"/>
                <a:gd name="T53" fmla="*/ 0 h 720"/>
                <a:gd name="T54" fmla="*/ 332 w 332"/>
                <a:gd name="T55" fmla="*/ 535 h 720"/>
                <a:gd name="T56" fmla="*/ 200 w 332"/>
                <a:gd name="T57" fmla="*/ 618 h 7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2"/>
                <a:gd name="T88" fmla="*/ 0 h 720"/>
                <a:gd name="T89" fmla="*/ 332 w 332"/>
                <a:gd name="T90" fmla="*/ 720 h 7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2" h="720">
                  <a:moveTo>
                    <a:pt x="200" y="618"/>
                  </a:moveTo>
                  <a:lnTo>
                    <a:pt x="56" y="699"/>
                  </a:lnTo>
                  <a:lnTo>
                    <a:pt x="50" y="702"/>
                  </a:lnTo>
                  <a:lnTo>
                    <a:pt x="45" y="704"/>
                  </a:lnTo>
                  <a:lnTo>
                    <a:pt x="38" y="707"/>
                  </a:lnTo>
                  <a:lnTo>
                    <a:pt x="33" y="709"/>
                  </a:lnTo>
                  <a:lnTo>
                    <a:pt x="27" y="712"/>
                  </a:lnTo>
                  <a:lnTo>
                    <a:pt x="22" y="714"/>
                  </a:lnTo>
                  <a:lnTo>
                    <a:pt x="16" y="716"/>
                  </a:lnTo>
                  <a:lnTo>
                    <a:pt x="11" y="720"/>
                  </a:lnTo>
                  <a:lnTo>
                    <a:pt x="0" y="94"/>
                  </a:lnTo>
                  <a:lnTo>
                    <a:pt x="22" y="92"/>
                  </a:lnTo>
                  <a:lnTo>
                    <a:pt x="44" y="89"/>
                  </a:lnTo>
                  <a:lnTo>
                    <a:pt x="65" y="84"/>
                  </a:lnTo>
                  <a:lnTo>
                    <a:pt x="86" y="80"/>
                  </a:lnTo>
                  <a:lnTo>
                    <a:pt x="107" y="76"/>
                  </a:lnTo>
                  <a:lnTo>
                    <a:pt x="127" y="70"/>
                  </a:lnTo>
                  <a:lnTo>
                    <a:pt x="148" y="64"/>
                  </a:lnTo>
                  <a:lnTo>
                    <a:pt x="169" y="58"/>
                  </a:lnTo>
                  <a:lnTo>
                    <a:pt x="190" y="52"/>
                  </a:lnTo>
                  <a:lnTo>
                    <a:pt x="210" y="45"/>
                  </a:lnTo>
                  <a:lnTo>
                    <a:pt x="230" y="37"/>
                  </a:lnTo>
                  <a:lnTo>
                    <a:pt x="251" y="30"/>
                  </a:lnTo>
                  <a:lnTo>
                    <a:pt x="270" y="23"/>
                  </a:lnTo>
                  <a:lnTo>
                    <a:pt x="290" y="16"/>
                  </a:lnTo>
                  <a:lnTo>
                    <a:pt x="310" y="8"/>
                  </a:lnTo>
                  <a:lnTo>
                    <a:pt x="330" y="0"/>
                  </a:lnTo>
                  <a:lnTo>
                    <a:pt x="332" y="535"/>
                  </a:lnTo>
                  <a:lnTo>
                    <a:pt x="200" y="618"/>
                  </a:lnTo>
                  <a:close/>
                </a:path>
              </a:pathLst>
            </a:custGeom>
            <a:solidFill>
              <a:srgbClr val="00D8EF"/>
            </a:solidFill>
            <a:ln w="9525">
              <a:noFill/>
              <a:round/>
              <a:headEnd/>
              <a:tailEnd/>
            </a:ln>
          </p:spPr>
          <p:txBody>
            <a:bodyPr/>
            <a:lstStyle/>
            <a:p>
              <a:endParaRPr lang="es-AR"/>
            </a:p>
          </p:txBody>
        </p:sp>
        <p:sp>
          <p:nvSpPr>
            <p:cNvPr id="25" name="Freeform 160"/>
            <p:cNvSpPr>
              <a:spLocks/>
            </p:cNvSpPr>
            <p:nvPr/>
          </p:nvSpPr>
          <p:spPr bwMode="auto">
            <a:xfrm>
              <a:off x="668" y="2676"/>
              <a:ext cx="77" cy="833"/>
            </a:xfrm>
            <a:custGeom>
              <a:avLst/>
              <a:gdLst>
                <a:gd name="T0" fmla="*/ 37 w 77"/>
                <a:gd name="T1" fmla="*/ 684 h 833"/>
                <a:gd name="T2" fmla="*/ 44 w 77"/>
                <a:gd name="T3" fmla="*/ 798 h 833"/>
                <a:gd name="T4" fmla="*/ 47 w 77"/>
                <a:gd name="T5" fmla="*/ 804 h 833"/>
                <a:gd name="T6" fmla="*/ 50 w 77"/>
                <a:gd name="T7" fmla="*/ 808 h 833"/>
                <a:gd name="T8" fmla="*/ 55 w 77"/>
                <a:gd name="T9" fmla="*/ 812 h 833"/>
                <a:gd name="T10" fmla="*/ 59 w 77"/>
                <a:gd name="T11" fmla="*/ 816 h 833"/>
                <a:gd name="T12" fmla="*/ 64 w 77"/>
                <a:gd name="T13" fmla="*/ 819 h 833"/>
                <a:gd name="T14" fmla="*/ 69 w 77"/>
                <a:gd name="T15" fmla="*/ 822 h 833"/>
                <a:gd name="T16" fmla="*/ 73 w 77"/>
                <a:gd name="T17" fmla="*/ 827 h 833"/>
                <a:gd name="T18" fmla="*/ 77 w 77"/>
                <a:gd name="T19" fmla="*/ 831 h 833"/>
                <a:gd name="T20" fmla="*/ 73 w 77"/>
                <a:gd name="T21" fmla="*/ 832 h 833"/>
                <a:gd name="T22" fmla="*/ 68 w 77"/>
                <a:gd name="T23" fmla="*/ 833 h 833"/>
                <a:gd name="T24" fmla="*/ 62 w 77"/>
                <a:gd name="T25" fmla="*/ 833 h 833"/>
                <a:gd name="T26" fmla="*/ 57 w 77"/>
                <a:gd name="T27" fmla="*/ 832 h 833"/>
                <a:gd name="T28" fmla="*/ 51 w 77"/>
                <a:gd name="T29" fmla="*/ 830 h 833"/>
                <a:gd name="T30" fmla="*/ 46 w 77"/>
                <a:gd name="T31" fmla="*/ 828 h 833"/>
                <a:gd name="T32" fmla="*/ 40 w 77"/>
                <a:gd name="T33" fmla="*/ 824 h 833"/>
                <a:gd name="T34" fmla="*/ 36 w 77"/>
                <a:gd name="T35" fmla="*/ 821 h 833"/>
                <a:gd name="T36" fmla="*/ 30 w 77"/>
                <a:gd name="T37" fmla="*/ 817 h 833"/>
                <a:gd name="T38" fmla="*/ 24 w 77"/>
                <a:gd name="T39" fmla="*/ 811 h 833"/>
                <a:gd name="T40" fmla="*/ 20 w 77"/>
                <a:gd name="T41" fmla="*/ 805 h 833"/>
                <a:gd name="T42" fmla="*/ 15 w 77"/>
                <a:gd name="T43" fmla="*/ 798 h 833"/>
                <a:gd name="T44" fmla="*/ 6 w 77"/>
                <a:gd name="T45" fmla="*/ 225 h 833"/>
                <a:gd name="T46" fmla="*/ 0 w 77"/>
                <a:gd name="T47" fmla="*/ 9 h 833"/>
                <a:gd name="T48" fmla="*/ 5 w 77"/>
                <a:gd name="T49" fmla="*/ 2 h 833"/>
                <a:gd name="T50" fmla="*/ 12 w 77"/>
                <a:gd name="T51" fmla="*/ 0 h 833"/>
                <a:gd name="T52" fmla="*/ 20 w 77"/>
                <a:gd name="T53" fmla="*/ 3 h 833"/>
                <a:gd name="T54" fmla="*/ 26 w 77"/>
                <a:gd name="T55" fmla="*/ 3 h 833"/>
                <a:gd name="T56" fmla="*/ 37 w 77"/>
                <a:gd name="T57" fmla="*/ 684 h 8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833"/>
                <a:gd name="T89" fmla="*/ 77 w 77"/>
                <a:gd name="T90" fmla="*/ 833 h 8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833">
                  <a:moveTo>
                    <a:pt x="37" y="684"/>
                  </a:moveTo>
                  <a:lnTo>
                    <a:pt x="44" y="798"/>
                  </a:lnTo>
                  <a:lnTo>
                    <a:pt x="47" y="804"/>
                  </a:lnTo>
                  <a:lnTo>
                    <a:pt x="50" y="808"/>
                  </a:lnTo>
                  <a:lnTo>
                    <a:pt x="55" y="812"/>
                  </a:lnTo>
                  <a:lnTo>
                    <a:pt x="59" y="816"/>
                  </a:lnTo>
                  <a:lnTo>
                    <a:pt x="64" y="819"/>
                  </a:lnTo>
                  <a:lnTo>
                    <a:pt x="69" y="822"/>
                  </a:lnTo>
                  <a:lnTo>
                    <a:pt x="73" y="827"/>
                  </a:lnTo>
                  <a:lnTo>
                    <a:pt x="77" y="831"/>
                  </a:lnTo>
                  <a:lnTo>
                    <a:pt x="73" y="832"/>
                  </a:lnTo>
                  <a:lnTo>
                    <a:pt x="68" y="833"/>
                  </a:lnTo>
                  <a:lnTo>
                    <a:pt x="62" y="833"/>
                  </a:lnTo>
                  <a:lnTo>
                    <a:pt x="57" y="832"/>
                  </a:lnTo>
                  <a:lnTo>
                    <a:pt x="51" y="830"/>
                  </a:lnTo>
                  <a:lnTo>
                    <a:pt x="46" y="828"/>
                  </a:lnTo>
                  <a:lnTo>
                    <a:pt x="40" y="824"/>
                  </a:lnTo>
                  <a:lnTo>
                    <a:pt x="36" y="821"/>
                  </a:lnTo>
                  <a:lnTo>
                    <a:pt x="30" y="817"/>
                  </a:lnTo>
                  <a:lnTo>
                    <a:pt x="24" y="811"/>
                  </a:lnTo>
                  <a:lnTo>
                    <a:pt x="20" y="805"/>
                  </a:lnTo>
                  <a:lnTo>
                    <a:pt x="15" y="798"/>
                  </a:lnTo>
                  <a:lnTo>
                    <a:pt x="6" y="225"/>
                  </a:lnTo>
                  <a:lnTo>
                    <a:pt x="0" y="9"/>
                  </a:lnTo>
                  <a:lnTo>
                    <a:pt x="5" y="2"/>
                  </a:lnTo>
                  <a:lnTo>
                    <a:pt x="12" y="0"/>
                  </a:lnTo>
                  <a:lnTo>
                    <a:pt x="20" y="3"/>
                  </a:lnTo>
                  <a:lnTo>
                    <a:pt x="26" y="3"/>
                  </a:lnTo>
                  <a:lnTo>
                    <a:pt x="37" y="684"/>
                  </a:lnTo>
                  <a:close/>
                </a:path>
              </a:pathLst>
            </a:custGeom>
            <a:solidFill>
              <a:srgbClr val="000000"/>
            </a:solidFill>
            <a:ln w="9525">
              <a:noFill/>
              <a:round/>
              <a:headEnd/>
              <a:tailEnd/>
            </a:ln>
          </p:spPr>
          <p:txBody>
            <a:bodyPr/>
            <a:lstStyle/>
            <a:p>
              <a:endParaRPr lang="es-AR"/>
            </a:p>
          </p:txBody>
        </p:sp>
        <p:sp>
          <p:nvSpPr>
            <p:cNvPr id="26" name="Freeform 161"/>
            <p:cNvSpPr>
              <a:spLocks/>
            </p:cNvSpPr>
            <p:nvPr/>
          </p:nvSpPr>
          <p:spPr bwMode="auto">
            <a:xfrm>
              <a:off x="969" y="2679"/>
              <a:ext cx="126" cy="162"/>
            </a:xfrm>
            <a:custGeom>
              <a:avLst/>
              <a:gdLst>
                <a:gd name="T0" fmla="*/ 123 w 126"/>
                <a:gd name="T1" fmla="*/ 18 h 162"/>
                <a:gd name="T2" fmla="*/ 126 w 126"/>
                <a:gd name="T3" fmla="*/ 36 h 162"/>
                <a:gd name="T4" fmla="*/ 121 w 126"/>
                <a:gd name="T5" fmla="*/ 51 h 162"/>
                <a:gd name="T6" fmla="*/ 112 w 126"/>
                <a:gd name="T7" fmla="*/ 66 h 162"/>
                <a:gd name="T8" fmla="*/ 103 w 126"/>
                <a:gd name="T9" fmla="*/ 80 h 162"/>
                <a:gd name="T10" fmla="*/ 99 w 126"/>
                <a:gd name="T11" fmla="*/ 86 h 162"/>
                <a:gd name="T12" fmla="*/ 93 w 126"/>
                <a:gd name="T13" fmla="*/ 91 h 162"/>
                <a:gd name="T14" fmla="*/ 88 w 126"/>
                <a:gd name="T15" fmla="*/ 96 h 162"/>
                <a:gd name="T16" fmla="*/ 83 w 126"/>
                <a:gd name="T17" fmla="*/ 99 h 162"/>
                <a:gd name="T18" fmla="*/ 78 w 126"/>
                <a:gd name="T19" fmla="*/ 103 h 162"/>
                <a:gd name="T20" fmla="*/ 74 w 126"/>
                <a:gd name="T21" fmla="*/ 109 h 162"/>
                <a:gd name="T22" fmla="*/ 72 w 126"/>
                <a:gd name="T23" fmla="*/ 114 h 162"/>
                <a:gd name="T24" fmla="*/ 71 w 126"/>
                <a:gd name="T25" fmla="*/ 121 h 162"/>
                <a:gd name="T26" fmla="*/ 65 w 126"/>
                <a:gd name="T27" fmla="*/ 130 h 162"/>
                <a:gd name="T28" fmla="*/ 58 w 126"/>
                <a:gd name="T29" fmla="*/ 137 h 162"/>
                <a:gd name="T30" fmla="*/ 50 w 126"/>
                <a:gd name="T31" fmla="*/ 142 h 162"/>
                <a:gd name="T32" fmla="*/ 41 w 126"/>
                <a:gd name="T33" fmla="*/ 147 h 162"/>
                <a:gd name="T34" fmla="*/ 31 w 126"/>
                <a:gd name="T35" fmla="*/ 150 h 162"/>
                <a:gd name="T36" fmla="*/ 23 w 126"/>
                <a:gd name="T37" fmla="*/ 153 h 162"/>
                <a:gd name="T38" fmla="*/ 13 w 126"/>
                <a:gd name="T39" fmla="*/ 158 h 162"/>
                <a:gd name="T40" fmla="*/ 4 w 126"/>
                <a:gd name="T41" fmla="*/ 162 h 162"/>
                <a:gd name="T42" fmla="*/ 0 w 126"/>
                <a:gd name="T43" fmla="*/ 156 h 162"/>
                <a:gd name="T44" fmla="*/ 2 w 126"/>
                <a:gd name="T45" fmla="*/ 148 h 162"/>
                <a:gd name="T46" fmla="*/ 6 w 126"/>
                <a:gd name="T47" fmla="*/ 140 h 162"/>
                <a:gd name="T48" fmla="*/ 6 w 126"/>
                <a:gd name="T49" fmla="*/ 132 h 162"/>
                <a:gd name="T50" fmla="*/ 6 w 126"/>
                <a:gd name="T51" fmla="*/ 116 h 162"/>
                <a:gd name="T52" fmla="*/ 5 w 126"/>
                <a:gd name="T53" fmla="*/ 101 h 162"/>
                <a:gd name="T54" fmla="*/ 4 w 126"/>
                <a:gd name="T55" fmla="*/ 86 h 162"/>
                <a:gd name="T56" fmla="*/ 4 w 126"/>
                <a:gd name="T57" fmla="*/ 71 h 162"/>
                <a:gd name="T58" fmla="*/ 5 w 126"/>
                <a:gd name="T59" fmla="*/ 57 h 162"/>
                <a:gd name="T60" fmla="*/ 10 w 126"/>
                <a:gd name="T61" fmla="*/ 44 h 162"/>
                <a:gd name="T62" fmla="*/ 17 w 126"/>
                <a:gd name="T63" fmla="*/ 32 h 162"/>
                <a:gd name="T64" fmla="*/ 29 w 126"/>
                <a:gd name="T65" fmla="*/ 23 h 162"/>
                <a:gd name="T66" fmla="*/ 34 w 126"/>
                <a:gd name="T67" fmla="*/ 21 h 162"/>
                <a:gd name="T68" fmla="*/ 39 w 126"/>
                <a:gd name="T69" fmla="*/ 20 h 162"/>
                <a:gd name="T70" fmla="*/ 42 w 126"/>
                <a:gd name="T71" fmla="*/ 20 h 162"/>
                <a:gd name="T72" fmla="*/ 47 w 126"/>
                <a:gd name="T73" fmla="*/ 19 h 162"/>
                <a:gd name="T74" fmla="*/ 51 w 126"/>
                <a:gd name="T75" fmla="*/ 19 h 162"/>
                <a:gd name="T76" fmla="*/ 55 w 126"/>
                <a:gd name="T77" fmla="*/ 19 h 162"/>
                <a:gd name="T78" fmla="*/ 59 w 126"/>
                <a:gd name="T79" fmla="*/ 19 h 162"/>
                <a:gd name="T80" fmla="*/ 63 w 126"/>
                <a:gd name="T81" fmla="*/ 19 h 162"/>
                <a:gd name="T82" fmla="*/ 68 w 126"/>
                <a:gd name="T83" fmla="*/ 15 h 162"/>
                <a:gd name="T84" fmla="*/ 74 w 126"/>
                <a:gd name="T85" fmla="*/ 11 h 162"/>
                <a:gd name="T86" fmla="*/ 80 w 126"/>
                <a:gd name="T87" fmla="*/ 6 h 162"/>
                <a:gd name="T88" fmla="*/ 86 w 126"/>
                <a:gd name="T89" fmla="*/ 3 h 162"/>
                <a:gd name="T90" fmla="*/ 92 w 126"/>
                <a:gd name="T91" fmla="*/ 1 h 162"/>
                <a:gd name="T92" fmla="*/ 97 w 126"/>
                <a:gd name="T93" fmla="*/ 0 h 162"/>
                <a:gd name="T94" fmla="*/ 102 w 126"/>
                <a:gd name="T95" fmla="*/ 0 h 162"/>
                <a:gd name="T96" fmla="*/ 105 w 126"/>
                <a:gd name="T97" fmla="*/ 1 h 162"/>
                <a:gd name="T98" fmla="*/ 123 w 126"/>
                <a:gd name="T99" fmla="*/ 18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162"/>
                <a:gd name="T152" fmla="*/ 126 w 126"/>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162">
                  <a:moveTo>
                    <a:pt x="123" y="18"/>
                  </a:moveTo>
                  <a:lnTo>
                    <a:pt x="126" y="36"/>
                  </a:lnTo>
                  <a:lnTo>
                    <a:pt x="121" y="51"/>
                  </a:lnTo>
                  <a:lnTo>
                    <a:pt x="112" y="66"/>
                  </a:lnTo>
                  <a:lnTo>
                    <a:pt x="103" y="80"/>
                  </a:lnTo>
                  <a:lnTo>
                    <a:pt x="99" y="86"/>
                  </a:lnTo>
                  <a:lnTo>
                    <a:pt x="93" y="91"/>
                  </a:lnTo>
                  <a:lnTo>
                    <a:pt x="88" y="96"/>
                  </a:lnTo>
                  <a:lnTo>
                    <a:pt x="83" y="99"/>
                  </a:lnTo>
                  <a:lnTo>
                    <a:pt x="78" y="103"/>
                  </a:lnTo>
                  <a:lnTo>
                    <a:pt x="74" y="109"/>
                  </a:lnTo>
                  <a:lnTo>
                    <a:pt x="72" y="114"/>
                  </a:lnTo>
                  <a:lnTo>
                    <a:pt x="71" y="121"/>
                  </a:lnTo>
                  <a:lnTo>
                    <a:pt x="65" y="130"/>
                  </a:lnTo>
                  <a:lnTo>
                    <a:pt x="58" y="137"/>
                  </a:lnTo>
                  <a:lnTo>
                    <a:pt x="50" y="142"/>
                  </a:lnTo>
                  <a:lnTo>
                    <a:pt x="41" y="147"/>
                  </a:lnTo>
                  <a:lnTo>
                    <a:pt x="31" y="150"/>
                  </a:lnTo>
                  <a:lnTo>
                    <a:pt x="23" y="153"/>
                  </a:lnTo>
                  <a:lnTo>
                    <a:pt x="13" y="158"/>
                  </a:lnTo>
                  <a:lnTo>
                    <a:pt x="4" y="162"/>
                  </a:lnTo>
                  <a:lnTo>
                    <a:pt x="0" y="156"/>
                  </a:lnTo>
                  <a:lnTo>
                    <a:pt x="2" y="148"/>
                  </a:lnTo>
                  <a:lnTo>
                    <a:pt x="6" y="140"/>
                  </a:lnTo>
                  <a:lnTo>
                    <a:pt x="6" y="132"/>
                  </a:lnTo>
                  <a:lnTo>
                    <a:pt x="6" y="116"/>
                  </a:lnTo>
                  <a:lnTo>
                    <a:pt x="5" y="101"/>
                  </a:lnTo>
                  <a:lnTo>
                    <a:pt x="4" y="86"/>
                  </a:lnTo>
                  <a:lnTo>
                    <a:pt x="4" y="71"/>
                  </a:lnTo>
                  <a:lnTo>
                    <a:pt x="5" y="57"/>
                  </a:lnTo>
                  <a:lnTo>
                    <a:pt x="10" y="44"/>
                  </a:lnTo>
                  <a:lnTo>
                    <a:pt x="17" y="32"/>
                  </a:lnTo>
                  <a:lnTo>
                    <a:pt x="29" y="23"/>
                  </a:lnTo>
                  <a:lnTo>
                    <a:pt x="34" y="21"/>
                  </a:lnTo>
                  <a:lnTo>
                    <a:pt x="39" y="20"/>
                  </a:lnTo>
                  <a:lnTo>
                    <a:pt x="42" y="20"/>
                  </a:lnTo>
                  <a:lnTo>
                    <a:pt x="47" y="19"/>
                  </a:lnTo>
                  <a:lnTo>
                    <a:pt x="51" y="19"/>
                  </a:lnTo>
                  <a:lnTo>
                    <a:pt x="55" y="19"/>
                  </a:lnTo>
                  <a:lnTo>
                    <a:pt x="59" y="19"/>
                  </a:lnTo>
                  <a:lnTo>
                    <a:pt x="63" y="19"/>
                  </a:lnTo>
                  <a:lnTo>
                    <a:pt x="68" y="15"/>
                  </a:lnTo>
                  <a:lnTo>
                    <a:pt x="74" y="11"/>
                  </a:lnTo>
                  <a:lnTo>
                    <a:pt x="80" y="6"/>
                  </a:lnTo>
                  <a:lnTo>
                    <a:pt x="86" y="3"/>
                  </a:lnTo>
                  <a:lnTo>
                    <a:pt x="92" y="1"/>
                  </a:lnTo>
                  <a:lnTo>
                    <a:pt x="97" y="0"/>
                  </a:lnTo>
                  <a:lnTo>
                    <a:pt x="102" y="0"/>
                  </a:lnTo>
                  <a:lnTo>
                    <a:pt x="105" y="1"/>
                  </a:lnTo>
                  <a:lnTo>
                    <a:pt x="123" y="18"/>
                  </a:lnTo>
                  <a:close/>
                </a:path>
              </a:pathLst>
            </a:custGeom>
            <a:solidFill>
              <a:srgbClr val="000000"/>
            </a:solidFill>
            <a:ln w="9525">
              <a:noFill/>
              <a:round/>
              <a:headEnd/>
              <a:tailEnd/>
            </a:ln>
          </p:spPr>
          <p:txBody>
            <a:bodyPr/>
            <a:lstStyle/>
            <a:p>
              <a:endParaRPr lang="es-AR"/>
            </a:p>
          </p:txBody>
        </p:sp>
        <p:sp>
          <p:nvSpPr>
            <p:cNvPr id="27" name="Freeform 162"/>
            <p:cNvSpPr>
              <a:spLocks/>
            </p:cNvSpPr>
            <p:nvPr/>
          </p:nvSpPr>
          <p:spPr bwMode="auto">
            <a:xfrm>
              <a:off x="985" y="2693"/>
              <a:ext cx="91" cy="127"/>
            </a:xfrm>
            <a:custGeom>
              <a:avLst/>
              <a:gdLst>
                <a:gd name="T0" fmla="*/ 91 w 91"/>
                <a:gd name="T1" fmla="*/ 13 h 127"/>
                <a:gd name="T2" fmla="*/ 91 w 91"/>
                <a:gd name="T3" fmla="*/ 22 h 127"/>
                <a:gd name="T4" fmla="*/ 88 w 91"/>
                <a:gd name="T5" fmla="*/ 30 h 127"/>
                <a:gd name="T6" fmla="*/ 85 w 91"/>
                <a:gd name="T7" fmla="*/ 39 h 127"/>
                <a:gd name="T8" fmla="*/ 80 w 91"/>
                <a:gd name="T9" fmla="*/ 47 h 127"/>
                <a:gd name="T10" fmla="*/ 74 w 91"/>
                <a:gd name="T11" fmla="*/ 53 h 127"/>
                <a:gd name="T12" fmla="*/ 68 w 91"/>
                <a:gd name="T13" fmla="*/ 60 h 127"/>
                <a:gd name="T14" fmla="*/ 60 w 91"/>
                <a:gd name="T15" fmla="*/ 66 h 127"/>
                <a:gd name="T16" fmla="*/ 52 w 91"/>
                <a:gd name="T17" fmla="*/ 72 h 127"/>
                <a:gd name="T18" fmla="*/ 49 w 91"/>
                <a:gd name="T19" fmla="*/ 73 h 127"/>
                <a:gd name="T20" fmla="*/ 47 w 91"/>
                <a:gd name="T21" fmla="*/ 73 h 127"/>
                <a:gd name="T22" fmla="*/ 44 w 91"/>
                <a:gd name="T23" fmla="*/ 74 h 127"/>
                <a:gd name="T24" fmla="*/ 40 w 91"/>
                <a:gd name="T25" fmla="*/ 77 h 127"/>
                <a:gd name="T26" fmla="*/ 42 w 91"/>
                <a:gd name="T27" fmla="*/ 84 h 127"/>
                <a:gd name="T28" fmla="*/ 44 w 91"/>
                <a:gd name="T29" fmla="*/ 89 h 127"/>
                <a:gd name="T30" fmla="*/ 46 w 91"/>
                <a:gd name="T31" fmla="*/ 95 h 127"/>
                <a:gd name="T32" fmla="*/ 44 w 91"/>
                <a:gd name="T33" fmla="*/ 101 h 127"/>
                <a:gd name="T34" fmla="*/ 39 w 91"/>
                <a:gd name="T35" fmla="*/ 108 h 127"/>
                <a:gd name="T36" fmla="*/ 35 w 91"/>
                <a:gd name="T37" fmla="*/ 113 h 127"/>
                <a:gd name="T38" fmla="*/ 30 w 91"/>
                <a:gd name="T39" fmla="*/ 118 h 127"/>
                <a:gd name="T40" fmla="*/ 23 w 91"/>
                <a:gd name="T41" fmla="*/ 121 h 127"/>
                <a:gd name="T42" fmla="*/ 16 w 91"/>
                <a:gd name="T43" fmla="*/ 123 h 127"/>
                <a:gd name="T44" fmla="*/ 11 w 91"/>
                <a:gd name="T45" fmla="*/ 125 h 127"/>
                <a:gd name="T46" fmla="*/ 6 w 91"/>
                <a:gd name="T47" fmla="*/ 126 h 127"/>
                <a:gd name="T48" fmla="*/ 0 w 91"/>
                <a:gd name="T49" fmla="*/ 127 h 127"/>
                <a:gd name="T50" fmla="*/ 1 w 91"/>
                <a:gd name="T51" fmla="*/ 102 h 127"/>
                <a:gd name="T52" fmla="*/ 1 w 91"/>
                <a:gd name="T53" fmla="*/ 74 h 127"/>
                <a:gd name="T54" fmla="*/ 3 w 91"/>
                <a:gd name="T55" fmla="*/ 48 h 127"/>
                <a:gd name="T56" fmla="*/ 10 w 91"/>
                <a:gd name="T57" fmla="*/ 28 h 127"/>
                <a:gd name="T58" fmla="*/ 14 w 91"/>
                <a:gd name="T59" fmla="*/ 23 h 127"/>
                <a:gd name="T60" fmla="*/ 21 w 91"/>
                <a:gd name="T61" fmla="*/ 21 h 127"/>
                <a:gd name="T62" fmla="*/ 27 w 91"/>
                <a:gd name="T63" fmla="*/ 19 h 127"/>
                <a:gd name="T64" fmla="*/ 34 w 91"/>
                <a:gd name="T65" fmla="*/ 18 h 127"/>
                <a:gd name="T66" fmla="*/ 38 w 91"/>
                <a:gd name="T67" fmla="*/ 22 h 127"/>
                <a:gd name="T68" fmla="*/ 44 w 91"/>
                <a:gd name="T69" fmla="*/ 23 h 127"/>
                <a:gd name="T70" fmla="*/ 48 w 91"/>
                <a:gd name="T71" fmla="*/ 23 h 127"/>
                <a:gd name="T72" fmla="*/ 53 w 91"/>
                <a:gd name="T73" fmla="*/ 22 h 127"/>
                <a:gd name="T74" fmla="*/ 59 w 91"/>
                <a:gd name="T75" fmla="*/ 14 h 127"/>
                <a:gd name="T76" fmla="*/ 64 w 91"/>
                <a:gd name="T77" fmla="*/ 5 h 127"/>
                <a:gd name="T78" fmla="*/ 72 w 91"/>
                <a:gd name="T79" fmla="*/ 0 h 127"/>
                <a:gd name="T80" fmla="*/ 84 w 91"/>
                <a:gd name="T81" fmla="*/ 2 h 127"/>
                <a:gd name="T82" fmla="*/ 91 w 91"/>
                <a:gd name="T83" fmla="*/ 13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127"/>
                <a:gd name="T128" fmla="*/ 91 w 91"/>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127">
                  <a:moveTo>
                    <a:pt x="91" y="13"/>
                  </a:moveTo>
                  <a:lnTo>
                    <a:pt x="91" y="22"/>
                  </a:lnTo>
                  <a:lnTo>
                    <a:pt x="88" y="30"/>
                  </a:lnTo>
                  <a:lnTo>
                    <a:pt x="85" y="39"/>
                  </a:lnTo>
                  <a:lnTo>
                    <a:pt x="80" y="47"/>
                  </a:lnTo>
                  <a:lnTo>
                    <a:pt x="74" y="53"/>
                  </a:lnTo>
                  <a:lnTo>
                    <a:pt x="68" y="60"/>
                  </a:lnTo>
                  <a:lnTo>
                    <a:pt x="60" y="66"/>
                  </a:lnTo>
                  <a:lnTo>
                    <a:pt x="52" y="72"/>
                  </a:lnTo>
                  <a:lnTo>
                    <a:pt x="49" y="73"/>
                  </a:lnTo>
                  <a:lnTo>
                    <a:pt x="47" y="73"/>
                  </a:lnTo>
                  <a:lnTo>
                    <a:pt x="44" y="74"/>
                  </a:lnTo>
                  <a:lnTo>
                    <a:pt x="40" y="77"/>
                  </a:lnTo>
                  <a:lnTo>
                    <a:pt x="42" y="84"/>
                  </a:lnTo>
                  <a:lnTo>
                    <a:pt x="44" y="89"/>
                  </a:lnTo>
                  <a:lnTo>
                    <a:pt x="46" y="95"/>
                  </a:lnTo>
                  <a:lnTo>
                    <a:pt x="44" y="101"/>
                  </a:lnTo>
                  <a:lnTo>
                    <a:pt x="39" y="108"/>
                  </a:lnTo>
                  <a:lnTo>
                    <a:pt x="35" y="113"/>
                  </a:lnTo>
                  <a:lnTo>
                    <a:pt x="30" y="118"/>
                  </a:lnTo>
                  <a:lnTo>
                    <a:pt x="23" y="121"/>
                  </a:lnTo>
                  <a:lnTo>
                    <a:pt x="16" y="123"/>
                  </a:lnTo>
                  <a:lnTo>
                    <a:pt x="11" y="125"/>
                  </a:lnTo>
                  <a:lnTo>
                    <a:pt x="6" y="126"/>
                  </a:lnTo>
                  <a:lnTo>
                    <a:pt x="0" y="127"/>
                  </a:lnTo>
                  <a:lnTo>
                    <a:pt x="1" y="102"/>
                  </a:lnTo>
                  <a:lnTo>
                    <a:pt x="1" y="74"/>
                  </a:lnTo>
                  <a:lnTo>
                    <a:pt x="3" y="48"/>
                  </a:lnTo>
                  <a:lnTo>
                    <a:pt x="10" y="28"/>
                  </a:lnTo>
                  <a:lnTo>
                    <a:pt x="14" y="23"/>
                  </a:lnTo>
                  <a:lnTo>
                    <a:pt x="21" y="21"/>
                  </a:lnTo>
                  <a:lnTo>
                    <a:pt x="27" y="19"/>
                  </a:lnTo>
                  <a:lnTo>
                    <a:pt x="34" y="18"/>
                  </a:lnTo>
                  <a:lnTo>
                    <a:pt x="38" y="22"/>
                  </a:lnTo>
                  <a:lnTo>
                    <a:pt x="44" y="23"/>
                  </a:lnTo>
                  <a:lnTo>
                    <a:pt x="48" y="23"/>
                  </a:lnTo>
                  <a:lnTo>
                    <a:pt x="53" y="22"/>
                  </a:lnTo>
                  <a:lnTo>
                    <a:pt x="59" y="14"/>
                  </a:lnTo>
                  <a:lnTo>
                    <a:pt x="64" y="5"/>
                  </a:lnTo>
                  <a:lnTo>
                    <a:pt x="72" y="0"/>
                  </a:lnTo>
                  <a:lnTo>
                    <a:pt x="84" y="2"/>
                  </a:lnTo>
                  <a:lnTo>
                    <a:pt x="91" y="13"/>
                  </a:lnTo>
                  <a:close/>
                </a:path>
              </a:pathLst>
            </a:custGeom>
            <a:solidFill>
              <a:srgbClr val="BAF4F9"/>
            </a:solidFill>
            <a:ln w="9525">
              <a:noFill/>
              <a:round/>
              <a:headEnd/>
              <a:tailEnd/>
            </a:ln>
          </p:spPr>
          <p:txBody>
            <a:bodyPr/>
            <a:lstStyle/>
            <a:p>
              <a:endParaRPr lang="es-AR"/>
            </a:p>
          </p:txBody>
        </p:sp>
        <p:sp>
          <p:nvSpPr>
            <p:cNvPr id="28" name="Freeform 163"/>
            <p:cNvSpPr>
              <a:spLocks/>
            </p:cNvSpPr>
            <p:nvPr/>
          </p:nvSpPr>
          <p:spPr bwMode="auto">
            <a:xfrm>
              <a:off x="841" y="2724"/>
              <a:ext cx="113" cy="175"/>
            </a:xfrm>
            <a:custGeom>
              <a:avLst/>
              <a:gdLst>
                <a:gd name="T0" fmla="*/ 92 w 113"/>
                <a:gd name="T1" fmla="*/ 24 h 175"/>
                <a:gd name="T2" fmla="*/ 89 w 113"/>
                <a:gd name="T3" fmla="*/ 37 h 175"/>
                <a:gd name="T4" fmla="*/ 81 w 113"/>
                <a:gd name="T5" fmla="*/ 47 h 175"/>
                <a:gd name="T6" fmla="*/ 71 w 113"/>
                <a:gd name="T7" fmla="*/ 52 h 175"/>
                <a:gd name="T8" fmla="*/ 60 w 113"/>
                <a:gd name="T9" fmla="*/ 55 h 175"/>
                <a:gd name="T10" fmla="*/ 48 w 113"/>
                <a:gd name="T11" fmla="*/ 58 h 175"/>
                <a:gd name="T12" fmla="*/ 35 w 113"/>
                <a:gd name="T13" fmla="*/ 68 h 175"/>
                <a:gd name="T14" fmla="*/ 23 w 113"/>
                <a:gd name="T15" fmla="*/ 87 h 175"/>
                <a:gd name="T16" fmla="*/ 16 w 113"/>
                <a:gd name="T17" fmla="*/ 106 h 175"/>
                <a:gd name="T18" fmla="*/ 16 w 113"/>
                <a:gd name="T19" fmla="*/ 127 h 175"/>
                <a:gd name="T20" fmla="*/ 24 w 113"/>
                <a:gd name="T21" fmla="*/ 145 h 175"/>
                <a:gd name="T22" fmla="*/ 41 w 113"/>
                <a:gd name="T23" fmla="*/ 153 h 175"/>
                <a:gd name="T24" fmla="*/ 56 w 113"/>
                <a:gd name="T25" fmla="*/ 151 h 175"/>
                <a:gd name="T26" fmla="*/ 68 w 113"/>
                <a:gd name="T27" fmla="*/ 145 h 175"/>
                <a:gd name="T28" fmla="*/ 78 w 113"/>
                <a:gd name="T29" fmla="*/ 136 h 175"/>
                <a:gd name="T30" fmla="*/ 87 w 113"/>
                <a:gd name="T31" fmla="*/ 125 h 175"/>
                <a:gd name="T32" fmla="*/ 94 w 113"/>
                <a:gd name="T33" fmla="*/ 115 h 175"/>
                <a:gd name="T34" fmla="*/ 95 w 113"/>
                <a:gd name="T35" fmla="*/ 103 h 175"/>
                <a:gd name="T36" fmla="*/ 98 w 113"/>
                <a:gd name="T37" fmla="*/ 95 h 175"/>
                <a:gd name="T38" fmla="*/ 94 w 113"/>
                <a:gd name="T39" fmla="*/ 85 h 175"/>
                <a:gd name="T40" fmla="*/ 74 w 113"/>
                <a:gd name="T41" fmla="*/ 69 h 175"/>
                <a:gd name="T42" fmla="*/ 85 w 113"/>
                <a:gd name="T43" fmla="*/ 59 h 175"/>
                <a:gd name="T44" fmla="*/ 95 w 113"/>
                <a:gd name="T45" fmla="*/ 60 h 175"/>
                <a:gd name="T46" fmla="*/ 109 w 113"/>
                <a:gd name="T47" fmla="*/ 82 h 175"/>
                <a:gd name="T48" fmla="*/ 110 w 113"/>
                <a:gd name="T49" fmla="*/ 108 h 175"/>
                <a:gd name="T50" fmla="*/ 101 w 113"/>
                <a:gd name="T51" fmla="*/ 128 h 175"/>
                <a:gd name="T52" fmla="*/ 90 w 113"/>
                <a:gd name="T53" fmla="*/ 148 h 175"/>
                <a:gd name="T54" fmla="*/ 79 w 113"/>
                <a:gd name="T55" fmla="*/ 158 h 175"/>
                <a:gd name="T56" fmla="*/ 67 w 113"/>
                <a:gd name="T57" fmla="*/ 167 h 175"/>
                <a:gd name="T58" fmla="*/ 53 w 113"/>
                <a:gd name="T59" fmla="*/ 174 h 175"/>
                <a:gd name="T60" fmla="*/ 37 w 113"/>
                <a:gd name="T61" fmla="*/ 174 h 175"/>
                <a:gd name="T62" fmla="*/ 20 w 113"/>
                <a:gd name="T63" fmla="*/ 168 h 175"/>
                <a:gd name="T64" fmla="*/ 7 w 113"/>
                <a:gd name="T65" fmla="*/ 153 h 175"/>
                <a:gd name="T66" fmla="*/ 0 w 113"/>
                <a:gd name="T67" fmla="*/ 127 h 175"/>
                <a:gd name="T68" fmla="*/ 3 w 113"/>
                <a:gd name="T69" fmla="*/ 101 h 175"/>
                <a:gd name="T70" fmla="*/ 11 w 113"/>
                <a:gd name="T71" fmla="*/ 76 h 175"/>
                <a:gd name="T72" fmla="*/ 26 w 113"/>
                <a:gd name="T73" fmla="*/ 53 h 175"/>
                <a:gd name="T74" fmla="*/ 41 w 113"/>
                <a:gd name="T75" fmla="*/ 42 h 175"/>
                <a:gd name="T76" fmla="*/ 59 w 113"/>
                <a:gd name="T77" fmla="*/ 40 h 175"/>
                <a:gd name="T78" fmla="*/ 73 w 113"/>
                <a:gd name="T79" fmla="*/ 35 h 175"/>
                <a:gd name="T80" fmla="*/ 72 w 113"/>
                <a:gd name="T81" fmla="*/ 18 h 175"/>
                <a:gd name="T82" fmla="*/ 61 w 113"/>
                <a:gd name="T83" fmla="*/ 31 h 175"/>
                <a:gd name="T84" fmla="*/ 46 w 113"/>
                <a:gd name="T85" fmla="*/ 32 h 175"/>
                <a:gd name="T86" fmla="*/ 46 w 113"/>
                <a:gd name="T87" fmla="*/ 27 h 175"/>
                <a:gd name="T88" fmla="*/ 43 w 113"/>
                <a:gd name="T89" fmla="*/ 22 h 175"/>
                <a:gd name="T90" fmla="*/ 30 w 113"/>
                <a:gd name="T91" fmla="*/ 23 h 175"/>
                <a:gd name="T92" fmla="*/ 20 w 113"/>
                <a:gd name="T93" fmla="*/ 34 h 175"/>
                <a:gd name="T94" fmla="*/ 11 w 113"/>
                <a:gd name="T95" fmla="*/ 46 h 175"/>
                <a:gd name="T96" fmla="*/ 7 w 113"/>
                <a:gd name="T97" fmla="*/ 32 h 175"/>
                <a:gd name="T98" fmla="*/ 12 w 113"/>
                <a:gd name="T99" fmla="*/ 19 h 175"/>
                <a:gd name="T100" fmla="*/ 21 w 113"/>
                <a:gd name="T101" fmla="*/ 9 h 175"/>
                <a:gd name="T102" fmla="*/ 33 w 113"/>
                <a:gd name="T103" fmla="*/ 5 h 175"/>
                <a:gd name="T104" fmla="*/ 43 w 113"/>
                <a:gd name="T105" fmla="*/ 6 h 175"/>
                <a:gd name="T106" fmla="*/ 50 w 113"/>
                <a:gd name="T107" fmla="*/ 7 h 175"/>
                <a:gd name="T108" fmla="*/ 59 w 113"/>
                <a:gd name="T109" fmla="*/ 5 h 175"/>
                <a:gd name="T110" fmla="*/ 73 w 113"/>
                <a:gd name="T111" fmla="*/ 0 h 175"/>
                <a:gd name="T112" fmla="*/ 87 w 113"/>
                <a:gd name="T113" fmla="*/ 9 h 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175"/>
                <a:gd name="T173" fmla="*/ 113 w 113"/>
                <a:gd name="T174" fmla="*/ 175 h 1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175">
                  <a:moveTo>
                    <a:pt x="92" y="17"/>
                  </a:moveTo>
                  <a:lnTo>
                    <a:pt x="92" y="24"/>
                  </a:lnTo>
                  <a:lnTo>
                    <a:pt x="91" y="31"/>
                  </a:lnTo>
                  <a:lnTo>
                    <a:pt x="89" y="37"/>
                  </a:lnTo>
                  <a:lnTo>
                    <a:pt x="86" y="43"/>
                  </a:lnTo>
                  <a:lnTo>
                    <a:pt x="81" y="47"/>
                  </a:lnTo>
                  <a:lnTo>
                    <a:pt x="77" y="49"/>
                  </a:lnTo>
                  <a:lnTo>
                    <a:pt x="71" y="52"/>
                  </a:lnTo>
                  <a:lnTo>
                    <a:pt x="66" y="53"/>
                  </a:lnTo>
                  <a:lnTo>
                    <a:pt x="60" y="55"/>
                  </a:lnTo>
                  <a:lnTo>
                    <a:pt x="54" y="56"/>
                  </a:lnTo>
                  <a:lnTo>
                    <a:pt x="48" y="58"/>
                  </a:lnTo>
                  <a:lnTo>
                    <a:pt x="43" y="60"/>
                  </a:lnTo>
                  <a:lnTo>
                    <a:pt x="35" y="68"/>
                  </a:lnTo>
                  <a:lnTo>
                    <a:pt x="29" y="77"/>
                  </a:lnTo>
                  <a:lnTo>
                    <a:pt x="23" y="87"/>
                  </a:lnTo>
                  <a:lnTo>
                    <a:pt x="19" y="96"/>
                  </a:lnTo>
                  <a:lnTo>
                    <a:pt x="16" y="106"/>
                  </a:lnTo>
                  <a:lnTo>
                    <a:pt x="15" y="117"/>
                  </a:lnTo>
                  <a:lnTo>
                    <a:pt x="16" y="127"/>
                  </a:lnTo>
                  <a:lnTo>
                    <a:pt x="19" y="138"/>
                  </a:lnTo>
                  <a:lnTo>
                    <a:pt x="24" y="145"/>
                  </a:lnTo>
                  <a:lnTo>
                    <a:pt x="32" y="151"/>
                  </a:lnTo>
                  <a:lnTo>
                    <a:pt x="41" y="153"/>
                  </a:lnTo>
                  <a:lnTo>
                    <a:pt x="49" y="152"/>
                  </a:lnTo>
                  <a:lnTo>
                    <a:pt x="56" y="151"/>
                  </a:lnTo>
                  <a:lnTo>
                    <a:pt x="62" y="149"/>
                  </a:lnTo>
                  <a:lnTo>
                    <a:pt x="68" y="145"/>
                  </a:lnTo>
                  <a:lnTo>
                    <a:pt x="73" y="141"/>
                  </a:lnTo>
                  <a:lnTo>
                    <a:pt x="78" y="136"/>
                  </a:lnTo>
                  <a:lnTo>
                    <a:pt x="83" y="130"/>
                  </a:lnTo>
                  <a:lnTo>
                    <a:pt x="87" y="125"/>
                  </a:lnTo>
                  <a:lnTo>
                    <a:pt x="92" y="120"/>
                  </a:lnTo>
                  <a:lnTo>
                    <a:pt x="94" y="115"/>
                  </a:lnTo>
                  <a:lnTo>
                    <a:pt x="95" y="108"/>
                  </a:lnTo>
                  <a:lnTo>
                    <a:pt x="95" y="103"/>
                  </a:lnTo>
                  <a:lnTo>
                    <a:pt x="95" y="101"/>
                  </a:lnTo>
                  <a:lnTo>
                    <a:pt x="98" y="95"/>
                  </a:lnTo>
                  <a:lnTo>
                    <a:pt x="97" y="91"/>
                  </a:lnTo>
                  <a:lnTo>
                    <a:pt x="94" y="85"/>
                  </a:lnTo>
                  <a:lnTo>
                    <a:pt x="93" y="81"/>
                  </a:lnTo>
                  <a:lnTo>
                    <a:pt x="74" y="69"/>
                  </a:lnTo>
                  <a:lnTo>
                    <a:pt x="78" y="63"/>
                  </a:lnTo>
                  <a:lnTo>
                    <a:pt x="85" y="59"/>
                  </a:lnTo>
                  <a:lnTo>
                    <a:pt x="92" y="60"/>
                  </a:lnTo>
                  <a:lnTo>
                    <a:pt x="95" y="60"/>
                  </a:lnTo>
                  <a:lnTo>
                    <a:pt x="103" y="70"/>
                  </a:lnTo>
                  <a:lnTo>
                    <a:pt x="109" y="82"/>
                  </a:lnTo>
                  <a:lnTo>
                    <a:pt x="113" y="94"/>
                  </a:lnTo>
                  <a:lnTo>
                    <a:pt x="110" y="108"/>
                  </a:lnTo>
                  <a:lnTo>
                    <a:pt x="105" y="118"/>
                  </a:lnTo>
                  <a:lnTo>
                    <a:pt x="101" y="128"/>
                  </a:lnTo>
                  <a:lnTo>
                    <a:pt x="95" y="138"/>
                  </a:lnTo>
                  <a:lnTo>
                    <a:pt x="90" y="148"/>
                  </a:lnTo>
                  <a:lnTo>
                    <a:pt x="84" y="153"/>
                  </a:lnTo>
                  <a:lnTo>
                    <a:pt x="79" y="158"/>
                  </a:lnTo>
                  <a:lnTo>
                    <a:pt x="72" y="163"/>
                  </a:lnTo>
                  <a:lnTo>
                    <a:pt x="67" y="167"/>
                  </a:lnTo>
                  <a:lnTo>
                    <a:pt x="60" y="172"/>
                  </a:lnTo>
                  <a:lnTo>
                    <a:pt x="53" y="174"/>
                  </a:lnTo>
                  <a:lnTo>
                    <a:pt x="46" y="175"/>
                  </a:lnTo>
                  <a:lnTo>
                    <a:pt x="37" y="174"/>
                  </a:lnTo>
                  <a:lnTo>
                    <a:pt x="28" y="173"/>
                  </a:lnTo>
                  <a:lnTo>
                    <a:pt x="20" y="168"/>
                  </a:lnTo>
                  <a:lnTo>
                    <a:pt x="13" y="161"/>
                  </a:lnTo>
                  <a:lnTo>
                    <a:pt x="7" y="153"/>
                  </a:lnTo>
                  <a:lnTo>
                    <a:pt x="3" y="140"/>
                  </a:lnTo>
                  <a:lnTo>
                    <a:pt x="0" y="127"/>
                  </a:lnTo>
                  <a:lnTo>
                    <a:pt x="0" y="114"/>
                  </a:lnTo>
                  <a:lnTo>
                    <a:pt x="3" y="101"/>
                  </a:lnTo>
                  <a:lnTo>
                    <a:pt x="6" y="88"/>
                  </a:lnTo>
                  <a:lnTo>
                    <a:pt x="11" y="76"/>
                  </a:lnTo>
                  <a:lnTo>
                    <a:pt x="18" y="64"/>
                  </a:lnTo>
                  <a:lnTo>
                    <a:pt x="26" y="53"/>
                  </a:lnTo>
                  <a:lnTo>
                    <a:pt x="32" y="45"/>
                  </a:lnTo>
                  <a:lnTo>
                    <a:pt x="41" y="42"/>
                  </a:lnTo>
                  <a:lnTo>
                    <a:pt x="50" y="41"/>
                  </a:lnTo>
                  <a:lnTo>
                    <a:pt x="59" y="40"/>
                  </a:lnTo>
                  <a:lnTo>
                    <a:pt x="68" y="39"/>
                  </a:lnTo>
                  <a:lnTo>
                    <a:pt x="73" y="35"/>
                  </a:lnTo>
                  <a:lnTo>
                    <a:pt x="76" y="29"/>
                  </a:lnTo>
                  <a:lnTo>
                    <a:pt x="72" y="18"/>
                  </a:lnTo>
                  <a:lnTo>
                    <a:pt x="65" y="23"/>
                  </a:lnTo>
                  <a:lnTo>
                    <a:pt x="61" y="31"/>
                  </a:lnTo>
                  <a:lnTo>
                    <a:pt x="56" y="35"/>
                  </a:lnTo>
                  <a:lnTo>
                    <a:pt x="46" y="32"/>
                  </a:lnTo>
                  <a:lnTo>
                    <a:pt x="46" y="30"/>
                  </a:lnTo>
                  <a:lnTo>
                    <a:pt x="46" y="27"/>
                  </a:lnTo>
                  <a:lnTo>
                    <a:pt x="45" y="24"/>
                  </a:lnTo>
                  <a:lnTo>
                    <a:pt x="43" y="22"/>
                  </a:lnTo>
                  <a:lnTo>
                    <a:pt x="36" y="22"/>
                  </a:lnTo>
                  <a:lnTo>
                    <a:pt x="30" y="23"/>
                  </a:lnTo>
                  <a:lnTo>
                    <a:pt x="24" y="27"/>
                  </a:lnTo>
                  <a:lnTo>
                    <a:pt x="20" y="34"/>
                  </a:lnTo>
                  <a:lnTo>
                    <a:pt x="19" y="46"/>
                  </a:lnTo>
                  <a:lnTo>
                    <a:pt x="11" y="46"/>
                  </a:lnTo>
                  <a:lnTo>
                    <a:pt x="8" y="41"/>
                  </a:lnTo>
                  <a:lnTo>
                    <a:pt x="7" y="32"/>
                  </a:lnTo>
                  <a:lnTo>
                    <a:pt x="9" y="26"/>
                  </a:lnTo>
                  <a:lnTo>
                    <a:pt x="12" y="19"/>
                  </a:lnTo>
                  <a:lnTo>
                    <a:pt x="16" y="14"/>
                  </a:lnTo>
                  <a:lnTo>
                    <a:pt x="21" y="9"/>
                  </a:lnTo>
                  <a:lnTo>
                    <a:pt x="28" y="6"/>
                  </a:lnTo>
                  <a:lnTo>
                    <a:pt x="33" y="5"/>
                  </a:lnTo>
                  <a:lnTo>
                    <a:pt x="38" y="6"/>
                  </a:lnTo>
                  <a:lnTo>
                    <a:pt x="43" y="6"/>
                  </a:lnTo>
                  <a:lnTo>
                    <a:pt x="47" y="7"/>
                  </a:lnTo>
                  <a:lnTo>
                    <a:pt x="50" y="7"/>
                  </a:lnTo>
                  <a:lnTo>
                    <a:pt x="55" y="6"/>
                  </a:lnTo>
                  <a:lnTo>
                    <a:pt x="59" y="5"/>
                  </a:lnTo>
                  <a:lnTo>
                    <a:pt x="64" y="0"/>
                  </a:lnTo>
                  <a:lnTo>
                    <a:pt x="73" y="0"/>
                  </a:lnTo>
                  <a:lnTo>
                    <a:pt x="81" y="4"/>
                  </a:lnTo>
                  <a:lnTo>
                    <a:pt x="87" y="9"/>
                  </a:lnTo>
                  <a:lnTo>
                    <a:pt x="92" y="17"/>
                  </a:lnTo>
                  <a:close/>
                </a:path>
              </a:pathLst>
            </a:custGeom>
            <a:solidFill>
              <a:srgbClr val="000000"/>
            </a:solidFill>
            <a:ln w="9525">
              <a:noFill/>
              <a:round/>
              <a:headEnd/>
              <a:tailEnd/>
            </a:ln>
          </p:spPr>
          <p:txBody>
            <a:bodyPr/>
            <a:lstStyle/>
            <a:p>
              <a:endParaRPr lang="es-AR"/>
            </a:p>
          </p:txBody>
        </p:sp>
        <p:sp>
          <p:nvSpPr>
            <p:cNvPr id="29" name="Freeform 164"/>
            <p:cNvSpPr>
              <a:spLocks/>
            </p:cNvSpPr>
            <p:nvPr/>
          </p:nvSpPr>
          <p:spPr bwMode="auto">
            <a:xfrm>
              <a:off x="1639" y="2753"/>
              <a:ext cx="17" cy="12"/>
            </a:xfrm>
            <a:custGeom>
              <a:avLst/>
              <a:gdLst>
                <a:gd name="T0" fmla="*/ 17 w 17"/>
                <a:gd name="T1" fmla="*/ 6 h 12"/>
                <a:gd name="T2" fmla="*/ 13 w 17"/>
                <a:gd name="T3" fmla="*/ 8 h 12"/>
                <a:gd name="T4" fmla="*/ 8 w 17"/>
                <a:gd name="T5" fmla="*/ 10 h 12"/>
                <a:gd name="T6" fmla="*/ 4 w 17"/>
                <a:gd name="T7" fmla="*/ 11 h 12"/>
                <a:gd name="T8" fmla="*/ 0 w 17"/>
                <a:gd name="T9" fmla="*/ 12 h 12"/>
                <a:gd name="T10" fmla="*/ 2 w 17"/>
                <a:gd name="T11" fmla="*/ 0 h 12"/>
                <a:gd name="T12" fmla="*/ 17 w 17"/>
                <a:gd name="T13" fmla="*/ 6 h 12"/>
                <a:gd name="T14" fmla="*/ 0 60000 65536"/>
                <a:gd name="T15" fmla="*/ 0 60000 65536"/>
                <a:gd name="T16" fmla="*/ 0 60000 65536"/>
                <a:gd name="T17" fmla="*/ 0 60000 65536"/>
                <a:gd name="T18" fmla="*/ 0 60000 65536"/>
                <a:gd name="T19" fmla="*/ 0 60000 65536"/>
                <a:gd name="T20" fmla="*/ 0 60000 65536"/>
                <a:gd name="T21" fmla="*/ 0 w 17"/>
                <a:gd name="T22" fmla="*/ 0 h 12"/>
                <a:gd name="T23" fmla="*/ 17 w 1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
                  <a:moveTo>
                    <a:pt x="17" y="6"/>
                  </a:moveTo>
                  <a:lnTo>
                    <a:pt x="13" y="8"/>
                  </a:lnTo>
                  <a:lnTo>
                    <a:pt x="8" y="10"/>
                  </a:lnTo>
                  <a:lnTo>
                    <a:pt x="4" y="11"/>
                  </a:lnTo>
                  <a:lnTo>
                    <a:pt x="0" y="12"/>
                  </a:lnTo>
                  <a:lnTo>
                    <a:pt x="2" y="0"/>
                  </a:lnTo>
                  <a:lnTo>
                    <a:pt x="17" y="6"/>
                  </a:lnTo>
                  <a:close/>
                </a:path>
              </a:pathLst>
            </a:custGeom>
            <a:solidFill>
              <a:srgbClr val="FFFFFF"/>
            </a:solidFill>
            <a:ln w="9525">
              <a:noFill/>
              <a:round/>
              <a:headEnd/>
              <a:tailEnd/>
            </a:ln>
          </p:spPr>
          <p:txBody>
            <a:bodyPr/>
            <a:lstStyle/>
            <a:p>
              <a:endParaRPr lang="es-AR"/>
            </a:p>
          </p:txBody>
        </p:sp>
        <p:sp>
          <p:nvSpPr>
            <p:cNvPr id="30" name="Freeform 165"/>
            <p:cNvSpPr>
              <a:spLocks/>
            </p:cNvSpPr>
            <p:nvPr/>
          </p:nvSpPr>
          <p:spPr bwMode="auto">
            <a:xfrm>
              <a:off x="1918" y="2780"/>
              <a:ext cx="40" cy="70"/>
            </a:xfrm>
            <a:custGeom>
              <a:avLst/>
              <a:gdLst>
                <a:gd name="T0" fmla="*/ 40 w 40"/>
                <a:gd name="T1" fmla="*/ 9 h 70"/>
                <a:gd name="T2" fmla="*/ 40 w 40"/>
                <a:gd name="T3" fmla="*/ 12 h 70"/>
                <a:gd name="T4" fmla="*/ 39 w 40"/>
                <a:gd name="T5" fmla="*/ 14 h 70"/>
                <a:gd name="T6" fmla="*/ 37 w 40"/>
                <a:gd name="T7" fmla="*/ 16 h 70"/>
                <a:gd name="T8" fmla="*/ 34 w 40"/>
                <a:gd name="T9" fmla="*/ 17 h 70"/>
                <a:gd name="T10" fmla="*/ 22 w 40"/>
                <a:gd name="T11" fmla="*/ 13 h 70"/>
                <a:gd name="T12" fmla="*/ 19 w 40"/>
                <a:gd name="T13" fmla="*/ 19 h 70"/>
                <a:gd name="T14" fmla="*/ 17 w 40"/>
                <a:gd name="T15" fmla="*/ 27 h 70"/>
                <a:gd name="T16" fmla="*/ 15 w 40"/>
                <a:gd name="T17" fmla="*/ 35 h 70"/>
                <a:gd name="T18" fmla="*/ 14 w 40"/>
                <a:gd name="T19" fmla="*/ 41 h 70"/>
                <a:gd name="T20" fmla="*/ 21 w 40"/>
                <a:gd name="T21" fmla="*/ 43 h 70"/>
                <a:gd name="T22" fmla="*/ 28 w 40"/>
                <a:gd name="T23" fmla="*/ 44 h 70"/>
                <a:gd name="T24" fmla="*/ 31 w 40"/>
                <a:gd name="T25" fmla="*/ 47 h 70"/>
                <a:gd name="T26" fmla="*/ 29 w 40"/>
                <a:gd name="T27" fmla="*/ 53 h 70"/>
                <a:gd name="T28" fmla="*/ 25 w 40"/>
                <a:gd name="T29" fmla="*/ 60 h 70"/>
                <a:gd name="T30" fmla="*/ 18 w 40"/>
                <a:gd name="T31" fmla="*/ 66 h 70"/>
                <a:gd name="T32" fmla="*/ 10 w 40"/>
                <a:gd name="T33" fmla="*/ 70 h 70"/>
                <a:gd name="T34" fmla="*/ 4 w 40"/>
                <a:gd name="T35" fmla="*/ 70 h 70"/>
                <a:gd name="T36" fmla="*/ 1 w 40"/>
                <a:gd name="T37" fmla="*/ 59 h 70"/>
                <a:gd name="T38" fmla="*/ 1 w 40"/>
                <a:gd name="T39" fmla="*/ 46 h 70"/>
                <a:gd name="T40" fmla="*/ 1 w 40"/>
                <a:gd name="T41" fmla="*/ 34 h 70"/>
                <a:gd name="T42" fmla="*/ 0 w 40"/>
                <a:gd name="T43" fmla="*/ 23 h 70"/>
                <a:gd name="T44" fmla="*/ 2 w 40"/>
                <a:gd name="T45" fmla="*/ 16 h 70"/>
                <a:gd name="T46" fmla="*/ 6 w 40"/>
                <a:gd name="T47" fmla="*/ 10 h 70"/>
                <a:gd name="T48" fmla="*/ 12 w 40"/>
                <a:gd name="T49" fmla="*/ 3 h 70"/>
                <a:gd name="T50" fmla="*/ 18 w 40"/>
                <a:gd name="T51" fmla="*/ 0 h 70"/>
                <a:gd name="T52" fmla="*/ 25 w 40"/>
                <a:gd name="T53" fmla="*/ 0 h 70"/>
                <a:gd name="T54" fmla="*/ 30 w 40"/>
                <a:gd name="T55" fmla="*/ 1 h 70"/>
                <a:gd name="T56" fmla="*/ 35 w 40"/>
                <a:gd name="T57" fmla="*/ 4 h 70"/>
                <a:gd name="T58" fmla="*/ 40 w 40"/>
                <a:gd name="T59" fmla="*/ 9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70"/>
                <a:gd name="T92" fmla="*/ 40 w 40"/>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70">
                  <a:moveTo>
                    <a:pt x="40" y="9"/>
                  </a:moveTo>
                  <a:lnTo>
                    <a:pt x="40" y="12"/>
                  </a:lnTo>
                  <a:lnTo>
                    <a:pt x="39" y="14"/>
                  </a:lnTo>
                  <a:lnTo>
                    <a:pt x="37" y="16"/>
                  </a:lnTo>
                  <a:lnTo>
                    <a:pt x="34" y="17"/>
                  </a:lnTo>
                  <a:lnTo>
                    <a:pt x="22" y="13"/>
                  </a:lnTo>
                  <a:lnTo>
                    <a:pt x="19" y="19"/>
                  </a:lnTo>
                  <a:lnTo>
                    <a:pt x="17" y="27"/>
                  </a:lnTo>
                  <a:lnTo>
                    <a:pt x="15" y="35"/>
                  </a:lnTo>
                  <a:lnTo>
                    <a:pt x="14" y="41"/>
                  </a:lnTo>
                  <a:lnTo>
                    <a:pt x="21" y="43"/>
                  </a:lnTo>
                  <a:lnTo>
                    <a:pt x="28" y="44"/>
                  </a:lnTo>
                  <a:lnTo>
                    <a:pt x="31" y="47"/>
                  </a:lnTo>
                  <a:lnTo>
                    <a:pt x="29" y="53"/>
                  </a:lnTo>
                  <a:lnTo>
                    <a:pt x="25" y="60"/>
                  </a:lnTo>
                  <a:lnTo>
                    <a:pt x="18" y="66"/>
                  </a:lnTo>
                  <a:lnTo>
                    <a:pt x="10" y="70"/>
                  </a:lnTo>
                  <a:lnTo>
                    <a:pt x="4" y="70"/>
                  </a:lnTo>
                  <a:lnTo>
                    <a:pt x="1" y="59"/>
                  </a:lnTo>
                  <a:lnTo>
                    <a:pt x="1" y="46"/>
                  </a:lnTo>
                  <a:lnTo>
                    <a:pt x="1" y="34"/>
                  </a:lnTo>
                  <a:lnTo>
                    <a:pt x="0" y="23"/>
                  </a:lnTo>
                  <a:lnTo>
                    <a:pt x="2" y="16"/>
                  </a:lnTo>
                  <a:lnTo>
                    <a:pt x="6" y="10"/>
                  </a:lnTo>
                  <a:lnTo>
                    <a:pt x="12" y="3"/>
                  </a:lnTo>
                  <a:lnTo>
                    <a:pt x="18" y="0"/>
                  </a:lnTo>
                  <a:lnTo>
                    <a:pt x="25" y="0"/>
                  </a:lnTo>
                  <a:lnTo>
                    <a:pt x="30" y="1"/>
                  </a:lnTo>
                  <a:lnTo>
                    <a:pt x="35" y="4"/>
                  </a:lnTo>
                  <a:lnTo>
                    <a:pt x="40" y="9"/>
                  </a:lnTo>
                  <a:close/>
                </a:path>
              </a:pathLst>
            </a:custGeom>
            <a:solidFill>
              <a:srgbClr val="000000"/>
            </a:solidFill>
            <a:ln w="9525">
              <a:noFill/>
              <a:round/>
              <a:headEnd/>
              <a:tailEnd/>
            </a:ln>
          </p:spPr>
          <p:txBody>
            <a:bodyPr/>
            <a:lstStyle/>
            <a:p>
              <a:endParaRPr lang="es-AR"/>
            </a:p>
          </p:txBody>
        </p:sp>
        <p:sp>
          <p:nvSpPr>
            <p:cNvPr id="31" name="Freeform 166"/>
            <p:cNvSpPr>
              <a:spLocks/>
            </p:cNvSpPr>
            <p:nvPr/>
          </p:nvSpPr>
          <p:spPr bwMode="auto">
            <a:xfrm>
              <a:off x="881" y="2794"/>
              <a:ext cx="32" cy="26"/>
            </a:xfrm>
            <a:custGeom>
              <a:avLst/>
              <a:gdLst>
                <a:gd name="T0" fmla="*/ 32 w 32"/>
                <a:gd name="T1" fmla="*/ 6 h 26"/>
                <a:gd name="T2" fmla="*/ 31 w 32"/>
                <a:gd name="T3" fmla="*/ 10 h 26"/>
                <a:gd name="T4" fmla="*/ 31 w 32"/>
                <a:gd name="T5" fmla="*/ 15 h 26"/>
                <a:gd name="T6" fmla="*/ 30 w 32"/>
                <a:gd name="T7" fmla="*/ 20 h 26"/>
                <a:gd name="T8" fmla="*/ 26 w 32"/>
                <a:gd name="T9" fmla="*/ 21 h 26"/>
                <a:gd name="T10" fmla="*/ 18 w 32"/>
                <a:gd name="T11" fmla="*/ 14 h 26"/>
                <a:gd name="T12" fmla="*/ 15 w 32"/>
                <a:gd name="T13" fmla="*/ 18 h 26"/>
                <a:gd name="T14" fmla="*/ 10 w 32"/>
                <a:gd name="T15" fmla="*/ 22 h 26"/>
                <a:gd name="T16" fmla="*/ 6 w 32"/>
                <a:gd name="T17" fmla="*/ 25 h 26"/>
                <a:gd name="T18" fmla="*/ 1 w 32"/>
                <a:gd name="T19" fmla="*/ 26 h 26"/>
                <a:gd name="T20" fmla="*/ 0 w 32"/>
                <a:gd name="T21" fmla="*/ 21 h 26"/>
                <a:gd name="T22" fmla="*/ 1 w 32"/>
                <a:gd name="T23" fmla="*/ 17 h 26"/>
                <a:gd name="T24" fmla="*/ 4 w 32"/>
                <a:gd name="T25" fmla="*/ 12 h 26"/>
                <a:gd name="T26" fmla="*/ 6 w 32"/>
                <a:gd name="T27" fmla="*/ 8 h 26"/>
                <a:gd name="T28" fmla="*/ 12 w 32"/>
                <a:gd name="T29" fmla="*/ 3 h 26"/>
                <a:gd name="T30" fmla="*/ 19 w 32"/>
                <a:gd name="T31" fmla="*/ 0 h 26"/>
                <a:gd name="T32" fmla="*/ 27 w 32"/>
                <a:gd name="T33" fmla="*/ 1 h 26"/>
                <a:gd name="T34" fmla="*/ 32 w 32"/>
                <a:gd name="T35" fmla="*/ 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32" y="6"/>
                  </a:moveTo>
                  <a:lnTo>
                    <a:pt x="31" y="10"/>
                  </a:lnTo>
                  <a:lnTo>
                    <a:pt x="31" y="15"/>
                  </a:lnTo>
                  <a:lnTo>
                    <a:pt x="30" y="20"/>
                  </a:lnTo>
                  <a:lnTo>
                    <a:pt x="26" y="21"/>
                  </a:lnTo>
                  <a:lnTo>
                    <a:pt x="18" y="14"/>
                  </a:lnTo>
                  <a:lnTo>
                    <a:pt x="15" y="18"/>
                  </a:lnTo>
                  <a:lnTo>
                    <a:pt x="10" y="22"/>
                  </a:lnTo>
                  <a:lnTo>
                    <a:pt x="6" y="25"/>
                  </a:lnTo>
                  <a:lnTo>
                    <a:pt x="1" y="26"/>
                  </a:lnTo>
                  <a:lnTo>
                    <a:pt x="0" y="21"/>
                  </a:lnTo>
                  <a:lnTo>
                    <a:pt x="1" y="17"/>
                  </a:lnTo>
                  <a:lnTo>
                    <a:pt x="4" y="12"/>
                  </a:lnTo>
                  <a:lnTo>
                    <a:pt x="6" y="8"/>
                  </a:lnTo>
                  <a:lnTo>
                    <a:pt x="12" y="3"/>
                  </a:lnTo>
                  <a:lnTo>
                    <a:pt x="19" y="0"/>
                  </a:lnTo>
                  <a:lnTo>
                    <a:pt x="27" y="1"/>
                  </a:lnTo>
                  <a:lnTo>
                    <a:pt x="32" y="6"/>
                  </a:lnTo>
                  <a:close/>
                </a:path>
              </a:pathLst>
            </a:custGeom>
            <a:solidFill>
              <a:srgbClr val="000000"/>
            </a:solidFill>
            <a:ln w="9525">
              <a:noFill/>
              <a:round/>
              <a:headEnd/>
              <a:tailEnd/>
            </a:ln>
          </p:spPr>
          <p:txBody>
            <a:bodyPr/>
            <a:lstStyle/>
            <a:p>
              <a:endParaRPr lang="es-AR"/>
            </a:p>
          </p:txBody>
        </p:sp>
        <p:sp>
          <p:nvSpPr>
            <p:cNvPr id="32" name="Freeform 167"/>
            <p:cNvSpPr>
              <a:spLocks/>
            </p:cNvSpPr>
            <p:nvPr/>
          </p:nvSpPr>
          <p:spPr bwMode="auto">
            <a:xfrm>
              <a:off x="1644" y="2803"/>
              <a:ext cx="38" cy="156"/>
            </a:xfrm>
            <a:custGeom>
              <a:avLst/>
              <a:gdLst>
                <a:gd name="T0" fmla="*/ 28 w 38"/>
                <a:gd name="T1" fmla="*/ 5 h 156"/>
                <a:gd name="T2" fmla="*/ 28 w 38"/>
                <a:gd name="T3" fmla="*/ 18 h 156"/>
                <a:gd name="T4" fmla="*/ 25 w 38"/>
                <a:gd name="T5" fmla="*/ 32 h 156"/>
                <a:gd name="T6" fmla="*/ 22 w 38"/>
                <a:gd name="T7" fmla="*/ 45 h 156"/>
                <a:gd name="T8" fmla="*/ 21 w 38"/>
                <a:gd name="T9" fmla="*/ 59 h 156"/>
                <a:gd name="T10" fmla="*/ 22 w 38"/>
                <a:gd name="T11" fmla="*/ 82 h 156"/>
                <a:gd name="T12" fmla="*/ 25 w 38"/>
                <a:gd name="T13" fmla="*/ 106 h 156"/>
                <a:gd name="T14" fmla="*/ 31 w 38"/>
                <a:gd name="T15" fmla="*/ 128 h 156"/>
                <a:gd name="T16" fmla="*/ 38 w 38"/>
                <a:gd name="T17" fmla="*/ 150 h 156"/>
                <a:gd name="T18" fmla="*/ 37 w 38"/>
                <a:gd name="T19" fmla="*/ 152 h 156"/>
                <a:gd name="T20" fmla="*/ 35 w 38"/>
                <a:gd name="T21" fmla="*/ 155 h 156"/>
                <a:gd name="T22" fmla="*/ 33 w 38"/>
                <a:gd name="T23" fmla="*/ 156 h 156"/>
                <a:gd name="T24" fmla="*/ 30 w 38"/>
                <a:gd name="T25" fmla="*/ 154 h 156"/>
                <a:gd name="T26" fmla="*/ 20 w 38"/>
                <a:gd name="T27" fmla="*/ 137 h 156"/>
                <a:gd name="T28" fmla="*/ 11 w 38"/>
                <a:gd name="T29" fmla="*/ 119 h 156"/>
                <a:gd name="T30" fmla="*/ 6 w 38"/>
                <a:gd name="T31" fmla="*/ 100 h 156"/>
                <a:gd name="T32" fmla="*/ 1 w 38"/>
                <a:gd name="T33" fmla="*/ 79 h 156"/>
                <a:gd name="T34" fmla="*/ 0 w 38"/>
                <a:gd name="T35" fmla="*/ 60 h 156"/>
                <a:gd name="T36" fmla="*/ 2 w 38"/>
                <a:gd name="T37" fmla="*/ 40 h 156"/>
                <a:gd name="T38" fmla="*/ 8 w 38"/>
                <a:gd name="T39" fmla="*/ 22 h 156"/>
                <a:gd name="T40" fmla="*/ 16 w 38"/>
                <a:gd name="T41" fmla="*/ 3 h 156"/>
                <a:gd name="T42" fmla="*/ 19 w 38"/>
                <a:gd name="T43" fmla="*/ 0 h 156"/>
                <a:gd name="T44" fmla="*/ 23 w 38"/>
                <a:gd name="T45" fmla="*/ 0 h 156"/>
                <a:gd name="T46" fmla="*/ 26 w 38"/>
                <a:gd name="T47" fmla="*/ 1 h 156"/>
                <a:gd name="T48" fmla="*/ 28 w 38"/>
                <a:gd name="T49" fmla="*/ 5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56"/>
                <a:gd name="T77" fmla="*/ 38 w 38"/>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56">
                  <a:moveTo>
                    <a:pt x="28" y="5"/>
                  </a:moveTo>
                  <a:lnTo>
                    <a:pt x="28" y="18"/>
                  </a:lnTo>
                  <a:lnTo>
                    <a:pt x="25" y="32"/>
                  </a:lnTo>
                  <a:lnTo>
                    <a:pt x="22" y="45"/>
                  </a:lnTo>
                  <a:lnTo>
                    <a:pt x="21" y="59"/>
                  </a:lnTo>
                  <a:lnTo>
                    <a:pt x="22" y="82"/>
                  </a:lnTo>
                  <a:lnTo>
                    <a:pt x="25" y="106"/>
                  </a:lnTo>
                  <a:lnTo>
                    <a:pt x="31" y="128"/>
                  </a:lnTo>
                  <a:lnTo>
                    <a:pt x="38" y="150"/>
                  </a:lnTo>
                  <a:lnTo>
                    <a:pt x="37" y="152"/>
                  </a:lnTo>
                  <a:lnTo>
                    <a:pt x="35" y="155"/>
                  </a:lnTo>
                  <a:lnTo>
                    <a:pt x="33" y="156"/>
                  </a:lnTo>
                  <a:lnTo>
                    <a:pt x="30" y="154"/>
                  </a:lnTo>
                  <a:lnTo>
                    <a:pt x="20" y="137"/>
                  </a:lnTo>
                  <a:lnTo>
                    <a:pt x="11" y="119"/>
                  </a:lnTo>
                  <a:lnTo>
                    <a:pt x="6" y="100"/>
                  </a:lnTo>
                  <a:lnTo>
                    <a:pt x="1" y="79"/>
                  </a:lnTo>
                  <a:lnTo>
                    <a:pt x="0" y="60"/>
                  </a:lnTo>
                  <a:lnTo>
                    <a:pt x="2" y="40"/>
                  </a:lnTo>
                  <a:lnTo>
                    <a:pt x="8" y="22"/>
                  </a:lnTo>
                  <a:lnTo>
                    <a:pt x="16" y="3"/>
                  </a:lnTo>
                  <a:lnTo>
                    <a:pt x="19" y="0"/>
                  </a:lnTo>
                  <a:lnTo>
                    <a:pt x="23" y="0"/>
                  </a:lnTo>
                  <a:lnTo>
                    <a:pt x="26" y="1"/>
                  </a:lnTo>
                  <a:lnTo>
                    <a:pt x="28" y="5"/>
                  </a:lnTo>
                  <a:close/>
                </a:path>
              </a:pathLst>
            </a:custGeom>
            <a:solidFill>
              <a:srgbClr val="000000"/>
            </a:solidFill>
            <a:ln w="9525">
              <a:noFill/>
              <a:round/>
              <a:headEnd/>
              <a:tailEnd/>
            </a:ln>
          </p:spPr>
          <p:txBody>
            <a:bodyPr/>
            <a:lstStyle/>
            <a:p>
              <a:endParaRPr lang="es-AR"/>
            </a:p>
          </p:txBody>
        </p:sp>
        <p:sp>
          <p:nvSpPr>
            <p:cNvPr id="33" name="Freeform 168"/>
            <p:cNvSpPr>
              <a:spLocks/>
            </p:cNvSpPr>
            <p:nvPr/>
          </p:nvSpPr>
          <p:spPr bwMode="auto">
            <a:xfrm>
              <a:off x="884" y="2826"/>
              <a:ext cx="43" cy="27"/>
            </a:xfrm>
            <a:custGeom>
              <a:avLst/>
              <a:gdLst>
                <a:gd name="T0" fmla="*/ 43 w 43"/>
                <a:gd name="T1" fmla="*/ 1 h 27"/>
                <a:gd name="T2" fmla="*/ 43 w 43"/>
                <a:gd name="T3" fmla="*/ 7 h 27"/>
                <a:gd name="T4" fmla="*/ 41 w 43"/>
                <a:gd name="T5" fmla="*/ 12 h 27"/>
                <a:gd name="T6" fmla="*/ 38 w 43"/>
                <a:gd name="T7" fmla="*/ 17 h 27"/>
                <a:gd name="T8" fmla="*/ 36 w 43"/>
                <a:gd name="T9" fmla="*/ 23 h 27"/>
                <a:gd name="T10" fmla="*/ 33 w 43"/>
                <a:gd name="T11" fmla="*/ 25 h 27"/>
                <a:gd name="T12" fmla="*/ 28 w 43"/>
                <a:gd name="T13" fmla="*/ 27 h 27"/>
                <a:gd name="T14" fmla="*/ 24 w 43"/>
                <a:gd name="T15" fmla="*/ 27 h 27"/>
                <a:gd name="T16" fmla="*/ 19 w 43"/>
                <a:gd name="T17" fmla="*/ 27 h 27"/>
                <a:gd name="T18" fmla="*/ 15 w 43"/>
                <a:gd name="T19" fmla="*/ 27 h 27"/>
                <a:gd name="T20" fmla="*/ 11 w 43"/>
                <a:gd name="T21" fmla="*/ 27 h 27"/>
                <a:gd name="T22" fmla="*/ 6 w 43"/>
                <a:gd name="T23" fmla="*/ 26 h 27"/>
                <a:gd name="T24" fmla="*/ 2 w 43"/>
                <a:gd name="T25" fmla="*/ 25 h 27"/>
                <a:gd name="T26" fmla="*/ 0 w 43"/>
                <a:gd name="T27" fmla="*/ 22 h 27"/>
                <a:gd name="T28" fmla="*/ 2 w 43"/>
                <a:gd name="T29" fmla="*/ 18 h 27"/>
                <a:gd name="T30" fmla="*/ 4 w 43"/>
                <a:gd name="T31" fmla="*/ 15 h 27"/>
                <a:gd name="T32" fmla="*/ 5 w 43"/>
                <a:gd name="T33" fmla="*/ 12 h 27"/>
                <a:gd name="T34" fmla="*/ 11 w 43"/>
                <a:gd name="T35" fmla="*/ 12 h 27"/>
                <a:gd name="T36" fmla="*/ 15 w 43"/>
                <a:gd name="T37" fmla="*/ 11 h 27"/>
                <a:gd name="T38" fmla="*/ 19 w 43"/>
                <a:gd name="T39" fmla="*/ 9 h 27"/>
                <a:gd name="T40" fmla="*/ 24 w 43"/>
                <a:gd name="T41" fmla="*/ 5 h 27"/>
                <a:gd name="T42" fmla="*/ 28 w 43"/>
                <a:gd name="T43" fmla="*/ 3 h 27"/>
                <a:gd name="T44" fmla="*/ 33 w 43"/>
                <a:gd name="T45" fmla="*/ 1 h 27"/>
                <a:gd name="T46" fmla="*/ 38 w 43"/>
                <a:gd name="T47" fmla="*/ 0 h 27"/>
                <a:gd name="T48" fmla="*/ 43 w 43"/>
                <a:gd name="T49" fmla="*/ 1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27"/>
                <a:gd name="T77" fmla="*/ 43 w 4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27">
                  <a:moveTo>
                    <a:pt x="43" y="1"/>
                  </a:moveTo>
                  <a:lnTo>
                    <a:pt x="43" y="7"/>
                  </a:lnTo>
                  <a:lnTo>
                    <a:pt x="41" y="12"/>
                  </a:lnTo>
                  <a:lnTo>
                    <a:pt x="38" y="17"/>
                  </a:lnTo>
                  <a:lnTo>
                    <a:pt x="36" y="23"/>
                  </a:lnTo>
                  <a:lnTo>
                    <a:pt x="33" y="25"/>
                  </a:lnTo>
                  <a:lnTo>
                    <a:pt x="28" y="27"/>
                  </a:lnTo>
                  <a:lnTo>
                    <a:pt x="24" y="27"/>
                  </a:lnTo>
                  <a:lnTo>
                    <a:pt x="19" y="27"/>
                  </a:lnTo>
                  <a:lnTo>
                    <a:pt x="15" y="27"/>
                  </a:lnTo>
                  <a:lnTo>
                    <a:pt x="11" y="27"/>
                  </a:lnTo>
                  <a:lnTo>
                    <a:pt x="6" y="26"/>
                  </a:lnTo>
                  <a:lnTo>
                    <a:pt x="2" y="25"/>
                  </a:lnTo>
                  <a:lnTo>
                    <a:pt x="0" y="22"/>
                  </a:lnTo>
                  <a:lnTo>
                    <a:pt x="2" y="18"/>
                  </a:lnTo>
                  <a:lnTo>
                    <a:pt x="4" y="15"/>
                  </a:lnTo>
                  <a:lnTo>
                    <a:pt x="5" y="12"/>
                  </a:lnTo>
                  <a:lnTo>
                    <a:pt x="11" y="12"/>
                  </a:lnTo>
                  <a:lnTo>
                    <a:pt x="15" y="11"/>
                  </a:lnTo>
                  <a:lnTo>
                    <a:pt x="19" y="9"/>
                  </a:lnTo>
                  <a:lnTo>
                    <a:pt x="24" y="5"/>
                  </a:lnTo>
                  <a:lnTo>
                    <a:pt x="28" y="3"/>
                  </a:lnTo>
                  <a:lnTo>
                    <a:pt x="33" y="1"/>
                  </a:lnTo>
                  <a:lnTo>
                    <a:pt x="38" y="0"/>
                  </a:lnTo>
                  <a:lnTo>
                    <a:pt x="43" y="1"/>
                  </a:lnTo>
                  <a:close/>
                </a:path>
              </a:pathLst>
            </a:custGeom>
            <a:solidFill>
              <a:srgbClr val="000000"/>
            </a:solidFill>
            <a:ln w="9525">
              <a:noFill/>
              <a:round/>
              <a:headEnd/>
              <a:tailEnd/>
            </a:ln>
          </p:spPr>
          <p:txBody>
            <a:bodyPr/>
            <a:lstStyle/>
            <a:p>
              <a:endParaRPr lang="es-AR"/>
            </a:p>
          </p:txBody>
        </p:sp>
        <p:sp>
          <p:nvSpPr>
            <p:cNvPr id="34" name="Freeform 169"/>
            <p:cNvSpPr>
              <a:spLocks/>
            </p:cNvSpPr>
            <p:nvPr/>
          </p:nvSpPr>
          <p:spPr bwMode="auto">
            <a:xfrm>
              <a:off x="919" y="2833"/>
              <a:ext cx="184" cy="173"/>
            </a:xfrm>
            <a:custGeom>
              <a:avLst/>
              <a:gdLst>
                <a:gd name="T0" fmla="*/ 184 w 184"/>
                <a:gd name="T1" fmla="*/ 23 h 173"/>
                <a:gd name="T2" fmla="*/ 177 w 184"/>
                <a:gd name="T3" fmla="*/ 46 h 173"/>
                <a:gd name="T4" fmla="*/ 183 w 184"/>
                <a:gd name="T5" fmla="*/ 66 h 173"/>
                <a:gd name="T6" fmla="*/ 180 w 184"/>
                <a:gd name="T7" fmla="*/ 81 h 173"/>
                <a:gd name="T8" fmla="*/ 171 w 184"/>
                <a:gd name="T9" fmla="*/ 91 h 173"/>
                <a:gd name="T10" fmla="*/ 158 w 184"/>
                <a:gd name="T11" fmla="*/ 91 h 173"/>
                <a:gd name="T12" fmla="*/ 146 w 184"/>
                <a:gd name="T13" fmla="*/ 84 h 173"/>
                <a:gd name="T14" fmla="*/ 134 w 184"/>
                <a:gd name="T15" fmla="*/ 93 h 173"/>
                <a:gd name="T16" fmla="*/ 116 w 184"/>
                <a:gd name="T17" fmla="*/ 97 h 173"/>
                <a:gd name="T18" fmla="*/ 94 w 184"/>
                <a:gd name="T19" fmla="*/ 108 h 173"/>
                <a:gd name="T20" fmla="*/ 76 w 184"/>
                <a:gd name="T21" fmla="*/ 125 h 173"/>
                <a:gd name="T22" fmla="*/ 62 w 184"/>
                <a:gd name="T23" fmla="*/ 145 h 173"/>
                <a:gd name="T24" fmla="*/ 56 w 184"/>
                <a:gd name="T25" fmla="*/ 162 h 173"/>
                <a:gd name="T26" fmla="*/ 53 w 184"/>
                <a:gd name="T27" fmla="*/ 169 h 173"/>
                <a:gd name="T28" fmla="*/ 45 w 184"/>
                <a:gd name="T29" fmla="*/ 173 h 173"/>
                <a:gd name="T30" fmla="*/ 44 w 184"/>
                <a:gd name="T31" fmla="*/ 144 h 173"/>
                <a:gd name="T32" fmla="*/ 56 w 184"/>
                <a:gd name="T33" fmla="*/ 120 h 173"/>
                <a:gd name="T34" fmla="*/ 75 w 184"/>
                <a:gd name="T35" fmla="*/ 101 h 173"/>
                <a:gd name="T36" fmla="*/ 97 w 184"/>
                <a:gd name="T37" fmla="*/ 93 h 173"/>
                <a:gd name="T38" fmla="*/ 118 w 184"/>
                <a:gd name="T39" fmla="*/ 87 h 173"/>
                <a:gd name="T40" fmla="*/ 138 w 184"/>
                <a:gd name="T41" fmla="*/ 72 h 173"/>
                <a:gd name="T42" fmla="*/ 149 w 184"/>
                <a:gd name="T43" fmla="*/ 72 h 173"/>
                <a:gd name="T44" fmla="*/ 159 w 184"/>
                <a:gd name="T45" fmla="*/ 79 h 173"/>
                <a:gd name="T46" fmla="*/ 169 w 184"/>
                <a:gd name="T47" fmla="*/ 70 h 173"/>
                <a:gd name="T48" fmla="*/ 171 w 184"/>
                <a:gd name="T49" fmla="*/ 58 h 173"/>
                <a:gd name="T50" fmla="*/ 160 w 184"/>
                <a:gd name="T51" fmla="*/ 60 h 173"/>
                <a:gd name="T52" fmla="*/ 152 w 184"/>
                <a:gd name="T53" fmla="*/ 56 h 173"/>
                <a:gd name="T54" fmla="*/ 151 w 184"/>
                <a:gd name="T55" fmla="*/ 43 h 173"/>
                <a:gd name="T56" fmla="*/ 162 w 184"/>
                <a:gd name="T57" fmla="*/ 30 h 173"/>
                <a:gd name="T58" fmla="*/ 169 w 184"/>
                <a:gd name="T59" fmla="*/ 20 h 173"/>
                <a:gd name="T60" fmla="*/ 155 w 184"/>
                <a:gd name="T61" fmla="*/ 17 h 173"/>
                <a:gd name="T62" fmla="*/ 142 w 184"/>
                <a:gd name="T63" fmla="*/ 34 h 173"/>
                <a:gd name="T64" fmla="*/ 126 w 184"/>
                <a:gd name="T65" fmla="*/ 37 h 173"/>
                <a:gd name="T66" fmla="*/ 116 w 184"/>
                <a:gd name="T67" fmla="*/ 27 h 173"/>
                <a:gd name="T68" fmla="*/ 110 w 184"/>
                <a:gd name="T69" fmla="*/ 45 h 173"/>
                <a:gd name="T70" fmla="*/ 27 w 184"/>
                <a:gd name="T71" fmla="*/ 102 h 173"/>
                <a:gd name="T72" fmla="*/ 13 w 184"/>
                <a:gd name="T73" fmla="*/ 98 h 173"/>
                <a:gd name="T74" fmla="*/ 5 w 184"/>
                <a:gd name="T75" fmla="*/ 88 h 173"/>
                <a:gd name="T76" fmla="*/ 0 w 184"/>
                <a:gd name="T77" fmla="*/ 75 h 173"/>
                <a:gd name="T78" fmla="*/ 1 w 184"/>
                <a:gd name="T79" fmla="*/ 61 h 173"/>
                <a:gd name="T80" fmla="*/ 11 w 184"/>
                <a:gd name="T81" fmla="*/ 71 h 173"/>
                <a:gd name="T82" fmla="*/ 23 w 184"/>
                <a:gd name="T83" fmla="*/ 82 h 173"/>
                <a:gd name="T84" fmla="*/ 49 w 184"/>
                <a:gd name="T85" fmla="*/ 71 h 173"/>
                <a:gd name="T86" fmla="*/ 76 w 184"/>
                <a:gd name="T87" fmla="*/ 57 h 173"/>
                <a:gd name="T88" fmla="*/ 98 w 184"/>
                <a:gd name="T89" fmla="*/ 39 h 173"/>
                <a:gd name="T90" fmla="*/ 110 w 184"/>
                <a:gd name="T91" fmla="*/ 11 h 173"/>
                <a:gd name="T92" fmla="*/ 122 w 184"/>
                <a:gd name="T93" fmla="*/ 6 h 173"/>
                <a:gd name="T94" fmla="*/ 133 w 184"/>
                <a:gd name="T95" fmla="*/ 7 h 173"/>
                <a:gd name="T96" fmla="*/ 145 w 184"/>
                <a:gd name="T97" fmla="*/ 8 h 173"/>
                <a:gd name="T98" fmla="*/ 155 w 184"/>
                <a:gd name="T99" fmla="*/ 0 h 173"/>
                <a:gd name="T100" fmla="*/ 170 w 184"/>
                <a:gd name="T101" fmla="*/ 2 h 173"/>
                <a:gd name="T102" fmla="*/ 179 w 184"/>
                <a:gd name="T103" fmla="*/ 11 h 1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73"/>
                <a:gd name="T158" fmla="*/ 184 w 184"/>
                <a:gd name="T159" fmla="*/ 173 h 1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73">
                  <a:moveTo>
                    <a:pt x="179" y="11"/>
                  </a:moveTo>
                  <a:lnTo>
                    <a:pt x="184" y="23"/>
                  </a:lnTo>
                  <a:lnTo>
                    <a:pt x="180" y="35"/>
                  </a:lnTo>
                  <a:lnTo>
                    <a:pt x="177" y="46"/>
                  </a:lnTo>
                  <a:lnTo>
                    <a:pt x="183" y="58"/>
                  </a:lnTo>
                  <a:lnTo>
                    <a:pt x="183" y="66"/>
                  </a:lnTo>
                  <a:lnTo>
                    <a:pt x="183" y="75"/>
                  </a:lnTo>
                  <a:lnTo>
                    <a:pt x="180" y="81"/>
                  </a:lnTo>
                  <a:lnTo>
                    <a:pt x="176" y="88"/>
                  </a:lnTo>
                  <a:lnTo>
                    <a:pt x="171" y="91"/>
                  </a:lnTo>
                  <a:lnTo>
                    <a:pt x="164" y="92"/>
                  </a:lnTo>
                  <a:lnTo>
                    <a:pt x="158" y="91"/>
                  </a:lnTo>
                  <a:lnTo>
                    <a:pt x="152" y="88"/>
                  </a:lnTo>
                  <a:lnTo>
                    <a:pt x="146" y="84"/>
                  </a:lnTo>
                  <a:lnTo>
                    <a:pt x="140" y="88"/>
                  </a:lnTo>
                  <a:lnTo>
                    <a:pt x="134" y="93"/>
                  </a:lnTo>
                  <a:lnTo>
                    <a:pt x="127" y="94"/>
                  </a:lnTo>
                  <a:lnTo>
                    <a:pt x="116" y="97"/>
                  </a:lnTo>
                  <a:lnTo>
                    <a:pt x="104" y="102"/>
                  </a:lnTo>
                  <a:lnTo>
                    <a:pt x="94" y="108"/>
                  </a:lnTo>
                  <a:lnTo>
                    <a:pt x="85" y="116"/>
                  </a:lnTo>
                  <a:lnTo>
                    <a:pt x="76" y="125"/>
                  </a:lnTo>
                  <a:lnTo>
                    <a:pt x="67" y="134"/>
                  </a:lnTo>
                  <a:lnTo>
                    <a:pt x="62" y="145"/>
                  </a:lnTo>
                  <a:lnTo>
                    <a:pt x="56" y="156"/>
                  </a:lnTo>
                  <a:lnTo>
                    <a:pt x="56" y="162"/>
                  </a:lnTo>
                  <a:lnTo>
                    <a:pt x="55" y="166"/>
                  </a:lnTo>
                  <a:lnTo>
                    <a:pt x="53" y="169"/>
                  </a:lnTo>
                  <a:lnTo>
                    <a:pt x="50" y="173"/>
                  </a:lnTo>
                  <a:lnTo>
                    <a:pt x="45" y="173"/>
                  </a:lnTo>
                  <a:lnTo>
                    <a:pt x="44" y="158"/>
                  </a:lnTo>
                  <a:lnTo>
                    <a:pt x="44" y="144"/>
                  </a:lnTo>
                  <a:lnTo>
                    <a:pt x="48" y="131"/>
                  </a:lnTo>
                  <a:lnTo>
                    <a:pt x="56" y="120"/>
                  </a:lnTo>
                  <a:lnTo>
                    <a:pt x="65" y="108"/>
                  </a:lnTo>
                  <a:lnTo>
                    <a:pt x="75" y="101"/>
                  </a:lnTo>
                  <a:lnTo>
                    <a:pt x="85" y="96"/>
                  </a:lnTo>
                  <a:lnTo>
                    <a:pt x="97" y="93"/>
                  </a:lnTo>
                  <a:lnTo>
                    <a:pt x="108" y="90"/>
                  </a:lnTo>
                  <a:lnTo>
                    <a:pt x="118" y="87"/>
                  </a:lnTo>
                  <a:lnTo>
                    <a:pt x="129" y="81"/>
                  </a:lnTo>
                  <a:lnTo>
                    <a:pt x="138" y="72"/>
                  </a:lnTo>
                  <a:lnTo>
                    <a:pt x="143" y="70"/>
                  </a:lnTo>
                  <a:lnTo>
                    <a:pt x="149" y="72"/>
                  </a:lnTo>
                  <a:lnTo>
                    <a:pt x="153" y="76"/>
                  </a:lnTo>
                  <a:lnTo>
                    <a:pt x="159" y="79"/>
                  </a:lnTo>
                  <a:lnTo>
                    <a:pt x="164" y="76"/>
                  </a:lnTo>
                  <a:lnTo>
                    <a:pt x="169" y="70"/>
                  </a:lnTo>
                  <a:lnTo>
                    <a:pt x="171" y="65"/>
                  </a:lnTo>
                  <a:lnTo>
                    <a:pt x="171" y="58"/>
                  </a:lnTo>
                  <a:lnTo>
                    <a:pt x="165" y="57"/>
                  </a:lnTo>
                  <a:lnTo>
                    <a:pt x="160" y="60"/>
                  </a:lnTo>
                  <a:lnTo>
                    <a:pt x="155" y="61"/>
                  </a:lnTo>
                  <a:lnTo>
                    <a:pt x="152" y="56"/>
                  </a:lnTo>
                  <a:lnTo>
                    <a:pt x="150" y="49"/>
                  </a:lnTo>
                  <a:lnTo>
                    <a:pt x="151" y="43"/>
                  </a:lnTo>
                  <a:lnTo>
                    <a:pt x="157" y="36"/>
                  </a:lnTo>
                  <a:lnTo>
                    <a:pt x="162" y="30"/>
                  </a:lnTo>
                  <a:lnTo>
                    <a:pt x="166" y="24"/>
                  </a:lnTo>
                  <a:lnTo>
                    <a:pt x="169" y="20"/>
                  </a:lnTo>
                  <a:lnTo>
                    <a:pt x="165" y="18"/>
                  </a:lnTo>
                  <a:lnTo>
                    <a:pt x="155" y="17"/>
                  </a:lnTo>
                  <a:lnTo>
                    <a:pt x="148" y="24"/>
                  </a:lnTo>
                  <a:lnTo>
                    <a:pt x="142" y="34"/>
                  </a:lnTo>
                  <a:lnTo>
                    <a:pt x="136" y="41"/>
                  </a:lnTo>
                  <a:lnTo>
                    <a:pt x="126" y="37"/>
                  </a:lnTo>
                  <a:lnTo>
                    <a:pt x="123" y="18"/>
                  </a:lnTo>
                  <a:lnTo>
                    <a:pt x="116" y="27"/>
                  </a:lnTo>
                  <a:lnTo>
                    <a:pt x="114" y="36"/>
                  </a:lnTo>
                  <a:lnTo>
                    <a:pt x="110" y="45"/>
                  </a:lnTo>
                  <a:lnTo>
                    <a:pt x="101" y="52"/>
                  </a:lnTo>
                  <a:lnTo>
                    <a:pt x="27" y="102"/>
                  </a:lnTo>
                  <a:lnTo>
                    <a:pt x="19" y="102"/>
                  </a:lnTo>
                  <a:lnTo>
                    <a:pt x="13" y="98"/>
                  </a:lnTo>
                  <a:lnTo>
                    <a:pt x="8" y="94"/>
                  </a:lnTo>
                  <a:lnTo>
                    <a:pt x="5" y="88"/>
                  </a:lnTo>
                  <a:lnTo>
                    <a:pt x="2" y="81"/>
                  </a:lnTo>
                  <a:lnTo>
                    <a:pt x="0" y="75"/>
                  </a:lnTo>
                  <a:lnTo>
                    <a:pt x="0" y="68"/>
                  </a:lnTo>
                  <a:lnTo>
                    <a:pt x="1" y="61"/>
                  </a:lnTo>
                  <a:lnTo>
                    <a:pt x="6" y="65"/>
                  </a:lnTo>
                  <a:lnTo>
                    <a:pt x="11" y="71"/>
                  </a:lnTo>
                  <a:lnTo>
                    <a:pt x="16" y="78"/>
                  </a:lnTo>
                  <a:lnTo>
                    <a:pt x="23" y="82"/>
                  </a:lnTo>
                  <a:lnTo>
                    <a:pt x="36" y="77"/>
                  </a:lnTo>
                  <a:lnTo>
                    <a:pt x="49" y="71"/>
                  </a:lnTo>
                  <a:lnTo>
                    <a:pt x="62" y="65"/>
                  </a:lnTo>
                  <a:lnTo>
                    <a:pt x="76" y="57"/>
                  </a:lnTo>
                  <a:lnTo>
                    <a:pt x="88" y="48"/>
                  </a:lnTo>
                  <a:lnTo>
                    <a:pt x="98" y="39"/>
                  </a:lnTo>
                  <a:lnTo>
                    <a:pt x="105" y="27"/>
                  </a:lnTo>
                  <a:lnTo>
                    <a:pt x="110" y="11"/>
                  </a:lnTo>
                  <a:lnTo>
                    <a:pt x="115" y="7"/>
                  </a:lnTo>
                  <a:lnTo>
                    <a:pt x="122" y="6"/>
                  </a:lnTo>
                  <a:lnTo>
                    <a:pt x="127" y="6"/>
                  </a:lnTo>
                  <a:lnTo>
                    <a:pt x="133" y="7"/>
                  </a:lnTo>
                  <a:lnTo>
                    <a:pt x="139" y="8"/>
                  </a:lnTo>
                  <a:lnTo>
                    <a:pt x="145" y="8"/>
                  </a:lnTo>
                  <a:lnTo>
                    <a:pt x="150" y="6"/>
                  </a:lnTo>
                  <a:lnTo>
                    <a:pt x="155" y="0"/>
                  </a:lnTo>
                  <a:lnTo>
                    <a:pt x="163" y="0"/>
                  </a:lnTo>
                  <a:lnTo>
                    <a:pt x="170" y="2"/>
                  </a:lnTo>
                  <a:lnTo>
                    <a:pt x="176" y="5"/>
                  </a:lnTo>
                  <a:lnTo>
                    <a:pt x="179" y="11"/>
                  </a:lnTo>
                  <a:close/>
                </a:path>
              </a:pathLst>
            </a:custGeom>
            <a:solidFill>
              <a:srgbClr val="000000"/>
            </a:solidFill>
            <a:ln w="9525">
              <a:noFill/>
              <a:round/>
              <a:headEnd/>
              <a:tailEnd/>
            </a:ln>
          </p:spPr>
          <p:txBody>
            <a:bodyPr/>
            <a:lstStyle/>
            <a:p>
              <a:endParaRPr lang="es-AR"/>
            </a:p>
          </p:txBody>
        </p:sp>
        <p:sp>
          <p:nvSpPr>
            <p:cNvPr id="35" name="Freeform 170"/>
            <p:cNvSpPr>
              <a:spLocks/>
            </p:cNvSpPr>
            <p:nvPr/>
          </p:nvSpPr>
          <p:spPr bwMode="auto">
            <a:xfrm>
              <a:off x="834" y="2906"/>
              <a:ext cx="76" cy="165"/>
            </a:xfrm>
            <a:custGeom>
              <a:avLst/>
              <a:gdLst>
                <a:gd name="T0" fmla="*/ 74 w 76"/>
                <a:gd name="T1" fmla="*/ 21 h 165"/>
                <a:gd name="T2" fmla="*/ 76 w 76"/>
                <a:gd name="T3" fmla="*/ 33 h 165"/>
                <a:gd name="T4" fmla="*/ 74 w 76"/>
                <a:gd name="T5" fmla="*/ 43 h 165"/>
                <a:gd name="T6" fmla="*/ 68 w 76"/>
                <a:gd name="T7" fmla="*/ 52 h 165"/>
                <a:gd name="T8" fmla="*/ 62 w 76"/>
                <a:gd name="T9" fmla="*/ 59 h 165"/>
                <a:gd name="T10" fmla="*/ 53 w 76"/>
                <a:gd name="T11" fmla="*/ 67 h 165"/>
                <a:gd name="T12" fmla="*/ 45 w 76"/>
                <a:gd name="T13" fmla="*/ 75 h 165"/>
                <a:gd name="T14" fmla="*/ 38 w 76"/>
                <a:gd name="T15" fmla="*/ 82 h 165"/>
                <a:gd name="T16" fmla="*/ 31 w 76"/>
                <a:gd name="T17" fmla="*/ 91 h 165"/>
                <a:gd name="T18" fmla="*/ 24 w 76"/>
                <a:gd name="T19" fmla="*/ 107 h 165"/>
                <a:gd name="T20" fmla="*/ 17 w 76"/>
                <a:gd name="T21" fmla="*/ 126 h 165"/>
                <a:gd name="T22" fmla="*/ 13 w 76"/>
                <a:gd name="T23" fmla="*/ 144 h 165"/>
                <a:gd name="T24" fmla="*/ 14 w 76"/>
                <a:gd name="T25" fmla="*/ 164 h 165"/>
                <a:gd name="T26" fmla="*/ 8 w 76"/>
                <a:gd name="T27" fmla="*/ 165 h 165"/>
                <a:gd name="T28" fmla="*/ 6 w 76"/>
                <a:gd name="T29" fmla="*/ 161 h 165"/>
                <a:gd name="T30" fmla="*/ 3 w 76"/>
                <a:gd name="T31" fmla="*/ 156 h 165"/>
                <a:gd name="T32" fmla="*/ 1 w 76"/>
                <a:gd name="T33" fmla="*/ 151 h 165"/>
                <a:gd name="T34" fmla="*/ 0 w 76"/>
                <a:gd name="T35" fmla="*/ 133 h 165"/>
                <a:gd name="T36" fmla="*/ 0 w 76"/>
                <a:gd name="T37" fmla="*/ 116 h 165"/>
                <a:gd name="T38" fmla="*/ 2 w 76"/>
                <a:gd name="T39" fmla="*/ 101 h 165"/>
                <a:gd name="T40" fmla="*/ 6 w 76"/>
                <a:gd name="T41" fmla="*/ 85 h 165"/>
                <a:gd name="T42" fmla="*/ 13 w 76"/>
                <a:gd name="T43" fmla="*/ 72 h 165"/>
                <a:gd name="T44" fmla="*/ 20 w 76"/>
                <a:gd name="T45" fmla="*/ 60 h 165"/>
                <a:gd name="T46" fmla="*/ 31 w 76"/>
                <a:gd name="T47" fmla="*/ 49 h 165"/>
                <a:gd name="T48" fmla="*/ 43 w 76"/>
                <a:gd name="T49" fmla="*/ 40 h 165"/>
                <a:gd name="T50" fmla="*/ 49 w 76"/>
                <a:gd name="T51" fmla="*/ 30 h 165"/>
                <a:gd name="T52" fmla="*/ 48 w 76"/>
                <a:gd name="T53" fmla="*/ 17 h 165"/>
                <a:gd name="T54" fmla="*/ 50 w 76"/>
                <a:gd name="T55" fmla="*/ 6 h 165"/>
                <a:gd name="T56" fmla="*/ 62 w 76"/>
                <a:gd name="T57" fmla="*/ 0 h 165"/>
                <a:gd name="T58" fmla="*/ 74 w 76"/>
                <a:gd name="T59" fmla="*/ 21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165"/>
                <a:gd name="T92" fmla="*/ 76 w 76"/>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165">
                  <a:moveTo>
                    <a:pt x="74" y="21"/>
                  </a:moveTo>
                  <a:lnTo>
                    <a:pt x="76" y="33"/>
                  </a:lnTo>
                  <a:lnTo>
                    <a:pt x="74" y="43"/>
                  </a:lnTo>
                  <a:lnTo>
                    <a:pt x="68" y="52"/>
                  </a:lnTo>
                  <a:lnTo>
                    <a:pt x="62" y="59"/>
                  </a:lnTo>
                  <a:lnTo>
                    <a:pt x="53" y="67"/>
                  </a:lnTo>
                  <a:lnTo>
                    <a:pt x="45" y="75"/>
                  </a:lnTo>
                  <a:lnTo>
                    <a:pt x="38" y="82"/>
                  </a:lnTo>
                  <a:lnTo>
                    <a:pt x="31" y="91"/>
                  </a:lnTo>
                  <a:lnTo>
                    <a:pt x="24" y="107"/>
                  </a:lnTo>
                  <a:lnTo>
                    <a:pt x="17" y="126"/>
                  </a:lnTo>
                  <a:lnTo>
                    <a:pt x="13" y="144"/>
                  </a:lnTo>
                  <a:lnTo>
                    <a:pt x="14" y="164"/>
                  </a:lnTo>
                  <a:lnTo>
                    <a:pt x="8" y="165"/>
                  </a:lnTo>
                  <a:lnTo>
                    <a:pt x="6" y="161"/>
                  </a:lnTo>
                  <a:lnTo>
                    <a:pt x="3" y="156"/>
                  </a:lnTo>
                  <a:lnTo>
                    <a:pt x="1" y="151"/>
                  </a:lnTo>
                  <a:lnTo>
                    <a:pt x="0" y="133"/>
                  </a:lnTo>
                  <a:lnTo>
                    <a:pt x="0" y="116"/>
                  </a:lnTo>
                  <a:lnTo>
                    <a:pt x="2" y="101"/>
                  </a:lnTo>
                  <a:lnTo>
                    <a:pt x="6" y="85"/>
                  </a:lnTo>
                  <a:lnTo>
                    <a:pt x="13" y="72"/>
                  </a:lnTo>
                  <a:lnTo>
                    <a:pt x="20" y="60"/>
                  </a:lnTo>
                  <a:lnTo>
                    <a:pt x="31" y="49"/>
                  </a:lnTo>
                  <a:lnTo>
                    <a:pt x="43" y="40"/>
                  </a:lnTo>
                  <a:lnTo>
                    <a:pt x="49" y="30"/>
                  </a:lnTo>
                  <a:lnTo>
                    <a:pt x="48" y="17"/>
                  </a:lnTo>
                  <a:lnTo>
                    <a:pt x="50" y="6"/>
                  </a:lnTo>
                  <a:lnTo>
                    <a:pt x="62" y="0"/>
                  </a:lnTo>
                  <a:lnTo>
                    <a:pt x="74" y="21"/>
                  </a:lnTo>
                  <a:close/>
                </a:path>
              </a:pathLst>
            </a:custGeom>
            <a:solidFill>
              <a:srgbClr val="000000"/>
            </a:solidFill>
            <a:ln w="9525">
              <a:noFill/>
              <a:round/>
              <a:headEnd/>
              <a:tailEnd/>
            </a:ln>
          </p:spPr>
          <p:txBody>
            <a:bodyPr/>
            <a:lstStyle/>
            <a:p>
              <a:endParaRPr lang="es-AR"/>
            </a:p>
          </p:txBody>
        </p:sp>
        <p:sp>
          <p:nvSpPr>
            <p:cNvPr id="36" name="Freeform 171"/>
            <p:cNvSpPr>
              <a:spLocks/>
            </p:cNvSpPr>
            <p:nvPr/>
          </p:nvSpPr>
          <p:spPr bwMode="auto">
            <a:xfrm>
              <a:off x="887" y="3024"/>
              <a:ext cx="150" cy="112"/>
            </a:xfrm>
            <a:custGeom>
              <a:avLst/>
              <a:gdLst>
                <a:gd name="T0" fmla="*/ 149 w 150"/>
                <a:gd name="T1" fmla="*/ 35 h 112"/>
                <a:gd name="T2" fmla="*/ 131 w 150"/>
                <a:gd name="T3" fmla="*/ 46 h 112"/>
                <a:gd name="T4" fmla="*/ 113 w 150"/>
                <a:gd name="T5" fmla="*/ 56 h 112"/>
                <a:gd name="T6" fmla="*/ 95 w 150"/>
                <a:gd name="T7" fmla="*/ 67 h 112"/>
                <a:gd name="T8" fmla="*/ 76 w 150"/>
                <a:gd name="T9" fmla="*/ 75 h 112"/>
                <a:gd name="T10" fmla="*/ 59 w 150"/>
                <a:gd name="T11" fmla="*/ 85 h 112"/>
                <a:gd name="T12" fmla="*/ 40 w 150"/>
                <a:gd name="T13" fmla="*/ 94 h 112"/>
                <a:gd name="T14" fmla="*/ 22 w 150"/>
                <a:gd name="T15" fmla="*/ 104 h 112"/>
                <a:gd name="T16" fmla="*/ 3 w 150"/>
                <a:gd name="T17" fmla="*/ 112 h 112"/>
                <a:gd name="T18" fmla="*/ 0 w 150"/>
                <a:gd name="T19" fmla="*/ 109 h 112"/>
                <a:gd name="T20" fmla="*/ 2 w 150"/>
                <a:gd name="T21" fmla="*/ 95 h 112"/>
                <a:gd name="T22" fmla="*/ 3 w 150"/>
                <a:gd name="T23" fmla="*/ 81 h 112"/>
                <a:gd name="T24" fmla="*/ 6 w 150"/>
                <a:gd name="T25" fmla="*/ 68 h 112"/>
                <a:gd name="T26" fmla="*/ 12 w 150"/>
                <a:gd name="T27" fmla="*/ 56 h 112"/>
                <a:gd name="T28" fmla="*/ 26 w 150"/>
                <a:gd name="T29" fmla="*/ 47 h 112"/>
                <a:gd name="T30" fmla="*/ 43 w 150"/>
                <a:gd name="T31" fmla="*/ 39 h 112"/>
                <a:gd name="T32" fmla="*/ 58 w 150"/>
                <a:gd name="T33" fmla="*/ 33 h 112"/>
                <a:gd name="T34" fmla="*/ 74 w 150"/>
                <a:gd name="T35" fmla="*/ 26 h 112"/>
                <a:gd name="T36" fmla="*/ 89 w 150"/>
                <a:gd name="T37" fmla="*/ 21 h 112"/>
                <a:gd name="T38" fmla="*/ 106 w 150"/>
                <a:gd name="T39" fmla="*/ 15 h 112"/>
                <a:gd name="T40" fmla="*/ 121 w 150"/>
                <a:gd name="T41" fmla="*/ 8 h 112"/>
                <a:gd name="T42" fmla="*/ 135 w 150"/>
                <a:gd name="T43" fmla="*/ 0 h 112"/>
                <a:gd name="T44" fmla="*/ 144 w 150"/>
                <a:gd name="T45" fmla="*/ 2 h 112"/>
                <a:gd name="T46" fmla="*/ 148 w 150"/>
                <a:gd name="T47" fmla="*/ 13 h 112"/>
                <a:gd name="T48" fmla="*/ 150 w 150"/>
                <a:gd name="T49" fmla="*/ 26 h 112"/>
                <a:gd name="T50" fmla="*/ 149 w 150"/>
                <a:gd name="T51" fmla="*/ 35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0"/>
                <a:gd name="T79" fmla="*/ 0 h 112"/>
                <a:gd name="T80" fmla="*/ 150 w 150"/>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0" h="112">
                  <a:moveTo>
                    <a:pt x="149" y="35"/>
                  </a:moveTo>
                  <a:lnTo>
                    <a:pt x="131" y="46"/>
                  </a:lnTo>
                  <a:lnTo>
                    <a:pt x="113" y="56"/>
                  </a:lnTo>
                  <a:lnTo>
                    <a:pt x="95" y="67"/>
                  </a:lnTo>
                  <a:lnTo>
                    <a:pt x="76" y="75"/>
                  </a:lnTo>
                  <a:lnTo>
                    <a:pt x="59" y="85"/>
                  </a:lnTo>
                  <a:lnTo>
                    <a:pt x="40" y="94"/>
                  </a:lnTo>
                  <a:lnTo>
                    <a:pt x="22" y="104"/>
                  </a:lnTo>
                  <a:lnTo>
                    <a:pt x="3" y="112"/>
                  </a:lnTo>
                  <a:lnTo>
                    <a:pt x="0" y="109"/>
                  </a:lnTo>
                  <a:lnTo>
                    <a:pt x="2" y="95"/>
                  </a:lnTo>
                  <a:lnTo>
                    <a:pt x="3" y="81"/>
                  </a:lnTo>
                  <a:lnTo>
                    <a:pt x="6" y="68"/>
                  </a:lnTo>
                  <a:lnTo>
                    <a:pt x="12" y="56"/>
                  </a:lnTo>
                  <a:lnTo>
                    <a:pt x="26" y="47"/>
                  </a:lnTo>
                  <a:lnTo>
                    <a:pt x="43" y="39"/>
                  </a:lnTo>
                  <a:lnTo>
                    <a:pt x="58" y="33"/>
                  </a:lnTo>
                  <a:lnTo>
                    <a:pt x="74" y="26"/>
                  </a:lnTo>
                  <a:lnTo>
                    <a:pt x="89" y="21"/>
                  </a:lnTo>
                  <a:lnTo>
                    <a:pt x="106" y="15"/>
                  </a:lnTo>
                  <a:lnTo>
                    <a:pt x="121" y="8"/>
                  </a:lnTo>
                  <a:lnTo>
                    <a:pt x="135" y="0"/>
                  </a:lnTo>
                  <a:lnTo>
                    <a:pt x="144" y="2"/>
                  </a:lnTo>
                  <a:lnTo>
                    <a:pt x="148" y="13"/>
                  </a:lnTo>
                  <a:lnTo>
                    <a:pt x="150" y="26"/>
                  </a:lnTo>
                  <a:lnTo>
                    <a:pt x="149" y="35"/>
                  </a:lnTo>
                  <a:close/>
                </a:path>
              </a:pathLst>
            </a:custGeom>
            <a:solidFill>
              <a:srgbClr val="000000"/>
            </a:solidFill>
            <a:ln w="9525">
              <a:noFill/>
              <a:round/>
              <a:headEnd/>
              <a:tailEnd/>
            </a:ln>
          </p:spPr>
          <p:txBody>
            <a:bodyPr/>
            <a:lstStyle/>
            <a:p>
              <a:endParaRPr lang="es-AR"/>
            </a:p>
          </p:txBody>
        </p:sp>
        <p:sp>
          <p:nvSpPr>
            <p:cNvPr id="37" name="Freeform 172"/>
            <p:cNvSpPr>
              <a:spLocks/>
            </p:cNvSpPr>
            <p:nvPr/>
          </p:nvSpPr>
          <p:spPr bwMode="auto">
            <a:xfrm>
              <a:off x="906" y="3039"/>
              <a:ext cx="116" cy="76"/>
            </a:xfrm>
            <a:custGeom>
              <a:avLst/>
              <a:gdLst>
                <a:gd name="T0" fmla="*/ 115 w 116"/>
                <a:gd name="T1" fmla="*/ 0 h 76"/>
                <a:gd name="T2" fmla="*/ 116 w 116"/>
                <a:gd name="T3" fmla="*/ 13 h 76"/>
                <a:gd name="T4" fmla="*/ 0 w 116"/>
                <a:gd name="T5" fmla="*/ 76 h 76"/>
                <a:gd name="T6" fmla="*/ 0 w 116"/>
                <a:gd name="T7" fmla="*/ 71 h 76"/>
                <a:gd name="T8" fmla="*/ 1 w 116"/>
                <a:gd name="T9" fmla="*/ 61 h 76"/>
                <a:gd name="T10" fmla="*/ 3 w 116"/>
                <a:gd name="T11" fmla="*/ 52 h 76"/>
                <a:gd name="T12" fmla="*/ 9 w 116"/>
                <a:gd name="T13" fmla="*/ 45 h 76"/>
                <a:gd name="T14" fmla="*/ 115 w 116"/>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6"/>
                <a:gd name="T26" fmla="*/ 116 w 11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6">
                  <a:moveTo>
                    <a:pt x="115" y="0"/>
                  </a:moveTo>
                  <a:lnTo>
                    <a:pt x="116" y="13"/>
                  </a:lnTo>
                  <a:lnTo>
                    <a:pt x="0" y="76"/>
                  </a:lnTo>
                  <a:lnTo>
                    <a:pt x="0" y="71"/>
                  </a:lnTo>
                  <a:lnTo>
                    <a:pt x="1" y="61"/>
                  </a:lnTo>
                  <a:lnTo>
                    <a:pt x="3" y="52"/>
                  </a:lnTo>
                  <a:lnTo>
                    <a:pt x="9" y="45"/>
                  </a:lnTo>
                  <a:lnTo>
                    <a:pt x="115" y="0"/>
                  </a:lnTo>
                  <a:close/>
                </a:path>
              </a:pathLst>
            </a:custGeom>
            <a:solidFill>
              <a:srgbClr val="FF7C21"/>
            </a:solidFill>
            <a:ln w="9525">
              <a:noFill/>
              <a:round/>
              <a:headEnd/>
              <a:tailEnd/>
            </a:ln>
          </p:spPr>
          <p:txBody>
            <a:bodyPr/>
            <a:lstStyle/>
            <a:p>
              <a:endParaRPr lang="es-AR"/>
            </a:p>
          </p:txBody>
        </p:sp>
        <p:sp>
          <p:nvSpPr>
            <p:cNvPr id="38" name="Freeform 173"/>
            <p:cNvSpPr>
              <a:spLocks/>
            </p:cNvSpPr>
            <p:nvPr/>
          </p:nvSpPr>
          <p:spPr bwMode="auto">
            <a:xfrm>
              <a:off x="873" y="3091"/>
              <a:ext cx="189" cy="138"/>
            </a:xfrm>
            <a:custGeom>
              <a:avLst/>
              <a:gdLst>
                <a:gd name="T0" fmla="*/ 189 w 189"/>
                <a:gd name="T1" fmla="*/ 19 h 138"/>
                <a:gd name="T2" fmla="*/ 189 w 189"/>
                <a:gd name="T3" fmla="*/ 31 h 138"/>
                <a:gd name="T4" fmla="*/ 186 w 189"/>
                <a:gd name="T5" fmla="*/ 40 h 138"/>
                <a:gd name="T6" fmla="*/ 182 w 189"/>
                <a:gd name="T7" fmla="*/ 45 h 138"/>
                <a:gd name="T8" fmla="*/ 175 w 189"/>
                <a:gd name="T9" fmla="*/ 51 h 138"/>
                <a:gd name="T10" fmla="*/ 168 w 189"/>
                <a:gd name="T11" fmla="*/ 54 h 138"/>
                <a:gd name="T12" fmla="*/ 158 w 189"/>
                <a:gd name="T13" fmla="*/ 57 h 138"/>
                <a:gd name="T14" fmla="*/ 148 w 189"/>
                <a:gd name="T15" fmla="*/ 62 h 138"/>
                <a:gd name="T16" fmla="*/ 138 w 189"/>
                <a:gd name="T17" fmla="*/ 67 h 138"/>
                <a:gd name="T18" fmla="*/ 123 w 189"/>
                <a:gd name="T19" fmla="*/ 76 h 138"/>
                <a:gd name="T20" fmla="*/ 107 w 189"/>
                <a:gd name="T21" fmla="*/ 85 h 138"/>
                <a:gd name="T22" fmla="*/ 91 w 189"/>
                <a:gd name="T23" fmla="*/ 94 h 138"/>
                <a:gd name="T24" fmla="*/ 76 w 189"/>
                <a:gd name="T25" fmla="*/ 103 h 138"/>
                <a:gd name="T26" fmla="*/ 61 w 189"/>
                <a:gd name="T27" fmla="*/ 113 h 138"/>
                <a:gd name="T28" fmla="*/ 45 w 189"/>
                <a:gd name="T29" fmla="*/ 122 h 138"/>
                <a:gd name="T30" fmla="*/ 29 w 189"/>
                <a:gd name="T31" fmla="*/ 130 h 138"/>
                <a:gd name="T32" fmla="*/ 13 w 189"/>
                <a:gd name="T33" fmla="*/ 138 h 138"/>
                <a:gd name="T34" fmla="*/ 8 w 189"/>
                <a:gd name="T35" fmla="*/ 134 h 138"/>
                <a:gd name="T36" fmla="*/ 4 w 189"/>
                <a:gd name="T37" fmla="*/ 126 h 138"/>
                <a:gd name="T38" fmla="*/ 1 w 189"/>
                <a:gd name="T39" fmla="*/ 115 h 138"/>
                <a:gd name="T40" fmla="*/ 0 w 189"/>
                <a:gd name="T41" fmla="*/ 103 h 138"/>
                <a:gd name="T42" fmla="*/ 2 w 189"/>
                <a:gd name="T43" fmla="*/ 91 h 138"/>
                <a:gd name="T44" fmla="*/ 5 w 189"/>
                <a:gd name="T45" fmla="*/ 81 h 138"/>
                <a:gd name="T46" fmla="*/ 12 w 189"/>
                <a:gd name="T47" fmla="*/ 74 h 138"/>
                <a:gd name="T48" fmla="*/ 23 w 189"/>
                <a:gd name="T49" fmla="*/ 70 h 138"/>
                <a:gd name="T50" fmla="*/ 42 w 189"/>
                <a:gd name="T51" fmla="*/ 64 h 138"/>
                <a:gd name="T52" fmla="*/ 62 w 189"/>
                <a:gd name="T53" fmla="*/ 55 h 138"/>
                <a:gd name="T54" fmla="*/ 82 w 189"/>
                <a:gd name="T55" fmla="*/ 46 h 138"/>
                <a:gd name="T56" fmla="*/ 100 w 189"/>
                <a:gd name="T57" fmla="*/ 38 h 138"/>
                <a:gd name="T58" fmla="*/ 119 w 189"/>
                <a:gd name="T59" fmla="*/ 28 h 138"/>
                <a:gd name="T60" fmla="*/ 137 w 189"/>
                <a:gd name="T61" fmla="*/ 18 h 138"/>
                <a:gd name="T62" fmla="*/ 157 w 189"/>
                <a:gd name="T63" fmla="*/ 8 h 138"/>
                <a:gd name="T64" fmla="*/ 175 w 189"/>
                <a:gd name="T65" fmla="*/ 0 h 138"/>
                <a:gd name="T66" fmla="*/ 182 w 189"/>
                <a:gd name="T67" fmla="*/ 2 h 138"/>
                <a:gd name="T68" fmla="*/ 186 w 189"/>
                <a:gd name="T69" fmla="*/ 6 h 138"/>
                <a:gd name="T70" fmla="*/ 188 w 189"/>
                <a:gd name="T71" fmla="*/ 13 h 138"/>
                <a:gd name="T72" fmla="*/ 189 w 189"/>
                <a:gd name="T73" fmla="*/ 19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9"/>
                <a:gd name="T112" fmla="*/ 0 h 138"/>
                <a:gd name="T113" fmla="*/ 189 w 189"/>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9" h="138">
                  <a:moveTo>
                    <a:pt x="189" y="19"/>
                  </a:moveTo>
                  <a:lnTo>
                    <a:pt x="189" y="31"/>
                  </a:lnTo>
                  <a:lnTo>
                    <a:pt x="186" y="40"/>
                  </a:lnTo>
                  <a:lnTo>
                    <a:pt x="182" y="45"/>
                  </a:lnTo>
                  <a:lnTo>
                    <a:pt x="175" y="51"/>
                  </a:lnTo>
                  <a:lnTo>
                    <a:pt x="168" y="54"/>
                  </a:lnTo>
                  <a:lnTo>
                    <a:pt x="158" y="57"/>
                  </a:lnTo>
                  <a:lnTo>
                    <a:pt x="148" y="62"/>
                  </a:lnTo>
                  <a:lnTo>
                    <a:pt x="138" y="67"/>
                  </a:lnTo>
                  <a:lnTo>
                    <a:pt x="123" y="76"/>
                  </a:lnTo>
                  <a:lnTo>
                    <a:pt x="107" y="85"/>
                  </a:lnTo>
                  <a:lnTo>
                    <a:pt x="91" y="94"/>
                  </a:lnTo>
                  <a:lnTo>
                    <a:pt x="76" y="103"/>
                  </a:lnTo>
                  <a:lnTo>
                    <a:pt x="61" y="113"/>
                  </a:lnTo>
                  <a:lnTo>
                    <a:pt x="45" y="122"/>
                  </a:lnTo>
                  <a:lnTo>
                    <a:pt x="29" y="130"/>
                  </a:lnTo>
                  <a:lnTo>
                    <a:pt x="13" y="138"/>
                  </a:lnTo>
                  <a:lnTo>
                    <a:pt x="8" y="134"/>
                  </a:lnTo>
                  <a:lnTo>
                    <a:pt x="4" y="126"/>
                  </a:lnTo>
                  <a:lnTo>
                    <a:pt x="1" y="115"/>
                  </a:lnTo>
                  <a:lnTo>
                    <a:pt x="0" y="103"/>
                  </a:lnTo>
                  <a:lnTo>
                    <a:pt x="2" y="91"/>
                  </a:lnTo>
                  <a:lnTo>
                    <a:pt x="5" y="81"/>
                  </a:lnTo>
                  <a:lnTo>
                    <a:pt x="12" y="74"/>
                  </a:lnTo>
                  <a:lnTo>
                    <a:pt x="23" y="70"/>
                  </a:lnTo>
                  <a:lnTo>
                    <a:pt x="42" y="64"/>
                  </a:lnTo>
                  <a:lnTo>
                    <a:pt x="62" y="55"/>
                  </a:lnTo>
                  <a:lnTo>
                    <a:pt x="82" y="46"/>
                  </a:lnTo>
                  <a:lnTo>
                    <a:pt x="100" y="38"/>
                  </a:lnTo>
                  <a:lnTo>
                    <a:pt x="119" y="28"/>
                  </a:lnTo>
                  <a:lnTo>
                    <a:pt x="137" y="18"/>
                  </a:lnTo>
                  <a:lnTo>
                    <a:pt x="157" y="8"/>
                  </a:lnTo>
                  <a:lnTo>
                    <a:pt x="175" y="0"/>
                  </a:lnTo>
                  <a:lnTo>
                    <a:pt x="182" y="2"/>
                  </a:lnTo>
                  <a:lnTo>
                    <a:pt x="186" y="6"/>
                  </a:lnTo>
                  <a:lnTo>
                    <a:pt x="188" y="13"/>
                  </a:lnTo>
                  <a:lnTo>
                    <a:pt x="189" y="19"/>
                  </a:lnTo>
                  <a:close/>
                </a:path>
              </a:pathLst>
            </a:custGeom>
            <a:solidFill>
              <a:srgbClr val="000000"/>
            </a:solidFill>
            <a:ln w="9525">
              <a:noFill/>
              <a:round/>
              <a:headEnd/>
              <a:tailEnd/>
            </a:ln>
          </p:spPr>
          <p:txBody>
            <a:bodyPr/>
            <a:lstStyle/>
            <a:p>
              <a:endParaRPr lang="es-AR"/>
            </a:p>
          </p:txBody>
        </p:sp>
        <p:sp>
          <p:nvSpPr>
            <p:cNvPr id="39" name="Freeform 174"/>
            <p:cNvSpPr>
              <a:spLocks/>
            </p:cNvSpPr>
            <p:nvPr/>
          </p:nvSpPr>
          <p:spPr bwMode="auto">
            <a:xfrm>
              <a:off x="887" y="3103"/>
              <a:ext cx="161" cy="106"/>
            </a:xfrm>
            <a:custGeom>
              <a:avLst/>
              <a:gdLst>
                <a:gd name="T0" fmla="*/ 161 w 161"/>
                <a:gd name="T1" fmla="*/ 18 h 106"/>
                <a:gd name="T2" fmla="*/ 144 w 161"/>
                <a:gd name="T3" fmla="*/ 29 h 106"/>
                <a:gd name="T4" fmla="*/ 125 w 161"/>
                <a:gd name="T5" fmla="*/ 40 h 106"/>
                <a:gd name="T6" fmla="*/ 107 w 161"/>
                <a:gd name="T7" fmla="*/ 51 h 106"/>
                <a:gd name="T8" fmla="*/ 87 w 161"/>
                <a:gd name="T9" fmla="*/ 62 h 106"/>
                <a:gd name="T10" fmla="*/ 67 w 161"/>
                <a:gd name="T11" fmla="*/ 73 h 106"/>
                <a:gd name="T12" fmla="*/ 46 w 161"/>
                <a:gd name="T13" fmla="*/ 84 h 106"/>
                <a:gd name="T14" fmla="*/ 24 w 161"/>
                <a:gd name="T15" fmla="*/ 94 h 106"/>
                <a:gd name="T16" fmla="*/ 2 w 161"/>
                <a:gd name="T17" fmla="*/ 106 h 106"/>
                <a:gd name="T18" fmla="*/ 0 w 161"/>
                <a:gd name="T19" fmla="*/ 77 h 106"/>
                <a:gd name="T20" fmla="*/ 21 w 161"/>
                <a:gd name="T21" fmla="*/ 68 h 106"/>
                <a:gd name="T22" fmla="*/ 40 w 161"/>
                <a:gd name="T23" fmla="*/ 60 h 106"/>
                <a:gd name="T24" fmla="*/ 61 w 161"/>
                <a:gd name="T25" fmla="*/ 51 h 106"/>
                <a:gd name="T26" fmla="*/ 82 w 161"/>
                <a:gd name="T27" fmla="*/ 41 h 106"/>
                <a:gd name="T28" fmla="*/ 101 w 161"/>
                <a:gd name="T29" fmla="*/ 31 h 106"/>
                <a:gd name="T30" fmla="*/ 121 w 161"/>
                <a:gd name="T31" fmla="*/ 21 h 106"/>
                <a:gd name="T32" fmla="*/ 141 w 161"/>
                <a:gd name="T33" fmla="*/ 10 h 106"/>
                <a:gd name="T34" fmla="*/ 160 w 161"/>
                <a:gd name="T35" fmla="*/ 0 h 106"/>
                <a:gd name="T36" fmla="*/ 161 w 161"/>
                <a:gd name="T37" fmla="*/ 18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106"/>
                <a:gd name="T59" fmla="*/ 161 w 161"/>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106">
                  <a:moveTo>
                    <a:pt x="161" y="18"/>
                  </a:moveTo>
                  <a:lnTo>
                    <a:pt x="144" y="29"/>
                  </a:lnTo>
                  <a:lnTo>
                    <a:pt x="125" y="40"/>
                  </a:lnTo>
                  <a:lnTo>
                    <a:pt x="107" y="51"/>
                  </a:lnTo>
                  <a:lnTo>
                    <a:pt x="87" y="62"/>
                  </a:lnTo>
                  <a:lnTo>
                    <a:pt x="67" y="73"/>
                  </a:lnTo>
                  <a:lnTo>
                    <a:pt x="46" y="84"/>
                  </a:lnTo>
                  <a:lnTo>
                    <a:pt x="24" y="94"/>
                  </a:lnTo>
                  <a:lnTo>
                    <a:pt x="2" y="106"/>
                  </a:lnTo>
                  <a:lnTo>
                    <a:pt x="0" y="77"/>
                  </a:lnTo>
                  <a:lnTo>
                    <a:pt x="21" y="68"/>
                  </a:lnTo>
                  <a:lnTo>
                    <a:pt x="40" y="60"/>
                  </a:lnTo>
                  <a:lnTo>
                    <a:pt x="61" y="51"/>
                  </a:lnTo>
                  <a:lnTo>
                    <a:pt x="82" y="41"/>
                  </a:lnTo>
                  <a:lnTo>
                    <a:pt x="101" y="31"/>
                  </a:lnTo>
                  <a:lnTo>
                    <a:pt x="121" y="21"/>
                  </a:lnTo>
                  <a:lnTo>
                    <a:pt x="141" y="10"/>
                  </a:lnTo>
                  <a:lnTo>
                    <a:pt x="160" y="0"/>
                  </a:lnTo>
                  <a:lnTo>
                    <a:pt x="161" y="18"/>
                  </a:lnTo>
                  <a:close/>
                </a:path>
              </a:pathLst>
            </a:custGeom>
            <a:solidFill>
              <a:srgbClr val="FF7C21"/>
            </a:solidFill>
            <a:ln w="9525">
              <a:noFill/>
              <a:round/>
              <a:headEnd/>
              <a:tailEnd/>
            </a:ln>
          </p:spPr>
          <p:txBody>
            <a:bodyPr/>
            <a:lstStyle/>
            <a:p>
              <a:endParaRPr lang="es-AR"/>
            </a:p>
          </p:txBody>
        </p:sp>
        <p:sp>
          <p:nvSpPr>
            <p:cNvPr id="40" name="Freeform 175"/>
            <p:cNvSpPr>
              <a:spLocks/>
            </p:cNvSpPr>
            <p:nvPr/>
          </p:nvSpPr>
          <p:spPr bwMode="auto">
            <a:xfrm>
              <a:off x="700" y="3436"/>
              <a:ext cx="696" cy="541"/>
            </a:xfrm>
            <a:custGeom>
              <a:avLst/>
              <a:gdLst>
                <a:gd name="T0" fmla="*/ 627 w 696"/>
                <a:gd name="T1" fmla="*/ 44 h 541"/>
                <a:gd name="T2" fmla="*/ 545 w 696"/>
                <a:gd name="T3" fmla="*/ 70 h 541"/>
                <a:gd name="T4" fmla="*/ 494 w 696"/>
                <a:gd name="T5" fmla="*/ 105 h 541"/>
                <a:gd name="T6" fmla="*/ 460 w 696"/>
                <a:gd name="T7" fmla="*/ 147 h 541"/>
                <a:gd name="T8" fmla="*/ 465 w 696"/>
                <a:gd name="T9" fmla="*/ 184 h 541"/>
                <a:gd name="T10" fmla="*/ 524 w 696"/>
                <a:gd name="T11" fmla="*/ 178 h 541"/>
                <a:gd name="T12" fmla="*/ 589 w 696"/>
                <a:gd name="T13" fmla="*/ 152 h 541"/>
                <a:gd name="T14" fmla="*/ 624 w 696"/>
                <a:gd name="T15" fmla="*/ 170 h 541"/>
                <a:gd name="T16" fmla="*/ 567 w 696"/>
                <a:gd name="T17" fmla="*/ 180 h 541"/>
                <a:gd name="T18" fmla="*/ 525 w 696"/>
                <a:gd name="T19" fmla="*/ 193 h 541"/>
                <a:gd name="T20" fmla="*/ 491 w 696"/>
                <a:gd name="T21" fmla="*/ 196 h 541"/>
                <a:gd name="T22" fmla="*/ 454 w 696"/>
                <a:gd name="T23" fmla="*/ 222 h 541"/>
                <a:gd name="T24" fmla="*/ 409 w 696"/>
                <a:gd name="T25" fmla="*/ 257 h 541"/>
                <a:gd name="T26" fmla="*/ 371 w 696"/>
                <a:gd name="T27" fmla="*/ 280 h 541"/>
                <a:gd name="T28" fmla="*/ 450 w 696"/>
                <a:gd name="T29" fmla="*/ 177 h 541"/>
                <a:gd name="T30" fmla="*/ 429 w 696"/>
                <a:gd name="T31" fmla="*/ 174 h 541"/>
                <a:gd name="T32" fmla="*/ 495 w 696"/>
                <a:gd name="T33" fmla="*/ 80 h 541"/>
                <a:gd name="T34" fmla="*/ 394 w 696"/>
                <a:gd name="T35" fmla="*/ 165 h 541"/>
                <a:gd name="T36" fmla="*/ 353 w 696"/>
                <a:gd name="T37" fmla="*/ 211 h 541"/>
                <a:gd name="T38" fmla="*/ 348 w 696"/>
                <a:gd name="T39" fmla="*/ 218 h 541"/>
                <a:gd name="T40" fmla="*/ 322 w 696"/>
                <a:gd name="T41" fmla="*/ 245 h 541"/>
                <a:gd name="T42" fmla="*/ 289 w 696"/>
                <a:gd name="T43" fmla="*/ 254 h 541"/>
                <a:gd name="T44" fmla="*/ 281 w 696"/>
                <a:gd name="T45" fmla="*/ 257 h 541"/>
                <a:gd name="T46" fmla="*/ 274 w 696"/>
                <a:gd name="T47" fmla="*/ 291 h 541"/>
                <a:gd name="T48" fmla="*/ 236 w 696"/>
                <a:gd name="T49" fmla="*/ 313 h 541"/>
                <a:gd name="T50" fmla="*/ 221 w 696"/>
                <a:gd name="T51" fmla="*/ 308 h 541"/>
                <a:gd name="T52" fmla="*/ 232 w 696"/>
                <a:gd name="T53" fmla="*/ 319 h 541"/>
                <a:gd name="T54" fmla="*/ 224 w 696"/>
                <a:gd name="T55" fmla="*/ 339 h 541"/>
                <a:gd name="T56" fmla="*/ 251 w 696"/>
                <a:gd name="T57" fmla="*/ 327 h 541"/>
                <a:gd name="T58" fmla="*/ 280 w 696"/>
                <a:gd name="T59" fmla="*/ 356 h 541"/>
                <a:gd name="T60" fmla="*/ 255 w 696"/>
                <a:gd name="T61" fmla="*/ 375 h 541"/>
                <a:gd name="T62" fmla="*/ 211 w 696"/>
                <a:gd name="T63" fmla="*/ 363 h 541"/>
                <a:gd name="T64" fmla="*/ 161 w 696"/>
                <a:gd name="T65" fmla="*/ 350 h 541"/>
                <a:gd name="T66" fmla="*/ 475 w 696"/>
                <a:gd name="T67" fmla="*/ 456 h 541"/>
                <a:gd name="T68" fmla="*/ 503 w 696"/>
                <a:gd name="T69" fmla="*/ 420 h 541"/>
                <a:gd name="T70" fmla="*/ 527 w 696"/>
                <a:gd name="T71" fmla="*/ 380 h 541"/>
                <a:gd name="T72" fmla="*/ 516 w 696"/>
                <a:gd name="T73" fmla="*/ 377 h 541"/>
                <a:gd name="T74" fmla="*/ 452 w 696"/>
                <a:gd name="T75" fmla="*/ 437 h 541"/>
                <a:gd name="T76" fmla="*/ 428 w 696"/>
                <a:gd name="T77" fmla="*/ 429 h 541"/>
                <a:gd name="T78" fmla="*/ 438 w 696"/>
                <a:gd name="T79" fmla="*/ 409 h 541"/>
                <a:gd name="T80" fmla="*/ 463 w 696"/>
                <a:gd name="T81" fmla="*/ 389 h 541"/>
                <a:gd name="T82" fmla="*/ 517 w 696"/>
                <a:gd name="T83" fmla="*/ 376 h 541"/>
                <a:gd name="T84" fmla="*/ 579 w 696"/>
                <a:gd name="T85" fmla="*/ 362 h 541"/>
                <a:gd name="T86" fmla="*/ 603 w 696"/>
                <a:gd name="T87" fmla="*/ 370 h 541"/>
                <a:gd name="T88" fmla="*/ 0 w 696"/>
                <a:gd name="T89" fmla="*/ 450 h 541"/>
                <a:gd name="T90" fmla="*/ 478 w 696"/>
                <a:gd name="T91" fmla="*/ 14 h 541"/>
                <a:gd name="T92" fmla="*/ 516 w 696"/>
                <a:gd name="T93" fmla="*/ 1 h 541"/>
                <a:gd name="T94" fmla="*/ 557 w 696"/>
                <a:gd name="T95" fmla="*/ 6 h 5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6"/>
                <a:gd name="T145" fmla="*/ 0 h 541"/>
                <a:gd name="T146" fmla="*/ 696 w 696"/>
                <a:gd name="T147" fmla="*/ 541 h 5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6" h="541">
                  <a:moveTo>
                    <a:pt x="696" y="33"/>
                  </a:moveTo>
                  <a:lnTo>
                    <a:pt x="672" y="35"/>
                  </a:lnTo>
                  <a:lnTo>
                    <a:pt x="649" y="39"/>
                  </a:lnTo>
                  <a:lnTo>
                    <a:pt x="627" y="44"/>
                  </a:lnTo>
                  <a:lnTo>
                    <a:pt x="605" y="49"/>
                  </a:lnTo>
                  <a:lnTo>
                    <a:pt x="585" y="56"/>
                  </a:lnTo>
                  <a:lnTo>
                    <a:pt x="564" y="62"/>
                  </a:lnTo>
                  <a:lnTo>
                    <a:pt x="545" y="70"/>
                  </a:lnTo>
                  <a:lnTo>
                    <a:pt x="527" y="76"/>
                  </a:lnTo>
                  <a:lnTo>
                    <a:pt x="516" y="86"/>
                  </a:lnTo>
                  <a:lnTo>
                    <a:pt x="505" y="96"/>
                  </a:lnTo>
                  <a:lnTo>
                    <a:pt x="494" y="105"/>
                  </a:lnTo>
                  <a:lnTo>
                    <a:pt x="484" y="115"/>
                  </a:lnTo>
                  <a:lnTo>
                    <a:pt x="476" y="125"/>
                  </a:lnTo>
                  <a:lnTo>
                    <a:pt x="468" y="135"/>
                  </a:lnTo>
                  <a:lnTo>
                    <a:pt x="460" y="147"/>
                  </a:lnTo>
                  <a:lnTo>
                    <a:pt x="455" y="159"/>
                  </a:lnTo>
                  <a:lnTo>
                    <a:pt x="456" y="168"/>
                  </a:lnTo>
                  <a:lnTo>
                    <a:pt x="459" y="177"/>
                  </a:lnTo>
                  <a:lnTo>
                    <a:pt x="465" y="184"/>
                  </a:lnTo>
                  <a:lnTo>
                    <a:pt x="472" y="191"/>
                  </a:lnTo>
                  <a:lnTo>
                    <a:pt x="491" y="190"/>
                  </a:lnTo>
                  <a:lnTo>
                    <a:pt x="507" y="185"/>
                  </a:lnTo>
                  <a:lnTo>
                    <a:pt x="524" y="178"/>
                  </a:lnTo>
                  <a:lnTo>
                    <a:pt x="540" y="170"/>
                  </a:lnTo>
                  <a:lnTo>
                    <a:pt x="555" y="161"/>
                  </a:lnTo>
                  <a:lnTo>
                    <a:pt x="572" y="155"/>
                  </a:lnTo>
                  <a:lnTo>
                    <a:pt x="589" y="152"/>
                  </a:lnTo>
                  <a:lnTo>
                    <a:pt x="608" y="153"/>
                  </a:lnTo>
                  <a:lnTo>
                    <a:pt x="648" y="154"/>
                  </a:lnTo>
                  <a:lnTo>
                    <a:pt x="637" y="164"/>
                  </a:lnTo>
                  <a:lnTo>
                    <a:pt x="624" y="170"/>
                  </a:lnTo>
                  <a:lnTo>
                    <a:pt x="610" y="173"/>
                  </a:lnTo>
                  <a:lnTo>
                    <a:pt x="596" y="176"/>
                  </a:lnTo>
                  <a:lnTo>
                    <a:pt x="581" y="178"/>
                  </a:lnTo>
                  <a:lnTo>
                    <a:pt x="567" y="180"/>
                  </a:lnTo>
                  <a:lnTo>
                    <a:pt x="553" y="185"/>
                  </a:lnTo>
                  <a:lnTo>
                    <a:pt x="541" y="193"/>
                  </a:lnTo>
                  <a:lnTo>
                    <a:pt x="532" y="193"/>
                  </a:lnTo>
                  <a:lnTo>
                    <a:pt x="525" y="193"/>
                  </a:lnTo>
                  <a:lnTo>
                    <a:pt x="516" y="193"/>
                  </a:lnTo>
                  <a:lnTo>
                    <a:pt x="507" y="194"/>
                  </a:lnTo>
                  <a:lnTo>
                    <a:pt x="499" y="194"/>
                  </a:lnTo>
                  <a:lnTo>
                    <a:pt x="491" y="196"/>
                  </a:lnTo>
                  <a:lnTo>
                    <a:pt x="483" y="198"/>
                  </a:lnTo>
                  <a:lnTo>
                    <a:pt x="476" y="202"/>
                  </a:lnTo>
                  <a:lnTo>
                    <a:pt x="465" y="213"/>
                  </a:lnTo>
                  <a:lnTo>
                    <a:pt x="454" y="222"/>
                  </a:lnTo>
                  <a:lnTo>
                    <a:pt x="443" y="231"/>
                  </a:lnTo>
                  <a:lnTo>
                    <a:pt x="431" y="240"/>
                  </a:lnTo>
                  <a:lnTo>
                    <a:pt x="420" y="249"/>
                  </a:lnTo>
                  <a:lnTo>
                    <a:pt x="409" y="257"/>
                  </a:lnTo>
                  <a:lnTo>
                    <a:pt x="399" y="267"/>
                  </a:lnTo>
                  <a:lnTo>
                    <a:pt x="390" y="277"/>
                  </a:lnTo>
                  <a:lnTo>
                    <a:pt x="389" y="286"/>
                  </a:lnTo>
                  <a:lnTo>
                    <a:pt x="371" y="280"/>
                  </a:lnTo>
                  <a:lnTo>
                    <a:pt x="458" y="184"/>
                  </a:lnTo>
                  <a:lnTo>
                    <a:pt x="456" y="180"/>
                  </a:lnTo>
                  <a:lnTo>
                    <a:pt x="453" y="177"/>
                  </a:lnTo>
                  <a:lnTo>
                    <a:pt x="450" y="177"/>
                  </a:lnTo>
                  <a:lnTo>
                    <a:pt x="444" y="177"/>
                  </a:lnTo>
                  <a:lnTo>
                    <a:pt x="439" y="177"/>
                  </a:lnTo>
                  <a:lnTo>
                    <a:pt x="434" y="177"/>
                  </a:lnTo>
                  <a:lnTo>
                    <a:pt x="429" y="174"/>
                  </a:lnTo>
                  <a:lnTo>
                    <a:pt x="425" y="171"/>
                  </a:lnTo>
                  <a:lnTo>
                    <a:pt x="419" y="171"/>
                  </a:lnTo>
                  <a:lnTo>
                    <a:pt x="502" y="86"/>
                  </a:lnTo>
                  <a:lnTo>
                    <a:pt x="495" y="80"/>
                  </a:lnTo>
                  <a:lnTo>
                    <a:pt x="403" y="166"/>
                  </a:lnTo>
                  <a:lnTo>
                    <a:pt x="399" y="166"/>
                  </a:lnTo>
                  <a:lnTo>
                    <a:pt x="397" y="165"/>
                  </a:lnTo>
                  <a:lnTo>
                    <a:pt x="394" y="165"/>
                  </a:lnTo>
                  <a:lnTo>
                    <a:pt x="392" y="168"/>
                  </a:lnTo>
                  <a:lnTo>
                    <a:pt x="395" y="174"/>
                  </a:lnTo>
                  <a:lnTo>
                    <a:pt x="357" y="210"/>
                  </a:lnTo>
                  <a:lnTo>
                    <a:pt x="353" y="211"/>
                  </a:lnTo>
                  <a:lnTo>
                    <a:pt x="349" y="209"/>
                  </a:lnTo>
                  <a:lnTo>
                    <a:pt x="346" y="209"/>
                  </a:lnTo>
                  <a:lnTo>
                    <a:pt x="343" y="213"/>
                  </a:lnTo>
                  <a:lnTo>
                    <a:pt x="348" y="218"/>
                  </a:lnTo>
                  <a:lnTo>
                    <a:pt x="342" y="222"/>
                  </a:lnTo>
                  <a:lnTo>
                    <a:pt x="335" y="230"/>
                  </a:lnTo>
                  <a:lnTo>
                    <a:pt x="329" y="238"/>
                  </a:lnTo>
                  <a:lnTo>
                    <a:pt x="322" y="245"/>
                  </a:lnTo>
                  <a:lnTo>
                    <a:pt x="315" y="252"/>
                  </a:lnTo>
                  <a:lnTo>
                    <a:pt x="307" y="256"/>
                  </a:lnTo>
                  <a:lnTo>
                    <a:pt x="298" y="257"/>
                  </a:lnTo>
                  <a:lnTo>
                    <a:pt x="289" y="254"/>
                  </a:lnTo>
                  <a:lnTo>
                    <a:pt x="287" y="254"/>
                  </a:lnTo>
                  <a:lnTo>
                    <a:pt x="285" y="255"/>
                  </a:lnTo>
                  <a:lnTo>
                    <a:pt x="283" y="256"/>
                  </a:lnTo>
                  <a:lnTo>
                    <a:pt x="281" y="257"/>
                  </a:lnTo>
                  <a:lnTo>
                    <a:pt x="297" y="266"/>
                  </a:lnTo>
                  <a:lnTo>
                    <a:pt x="289" y="273"/>
                  </a:lnTo>
                  <a:lnTo>
                    <a:pt x="282" y="281"/>
                  </a:lnTo>
                  <a:lnTo>
                    <a:pt x="274" y="291"/>
                  </a:lnTo>
                  <a:lnTo>
                    <a:pt x="266" y="300"/>
                  </a:lnTo>
                  <a:lnTo>
                    <a:pt x="257" y="307"/>
                  </a:lnTo>
                  <a:lnTo>
                    <a:pt x="247" y="312"/>
                  </a:lnTo>
                  <a:lnTo>
                    <a:pt x="236" y="313"/>
                  </a:lnTo>
                  <a:lnTo>
                    <a:pt x="224" y="307"/>
                  </a:lnTo>
                  <a:lnTo>
                    <a:pt x="223" y="307"/>
                  </a:lnTo>
                  <a:lnTo>
                    <a:pt x="222" y="308"/>
                  </a:lnTo>
                  <a:lnTo>
                    <a:pt x="221" y="308"/>
                  </a:lnTo>
                  <a:lnTo>
                    <a:pt x="220" y="310"/>
                  </a:lnTo>
                  <a:lnTo>
                    <a:pt x="221" y="315"/>
                  </a:lnTo>
                  <a:lnTo>
                    <a:pt x="225" y="317"/>
                  </a:lnTo>
                  <a:lnTo>
                    <a:pt x="232" y="319"/>
                  </a:lnTo>
                  <a:lnTo>
                    <a:pt x="236" y="322"/>
                  </a:lnTo>
                  <a:lnTo>
                    <a:pt x="239" y="322"/>
                  </a:lnTo>
                  <a:lnTo>
                    <a:pt x="233" y="330"/>
                  </a:lnTo>
                  <a:lnTo>
                    <a:pt x="224" y="339"/>
                  </a:lnTo>
                  <a:lnTo>
                    <a:pt x="215" y="348"/>
                  </a:lnTo>
                  <a:lnTo>
                    <a:pt x="210" y="358"/>
                  </a:lnTo>
                  <a:lnTo>
                    <a:pt x="213" y="361"/>
                  </a:lnTo>
                  <a:lnTo>
                    <a:pt x="251" y="327"/>
                  </a:lnTo>
                  <a:lnTo>
                    <a:pt x="293" y="339"/>
                  </a:lnTo>
                  <a:lnTo>
                    <a:pt x="289" y="343"/>
                  </a:lnTo>
                  <a:lnTo>
                    <a:pt x="284" y="350"/>
                  </a:lnTo>
                  <a:lnTo>
                    <a:pt x="280" y="356"/>
                  </a:lnTo>
                  <a:lnTo>
                    <a:pt x="274" y="362"/>
                  </a:lnTo>
                  <a:lnTo>
                    <a:pt x="268" y="368"/>
                  </a:lnTo>
                  <a:lnTo>
                    <a:pt x="261" y="373"/>
                  </a:lnTo>
                  <a:lnTo>
                    <a:pt x="255" y="375"/>
                  </a:lnTo>
                  <a:lnTo>
                    <a:pt x="248" y="375"/>
                  </a:lnTo>
                  <a:lnTo>
                    <a:pt x="235" y="372"/>
                  </a:lnTo>
                  <a:lnTo>
                    <a:pt x="223" y="367"/>
                  </a:lnTo>
                  <a:lnTo>
                    <a:pt x="211" y="363"/>
                  </a:lnTo>
                  <a:lnTo>
                    <a:pt x="198" y="360"/>
                  </a:lnTo>
                  <a:lnTo>
                    <a:pt x="186" y="355"/>
                  </a:lnTo>
                  <a:lnTo>
                    <a:pt x="174" y="352"/>
                  </a:lnTo>
                  <a:lnTo>
                    <a:pt x="161" y="350"/>
                  </a:lnTo>
                  <a:lnTo>
                    <a:pt x="148" y="348"/>
                  </a:lnTo>
                  <a:lnTo>
                    <a:pt x="150" y="356"/>
                  </a:lnTo>
                  <a:lnTo>
                    <a:pt x="460" y="452"/>
                  </a:lnTo>
                  <a:lnTo>
                    <a:pt x="475" y="456"/>
                  </a:lnTo>
                  <a:lnTo>
                    <a:pt x="481" y="447"/>
                  </a:lnTo>
                  <a:lnTo>
                    <a:pt x="488" y="438"/>
                  </a:lnTo>
                  <a:lnTo>
                    <a:pt x="495" y="429"/>
                  </a:lnTo>
                  <a:lnTo>
                    <a:pt x="503" y="420"/>
                  </a:lnTo>
                  <a:lnTo>
                    <a:pt x="510" y="410"/>
                  </a:lnTo>
                  <a:lnTo>
                    <a:pt x="516" y="400"/>
                  </a:lnTo>
                  <a:lnTo>
                    <a:pt x="521" y="390"/>
                  </a:lnTo>
                  <a:lnTo>
                    <a:pt x="527" y="380"/>
                  </a:lnTo>
                  <a:lnTo>
                    <a:pt x="525" y="378"/>
                  </a:lnTo>
                  <a:lnTo>
                    <a:pt x="523" y="377"/>
                  </a:lnTo>
                  <a:lnTo>
                    <a:pt x="519" y="377"/>
                  </a:lnTo>
                  <a:lnTo>
                    <a:pt x="516" y="377"/>
                  </a:lnTo>
                  <a:lnTo>
                    <a:pt x="469" y="441"/>
                  </a:lnTo>
                  <a:lnTo>
                    <a:pt x="464" y="440"/>
                  </a:lnTo>
                  <a:lnTo>
                    <a:pt x="457" y="439"/>
                  </a:lnTo>
                  <a:lnTo>
                    <a:pt x="452" y="437"/>
                  </a:lnTo>
                  <a:lnTo>
                    <a:pt x="446" y="435"/>
                  </a:lnTo>
                  <a:lnTo>
                    <a:pt x="440" y="433"/>
                  </a:lnTo>
                  <a:lnTo>
                    <a:pt x="434" y="431"/>
                  </a:lnTo>
                  <a:lnTo>
                    <a:pt x="428" y="429"/>
                  </a:lnTo>
                  <a:lnTo>
                    <a:pt x="422" y="427"/>
                  </a:lnTo>
                  <a:lnTo>
                    <a:pt x="428" y="423"/>
                  </a:lnTo>
                  <a:lnTo>
                    <a:pt x="433" y="416"/>
                  </a:lnTo>
                  <a:lnTo>
                    <a:pt x="438" y="409"/>
                  </a:lnTo>
                  <a:lnTo>
                    <a:pt x="443" y="401"/>
                  </a:lnTo>
                  <a:lnTo>
                    <a:pt x="449" y="395"/>
                  </a:lnTo>
                  <a:lnTo>
                    <a:pt x="455" y="390"/>
                  </a:lnTo>
                  <a:lnTo>
                    <a:pt x="463" y="389"/>
                  </a:lnTo>
                  <a:lnTo>
                    <a:pt x="471" y="392"/>
                  </a:lnTo>
                  <a:lnTo>
                    <a:pt x="487" y="389"/>
                  </a:lnTo>
                  <a:lnTo>
                    <a:pt x="502" y="384"/>
                  </a:lnTo>
                  <a:lnTo>
                    <a:pt x="517" y="376"/>
                  </a:lnTo>
                  <a:lnTo>
                    <a:pt x="531" y="370"/>
                  </a:lnTo>
                  <a:lnTo>
                    <a:pt x="547" y="364"/>
                  </a:lnTo>
                  <a:lnTo>
                    <a:pt x="563" y="361"/>
                  </a:lnTo>
                  <a:lnTo>
                    <a:pt x="579" y="362"/>
                  </a:lnTo>
                  <a:lnTo>
                    <a:pt x="597" y="366"/>
                  </a:lnTo>
                  <a:lnTo>
                    <a:pt x="598" y="367"/>
                  </a:lnTo>
                  <a:lnTo>
                    <a:pt x="600" y="368"/>
                  </a:lnTo>
                  <a:lnTo>
                    <a:pt x="603" y="370"/>
                  </a:lnTo>
                  <a:lnTo>
                    <a:pt x="608" y="371"/>
                  </a:lnTo>
                  <a:lnTo>
                    <a:pt x="487" y="541"/>
                  </a:lnTo>
                  <a:lnTo>
                    <a:pt x="4" y="476"/>
                  </a:lnTo>
                  <a:lnTo>
                    <a:pt x="0" y="450"/>
                  </a:lnTo>
                  <a:lnTo>
                    <a:pt x="0" y="424"/>
                  </a:lnTo>
                  <a:lnTo>
                    <a:pt x="2" y="397"/>
                  </a:lnTo>
                  <a:lnTo>
                    <a:pt x="7" y="372"/>
                  </a:lnTo>
                  <a:lnTo>
                    <a:pt x="478" y="14"/>
                  </a:lnTo>
                  <a:lnTo>
                    <a:pt x="488" y="9"/>
                  </a:lnTo>
                  <a:lnTo>
                    <a:pt x="498" y="4"/>
                  </a:lnTo>
                  <a:lnTo>
                    <a:pt x="507" y="2"/>
                  </a:lnTo>
                  <a:lnTo>
                    <a:pt x="516" y="1"/>
                  </a:lnTo>
                  <a:lnTo>
                    <a:pt x="526" y="0"/>
                  </a:lnTo>
                  <a:lnTo>
                    <a:pt x="536" y="1"/>
                  </a:lnTo>
                  <a:lnTo>
                    <a:pt x="547" y="3"/>
                  </a:lnTo>
                  <a:lnTo>
                    <a:pt x="557" y="6"/>
                  </a:lnTo>
                  <a:lnTo>
                    <a:pt x="696" y="33"/>
                  </a:lnTo>
                  <a:close/>
                </a:path>
              </a:pathLst>
            </a:custGeom>
            <a:solidFill>
              <a:srgbClr val="CCCCCC"/>
            </a:solidFill>
            <a:ln w="9525">
              <a:noFill/>
              <a:round/>
              <a:headEnd/>
              <a:tailEnd/>
            </a:ln>
          </p:spPr>
          <p:txBody>
            <a:bodyPr/>
            <a:lstStyle/>
            <a:p>
              <a:endParaRPr lang="es-AR"/>
            </a:p>
          </p:txBody>
        </p:sp>
        <p:sp>
          <p:nvSpPr>
            <p:cNvPr id="41" name="Freeform 176"/>
            <p:cNvSpPr>
              <a:spLocks/>
            </p:cNvSpPr>
            <p:nvPr/>
          </p:nvSpPr>
          <p:spPr bwMode="auto">
            <a:xfrm>
              <a:off x="848" y="3469"/>
              <a:ext cx="354" cy="309"/>
            </a:xfrm>
            <a:custGeom>
              <a:avLst/>
              <a:gdLst>
                <a:gd name="T0" fmla="*/ 354 w 354"/>
                <a:gd name="T1" fmla="*/ 3 h 309"/>
                <a:gd name="T2" fmla="*/ 354 w 354"/>
                <a:gd name="T3" fmla="*/ 6 h 309"/>
                <a:gd name="T4" fmla="*/ 76 w 354"/>
                <a:gd name="T5" fmla="*/ 249 h 309"/>
                <a:gd name="T6" fmla="*/ 66 w 354"/>
                <a:gd name="T7" fmla="*/ 257 h 309"/>
                <a:gd name="T8" fmla="*/ 58 w 354"/>
                <a:gd name="T9" fmla="*/ 265 h 309"/>
                <a:gd name="T10" fmla="*/ 48 w 354"/>
                <a:gd name="T11" fmla="*/ 272 h 309"/>
                <a:gd name="T12" fmla="*/ 39 w 354"/>
                <a:gd name="T13" fmla="*/ 280 h 309"/>
                <a:gd name="T14" fmla="*/ 30 w 354"/>
                <a:gd name="T15" fmla="*/ 287 h 309"/>
                <a:gd name="T16" fmla="*/ 22 w 354"/>
                <a:gd name="T17" fmla="*/ 295 h 309"/>
                <a:gd name="T18" fmla="*/ 12 w 354"/>
                <a:gd name="T19" fmla="*/ 303 h 309"/>
                <a:gd name="T20" fmla="*/ 3 w 354"/>
                <a:gd name="T21" fmla="*/ 309 h 309"/>
                <a:gd name="T22" fmla="*/ 0 w 354"/>
                <a:gd name="T23" fmla="*/ 306 h 309"/>
                <a:gd name="T24" fmla="*/ 1 w 354"/>
                <a:gd name="T25" fmla="*/ 303 h 309"/>
                <a:gd name="T26" fmla="*/ 3 w 354"/>
                <a:gd name="T27" fmla="*/ 299 h 309"/>
                <a:gd name="T28" fmla="*/ 4 w 354"/>
                <a:gd name="T29" fmla="*/ 296 h 309"/>
                <a:gd name="T30" fmla="*/ 344 w 354"/>
                <a:gd name="T31" fmla="*/ 0 h 309"/>
                <a:gd name="T32" fmla="*/ 346 w 354"/>
                <a:gd name="T33" fmla="*/ 0 h 309"/>
                <a:gd name="T34" fmla="*/ 350 w 354"/>
                <a:gd name="T35" fmla="*/ 0 h 309"/>
                <a:gd name="T36" fmla="*/ 352 w 354"/>
                <a:gd name="T37" fmla="*/ 1 h 309"/>
                <a:gd name="T38" fmla="*/ 354 w 354"/>
                <a:gd name="T39" fmla="*/ 3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4"/>
                <a:gd name="T61" fmla="*/ 0 h 309"/>
                <a:gd name="T62" fmla="*/ 354 w 354"/>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4" h="309">
                  <a:moveTo>
                    <a:pt x="354" y="3"/>
                  </a:moveTo>
                  <a:lnTo>
                    <a:pt x="354" y="6"/>
                  </a:lnTo>
                  <a:lnTo>
                    <a:pt x="76" y="249"/>
                  </a:lnTo>
                  <a:lnTo>
                    <a:pt x="66" y="257"/>
                  </a:lnTo>
                  <a:lnTo>
                    <a:pt x="58" y="265"/>
                  </a:lnTo>
                  <a:lnTo>
                    <a:pt x="48" y="272"/>
                  </a:lnTo>
                  <a:lnTo>
                    <a:pt x="39" y="280"/>
                  </a:lnTo>
                  <a:lnTo>
                    <a:pt x="30" y="287"/>
                  </a:lnTo>
                  <a:lnTo>
                    <a:pt x="22" y="295"/>
                  </a:lnTo>
                  <a:lnTo>
                    <a:pt x="12" y="303"/>
                  </a:lnTo>
                  <a:lnTo>
                    <a:pt x="3" y="309"/>
                  </a:lnTo>
                  <a:lnTo>
                    <a:pt x="0" y="306"/>
                  </a:lnTo>
                  <a:lnTo>
                    <a:pt x="1" y="303"/>
                  </a:lnTo>
                  <a:lnTo>
                    <a:pt x="3" y="299"/>
                  </a:lnTo>
                  <a:lnTo>
                    <a:pt x="4" y="296"/>
                  </a:lnTo>
                  <a:lnTo>
                    <a:pt x="344" y="0"/>
                  </a:lnTo>
                  <a:lnTo>
                    <a:pt x="346" y="0"/>
                  </a:lnTo>
                  <a:lnTo>
                    <a:pt x="350" y="0"/>
                  </a:lnTo>
                  <a:lnTo>
                    <a:pt x="352" y="1"/>
                  </a:lnTo>
                  <a:lnTo>
                    <a:pt x="354" y="3"/>
                  </a:lnTo>
                  <a:close/>
                </a:path>
              </a:pathLst>
            </a:custGeom>
            <a:solidFill>
              <a:srgbClr val="000000"/>
            </a:solidFill>
            <a:ln w="9525">
              <a:noFill/>
              <a:round/>
              <a:headEnd/>
              <a:tailEnd/>
            </a:ln>
          </p:spPr>
          <p:txBody>
            <a:bodyPr/>
            <a:lstStyle/>
            <a:p>
              <a:endParaRPr lang="es-AR"/>
            </a:p>
          </p:txBody>
        </p:sp>
        <p:sp>
          <p:nvSpPr>
            <p:cNvPr id="42" name="Freeform 177"/>
            <p:cNvSpPr>
              <a:spLocks/>
            </p:cNvSpPr>
            <p:nvPr/>
          </p:nvSpPr>
          <p:spPr bwMode="auto">
            <a:xfrm>
              <a:off x="1440" y="3610"/>
              <a:ext cx="58" cy="68"/>
            </a:xfrm>
            <a:custGeom>
              <a:avLst/>
              <a:gdLst>
                <a:gd name="T0" fmla="*/ 24 w 58"/>
                <a:gd name="T1" fmla="*/ 0 h 68"/>
                <a:gd name="T2" fmla="*/ 56 w 58"/>
                <a:gd name="T3" fmla="*/ 19 h 68"/>
                <a:gd name="T4" fmla="*/ 56 w 58"/>
                <a:gd name="T5" fmla="*/ 32 h 68"/>
                <a:gd name="T6" fmla="*/ 56 w 58"/>
                <a:gd name="T7" fmla="*/ 44 h 68"/>
                <a:gd name="T8" fmla="*/ 56 w 58"/>
                <a:gd name="T9" fmla="*/ 56 h 68"/>
                <a:gd name="T10" fmla="*/ 58 w 58"/>
                <a:gd name="T11" fmla="*/ 68 h 68"/>
                <a:gd name="T12" fmla="*/ 52 w 58"/>
                <a:gd name="T13" fmla="*/ 65 h 68"/>
                <a:gd name="T14" fmla="*/ 45 w 58"/>
                <a:gd name="T15" fmla="*/ 61 h 68"/>
                <a:gd name="T16" fmla="*/ 37 w 58"/>
                <a:gd name="T17" fmla="*/ 57 h 68"/>
                <a:gd name="T18" fmla="*/ 31 w 58"/>
                <a:gd name="T19" fmla="*/ 53 h 68"/>
                <a:gd name="T20" fmla="*/ 23 w 58"/>
                <a:gd name="T21" fmla="*/ 48 h 68"/>
                <a:gd name="T22" fmla="*/ 16 w 58"/>
                <a:gd name="T23" fmla="*/ 44 h 68"/>
                <a:gd name="T24" fmla="*/ 8 w 58"/>
                <a:gd name="T25" fmla="*/ 40 h 68"/>
                <a:gd name="T26" fmla="*/ 0 w 58"/>
                <a:gd name="T27" fmla="*/ 36 h 68"/>
                <a:gd name="T28" fmla="*/ 24 w 58"/>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68"/>
                <a:gd name="T47" fmla="*/ 58 w 58"/>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68">
                  <a:moveTo>
                    <a:pt x="24" y="0"/>
                  </a:moveTo>
                  <a:lnTo>
                    <a:pt x="56" y="19"/>
                  </a:lnTo>
                  <a:lnTo>
                    <a:pt x="56" y="32"/>
                  </a:lnTo>
                  <a:lnTo>
                    <a:pt x="56" y="44"/>
                  </a:lnTo>
                  <a:lnTo>
                    <a:pt x="56" y="56"/>
                  </a:lnTo>
                  <a:lnTo>
                    <a:pt x="58" y="68"/>
                  </a:lnTo>
                  <a:lnTo>
                    <a:pt x="52" y="65"/>
                  </a:lnTo>
                  <a:lnTo>
                    <a:pt x="45" y="61"/>
                  </a:lnTo>
                  <a:lnTo>
                    <a:pt x="37" y="57"/>
                  </a:lnTo>
                  <a:lnTo>
                    <a:pt x="31" y="53"/>
                  </a:lnTo>
                  <a:lnTo>
                    <a:pt x="23" y="48"/>
                  </a:lnTo>
                  <a:lnTo>
                    <a:pt x="16" y="44"/>
                  </a:lnTo>
                  <a:lnTo>
                    <a:pt x="8" y="40"/>
                  </a:lnTo>
                  <a:lnTo>
                    <a:pt x="0" y="36"/>
                  </a:lnTo>
                  <a:lnTo>
                    <a:pt x="24" y="0"/>
                  </a:lnTo>
                  <a:close/>
                </a:path>
              </a:pathLst>
            </a:custGeom>
            <a:solidFill>
              <a:srgbClr val="D19663"/>
            </a:solidFill>
            <a:ln w="9525">
              <a:noFill/>
              <a:round/>
              <a:headEnd/>
              <a:tailEnd/>
            </a:ln>
          </p:spPr>
          <p:txBody>
            <a:bodyPr/>
            <a:lstStyle/>
            <a:p>
              <a:endParaRPr lang="es-AR"/>
            </a:p>
          </p:txBody>
        </p:sp>
        <p:sp>
          <p:nvSpPr>
            <p:cNvPr id="43" name="Freeform 178"/>
            <p:cNvSpPr>
              <a:spLocks/>
            </p:cNvSpPr>
            <p:nvPr/>
          </p:nvSpPr>
          <p:spPr bwMode="auto">
            <a:xfrm>
              <a:off x="1071" y="3615"/>
              <a:ext cx="64" cy="46"/>
            </a:xfrm>
            <a:custGeom>
              <a:avLst/>
              <a:gdLst>
                <a:gd name="T0" fmla="*/ 64 w 64"/>
                <a:gd name="T1" fmla="*/ 14 h 46"/>
                <a:gd name="T2" fmla="*/ 34 w 64"/>
                <a:gd name="T3" fmla="*/ 46 h 46"/>
                <a:gd name="T4" fmla="*/ 0 w 64"/>
                <a:gd name="T5" fmla="*/ 36 h 46"/>
                <a:gd name="T6" fmla="*/ 8 w 64"/>
                <a:gd name="T7" fmla="*/ 30 h 46"/>
                <a:gd name="T8" fmla="*/ 15 w 64"/>
                <a:gd name="T9" fmla="*/ 23 h 46"/>
                <a:gd name="T10" fmla="*/ 22 w 64"/>
                <a:gd name="T11" fmla="*/ 15 h 46"/>
                <a:gd name="T12" fmla="*/ 30 w 64"/>
                <a:gd name="T13" fmla="*/ 7 h 46"/>
                <a:gd name="T14" fmla="*/ 37 w 64"/>
                <a:gd name="T15" fmla="*/ 2 h 46"/>
                <a:gd name="T16" fmla="*/ 45 w 64"/>
                <a:gd name="T17" fmla="*/ 0 h 46"/>
                <a:gd name="T18" fmla="*/ 55 w 64"/>
                <a:gd name="T19" fmla="*/ 2 h 46"/>
                <a:gd name="T20" fmla="*/ 64 w 64"/>
                <a:gd name="T21" fmla="*/ 10 h 46"/>
                <a:gd name="T22" fmla="*/ 64 w 64"/>
                <a:gd name="T23" fmla="*/ 1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46"/>
                <a:gd name="T38" fmla="*/ 64 w 6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46">
                  <a:moveTo>
                    <a:pt x="64" y="14"/>
                  </a:moveTo>
                  <a:lnTo>
                    <a:pt x="34" y="46"/>
                  </a:lnTo>
                  <a:lnTo>
                    <a:pt x="0" y="36"/>
                  </a:lnTo>
                  <a:lnTo>
                    <a:pt x="8" y="30"/>
                  </a:lnTo>
                  <a:lnTo>
                    <a:pt x="15" y="23"/>
                  </a:lnTo>
                  <a:lnTo>
                    <a:pt x="22" y="15"/>
                  </a:lnTo>
                  <a:lnTo>
                    <a:pt x="30" y="7"/>
                  </a:lnTo>
                  <a:lnTo>
                    <a:pt x="37" y="2"/>
                  </a:lnTo>
                  <a:lnTo>
                    <a:pt x="45" y="0"/>
                  </a:lnTo>
                  <a:lnTo>
                    <a:pt x="55" y="2"/>
                  </a:lnTo>
                  <a:lnTo>
                    <a:pt x="64" y="10"/>
                  </a:lnTo>
                  <a:lnTo>
                    <a:pt x="64" y="14"/>
                  </a:lnTo>
                  <a:close/>
                </a:path>
              </a:pathLst>
            </a:custGeom>
            <a:solidFill>
              <a:srgbClr val="CCCCCC"/>
            </a:solidFill>
            <a:ln w="9525">
              <a:noFill/>
              <a:round/>
              <a:headEnd/>
              <a:tailEnd/>
            </a:ln>
          </p:spPr>
          <p:txBody>
            <a:bodyPr/>
            <a:lstStyle/>
            <a:p>
              <a:endParaRPr lang="es-AR"/>
            </a:p>
          </p:txBody>
        </p:sp>
        <p:sp>
          <p:nvSpPr>
            <p:cNvPr id="44" name="Freeform 179"/>
            <p:cNvSpPr>
              <a:spLocks/>
            </p:cNvSpPr>
            <p:nvPr/>
          </p:nvSpPr>
          <p:spPr bwMode="auto">
            <a:xfrm>
              <a:off x="1413" y="3616"/>
              <a:ext cx="20" cy="21"/>
            </a:xfrm>
            <a:custGeom>
              <a:avLst/>
              <a:gdLst>
                <a:gd name="T0" fmla="*/ 6 w 20"/>
                <a:gd name="T1" fmla="*/ 21 h 21"/>
                <a:gd name="T2" fmla="*/ 0 w 20"/>
                <a:gd name="T3" fmla="*/ 15 h 21"/>
                <a:gd name="T4" fmla="*/ 3 w 20"/>
                <a:gd name="T5" fmla="*/ 11 h 21"/>
                <a:gd name="T6" fmla="*/ 9 w 20"/>
                <a:gd name="T7" fmla="*/ 6 h 21"/>
                <a:gd name="T8" fmla="*/ 14 w 20"/>
                <a:gd name="T9" fmla="*/ 2 h 21"/>
                <a:gd name="T10" fmla="*/ 20 w 20"/>
                <a:gd name="T11" fmla="*/ 0 h 21"/>
                <a:gd name="T12" fmla="*/ 6 w 20"/>
                <a:gd name="T13" fmla="*/ 21 h 21"/>
                <a:gd name="T14" fmla="*/ 0 60000 65536"/>
                <a:gd name="T15" fmla="*/ 0 60000 65536"/>
                <a:gd name="T16" fmla="*/ 0 60000 65536"/>
                <a:gd name="T17" fmla="*/ 0 60000 65536"/>
                <a:gd name="T18" fmla="*/ 0 60000 65536"/>
                <a:gd name="T19" fmla="*/ 0 60000 65536"/>
                <a:gd name="T20" fmla="*/ 0 60000 65536"/>
                <a:gd name="T21" fmla="*/ 0 w 20"/>
                <a:gd name="T22" fmla="*/ 0 h 21"/>
                <a:gd name="T23" fmla="*/ 20 w 2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1">
                  <a:moveTo>
                    <a:pt x="6" y="21"/>
                  </a:moveTo>
                  <a:lnTo>
                    <a:pt x="0" y="15"/>
                  </a:lnTo>
                  <a:lnTo>
                    <a:pt x="3" y="11"/>
                  </a:lnTo>
                  <a:lnTo>
                    <a:pt x="9" y="6"/>
                  </a:lnTo>
                  <a:lnTo>
                    <a:pt x="14" y="2"/>
                  </a:lnTo>
                  <a:lnTo>
                    <a:pt x="20" y="0"/>
                  </a:lnTo>
                  <a:lnTo>
                    <a:pt x="6" y="21"/>
                  </a:lnTo>
                  <a:close/>
                </a:path>
              </a:pathLst>
            </a:custGeom>
            <a:solidFill>
              <a:srgbClr val="CCCCCC"/>
            </a:solidFill>
            <a:ln w="9525">
              <a:noFill/>
              <a:round/>
              <a:headEnd/>
              <a:tailEnd/>
            </a:ln>
          </p:spPr>
          <p:txBody>
            <a:bodyPr/>
            <a:lstStyle/>
            <a:p>
              <a:endParaRPr lang="es-AR"/>
            </a:p>
          </p:txBody>
        </p:sp>
        <p:grpSp>
          <p:nvGrpSpPr>
            <p:cNvPr id="45" name="Group 180"/>
            <p:cNvGrpSpPr>
              <a:grpSpLocks/>
            </p:cNvGrpSpPr>
            <p:nvPr/>
          </p:nvGrpSpPr>
          <p:grpSpPr bwMode="auto">
            <a:xfrm>
              <a:off x="1118" y="2400"/>
              <a:ext cx="1258" cy="1777"/>
              <a:chOff x="1116" y="2406"/>
              <a:chExt cx="1258" cy="1777"/>
            </a:xfrm>
          </p:grpSpPr>
          <p:sp>
            <p:nvSpPr>
              <p:cNvPr id="52" name="Freeform 181"/>
              <p:cNvSpPr>
                <a:spLocks/>
              </p:cNvSpPr>
              <p:nvPr/>
            </p:nvSpPr>
            <p:spPr bwMode="auto">
              <a:xfrm>
                <a:off x="1337" y="3739"/>
                <a:ext cx="782" cy="377"/>
              </a:xfrm>
              <a:custGeom>
                <a:avLst/>
                <a:gdLst>
                  <a:gd name="T0" fmla="*/ 191 w 782"/>
                  <a:gd name="T1" fmla="*/ 102 h 377"/>
                  <a:gd name="T2" fmla="*/ 0 w 782"/>
                  <a:gd name="T3" fmla="*/ 377 h 377"/>
                  <a:gd name="T4" fmla="*/ 760 w 782"/>
                  <a:gd name="T5" fmla="*/ 377 h 377"/>
                  <a:gd name="T6" fmla="*/ 782 w 782"/>
                  <a:gd name="T7" fmla="*/ 0 h 377"/>
                  <a:gd name="T8" fmla="*/ 191 w 782"/>
                  <a:gd name="T9" fmla="*/ 102 h 377"/>
                  <a:gd name="T10" fmla="*/ 0 60000 65536"/>
                  <a:gd name="T11" fmla="*/ 0 60000 65536"/>
                  <a:gd name="T12" fmla="*/ 0 60000 65536"/>
                  <a:gd name="T13" fmla="*/ 0 60000 65536"/>
                  <a:gd name="T14" fmla="*/ 0 60000 65536"/>
                  <a:gd name="T15" fmla="*/ 0 w 782"/>
                  <a:gd name="T16" fmla="*/ 0 h 377"/>
                  <a:gd name="T17" fmla="*/ 782 w 782"/>
                  <a:gd name="T18" fmla="*/ 377 h 377"/>
                </a:gdLst>
                <a:ahLst/>
                <a:cxnLst>
                  <a:cxn ang="T10">
                    <a:pos x="T0" y="T1"/>
                  </a:cxn>
                  <a:cxn ang="T11">
                    <a:pos x="T2" y="T3"/>
                  </a:cxn>
                  <a:cxn ang="T12">
                    <a:pos x="T4" y="T5"/>
                  </a:cxn>
                  <a:cxn ang="T13">
                    <a:pos x="T6" y="T7"/>
                  </a:cxn>
                  <a:cxn ang="T14">
                    <a:pos x="T8" y="T9"/>
                  </a:cxn>
                </a:cxnLst>
                <a:rect l="T15" t="T16" r="T17" b="T18"/>
                <a:pathLst>
                  <a:path w="782" h="377">
                    <a:moveTo>
                      <a:pt x="191" y="102"/>
                    </a:moveTo>
                    <a:lnTo>
                      <a:pt x="0" y="377"/>
                    </a:lnTo>
                    <a:lnTo>
                      <a:pt x="760" y="377"/>
                    </a:lnTo>
                    <a:lnTo>
                      <a:pt x="782" y="0"/>
                    </a:lnTo>
                    <a:lnTo>
                      <a:pt x="191" y="102"/>
                    </a:lnTo>
                    <a:close/>
                  </a:path>
                </a:pathLst>
              </a:custGeom>
              <a:solidFill>
                <a:srgbClr val="BF00BF"/>
              </a:solidFill>
              <a:ln w="9525">
                <a:noFill/>
                <a:round/>
                <a:headEnd/>
                <a:tailEnd/>
              </a:ln>
            </p:spPr>
            <p:txBody>
              <a:bodyPr/>
              <a:lstStyle/>
              <a:p>
                <a:endParaRPr lang="es-AR"/>
              </a:p>
            </p:txBody>
          </p:sp>
          <p:sp>
            <p:nvSpPr>
              <p:cNvPr id="53" name="Freeform 182"/>
              <p:cNvSpPr>
                <a:spLocks/>
              </p:cNvSpPr>
              <p:nvPr/>
            </p:nvSpPr>
            <p:spPr bwMode="auto">
              <a:xfrm>
                <a:off x="1530" y="2406"/>
                <a:ext cx="628" cy="582"/>
              </a:xfrm>
              <a:custGeom>
                <a:avLst/>
                <a:gdLst>
                  <a:gd name="T0" fmla="*/ 293 w 628"/>
                  <a:gd name="T1" fmla="*/ 29 h 582"/>
                  <a:gd name="T2" fmla="*/ 308 w 628"/>
                  <a:gd name="T3" fmla="*/ 20 h 582"/>
                  <a:gd name="T4" fmla="*/ 330 w 628"/>
                  <a:gd name="T5" fmla="*/ 11 h 582"/>
                  <a:gd name="T6" fmla="*/ 377 w 628"/>
                  <a:gd name="T7" fmla="*/ 2 h 582"/>
                  <a:gd name="T8" fmla="*/ 423 w 628"/>
                  <a:gd name="T9" fmla="*/ 9 h 582"/>
                  <a:gd name="T10" fmla="*/ 476 w 628"/>
                  <a:gd name="T11" fmla="*/ 36 h 582"/>
                  <a:gd name="T12" fmla="*/ 544 w 628"/>
                  <a:gd name="T13" fmla="*/ 86 h 582"/>
                  <a:gd name="T14" fmla="*/ 596 w 628"/>
                  <a:gd name="T15" fmla="*/ 151 h 582"/>
                  <a:gd name="T16" fmla="*/ 625 w 628"/>
                  <a:gd name="T17" fmla="*/ 269 h 582"/>
                  <a:gd name="T18" fmla="*/ 616 w 628"/>
                  <a:gd name="T19" fmla="*/ 412 h 582"/>
                  <a:gd name="T20" fmla="*/ 539 w 628"/>
                  <a:gd name="T21" fmla="*/ 530 h 582"/>
                  <a:gd name="T22" fmla="*/ 513 w 628"/>
                  <a:gd name="T23" fmla="*/ 547 h 582"/>
                  <a:gd name="T24" fmla="*/ 489 w 628"/>
                  <a:gd name="T25" fmla="*/ 566 h 582"/>
                  <a:gd name="T26" fmla="*/ 474 w 628"/>
                  <a:gd name="T27" fmla="*/ 549 h 582"/>
                  <a:gd name="T28" fmla="*/ 458 w 628"/>
                  <a:gd name="T29" fmla="*/ 454 h 582"/>
                  <a:gd name="T30" fmla="*/ 481 w 628"/>
                  <a:gd name="T31" fmla="*/ 388 h 582"/>
                  <a:gd name="T32" fmla="*/ 471 w 628"/>
                  <a:gd name="T33" fmla="*/ 354 h 582"/>
                  <a:gd name="T34" fmla="*/ 457 w 628"/>
                  <a:gd name="T35" fmla="*/ 341 h 582"/>
                  <a:gd name="T36" fmla="*/ 441 w 628"/>
                  <a:gd name="T37" fmla="*/ 332 h 582"/>
                  <a:gd name="T38" fmla="*/ 367 w 628"/>
                  <a:gd name="T39" fmla="*/ 296 h 582"/>
                  <a:gd name="T40" fmla="*/ 322 w 628"/>
                  <a:gd name="T41" fmla="*/ 242 h 582"/>
                  <a:gd name="T42" fmla="*/ 293 w 628"/>
                  <a:gd name="T43" fmla="*/ 183 h 582"/>
                  <a:gd name="T44" fmla="*/ 282 w 628"/>
                  <a:gd name="T45" fmla="*/ 147 h 582"/>
                  <a:gd name="T46" fmla="*/ 259 w 628"/>
                  <a:gd name="T47" fmla="*/ 154 h 582"/>
                  <a:gd name="T48" fmla="*/ 240 w 628"/>
                  <a:gd name="T49" fmla="*/ 226 h 582"/>
                  <a:gd name="T50" fmla="*/ 193 w 628"/>
                  <a:gd name="T51" fmla="*/ 224 h 582"/>
                  <a:gd name="T52" fmla="*/ 144 w 628"/>
                  <a:gd name="T53" fmla="*/ 217 h 582"/>
                  <a:gd name="T54" fmla="*/ 104 w 628"/>
                  <a:gd name="T55" fmla="*/ 193 h 582"/>
                  <a:gd name="T56" fmla="*/ 122 w 628"/>
                  <a:gd name="T57" fmla="*/ 122 h 582"/>
                  <a:gd name="T58" fmla="*/ 115 w 628"/>
                  <a:gd name="T59" fmla="*/ 119 h 582"/>
                  <a:gd name="T60" fmla="*/ 97 w 628"/>
                  <a:gd name="T61" fmla="*/ 139 h 582"/>
                  <a:gd name="T62" fmla="*/ 74 w 628"/>
                  <a:gd name="T63" fmla="*/ 170 h 582"/>
                  <a:gd name="T64" fmla="*/ 52 w 628"/>
                  <a:gd name="T65" fmla="*/ 203 h 582"/>
                  <a:gd name="T66" fmla="*/ 30 w 628"/>
                  <a:gd name="T67" fmla="*/ 193 h 582"/>
                  <a:gd name="T68" fmla="*/ 3 w 628"/>
                  <a:gd name="T69" fmla="*/ 171 h 582"/>
                  <a:gd name="T70" fmla="*/ 5 w 628"/>
                  <a:gd name="T71" fmla="*/ 119 h 582"/>
                  <a:gd name="T72" fmla="*/ 47 w 628"/>
                  <a:gd name="T73" fmla="*/ 60 h 582"/>
                  <a:gd name="T74" fmla="*/ 107 w 628"/>
                  <a:gd name="T75" fmla="*/ 19 h 582"/>
                  <a:gd name="T76" fmla="*/ 154 w 628"/>
                  <a:gd name="T77" fmla="*/ 2 h 582"/>
                  <a:gd name="T78" fmla="*/ 200 w 628"/>
                  <a:gd name="T79" fmla="*/ 0 h 582"/>
                  <a:gd name="T80" fmla="*/ 246 w 628"/>
                  <a:gd name="T81" fmla="*/ 5 h 582"/>
                  <a:gd name="T82" fmla="*/ 261 w 628"/>
                  <a:gd name="T83" fmla="*/ 13 h 582"/>
                  <a:gd name="T84" fmla="*/ 276 w 628"/>
                  <a:gd name="T85" fmla="*/ 25 h 5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8"/>
                  <a:gd name="T130" fmla="*/ 0 h 582"/>
                  <a:gd name="T131" fmla="*/ 628 w 628"/>
                  <a:gd name="T132" fmla="*/ 582 h 5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8" h="582">
                    <a:moveTo>
                      <a:pt x="284" y="34"/>
                    </a:moveTo>
                    <a:lnTo>
                      <a:pt x="288" y="32"/>
                    </a:lnTo>
                    <a:lnTo>
                      <a:pt x="293" y="29"/>
                    </a:lnTo>
                    <a:lnTo>
                      <a:pt x="297" y="25"/>
                    </a:lnTo>
                    <a:lnTo>
                      <a:pt x="303" y="22"/>
                    </a:lnTo>
                    <a:lnTo>
                      <a:pt x="308" y="20"/>
                    </a:lnTo>
                    <a:lnTo>
                      <a:pt x="315" y="17"/>
                    </a:lnTo>
                    <a:lnTo>
                      <a:pt x="322" y="13"/>
                    </a:lnTo>
                    <a:lnTo>
                      <a:pt x="330" y="11"/>
                    </a:lnTo>
                    <a:lnTo>
                      <a:pt x="345" y="7"/>
                    </a:lnTo>
                    <a:lnTo>
                      <a:pt x="361" y="3"/>
                    </a:lnTo>
                    <a:lnTo>
                      <a:pt x="377" y="2"/>
                    </a:lnTo>
                    <a:lnTo>
                      <a:pt x="393" y="2"/>
                    </a:lnTo>
                    <a:lnTo>
                      <a:pt x="408" y="5"/>
                    </a:lnTo>
                    <a:lnTo>
                      <a:pt x="423" y="9"/>
                    </a:lnTo>
                    <a:lnTo>
                      <a:pt x="439" y="14"/>
                    </a:lnTo>
                    <a:lnTo>
                      <a:pt x="453" y="23"/>
                    </a:lnTo>
                    <a:lnTo>
                      <a:pt x="476" y="36"/>
                    </a:lnTo>
                    <a:lnTo>
                      <a:pt x="499" y="51"/>
                    </a:lnTo>
                    <a:lnTo>
                      <a:pt x="523" y="68"/>
                    </a:lnTo>
                    <a:lnTo>
                      <a:pt x="544" y="86"/>
                    </a:lnTo>
                    <a:lnTo>
                      <a:pt x="564" y="106"/>
                    </a:lnTo>
                    <a:lnTo>
                      <a:pt x="583" y="127"/>
                    </a:lnTo>
                    <a:lnTo>
                      <a:pt x="596" y="151"/>
                    </a:lnTo>
                    <a:lnTo>
                      <a:pt x="605" y="176"/>
                    </a:lnTo>
                    <a:lnTo>
                      <a:pt x="617" y="221"/>
                    </a:lnTo>
                    <a:lnTo>
                      <a:pt x="625" y="269"/>
                    </a:lnTo>
                    <a:lnTo>
                      <a:pt x="628" y="318"/>
                    </a:lnTo>
                    <a:lnTo>
                      <a:pt x="626" y="365"/>
                    </a:lnTo>
                    <a:lnTo>
                      <a:pt x="616" y="412"/>
                    </a:lnTo>
                    <a:lnTo>
                      <a:pt x="600" y="456"/>
                    </a:lnTo>
                    <a:lnTo>
                      <a:pt x="574" y="495"/>
                    </a:lnTo>
                    <a:lnTo>
                      <a:pt x="539" y="530"/>
                    </a:lnTo>
                    <a:lnTo>
                      <a:pt x="530" y="536"/>
                    </a:lnTo>
                    <a:lnTo>
                      <a:pt x="522" y="542"/>
                    </a:lnTo>
                    <a:lnTo>
                      <a:pt x="513" y="547"/>
                    </a:lnTo>
                    <a:lnTo>
                      <a:pt x="505" y="553"/>
                    </a:lnTo>
                    <a:lnTo>
                      <a:pt x="496" y="559"/>
                    </a:lnTo>
                    <a:lnTo>
                      <a:pt x="489" y="566"/>
                    </a:lnTo>
                    <a:lnTo>
                      <a:pt x="481" y="573"/>
                    </a:lnTo>
                    <a:lnTo>
                      <a:pt x="475" y="582"/>
                    </a:lnTo>
                    <a:lnTo>
                      <a:pt x="474" y="549"/>
                    </a:lnTo>
                    <a:lnTo>
                      <a:pt x="470" y="518"/>
                    </a:lnTo>
                    <a:lnTo>
                      <a:pt x="466" y="485"/>
                    </a:lnTo>
                    <a:lnTo>
                      <a:pt x="458" y="454"/>
                    </a:lnTo>
                    <a:lnTo>
                      <a:pt x="470" y="434"/>
                    </a:lnTo>
                    <a:lnTo>
                      <a:pt x="479" y="412"/>
                    </a:lnTo>
                    <a:lnTo>
                      <a:pt x="481" y="388"/>
                    </a:lnTo>
                    <a:lnTo>
                      <a:pt x="478" y="364"/>
                    </a:lnTo>
                    <a:lnTo>
                      <a:pt x="475" y="359"/>
                    </a:lnTo>
                    <a:lnTo>
                      <a:pt x="471" y="354"/>
                    </a:lnTo>
                    <a:lnTo>
                      <a:pt x="467" y="349"/>
                    </a:lnTo>
                    <a:lnTo>
                      <a:pt x="462" y="345"/>
                    </a:lnTo>
                    <a:lnTo>
                      <a:pt x="457" y="341"/>
                    </a:lnTo>
                    <a:lnTo>
                      <a:pt x="452" y="337"/>
                    </a:lnTo>
                    <a:lnTo>
                      <a:pt x="446" y="334"/>
                    </a:lnTo>
                    <a:lnTo>
                      <a:pt x="441" y="332"/>
                    </a:lnTo>
                    <a:lnTo>
                      <a:pt x="398" y="329"/>
                    </a:lnTo>
                    <a:lnTo>
                      <a:pt x="383" y="313"/>
                    </a:lnTo>
                    <a:lnTo>
                      <a:pt x="367" y="296"/>
                    </a:lnTo>
                    <a:lnTo>
                      <a:pt x="352" y="278"/>
                    </a:lnTo>
                    <a:lnTo>
                      <a:pt x="336" y="261"/>
                    </a:lnTo>
                    <a:lnTo>
                      <a:pt x="322" y="242"/>
                    </a:lnTo>
                    <a:lnTo>
                      <a:pt x="310" y="224"/>
                    </a:lnTo>
                    <a:lnTo>
                      <a:pt x="300" y="204"/>
                    </a:lnTo>
                    <a:lnTo>
                      <a:pt x="293" y="183"/>
                    </a:lnTo>
                    <a:lnTo>
                      <a:pt x="288" y="171"/>
                    </a:lnTo>
                    <a:lnTo>
                      <a:pt x="285" y="159"/>
                    </a:lnTo>
                    <a:lnTo>
                      <a:pt x="282" y="147"/>
                    </a:lnTo>
                    <a:lnTo>
                      <a:pt x="276" y="136"/>
                    </a:lnTo>
                    <a:lnTo>
                      <a:pt x="267" y="144"/>
                    </a:lnTo>
                    <a:lnTo>
                      <a:pt x="259" y="154"/>
                    </a:lnTo>
                    <a:lnTo>
                      <a:pt x="252" y="166"/>
                    </a:lnTo>
                    <a:lnTo>
                      <a:pt x="246" y="177"/>
                    </a:lnTo>
                    <a:lnTo>
                      <a:pt x="240" y="226"/>
                    </a:lnTo>
                    <a:lnTo>
                      <a:pt x="225" y="227"/>
                    </a:lnTo>
                    <a:lnTo>
                      <a:pt x="209" y="226"/>
                    </a:lnTo>
                    <a:lnTo>
                      <a:pt x="193" y="224"/>
                    </a:lnTo>
                    <a:lnTo>
                      <a:pt x="176" y="221"/>
                    </a:lnTo>
                    <a:lnTo>
                      <a:pt x="160" y="219"/>
                    </a:lnTo>
                    <a:lnTo>
                      <a:pt x="144" y="217"/>
                    </a:lnTo>
                    <a:lnTo>
                      <a:pt x="127" y="216"/>
                    </a:lnTo>
                    <a:lnTo>
                      <a:pt x="111" y="217"/>
                    </a:lnTo>
                    <a:lnTo>
                      <a:pt x="104" y="193"/>
                    </a:lnTo>
                    <a:lnTo>
                      <a:pt x="107" y="168"/>
                    </a:lnTo>
                    <a:lnTo>
                      <a:pt x="113" y="144"/>
                    </a:lnTo>
                    <a:lnTo>
                      <a:pt x="122" y="122"/>
                    </a:lnTo>
                    <a:lnTo>
                      <a:pt x="120" y="120"/>
                    </a:lnTo>
                    <a:lnTo>
                      <a:pt x="117" y="119"/>
                    </a:lnTo>
                    <a:lnTo>
                      <a:pt x="115" y="119"/>
                    </a:lnTo>
                    <a:lnTo>
                      <a:pt x="113" y="119"/>
                    </a:lnTo>
                    <a:lnTo>
                      <a:pt x="104" y="129"/>
                    </a:lnTo>
                    <a:lnTo>
                      <a:pt x="97" y="139"/>
                    </a:lnTo>
                    <a:lnTo>
                      <a:pt x="89" y="150"/>
                    </a:lnTo>
                    <a:lnTo>
                      <a:pt x="81" y="159"/>
                    </a:lnTo>
                    <a:lnTo>
                      <a:pt x="74" y="170"/>
                    </a:lnTo>
                    <a:lnTo>
                      <a:pt x="66" y="181"/>
                    </a:lnTo>
                    <a:lnTo>
                      <a:pt x="60" y="192"/>
                    </a:lnTo>
                    <a:lnTo>
                      <a:pt x="52" y="203"/>
                    </a:lnTo>
                    <a:lnTo>
                      <a:pt x="43" y="203"/>
                    </a:lnTo>
                    <a:lnTo>
                      <a:pt x="37" y="197"/>
                    </a:lnTo>
                    <a:lnTo>
                      <a:pt x="30" y="193"/>
                    </a:lnTo>
                    <a:lnTo>
                      <a:pt x="22" y="194"/>
                    </a:lnTo>
                    <a:lnTo>
                      <a:pt x="10" y="184"/>
                    </a:lnTo>
                    <a:lnTo>
                      <a:pt x="3" y="171"/>
                    </a:lnTo>
                    <a:lnTo>
                      <a:pt x="0" y="157"/>
                    </a:lnTo>
                    <a:lnTo>
                      <a:pt x="1" y="142"/>
                    </a:lnTo>
                    <a:lnTo>
                      <a:pt x="5" y="119"/>
                    </a:lnTo>
                    <a:lnTo>
                      <a:pt x="15" y="97"/>
                    </a:lnTo>
                    <a:lnTo>
                      <a:pt x="29" y="78"/>
                    </a:lnTo>
                    <a:lnTo>
                      <a:pt x="47" y="60"/>
                    </a:lnTo>
                    <a:lnTo>
                      <a:pt x="66" y="44"/>
                    </a:lnTo>
                    <a:lnTo>
                      <a:pt x="86" y="31"/>
                    </a:lnTo>
                    <a:lnTo>
                      <a:pt x="107" y="19"/>
                    </a:lnTo>
                    <a:lnTo>
                      <a:pt x="127" y="10"/>
                    </a:lnTo>
                    <a:lnTo>
                      <a:pt x="140" y="6"/>
                    </a:lnTo>
                    <a:lnTo>
                      <a:pt x="154" y="2"/>
                    </a:lnTo>
                    <a:lnTo>
                      <a:pt x="170" y="1"/>
                    </a:lnTo>
                    <a:lnTo>
                      <a:pt x="185" y="0"/>
                    </a:lnTo>
                    <a:lnTo>
                      <a:pt x="200" y="0"/>
                    </a:lnTo>
                    <a:lnTo>
                      <a:pt x="217" y="1"/>
                    </a:lnTo>
                    <a:lnTo>
                      <a:pt x="232" y="2"/>
                    </a:lnTo>
                    <a:lnTo>
                      <a:pt x="246" y="5"/>
                    </a:lnTo>
                    <a:lnTo>
                      <a:pt x="251" y="8"/>
                    </a:lnTo>
                    <a:lnTo>
                      <a:pt x="257" y="10"/>
                    </a:lnTo>
                    <a:lnTo>
                      <a:pt x="261" y="13"/>
                    </a:lnTo>
                    <a:lnTo>
                      <a:pt x="267" y="18"/>
                    </a:lnTo>
                    <a:lnTo>
                      <a:pt x="271" y="21"/>
                    </a:lnTo>
                    <a:lnTo>
                      <a:pt x="276" y="25"/>
                    </a:lnTo>
                    <a:lnTo>
                      <a:pt x="280" y="30"/>
                    </a:lnTo>
                    <a:lnTo>
                      <a:pt x="284" y="34"/>
                    </a:lnTo>
                    <a:close/>
                  </a:path>
                </a:pathLst>
              </a:custGeom>
              <a:solidFill>
                <a:srgbClr val="FFFF7C"/>
              </a:solidFill>
              <a:ln w="9525">
                <a:noFill/>
                <a:round/>
                <a:headEnd/>
                <a:tailEnd/>
              </a:ln>
            </p:spPr>
            <p:txBody>
              <a:bodyPr/>
              <a:lstStyle/>
              <a:p>
                <a:endParaRPr lang="es-AR"/>
              </a:p>
            </p:txBody>
          </p:sp>
          <p:sp>
            <p:nvSpPr>
              <p:cNvPr id="54" name="Freeform 183"/>
              <p:cNvSpPr>
                <a:spLocks/>
              </p:cNvSpPr>
              <p:nvPr/>
            </p:nvSpPr>
            <p:spPr bwMode="auto">
              <a:xfrm>
                <a:off x="2133" y="2562"/>
                <a:ext cx="241" cy="494"/>
              </a:xfrm>
              <a:custGeom>
                <a:avLst/>
                <a:gdLst>
                  <a:gd name="T0" fmla="*/ 238 w 241"/>
                  <a:gd name="T1" fmla="*/ 72 h 494"/>
                  <a:gd name="T2" fmla="*/ 239 w 241"/>
                  <a:gd name="T3" fmla="*/ 130 h 494"/>
                  <a:gd name="T4" fmla="*/ 226 w 241"/>
                  <a:gd name="T5" fmla="*/ 185 h 494"/>
                  <a:gd name="T6" fmla="*/ 203 w 241"/>
                  <a:gd name="T7" fmla="*/ 238 h 494"/>
                  <a:gd name="T8" fmla="*/ 186 w 241"/>
                  <a:gd name="T9" fmla="*/ 276 h 494"/>
                  <a:gd name="T10" fmla="*/ 184 w 241"/>
                  <a:gd name="T11" fmla="*/ 303 h 494"/>
                  <a:gd name="T12" fmla="*/ 181 w 241"/>
                  <a:gd name="T13" fmla="*/ 313 h 494"/>
                  <a:gd name="T14" fmla="*/ 168 w 241"/>
                  <a:gd name="T15" fmla="*/ 288 h 494"/>
                  <a:gd name="T16" fmla="*/ 161 w 241"/>
                  <a:gd name="T17" fmla="*/ 281 h 494"/>
                  <a:gd name="T18" fmla="*/ 156 w 241"/>
                  <a:gd name="T19" fmla="*/ 288 h 494"/>
                  <a:gd name="T20" fmla="*/ 154 w 241"/>
                  <a:gd name="T21" fmla="*/ 307 h 494"/>
                  <a:gd name="T22" fmla="*/ 154 w 241"/>
                  <a:gd name="T23" fmla="*/ 341 h 494"/>
                  <a:gd name="T24" fmla="*/ 163 w 241"/>
                  <a:gd name="T25" fmla="*/ 374 h 494"/>
                  <a:gd name="T26" fmla="*/ 181 w 241"/>
                  <a:gd name="T27" fmla="*/ 401 h 494"/>
                  <a:gd name="T28" fmla="*/ 203 w 241"/>
                  <a:gd name="T29" fmla="*/ 414 h 494"/>
                  <a:gd name="T30" fmla="*/ 219 w 241"/>
                  <a:gd name="T31" fmla="*/ 410 h 494"/>
                  <a:gd name="T32" fmla="*/ 226 w 241"/>
                  <a:gd name="T33" fmla="*/ 417 h 494"/>
                  <a:gd name="T34" fmla="*/ 219 w 241"/>
                  <a:gd name="T35" fmla="*/ 435 h 494"/>
                  <a:gd name="T36" fmla="*/ 209 w 241"/>
                  <a:gd name="T37" fmla="*/ 451 h 494"/>
                  <a:gd name="T38" fmla="*/ 196 w 241"/>
                  <a:gd name="T39" fmla="*/ 466 h 494"/>
                  <a:gd name="T40" fmla="*/ 179 w 241"/>
                  <a:gd name="T41" fmla="*/ 478 h 494"/>
                  <a:gd name="T42" fmla="*/ 158 w 241"/>
                  <a:gd name="T43" fmla="*/ 488 h 494"/>
                  <a:gd name="T44" fmla="*/ 135 w 241"/>
                  <a:gd name="T45" fmla="*/ 494 h 494"/>
                  <a:gd name="T46" fmla="*/ 111 w 241"/>
                  <a:gd name="T47" fmla="*/ 493 h 494"/>
                  <a:gd name="T48" fmla="*/ 87 w 241"/>
                  <a:gd name="T49" fmla="*/ 486 h 494"/>
                  <a:gd name="T50" fmla="*/ 64 w 241"/>
                  <a:gd name="T51" fmla="*/ 474 h 494"/>
                  <a:gd name="T52" fmla="*/ 43 w 241"/>
                  <a:gd name="T53" fmla="*/ 459 h 494"/>
                  <a:gd name="T54" fmla="*/ 23 w 241"/>
                  <a:gd name="T55" fmla="*/ 440 h 494"/>
                  <a:gd name="T56" fmla="*/ 8 w 241"/>
                  <a:gd name="T57" fmla="*/ 409 h 494"/>
                  <a:gd name="T58" fmla="*/ 0 w 241"/>
                  <a:gd name="T59" fmla="*/ 364 h 494"/>
                  <a:gd name="T60" fmla="*/ 13 w 241"/>
                  <a:gd name="T61" fmla="*/ 328 h 494"/>
                  <a:gd name="T62" fmla="*/ 29 w 241"/>
                  <a:gd name="T63" fmla="*/ 299 h 494"/>
                  <a:gd name="T64" fmla="*/ 39 w 241"/>
                  <a:gd name="T65" fmla="*/ 268 h 494"/>
                  <a:gd name="T66" fmla="*/ 46 w 241"/>
                  <a:gd name="T67" fmla="*/ 235 h 494"/>
                  <a:gd name="T68" fmla="*/ 68 w 241"/>
                  <a:gd name="T69" fmla="*/ 207 h 494"/>
                  <a:gd name="T70" fmla="*/ 94 w 241"/>
                  <a:gd name="T71" fmla="*/ 174 h 494"/>
                  <a:gd name="T72" fmla="*/ 106 w 241"/>
                  <a:gd name="T73" fmla="*/ 133 h 494"/>
                  <a:gd name="T74" fmla="*/ 108 w 241"/>
                  <a:gd name="T75" fmla="*/ 88 h 494"/>
                  <a:gd name="T76" fmla="*/ 107 w 241"/>
                  <a:gd name="T77" fmla="*/ 59 h 494"/>
                  <a:gd name="T78" fmla="*/ 99 w 241"/>
                  <a:gd name="T79" fmla="*/ 44 h 494"/>
                  <a:gd name="T80" fmla="*/ 93 w 241"/>
                  <a:gd name="T81" fmla="*/ 28 h 494"/>
                  <a:gd name="T82" fmla="*/ 97 w 241"/>
                  <a:gd name="T83" fmla="*/ 16 h 494"/>
                  <a:gd name="T84" fmla="*/ 124 w 241"/>
                  <a:gd name="T85" fmla="*/ 4 h 494"/>
                  <a:gd name="T86" fmla="*/ 157 w 241"/>
                  <a:gd name="T87" fmla="*/ 0 h 494"/>
                  <a:gd name="T88" fmla="*/ 189 w 241"/>
                  <a:gd name="T89" fmla="*/ 8 h 494"/>
                  <a:gd name="T90" fmla="*/ 218 w 241"/>
                  <a:gd name="T91" fmla="*/ 28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1"/>
                  <a:gd name="T139" fmla="*/ 0 h 494"/>
                  <a:gd name="T140" fmla="*/ 241 w 241"/>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 h="494">
                    <a:moveTo>
                      <a:pt x="231" y="44"/>
                    </a:moveTo>
                    <a:lnTo>
                      <a:pt x="238" y="72"/>
                    </a:lnTo>
                    <a:lnTo>
                      <a:pt x="241" y="101"/>
                    </a:lnTo>
                    <a:lnTo>
                      <a:pt x="239" y="130"/>
                    </a:lnTo>
                    <a:lnTo>
                      <a:pt x="233" y="158"/>
                    </a:lnTo>
                    <a:lnTo>
                      <a:pt x="226" y="185"/>
                    </a:lnTo>
                    <a:lnTo>
                      <a:pt x="215" y="213"/>
                    </a:lnTo>
                    <a:lnTo>
                      <a:pt x="203" y="238"/>
                    </a:lnTo>
                    <a:lnTo>
                      <a:pt x="189" y="262"/>
                    </a:lnTo>
                    <a:lnTo>
                      <a:pt x="186" y="276"/>
                    </a:lnTo>
                    <a:lnTo>
                      <a:pt x="184" y="289"/>
                    </a:lnTo>
                    <a:lnTo>
                      <a:pt x="184" y="303"/>
                    </a:lnTo>
                    <a:lnTo>
                      <a:pt x="189" y="317"/>
                    </a:lnTo>
                    <a:lnTo>
                      <a:pt x="181" y="313"/>
                    </a:lnTo>
                    <a:lnTo>
                      <a:pt x="174" y="301"/>
                    </a:lnTo>
                    <a:lnTo>
                      <a:pt x="168" y="288"/>
                    </a:lnTo>
                    <a:lnTo>
                      <a:pt x="165" y="280"/>
                    </a:lnTo>
                    <a:lnTo>
                      <a:pt x="161" y="281"/>
                    </a:lnTo>
                    <a:lnTo>
                      <a:pt x="158" y="283"/>
                    </a:lnTo>
                    <a:lnTo>
                      <a:pt x="156" y="288"/>
                    </a:lnTo>
                    <a:lnTo>
                      <a:pt x="155" y="291"/>
                    </a:lnTo>
                    <a:lnTo>
                      <a:pt x="154" y="307"/>
                    </a:lnTo>
                    <a:lnTo>
                      <a:pt x="153" y="324"/>
                    </a:lnTo>
                    <a:lnTo>
                      <a:pt x="154" y="341"/>
                    </a:lnTo>
                    <a:lnTo>
                      <a:pt x="157" y="358"/>
                    </a:lnTo>
                    <a:lnTo>
                      <a:pt x="163" y="374"/>
                    </a:lnTo>
                    <a:lnTo>
                      <a:pt x="170" y="388"/>
                    </a:lnTo>
                    <a:lnTo>
                      <a:pt x="181" y="401"/>
                    </a:lnTo>
                    <a:lnTo>
                      <a:pt x="195" y="412"/>
                    </a:lnTo>
                    <a:lnTo>
                      <a:pt x="203" y="414"/>
                    </a:lnTo>
                    <a:lnTo>
                      <a:pt x="212" y="413"/>
                    </a:lnTo>
                    <a:lnTo>
                      <a:pt x="219" y="410"/>
                    </a:lnTo>
                    <a:lnTo>
                      <a:pt x="227" y="408"/>
                    </a:lnTo>
                    <a:lnTo>
                      <a:pt x="226" y="417"/>
                    </a:lnTo>
                    <a:lnTo>
                      <a:pt x="224" y="426"/>
                    </a:lnTo>
                    <a:lnTo>
                      <a:pt x="219" y="435"/>
                    </a:lnTo>
                    <a:lnTo>
                      <a:pt x="215" y="444"/>
                    </a:lnTo>
                    <a:lnTo>
                      <a:pt x="209" y="451"/>
                    </a:lnTo>
                    <a:lnTo>
                      <a:pt x="203" y="459"/>
                    </a:lnTo>
                    <a:lnTo>
                      <a:pt x="196" y="466"/>
                    </a:lnTo>
                    <a:lnTo>
                      <a:pt x="189" y="473"/>
                    </a:lnTo>
                    <a:lnTo>
                      <a:pt x="179" y="478"/>
                    </a:lnTo>
                    <a:lnTo>
                      <a:pt x="169" y="484"/>
                    </a:lnTo>
                    <a:lnTo>
                      <a:pt x="158" y="488"/>
                    </a:lnTo>
                    <a:lnTo>
                      <a:pt x="146" y="492"/>
                    </a:lnTo>
                    <a:lnTo>
                      <a:pt x="135" y="494"/>
                    </a:lnTo>
                    <a:lnTo>
                      <a:pt x="123" y="494"/>
                    </a:lnTo>
                    <a:lnTo>
                      <a:pt x="111" y="493"/>
                    </a:lnTo>
                    <a:lnTo>
                      <a:pt x="99" y="490"/>
                    </a:lnTo>
                    <a:lnTo>
                      <a:pt x="87" y="486"/>
                    </a:lnTo>
                    <a:lnTo>
                      <a:pt x="75" y="481"/>
                    </a:lnTo>
                    <a:lnTo>
                      <a:pt x="64" y="474"/>
                    </a:lnTo>
                    <a:lnTo>
                      <a:pt x="54" y="466"/>
                    </a:lnTo>
                    <a:lnTo>
                      <a:pt x="43" y="459"/>
                    </a:lnTo>
                    <a:lnTo>
                      <a:pt x="33" y="450"/>
                    </a:lnTo>
                    <a:lnTo>
                      <a:pt x="23" y="440"/>
                    </a:lnTo>
                    <a:lnTo>
                      <a:pt x="14" y="429"/>
                    </a:lnTo>
                    <a:lnTo>
                      <a:pt x="8" y="409"/>
                    </a:lnTo>
                    <a:lnTo>
                      <a:pt x="2" y="386"/>
                    </a:lnTo>
                    <a:lnTo>
                      <a:pt x="0" y="364"/>
                    </a:lnTo>
                    <a:lnTo>
                      <a:pt x="2" y="341"/>
                    </a:lnTo>
                    <a:lnTo>
                      <a:pt x="13" y="328"/>
                    </a:lnTo>
                    <a:lnTo>
                      <a:pt x="22" y="314"/>
                    </a:lnTo>
                    <a:lnTo>
                      <a:pt x="29" y="299"/>
                    </a:lnTo>
                    <a:lnTo>
                      <a:pt x="35" y="283"/>
                    </a:lnTo>
                    <a:lnTo>
                      <a:pt x="39" y="268"/>
                    </a:lnTo>
                    <a:lnTo>
                      <a:pt x="43" y="252"/>
                    </a:lnTo>
                    <a:lnTo>
                      <a:pt x="46" y="235"/>
                    </a:lnTo>
                    <a:lnTo>
                      <a:pt x="48" y="218"/>
                    </a:lnTo>
                    <a:lnTo>
                      <a:pt x="68" y="207"/>
                    </a:lnTo>
                    <a:lnTo>
                      <a:pt x="83" y="192"/>
                    </a:lnTo>
                    <a:lnTo>
                      <a:pt x="94" y="174"/>
                    </a:lnTo>
                    <a:lnTo>
                      <a:pt x="102" y="155"/>
                    </a:lnTo>
                    <a:lnTo>
                      <a:pt x="106" y="133"/>
                    </a:lnTo>
                    <a:lnTo>
                      <a:pt x="108" y="111"/>
                    </a:lnTo>
                    <a:lnTo>
                      <a:pt x="108" y="88"/>
                    </a:lnTo>
                    <a:lnTo>
                      <a:pt x="108" y="67"/>
                    </a:lnTo>
                    <a:lnTo>
                      <a:pt x="107" y="59"/>
                    </a:lnTo>
                    <a:lnTo>
                      <a:pt x="104" y="51"/>
                    </a:lnTo>
                    <a:lnTo>
                      <a:pt x="99" y="44"/>
                    </a:lnTo>
                    <a:lnTo>
                      <a:pt x="95" y="36"/>
                    </a:lnTo>
                    <a:lnTo>
                      <a:pt x="93" y="28"/>
                    </a:lnTo>
                    <a:lnTo>
                      <a:pt x="93" y="22"/>
                    </a:lnTo>
                    <a:lnTo>
                      <a:pt x="97" y="16"/>
                    </a:lnTo>
                    <a:lnTo>
                      <a:pt x="108" y="11"/>
                    </a:lnTo>
                    <a:lnTo>
                      <a:pt x="124" y="4"/>
                    </a:lnTo>
                    <a:lnTo>
                      <a:pt x="141" y="0"/>
                    </a:lnTo>
                    <a:lnTo>
                      <a:pt x="157" y="0"/>
                    </a:lnTo>
                    <a:lnTo>
                      <a:pt x="173" y="2"/>
                    </a:lnTo>
                    <a:lnTo>
                      <a:pt x="189" y="8"/>
                    </a:lnTo>
                    <a:lnTo>
                      <a:pt x="204" y="16"/>
                    </a:lnTo>
                    <a:lnTo>
                      <a:pt x="218" y="28"/>
                    </a:lnTo>
                    <a:lnTo>
                      <a:pt x="231" y="44"/>
                    </a:lnTo>
                    <a:close/>
                  </a:path>
                </a:pathLst>
              </a:custGeom>
              <a:solidFill>
                <a:srgbClr val="FFFF7C"/>
              </a:solidFill>
              <a:ln w="9525">
                <a:noFill/>
                <a:round/>
                <a:headEnd/>
                <a:tailEnd/>
              </a:ln>
            </p:spPr>
            <p:txBody>
              <a:bodyPr/>
              <a:lstStyle/>
              <a:p>
                <a:endParaRPr lang="es-AR"/>
              </a:p>
            </p:txBody>
          </p:sp>
          <p:sp>
            <p:nvSpPr>
              <p:cNvPr id="55" name="Freeform 184"/>
              <p:cNvSpPr>
                <a:spLocks/>
              </p:cNvSpPr>
              <p:nvPr/>
            </p:nvSpPr>
            <p:spPr bwMode="auto">
              <a:xfrm>
                <a:off x="2179" y="2600"/>
                <a:ext cx="39" cy="147"/>
              </a:xfrm>
              <a:custGeom>
                <a:avLst/>
                <a:gdLst>
                  <a:gd name="T0" fmla="*/ 37 w 39"/>
                  <a:gd name="T1" fmla="*/ 21 h 147"/>
                  <a:gd name="T2" fmla="*/ 39 w 39"/>
                  <a:gd name="T3" fmla="*/ 37 h 147"/>
                  <a:gd name="T4" fmla="*/ 39 w 39"/>
                  <a:gd name="T5" fmla="*/ 54 h 147"/>
                  <a:gd name="T6" fmla="*/ 37 w 39"/>
                  <a:gd name="T7" fmla="*/ 71 h 147"/>
                  <a:gd name="T8" fmla="*/ 35 w 39"/>
                  <a:gd name="T9" fmla="*/ 87 h 147"/>
                  <a:gd name="T10" fmla="*/ 29 w 39"/>
                  <a:gd name="T11" fmla="*/ 104 h 147"/>
                  <a:gd name="T12" fmla="*/ 24 w 39"/>
                  <a:gd name="T13" fmla="*/ 119 h 147"/>
                  <a:gd name="T14" fmla="*/ 16 w 39"/>
                  <a:gd name="T15" fmla="*/ 134 h 147"/>
                  <a:gd name="T16" fmla="*/ 6 w 39"/>
                  <a:gd name="T17" fmla="*/ 147 h 147"/>
                  <a:gd name="T18" fmla="*/ 10 w 39"/>
                  <a:gd name="T19" fmla="*/ 117 h 147"/>
                  <a:gd name="T20" fmla="*/ 10 w 39"/>
                  <a:gd name="T21" fmla="*/ 83 h 147"/>
                  <a:gd name="T22" fmla="*/ 8 w 39"/>
                  <a:gd name="T23" fmla="*/ 49 h 147"/>
                  <a:gd name="T24" fmla="*/ 4 w 39"/>
                  <a:gd name="T25" fmla="*/ 18 h 147"/>
                  <a:gd name="T26" fmla="*/ 0 w 39"/>
                  <a:gd name="T27" fmla="*/ 9 h 147"/>
                  <a:gd name="T28" fmla="*/ 3 w 39"/>
                  <a:gd name="T29" fmla="*/ 6 h 147"/>
                  <a:gd name="T30" fmla="*/ 8 w 39"/>
                  <a:gd name="T31" fmla="*/ 3 h 147"/>
                  <a:gd name="T32" fmla="*/ 13 w 39"/>
                  <a:gd name="T33" fmla="*/ 2 h 147"/>
                  <a:gd name="T34" fmla="*/ 17 w 39"/>
                  <a:gd name="T35" fmla="*/ 0 h 147"/>
                  <a:gd name="T36" fmla="*/ 25 w 39"/>
                  <a:gd name="T37" fmla="*/ 2 h 147"/>
                  <a:gd name="T38" fmla="*/ 30 w 39"/>
                  <a:gd name="T39" fmla="*/ 7 h 147"/>
                  <a:gd name="T40" fmla="*/ 34 w 39"/>
                  <a:gd name="T41" fmla="*/ 14 h 147"/>
                  <a:gd name="T42" fmla="*/ 37 w 39"/>
                  <a:gd name="T43" fmla="*/ 21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47"/>
                  <a:gd name="T68" fmla="*/ 39 w 39"/>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47">
                    <a:moveTo>
                      <a:pt x="37" y="21"/>
                    </a:moveTo>
                    <a:lnTo>
                      <a:pt x="39" y="37"/>
                    </a:lnTo>
                    <a:lnTo>
                      <a:pt x="39" y="54"/>
                    </a:lnTo>
                    <a:lnTo>
                      <a:pt x="37" y="71"/>
                    </a:lnTo>
                    <a:lnTo>
                      <a:pt x="35" y="87"/>
                    </a:lnTo>
                    <a:lnTo>
                      <a:pt x="29" y="104"/>
                    </a:lnTo>
                    <a:lnTo>
                      <a:pt x="24" y="119"/>
                    </a:lnTo>
                    <a:lnTo>
                      <a:pt x="16" y="134"/>
                    </a:lnTo>
                    <a:lnTo>
                      <a:pt x="6" y="147"/>
                    </a:lnTo>
                    <a:lnTo>
                      <a:pt x="10" y="117"/>
                    </a:lnTo>
                    <a:lnTo>
                      <a:pt x="10" y="83"/>
                    </a:lnTo>
                    <a:lnTo>
                      <a:pt x="8" y="49"/>
                    </a:lnTo>
                    <a:lnTo>
                      <a:pt x="4" y="18"/>
                    </a:lnTo>
                    <a:lnTo>
                      <a:pt x="0" y="9"/>
                    </a:lnTo>
                    <a:lnTo>
                      <a:pt x="3" y="6"/>
                    </a:lnTo>
                    <a:lnTo>
                      <a:pt x="8" y="3"/>
                    </a:lnTo>
                    <a:lnTo>
                      <a:pt x="13" y="2"/>
                    </a:lnTo>
                    <a:lnTo>
                      <a:pt x="17" y="0"/>
                    </a:lnTo>
                    <a:lnTo>
                      <a:pt x="25" y="2"/>
                    </a:lnTo>
                    <a:lnTo>
                      <a:pt x="30" y="7"/>
                    </a:lnTo>
                    <a:lnTo>
                      <a:pt x="34" y="14"/>
                    </a:lnTo>
                    <a:lnTo>
                      <a:pt x="37" y="21"/>
                    </a:lnTo>
                    <a:close/>
                  </a:path>
                </a:pathLst>
              </a:custGeom>
              <a:solidFill>
                <a:srgbClr val="BF00BF"/>
              </a:solidFill>
              <a:ln w="9525">
                <a:noFill/>
                <a:round/>
                <a:headEnd/>
                <a:tailEnd/>
              </a:ln>
            </p:spPr>
            <p:txBody>
              <a:bodyPr/>
              <a:lstStyle/>
              <a:p>
                <a:endParaRPr lang="es-AR"/>
              </a:p>
            </p:txBody>
          </p:sp>
          <p:sp>
            <p:nvSpPr>
              <p:cNvPr id="56" name="Freeform 185"/>
              <p:cNvSpPr>
                <a:spLocks/>
              </p:cNvSpPr>
              <p:nvPr/>
            </p:nvSpPr>
            <p:spPr bwMode="auto">
              <a:xfrm>
                <a:off x="1540" y="2608"/>
                <a:ext cx="448" cy="563"/>
              </a:xfrm>
              <a:custGeom>
                <a:avLst/>
                <a:gdLst>
                  <a:gd name="T0" fmla="*/ 89 w 448"/>
                  <a:gd name="T1" fmla="*/ 39 h 563"/>
                  <a:gd name="T2" fmla="*/ 106 w 448"/>
                  <a:gd name="T3" fmla="*/ 39 h 563"/>
                  <a:gd name="T4" fmla="*/ 124 w 448"/>
                  <a:gd name="T5" fmla="*/ 41 h 563"/>
                  <a:gd name="T6" fmla="*/ 261 w 448"/>
                  <a:gd name="T7" fmla="*/ 28 h 563"/>
                  <a:gd name="T8" fmla="*/ 275 w 448"/>
                  <a:gd name="T9" fmla="*/ 24 h 563"/>
                  <a:gd name="T10" fmla="*/ 326 w 448"/>
                  <a:gd name="T11" fmla="*/ 104 h 563"/>
                  <a:gd name="T12" fmla="*/ 371 w 448"/>
                  <a:gd name="T13" fmla="*/ 163 h 563"/>
                  <a:gd name="T14" fmla="*/ 388 w 448"/>
                  <a:gd name="T15" fmla="*/ 160 h 563"/>
                  <a:gd name="T16" fmla="*/ 408 w 448"/>
                  <a:gd name="T17" fmla="*/ 152 h 563"/>
                  <a:gd name="T18" fmla="*/ 424 w 448"/>
                  <a:gd name="T19" fmla="*/ 157 h 563"/>
                  <a:gd name="T20" fmla="*/ 434 w 448"/>
                  <a:gd name="T21" fmla="*/ 171 h 563"/>
                  <a:gd name="T22" fmla="*/ 439 w 448"/>
                  <a:gd name="T23" fmla="*/ 210 h 563"/>
                  <a:gd name="T24" fmla="*/ 422 w 448"/>
                  <a:gd name="T25" fmla="*/ 246 h 563"/>
                  <a:gd name="T26" fmla="*/ 401 w 448"/>
                  <a:gd name="T27" fmla="*/ 259 h 563"/>
                  <a:gd name="T28" fmla="*/ 379 w 448"/>
                  <a:gd name="T29" fmla="*/ 262 h 563"/>
                  <a:gd name="T30" fmla="*/ 367 w 448"/>
                  <a:gd name="T31" fmla="*/ 264 h 563"/>
                  <a:gd name="T32" fmla="*/ 374 w 448"/>
                  <a:gd name="T33" fmla="*/ 277 h 563"/>
                  <a:gd name="T34" fmla="*/ 399 w 448"/>
                  <a:gd name="T35" fmla="*/ 280 h 563"/>
                  <a:gd name="T36" fmla="*/ 415 w 448"/>
                  <a:gd name="T37" fmla="*/ 272 h 563"/>
                  <a:gd name="T38" fmla="*/ 424 w 448"/>
                  <a:gd name="T39" fmla="*/ 309 h 563"/>
                  <a:gd name="T40" fmla="*/ 432 w 448"/>
                  <a:gd name="T41" fmla="*/ 369 h 563"/>
                  <a:gd name="T42" fmla="*/ 448 w 448"/>
                  <a:gd name="T43" fmla="*/ 427 h 563"/>
                  <a:gd name="T44" fmla="*/ 418 w 448"/>
                  <a:gd name="T45" fmla="*/ 533 h 563"/>
                  <a:gd name="T46" fmla="*/ 382 w 448"/>
                  <a:gd name="T47" fmla="*/ 537 h 563"/>
                  <a:gd name="T48" fmla="*/ 347 w 448"/>
                  <a:gd name="T49" fmla="*/ 541 h 563"/>
                  <a:gd name="T50" fmla="*/ 312 w 448"/>
                  <a:gd name="T51" fmla="*/ 548 h 563"/>
                  <a:gd name="T52" fmla="*/ 278 w 448"/>
                  <a:gd name="T53" fmla="*/ 557 h 563"/>
                  <a:gd name="T54" fmla="*/ 253 w 448"/>
                  <a:gd name="T55" fmla="*/ 550 h 563"/>
                  <a:gd name="T56" fmla="*/ 249 w 448"/>
                  <a:gd name="T57" fmla="*/ 508 h 563"/>
                  <a:gd name="T58" fmla="*/ 234 w 448"/>
                  <a:gd name="T59" fmla="*/ 471 h 563"/>
                  <a:gd name="T60" fmla="*/ 181 w 448"/>
                  <a:gd name="T61" fmla="*/ 465 h 563"/>
                  <a:gd name="T62" fmla="*/ 120 w 448"/>
                  <a:gd name="T63" fmla="*/ 472 h 563"/>
                  <a:gd name="T64" fmla="*/ 68 w 448"/>
                  <a:gd name="T65" fmla="*/ 448 h 563"/>
                  <a:gd name="T66" fmla="*/ 71 w 448"/>
                  <a:gd name="T67" fmla="*/ 413 h 563"/>
                  <a:gd name="T68" fmla="*/ 76 w 448"/>
                  <a:gd name="T69" fmla="*/ 381 h 563"/>
                  <a:gd name="T70" fmla="*/ 65 w 448"/>
                  <a:gd name="T71" fmla="*/ 358 h 563"/>
                  <a:gd name="T72" fmla="*/ 83 w 448"/>
                  <a:gd name="T73" fmla="*/ 345 h 563"/>
                  <a:gd name="T74" fmla="*/ 97 w 448"/>
                  <a:gd name="T75" fmla="*/ 329 h 563"/>
                  <a:gd name="T76" fmla="*/ 86 w 448"/>
                  <a:gd name="T77" fmla="*/ 315 h 563"/>
                  <a:gd name="T78" fmla="*/ 63 w 448"/>
                  <a:gd name="T79" fmla="*/ 308 h 563"/>
                  <a:gd name="T80" fmla="*/ 41 w 448"/>
                  <a:gd name="T81" fmla="*/ 298 h 563"/>
                  <a:gd name="T82" fmla="*/ 36 w 448"/>
                  <a:gd name="T83" fmla="*/ 261 h 563"/>
                  <a:gd name="T84" fmla="*/ 10 w 448"/>
                  <a:gd name="T85" fmla="*/ 246 h 563"/>
                  <a:gd name="T86" fmla="*/ 4 w 448"/>
                  <a:gd name="T87" fmla="*/ 230 h 563"/>
                  <a:gd name="T88" fmla="*/ 19 w 448"/>
                  <a:gd name="T89" fmla="*/ 211 h 563"/>
                  <a:gd name="T90" fmla="*/ 33 w 448"/>
                  <a:gd name="T91" fmla="*/ 194 h 563"/>
                  <a:gd name="T92" fmla="*/ 47 w 448"/>
                  <a:gd name="T93" fmla="*/ 172 h 563"/>
                  <a:gd name="T94" fmla="*/ 59 w 448"/>
                  <a:gd name="T95" fmla="*/ 149 h 563"/>
                  <a:gd name="T96" fmla="*/ 56 w 448"/>
                  <a:gd name="T97" fmla="*/ 124 h 563"/>
                  <a:gd name="T98" fmla="*/ 43 w 448"/>
                  <a:gd name="T99" fmla="*/ 85 h 563"/>
                  <a:gd name="T100" fmla="*/ 34 w 448"/>
                  <a:gd name="T101" fmla="*/ 51 h 563"/>
                  <a:gd name="T102" fmla="*/ 46 w 448"/>
                  <a:gd name="T103" fmla="*/ 31 h 563"/>
                  <a:gd name="T104" fmla="*/ 68 w 448"/>
                  <a:gd name="T105" fmla="*/ 12 h 563"/>
                  <a:gd name="T106" fmla="*/ 75 w 448"/>
                  <a:gd name="T107" fmla="*/ 17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563"/>
                  <a:gd name="T164" fmla="*/ 448 w 448"/>
                  <a:gd name="T165" fmla="*/ 563 h 5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563">
                    <a:moveTo>
                      <a:pt x="79" y="34"/>
                    </a:moveTo>
                    <a:lnTo>
                      <a:pt x="83" y="37"/>
                    </a:lnTo>
                    <a:lnTo>
                      <a:pt x="89" y="39"/>
                    </a:lnTo>
                    <a:lnTo>
                      <a:pt x="94" y="39"/>
                    </a:lnTo>
                    <a:lnTo>
                      <a:pt x="100" y="39"/>
                    </a:lnTo>
                    <a:lnTo>
                      <a:pt x="106" y="39"/>
                    </a:lnTo>
                    <a:lnTo>
                      <a:pt x="113" y="39"/>
                    </a:lnTo>
                    <a:lnTo>
                      <a:pt x="118" y="40"/>
                    </a:lnTo>
                    <a:lnTo>
                      <a:pt x="124" y="41"/>
                    </a:lnTo>
                    <a:lnTo>
                      <a:pt x="248" y="51"/>
                    </a:lnTo>
                    <a:lnTo>
                      <a:pt x="257" y="41"/>
                    </a:lnTo>
                    <a:lnTo>
                      <a:pt x="261" y="28"/>
                    </a:lnTo>
                    <a:lnTo>
                      <a:pt x="263" y="15"/>
                    </a:lnTo>
                    <a:lnTo>
                      <a:pt x="265" y="1"/>
                    </a:lnTo>
                    <a:lnTo>
                      <a:pt x="275" y="24"/>
                    </a:lnTo>
                    <a:lnTo>
                      <a:pt x="290" y="50"/>
                    </a:lnTo>
                    <a:lnTo>
                      <a:pt x="308" y="77"/>
                    </a:lnTo>
                    <a:lnTo>
                      <a:pt x="326" y="104"/>
                    </a:lnTo>
                    <a:lnTo>
                      <a:pt x="344" y="130"/>
                    </a:lnTo>
                    <a:lnTo>
                      <a:pt x="359" y="150"/>
                    </a:lnTo>
                    <a:lnTo>
                      <a:pt x="371" y="163"/>
                    </a:lnTo>
                    <a:lnTo>
                      <a:pt x="375" y="169"/>
                    </a:lnTo>
                    <a:lnTo>
                      <a:pt x="382" y="164"/>
                    </a:lnTo>
                    <a:lnTo>
                      <a:pt x="388" y="160"/>
                    </a:lnTo>
                    <a:lnTo>
                      <a:pt x="395" y="157"/>
                    </a:lnTo>
                    <a:lnTo>
                      <a:pt x="401" y="153"/>
                    </a:lnTo>
                    <a:lnTo>
                      <a:pt x="408" y="152"/>
                    </a:lnTo>
                    <a:lnTo>
                      <a:pt x="415" y="152"/>
                    </a:lnTo>
                    <a:lnTo>
                      <a:pt x="420" y="153"/>
                    </a:lnTo>
                    <a:lnTo>
                      <a:pt x="424" y="157"/>
                    </a:lnTo>
                    <a:lnTo>
                      <a:pt x="429" y="161"/>
                    </a:lnTo>
                    <a:lnTo>
                      <a:pt x="432" y="165"/>
                    </a:lnTo>
                    <a:lnTo>
                      <a:pt x="434" y="171"/>
                    </a:lnTo>
                    <a:lnTo>
                      <a:pt x="436" y="176"/>
                    </a:lnTo>
                    <a:lnTo>
                      <a:pt x="437" y="193"/>
                    </a:lnTo>
                    <a:lnTo>
                      <a:pt x="439" y="210"/>
                    </a:lnTo>
                    <a:lnTo>
                      <a:pt x="436" y="227"/>
                    </a:lnTo>
                    <a:lnTo>
                      <a:pt x="429" y="241"/>
                    </a:lnTo>
                    <a:lnTo>
                      <a:pt x="422" y="246"/>
                    </a:lnTo>
                    <a:lnTo>
                      <a:pt x="416" y="250"/>
                    </a:lnTo>
                    <a:lnTo>
                      <a:pt x="409" y="255"/>
                    </a:lnTo>
                    <a:lnTo>
                      <a:pt x="401" y="259"/>
                    </a:lnTo>
                    <a:lnTo>
                      <a:pt x="395" y="261"/>
                    </a:lnTo>
                    <a:lnTo>
                      <a:pt x="387" y="262"/>
                    </a:lnTo>
                    <a:lnTo>
                      <a:pt x="379" y="262"/>
                    </a:lnTo>
                    <a:lnTo>
                      <a:pt x="371" y="259"/>
                    </a:lnTo>
                    <a:lnTo>
                      <a:pt x="369" y="261"/>
                    </a:lnTo>
                    <a:lnTo>
                      <a:pt x="367" y="264"/>
                    </a:lnTo>
                    <a:lnTo>
                      <a:pt x="366" y="266"/>
                    </a:lnTo>
                    <a:lnTo>
                      <a:pt x="366" y="269"/>
                    </a:lnTo>
                    <a:lnTo>
                      <a:pt x="374" y="277"/>
                    </a:lnTo>
                    <a:lnTo>
                      <a:pt x="383" y="280"/>
                    </a:lnTo>
                    <a:lnTo>
                      <a:pt x="392" y="281"/>
                    </a:lnTo>
                    <a:lnTo>
                      <a:pt x="399" y="280"/>
                    </a:lnTo>
                    <a:lnTo>
                      <a:pt x="406" y="277"/>
                    </a:lnTo>
                    <a:lnTo>
                      <a:pt x="411" y="274"/>
                    </a:lnTo>
                    <a:lnTo>
                      <a:pt x="415" y="272"/>
                    </a:lnTo>
                    <a:lnTo>
                      <a:pt x="416" y="271"/>
                    </a:lnTo>
                    <a:lnTo>
                      <a:pt x="421" y="290"/>
                    </a:lnTo>
                    <a:lnTo>
                      <a:pt x="424" y="309"/>
                    </a:lnTo>
                    <a:lnTo>
                      <a:pt x="427" y="329"/>
                    </a:lnTo>
                    <a:lnTo>
                      <a:pt x="429" y="350"/>
                    </a:lnTo>
                    <a:lnTo>
                      <a:pt x="432" y="369"/>
                    </a:lnTo>
                    <a:lnTo>
                      <a:pt x="435" y="390"/>
                    </a:lnTo>
                    <a:lnTo>
                      <a:pt x="441" y="409"/>
                    </a:lnTo>
                    <a:lnTo>
                      <a:pt x="448" y="427"/>
                    </a:lnTo>
                    <a:lnTo>
                      <a:pt x="442" y="532"/>
                    </a:lnTo>
                    <a:lnTo>
                      <a:pt x="430" y="533"/>
                    </a:lnTo>
                    <a:lnTo>
                      <a:pt x="418" y="533"/>
                    </a:lnTo>
                    <a:lnTo>
                      <a:pt x="406" y="534"/>
                    </a:lnTo>
                    <a:lnTo>
                      <a:pt x="394" y="535"/>
                    </a:lnTo>
                    <a:lnTo>
                      <a:pt x="382" y="537"/>
                    </a:lnTo>
                    <a:lnTo>
                      <a:pt x="371" y="538"/>
                    </a:lnTo>
                    <a:lnTo>
                      <a:pt x="359" y="540"/>
                    </a:lnTo>
                    <a:lnTo>
                      <a:pt x="347" y="541"/>
                    </a:lnTo>
                    <a:lnTo>
                      <a:pt x="336" y="544"/>
                    </a:lnTo>
                    <a:lnTo>
                      <a:pt x="324" y="546"/>
                    </a:lnTo>
                    <a:lnTo>
                      <a:pt x="312" y="548"/>
                    </a:lnTo>
                    <a:lnTo>
                      <a:pt x="301" y="551"/>
                    </a:lnTo>
                    <a:lnTo>
                      <a:pt x="290" y="553"/>
                    </a:lnTo>
                    <a:lnTo>
                      <a:pt x="278" y="557"/>
                    </a:lnTo>
                    <a:lnTo>
                      <a:pt x="268" y="560"/>
                    </a:lnTo>
                    <a:lnTo>
                      <a:pt x="257" y="563"/>
                    </a:lnTo>
                    <a:lnTo>
                      <a:pt x="253" y="550"/>
                    </a:lnTo>
                    <a:lnTo>
                      <a:pt x="252" y="536"/>
                    </a:lnTo>
                    <a:lnTo>
                      <a:pt x="251" y="522"/>
                    </a:lnTo>
                    <a:lnTo>
                      <a:pt x="249" y="508"/>
                    </a:lnTo>
                    <a:lnTo>
                      <a:pt x="247" y="494"/>
                    </a:lnTo>
                    <a:lnTo>
                      <a:pt x="241" y="482"/>
                    </a:lnTo>
                    <a:lnTo>
                      <a:pt x="234" y="471"/>
                    </a:lnTo>
                    <a:lnTo>
                      <a:pt x="222" y="462"/>
                    </a:lnTo>
                    <a:lnTo>
                      <a:pt x="202" y="462"/>
                    </a:lnTo>
                    <a:lnTo>
                      <a:pt x="181" y="465"/>
                    </a:lnTo>
                    <a:lnTo>
                      <a:pt x="161" y="468"/>
                    </a:lnTo>
                    <a:lnTo>
                      <a:pt x="140" y="471"/>
                    </a:lnTo>
                    <a:lnTo>
                      <a:pt x="120" y="472"/>
                    </a:lnTo>
                    <a:lnTo>
                      <a:pt x="102" y="468"/>
                    </a:lnTo>
                    <a:lnTo>
                      <a:pt x="83" y="461"/>
                    </a:lnTo>
                    <a:lnTo>
                      <a:pt x="68" y="448"/>
                    </a:lnTo>
                    <a:lnTo>
                      <a:pt x="67" y="436"/>
                    </a:lnTo>
                    <a:lnTo>
                      <a:pt x="68" y="425"/>
                    </a:lnTo>
                    <a:lnTo>
                      <a:pt x="71" y="413"/>
                    </a:lnTo>
                    <a:lnTo>
                      <a:pt x="75" y="402"/>
                    </a:lnTo>
                    <a:lnTo>
                      <a:pt x="77" y="392"/>
                    </a:lnTo>
                    <a:lnTo>
                      <a:pt x="76" y="381"/>
                    </a:lnTo>
                    <a:lnTo>
                      <a:pt x="70" y="371"/>
                    </a:lnTo>
                    <a:lnTo>
                      <a:pt x="59" y="363"/>
                    </a:lnTo>
                    <a:lnTo>
                      <a:pt x="65" y="358"/>
                    </a:lnTo>
                    <a:lnTo>
                      <a:pt x="71" y="355"/>
                    </a:lnTo>
                    <a:lnTo>
                      <a:pt x="77" y="351"/>
                    </a:lnTo>
                    <a:lnTo>
                      <a:pt x="83" y="345"/>
                    </a:lnTo>
                    <a:lnTo>
                      <a:pt x="89" y="341"/>
                    </a:lnTo>
                    <a:lnTo>
                      <a:pt x="93" y="335"/>
                    </a:lnTo>
                    <a:lnTo>
                      <a:pt x="97" y="329"/>
                    </a:lnTo>
                    <a:lnTo>
                      <a:pt x="99" y="323"/>
                    </a:lnTo>
                    <a:lnTo>
                      <a:pt x="93" y="318"/>
                    </a:lnTo>
                    <a:lnTo>
                      <a:pt x="86" y="315"/>
                    </a:lnTo>
                    <a:lnTo>
                      <a:pt x="78" y="312"/>
                    </a:lnTo>
                    <a:lnTo>
                      <a:pt x="70" y="310"/>
                    </a:lnTo>
                    <a:lnTo>
                      <a:pt x="63" y="308"/>
                    </a:lnTo>
                    <a:lnTo>
                      <a:pt x="55" y="306"/>
                    </a:lnTo>
                    <a:lnTo>
                      <a:pt x="47" y="303"/>
                    </a:lnTo>
                    <a:lnTo>
                      <a:pt x="41" y="298"/>
                    </a:lnTo>
                    <a:lnTo>
                      <a:pt x="39" y="286"/>
                    </a:lnTo>
                    <a:lnTo>
                      <a:pt x="39" y="273"/>
                    </a:lnTo>
                    <a:lnTo>
                      <a:pt x="36" y="261"/>
                    </a:lnTo>
                    <a:lnTo>
                      <a:pt x="24" y="254"/>
                    </a:lnTo>
                    <a:lnTo>
                      <a:pt x="17" y="250"/>
                    </a:lnTo>
                    <a:lnTo>
                      <a:pt x="10" y="246"/>
                    </a:lnTo>
                    <a:lnTo>
                      <a:pt x="4" y="242"/>
                    </a:lnTo>
                    <a:lnTo>
                      <a:pt x="0" y="235"/>
                    </a:lnTo>
                    <a:lnTo>
                      <a:pt x="4" y="230"/>
                    </a:lnTo>
                    <a:lnTo>
                      <a:pt x="9" y="223"/>
                    </a:lnTo>
                    <a:lnTo>
                      <a:pt x="14" y="218"/>
                    </a:lnTo>
                    <a:lnTo>
                      <a:pt x="19" y="211"/>
                    </a:lnTo>
                    <a:lnTo>
                      <a:pt x="24" y="206"/>
                    </a:lnTo>
                    <a:lnTo>
                      <a:pt x="29" y="199"/>
                    </a:lnTo>
                    <a:lnTo>
                      <a:pt x="33" y="194"/>
                    </a:lnTo>
                    <a:lnTo>
                      <a:pt x="39" y="188"/>
                    </a:lnTo>
                    <a:lnTo>
                      <a:pt x="43" y="180"/>
                    </a:lnTo>
                    <a:lnTo>
                      <a:pt x="47" y="172"/>
                    </a:lnTo>
                    <a:lnTo>
                      <a:pt x="53" y="164"/>
                    </a:lnTo>
                    <a:lnTo>
                      <a:pt x="57" y="157"/>
                    </a:lnTo>
                    <a:lnTo>
                      <a:pt x="59" y="149"/>
                    </a:lnTo>
                    <a:lnTo>
                      <a:pt x="62" y="142"/>
                    </a:lnTo>
                    <a:lnTo>
                      <a:pt x="61" y="133"/>
                    </a:lnTo>
                    <a:lnTo>
                      <a:pt x="56" y="124"/>
                    </a:lnTo>
                    <a:lnTo>
                      <a:pt x="51" y="111"/>
                    </a:lnTo>
                    <a:lnTo>
                      <a:pt x="47" y="98"/>
                    </a:lnTo>
                    <a:lnTo>
                      <a:pt x="43" y="85"/>
                    </a:lnTo>
                    <a:lnTo>
                      <a:pt x="38" y="72"/>
                    </a:lnTo>
                    <a:lnTo>
                      <a:pt x="37" y="62"/>
                    </a:lnTo>
                    <a:lnTo>
                      <a:pt x="34" y="51"/>
                    </a:lnTo>
                    <a:lnTo>
                      <a:pt x="34" y="40"/>
                    </a:lnTo>
                    <a:lnTo>
                      <a:pt x="38" y="30"/>
                    </a:lnTo>
                    <a:lnTo>
                      <a:pt x="46" y="31"/>
                    </a:lnTo>
                    <a:lnTo>
                      <a:pt x="55" y="27"/>
                    </a:lnTo>
                    <a:lnTo>
                      <a:pt x="62" y="19"/>
                    </a:lnTo>
                    <a:lnTo>
                      <a:pt x="68" y="12"/>
                    </a:lnTo>
                    <a:lnTo>
                      <a:pt x="74" y="0"/>
                    </a:lnTo>
                    <a:lnTo>
                      <a:pt x="74" y="9"/>
                    </a:lnTo>
                    <a:lnTo>
                      <a:pt x="75" y="17"/>
                    </a:lnTo>
                    <a:lnTo>
                      <a:pt x="76" y="26"/>
                    </a:lnTo>
                    <a:lnTo>
                      <a:pt x="79" y="34"/>
                    </a:lnTo>
                    <a:close/>
                  </a:path>
                </a:pathLst>
              </a:custGeom>
              <a:solidFill>
                <a:srgbClr val="E2BFB7"/>
              </a:solidFill>
              <a:ln w="9525">
                <a:noFill/>
                <a:round/>
                <a:headEnd/>
                <a:tailEnd/>
              </a:ln>
            </p:spPr>
            <p:txBody>
              <a:bodyPr/>
              <a:lstStyle/>
              <a:p>
                <a:endParaRPr lang="es-AR"/>
              </a:p>
            </p:txBody>
          </p:sp>
          <p:sp>
            <p:nvSpPr>
              <p:cNvPr id="57" name="Freeform 186"/>
              <p:cNvSpPr>
                <a:spLocks/>
              </p:cNvSpPr>
              <p:nvPr/>
            </p:nvSpPr>
            <p:spPr bwMode="auto">
              <a:xfrm>
                <a:off x="1590" y="2663"/>
                <a:ext cx="79" cy="43"/>
              </a:xfrm>
              <a:custGeom>
                <a:avLst/>
                <a:gdLst>
                  <a:gd name="T0" fmla="*/ 77 w 79"/>
                  <a:gd name="T1" fmla="*/ 32 h 43"/>
                  <a:gd name="T2" fmla="*/ 79 w 79"/>
                  <a:gd name="T3" fmla="*/ 35 h 43"/>
                  <a:gd name="T4" fmla="*/ 79 w 79"/>
                  <a:gd name="T5" fmla="*/ 39 h 43"/>
                  <a:gd name="T6" fmla="*/ 77 w 79"/>
                  <a:gd name="T7" fmla="*/ 42 h 43"/>
                  <a:gd name="T8" fmla="*/ 74 w 79"/>
                  <a:gd name="T9" fmla="*/ 43 h 43"/>
                  <a:gd name="T10" fmla="*/ 65 w 79"/>
                  <a:gd name="T11" fmla="*/ 36 h 43"/>
                  <a:gd name="T12" fmla="*/ 55 w 79"/>
                  <a:gd name="T13" fmla="*/ 32 h 43"/>
                  <a:gd name="T14" fmla="*/ 47 w 79"/>
                  <a:gd name="T15" fmla="*/ 29 h 43"/>
                  <a:gd name="T16" fmla="*/ 38 w 79"/>
                  <a:gd name="T17" fmla="*/ 27 h 43"/>
                  <a:gd name="T18" fmla="*/ 29 w 79"/>
                  <a:gd name="T19" fmla="*/ 25 h 43"/>
                  <a:gd name="T20" fmla="*/ 19 w 79"/>
                  <a:gd name="T21" fmla="*/ 24 h 43"/>
                  <a:gd name="T22" fmla="*/ 11 w 79"/>
                  <a:gd name="T23" fmla="*/ 23 h 43"/>
                  <a:gd name="T24" fmla="*/ 1 w 79"/>
                  <a:gd name="T25" fmla="*/ 22 h 43"/>
                  <a:gd name="T26" fmla="*/ 1 w 79"/>
                  <a:gd name="T27" fmla="*/ 16 h 43"/>
                  <a:gd name="T28" fmla="*/ 0 w 79"/>
                  <a:gd name="T29" fmla="*/ 8 h 43"/>
                  <a:gd name="T30" fmla="*/ 0 w 79"/>
                  <a:gd name="T31" fmla="*/ 3 h 43"/>
                  <a:gd name="T32" fmla="*/ 8 w 79"/>
                  <a:gd name="T33" fmla="*/ 0 h 43"/>
                  <a:gd name="T34" fmla="*/ 18 w 79"/>
                  <a:gd name="T35" fmla="*/ 1 h 43"/>
                  <a:gd name="T36" fmla="*/ 27 w 79"/>
                  <a:gd name="T37" fmla="*/ 4 h 43"/>
                  <a:gd name="T38" fmla="*/ 36 w 79"/>
                  <a:gd name="T39" fmla="*/ 8 h 43"/>
                  <a:gd name="T40" fmla="*/ 44 w 79"/>
                  <a:gd name="T41" fmla="*/ 12 h 43"/>
                  <a:gd name="T42" fmla="*/ 52 w 79"/>
                  <a:gd name="T43" fmla="*/ 17 h 43"/>
                  <a:gd name="T44" fmla="*/ 61 w 79"/>
                  <a:gd name="T45" fmla="*/ 22 h 43"/>
                  <a:gd name="T46" fmla="*/ 68 w 79"/>
                  <a:gd name="T47" fmla="*/ 28 h 43"/>
                  <a:gd name="T48" fmla="*/ 77 w 79"/>
                  <a:gd name="T49" fmla="*/ 32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3"/>
                  <a:gd name="T77" fmla="*/ 79 w 79"/>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3">
                    <a:moveTo>
                      <a:pt x="77" y="32"/>
                    </a:moveTo>
                    <a:lnTo>
                      <a:pt x="79" y="35"/>
                    </a:lnTo>
                    <a:lnTo>
                      <a:pt x="79" y="39"/>
                    </a:lnTo>
                    <a:lnTo>
                      <a:pt x="77" y="42"/>
                    </a:lnTo>
                    <a:lnTo>
                      <a:pt x="74" y="43"/>
                    </a:lnTo>
                    <a:lnTo>
                      <a:pt x="65" y="36"/>
                    </a:lnTo>
                    <a:lnTo>
                      <a:pt x="55" y="32"/>
                    </a:lnTo>
                    <a:lnTo>
                      <a:pt x="47" y="29"/>
                    </a:lnTo>
                    <a:lnTo>
                      <a:pt x="38" y="27"/>
                    </a:lnTo>
                    <a:lnTo>
                      <a:pt x="29" y="25"/>
                    </a:lnTo>
                    <a:lnTo>
                      <a:pt x="19" y="24"/>
                    </a:lnTo>
                    <a:lnTo>
                      <a:pt x="11" y="23"/>
                    </a:lnTo>
                    <a:lnTo>
                      <a:pt x="1" y="22"/>
                    </a:lnTo>
                    <a:lnTo>
                      <a:pt x="1" y="16"/>
                    </a:lnTo>
                    <a:lnTo>
                      <a:pt x="0" y="8"/>
                    </a:lnTo>
                    <a:lnTo>
                      <a:pt x="0" y="3"/>
                    </a:lnTo>
                    <a:lnTo>
                      <a:pt x="8" y="0"/>
                    </a:lnTo>
                    <a:lnTo>
                      <a:pt x="18" y="1"/>
                    </a:lnTo>
                    <a:lnTo>
                      <a:pt x="27" y="4"/>
                    </a:lnTo>
                    <a:lnTo>
                      <a:pt x="36" y="8"/>
                    </a:lnTo>
                    <a:lnTo>
                      <a:pt x="44" y="12"/>
                    </a:lnTo>
                    <a:lnTo>
                      <a:pt x="52" y="17"/>
                    </a:lnTo>
                    <a:lnTo>
                      <a:pt x="61" y="22"/>
                    </a:lnTo>
                    <a:lnTo>
                      <a:pt x="68" y="28"/>
                    </a:lnTo>
                    <a:lnTo>
                      <a:pt x="77" y="32"/>
                    </a:lnTo>
                    <a:close/>
                  </a:path>
                </a:pathLst>
              </a:custGeom>
              <a:solidFill>
                <a:srgbClr val="000000"/>
              </a:solidFill>
              <a:ln w="9525">
                <a:noFill/>
                <a:round/>
                <a:headEnd/>
                <a:tailEnd/>
              </a:ln>
            </p:spPr>
            <p:txBody>
              <a:bodyPr/>
              <a:lstStyle/>
              <a:p>
                <a:endParaRPr lang="es-AR"/>
              </a:p>
            </p:txBody>
          </p:sp>
          <p:sp>
            <p:nvSpPr>
              <p:cNvPr id="58" name="Freeform 187"/>
              <p:cNvSpPr>
                <a:spLocks/>
              </p:cNvSpPr>
              <p:nvPr/>
            </p:nvSpPr>
            <p:spPr bwMode="auto">
              <a:xfrm>
                <a:off x="1597" y="2710"/>
                <a:ext cx="89" cy="69"/>
              </a:xfrm>
              <a:custGeom>
                <a:avLst/>
                <a:gdLst>
                  <a:gd name="T0" fmla="*/ 40 w 89"/>
                  <a:gd name="T1" fmla="*/ 17 h 69"/>
                  <a:gd name="T2" fmla="*/ 45 w 89"/>
                  <a:gd name="T3" fmla="*/ 23 h 69"/>
                  <a:gd name="T4" fmla="*/ 51 w 89"/>
                  <a:gd name="T5" fmla="*/ 30 h 69"/>
                  <a:gd name="T6" fmla="*/ 59 w 89"/>
                  <a:gd name="T7" fmla="*/ 36 h 69"/>
                  <a:gd name="T8" fmla="*/ 67 w 89"/>
                  <a:gd name="T9" fmla="*/ 40 h 69"/>
                  <a:gd name="T10" fmla="*/ 73 w 89"/>
                  <a:gd name="T11" fmla="*/ 41 h 69"/>
                  <a:gd name="T12" fmla="*/ 79 w 89"/>
                  <a:gd name="T13" fmla="*/ 43 h 69"/>
                  <a:gd name="T14" fmla="*/ 83 w 89"/>
                  <a:gd name="T15" fmla="*/ 46 h 69"/>
                  <a:gd name="T16" fmla="*/ 89 w 89"/>
                  <a:gd name="T17" fmla="*/ 49 h 69"/>
                  <a:gd name="T18" fmla="*/ 89 w 89"/>
                  <a:gd name="T19" fmla="*/ 57 h 69"/>
                  <a:gd name="T20" fmla="*/ 84 w 89"/>
                  <a:gd name="T21" fmla="*/ 59 h 69"/>
                  <a:gd name="T22" fmla="*/ 78 w 89"/>
                  <a:gd name="T23" fmla="*/ 61 h 69"/>
                  <a:gd name="T24" fmla="*/ 72 w 89"/>
                  <a:gd name="T25" fmla="*/ 63 h 69"/>
                  <a:gd name="T26" fmla="*/ 67 w 89"/>
                  <a:gd name="T27" fmla="*/ 65 h 69"/>
                  <a:gd name="T28" fmla="*/ 60 w 89"/>
                  <a:gd name="T29" fmla="*/ 65 h 69"/>
                  <a:gd name="T30" fmla="*/ 54 w 89"/>
                  <a:gd name="T31" fmla="*/ 66 h 69"/>
                  <a:gd name="T32" fmla="*/ 48 w 89"/>
                  <a:gd name="T33" fmla="*/ 66 h 69"/>
                  <a:gd name="T34" fmla="*/ 42 w 89"/>
                  <a:gd name="T35" fmla="*/ 67 h 69"/>
                  <a:gd name="T36" fmla="*/ 35 w 89"/>
                  <a:gd name="T37" fmla="*/ 68 h 69"/>
                  <a:gd name="T38" fmla="*/ 29 w 89"/>
                  <a:gd name="T39" fmla="*/ 68 h 69"/>
                  <a:gd name="T40" fmla="*/ 23 w 89"/>
                  <a:gd name="T41" fmla="*/ 69 h 69"/>
                  <a:gd name="T42" fmla="*/ 22 w 89"/>
                  <a:gd name="T43" fmla="*/ 62 h 69"/>
                  <a:gd name="T44" fmla="*/ 22 w 89"/>
                  <a:gd name="T45" fmla="*/ 55 h 69"/>
                  <a:gd name="T46" fmla="*/ 21 w 89"/>
                  <a:gd name="T47" fmla="*/ 47 h 69"/>
                  <a:gd name="T48" fmla="*/ 19 w 89"/>
                  <a:gd name="T49" fmla="*/ 41 h 69"/>
                  <a:gd name="T50" fmla="*/ 20 w 89"/>
                  <a:gd name="T51" fmla="*/ 34 h 69"/>
                  <a:gd name="T52" fmla="*/ 19 w 89"/>
                  <a:gd name="T53" fmla="*/ 29 h 69"/>
                  <a:gd name="T54" fmla="*/ 16 w 89"/>
                  <a:gd name="T55" fmla="*/ 24 h 69"/>
                  <a:gd name="T56" fmla="*/ 11 w 89"/>
                  <a:gd name="T57" fmla="*/ 20 h 69"/>
                  <a:gd name="T58" fmla="*/ 7 w 89"/>
                  <a:gd name="T59" fmla="*/ 16 h 69"/>
                  <a:gd name="T60" fmla="*/ 2 w 89"/>
                  <a:gd name="T61" fmla="*/ 11 h 69"/>
                  <a:gd name="T62" fmla="*/ 0 w 89"/>
                  <a:gd name="T63" fmla="*/ 6 h 69"/>
                  <a:gd name="T64" fmla="*/ 1 w 89"/>
                  <a:gd name="T65" fmla="*/ 0 h 69"/>
                  <a:gd name="T66" fmla="*/ 7 w 89"/>
                  <a:gd name="T67" fmla="*/ 0 h 69"/>
                  <a:gd name="T68" fmla="*/ 12 w 89"/>
                  <a:gd name="T69" fmla="*/ 2 h 69"/>
                  <a:gd name="T70" fmla="*/ 17 w 89"/>
                  <a:gd name="T71" fmla="*/ 4 h 69"/>
                  <a:gd name="T72" fmla="*/ 21 w 89"/>
                  <a:gd name="T73" fmla="*/ 7 h 69"/>
                  <a:gd name="T74" fmla="*/ 25 w 89"/>
                  <a:gd name="T75" fmla="*/ 9 h 69"/>
                  <a:gd name="T76" fmla="*/ 30 w 89"/>
                  <a:gd name="T77" fmla="*/ 12 h 69"/>
                  <a:gd name="T78" fmla="*/ 35 w 89"/>
                  <a:gd name="T79" fmla="*/ 14 h 69"/>
                  <a:gd name="T80" fmla="*/ 40 w 89"/>
                  <a:gd name="T81" fmla="*/ 1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69"/>
                  <a:gd name="T125" fmla="*/ 89 w 89"/>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69">
                    <a:moveTo>
                      <a:pt x="40" y="17"/>
                    </a:moveTo>
                    <a:lnTo>
                      <a:pt x="45" y="23"/>
                    </a:lnTo>
                    <a:lnTo>
                      <a:pt x="51" y="30"/>
                    </a:lnTo>
                    <a:lnTo>
                      <a:pt x="59" y="36"/>
                    </a:lnTo>
                    <a:lnTo>
                      <a:pt x="67" y="40"/>
                    </a:lnTo>
                    <a:lnTo>
                      <a:pt x="73" y="41"/>
                    </a:lnTo>
                    <a:lnTo>
                      <a:pt x="79" y="43"/>
                    </a:lnTo>
                    <a:lnTo>
                      <a:pt x="83" y="46"/>
                    </a:lnTo>
                    <a:lnTo>
                      <a:pt x="89" y="49"/>
                    </a:lnTo>
                    <a:lnTo>
                      <a:pt x="89" y="57"/>
                    </a:lnTo>
                    <a:lnTo>
                      <a:pt x="84" y="59"/>
                    </a:lnTo>
                    <a:lnTo>
                      <a:pt x="78" y="61"/>
                    </a:lnTo>
                    <a:lnTo>
                      <a:pt x="72" y="63"/>
                    </a:lnTo>
                    <a:lnTo>
                      <a:pt x="67" y="65"/>
                    </a:lnTo>
                    <a:lnTo>
                      <a:pt x="60" y="65"/>
                    </a:lnTo>
                    <a:lnTo>
                      <a:pt x="54" y="66"/>
                    </a:lnTo>
                    <a:lnTo>
                      <a:pt x="48" y="66"/>
                    </a:lnTo>
                    <a:lnTo>
                      <a:pt x="42" y="67"/>
                    </a:lnTo>
                    <a:lnTo>
                      <a:pt x="35" y="68"/>
                    </a:lnTo>
                    <a:lnTo>
                      <a:pt x="29" y="68"/>
                    </a:lnTo>
                    <a:lnTo>
                      <a:pt x="23" y="69"/>
                    </a:lnTo>
                    <a:lnTo>
                      <a:pt x="22" y="62"/>
                    </a:lnTo>
                    <a:lnTo>
                      <a:pt x="22" y="55"/>
                    </a:lnTo>
                    <a:lnTo>
                      <a:pt x="21" y="47"/>
                    </a:lnTo>
                    <a:lnTo>
                      <a:pt x="19" y="41"/>
                    </a:lnTo>
                    <a:lnTo>
                      <a:pt x="20" y="34"/>
                    </a:lnTo>
                    <a:lnTo>
                      <a:pt x="19" y="29"/>
                    </a:lnTo>
                    <a:lnTo>
                      <a:pt x="16" y="24"/>
                    </a:lnTo>
                    <a:lnTo>
                      <a:pt x="11" y="20"/>
                    </a:lnTo>
                    <a:lnTo>
                      <a:pt x="7" y="16"/>
                    </a:lnTo>
                    <a:lnTo>
                      <a:pt x="2" y="11"/>
                    </a:lnTo>
                    <a:lnTo>
                      <a:pt x="0" y="6"/>
                    </a:lnTo>
                    <a:lnTo>
                      <a:pt x="1" y="0"/>
                    </a:lnTo>
                    <a:lnTo>
                      <a:pt x="7" y="0"/>
                    </a:lnTo>
                    <a:lnTo>
                      <a:pt x="12" y="2"/>
                    </a:lnTo>
                    <a:lnTo>
                      <a:pt x="17" y="4"/>
                    </a:lnTo>
                    <a:lnTo>
                      <a:pt x="21" y="7"/>
                    </a:lnTo>
                    <a:lnTo>
                      <a:pt x="25" y="9"/>
                    </a:lnTo>
                    <a:lnTo>
                      <a:pt x="30" y="12"/>
                    </a:lnTo>
                    <a:lnTo>
                      <a:pt x="35" y="14"/>
                    </a:lnTo>
                    <a:lnTo>
                      <a:pt x="40" y="17"/>
                    </a:lnTo>
                    <a:close/>
                  </a:path>
                </a:pathLst>
              </a:custGeom>
              <a:solidFill>
                <a:srgbClr val="000000"/>
              </a:solidFill>
              <a:ln w="9525">
                <a:noFill/>
                <a:round/>
                <a:headEnd/>
                <a:tailEnd/>
              </a:ln>
            </p:spPr>
            <p:txBody>
              <a:bodyPr/>
              <a:lstStyle/>
              <a:p>
                <a:endParaRPr lang="es-AR"/>
              </a:p>
            </p:txBody>
          </p:sp>
          <p:sp>
            <p:nvSpPr>
              <p:cNvPr id="59" name="Freeform 188"/>
              <p:cNvSpPr>
                <a:spLocks/>
              </p:cNvSpPr>
              <p:nvPr/>
            </p:nvSpPr>
            <p:spPr bwMode="auto">
              <a:xfrm>
                <a:off x="1538" y="3171"/>
                <a:ext cx="589" cy="592"/>
              </a:xfrm>
              <a:custGeom>
                <a:avLst/>
                <a:gdLst>
                  <a:gd name="T0" fmla="*/ 524 w 589"/>
                  <a:gd name="T1" fmla="*/ 79 h 592"/>
                  <a:gd name="T2" fmla="*/ 556 w 589"/>
                  <a:gd name="T3" fmla="*/ 130 h 592"/>
                  <a:gd name="T4" fmla="*/ 578 w 589"/>
                  <a:gd name="T5" fmla="*/ 184 h 592"/>
                  <a:gd name="T6" fmla="*/ 589 w 589"/>
                  <a:gd name="T7" fmla="*/ 244 h 592"/>
                  <a:gd name="T8" fmla="*/ 556 w 589"/>
                  <a:gd name="T9" fmla="*/ 315 h 592"/>
                  <a:gd name="T10" fmla="*/ 548 w 589"/>
                  <a:gd name="T11" fmla="*/ 238 h 592"/>
                  <a:gd name="T12" fmla="*/ 531 w 589"/>
                  <a:gd name="T13" fmla="*/ 164 h 592"/>
                  <a:gd name="T14" fmla="*/ 497 w 589"/>
                  <a:gd name="T15" fmla="*/ 101 h 592"/>
                  <a:gd name="T16" fmla="*/ 437 w 589"/>
                  <a:gd name="T17" fmla="*/ 56 h 592"/>
                  <a:gd name="T18" fmla="*/ 405 w 589"/>
                  <a:gd name="T19" fmla="*/ 62 h 592"/>
                  <a:gd name="T20" fmla="*/ 373 w 589"/>
                  <a:gd name="T21" fmla="*/ 73 h 592"/>
                  <a:gd name="T22" fmla="*/ 342 w 589"/>
                  <a:gd name="T23" fmla="*/ 89 h 592"/>
                  <a:gd name="T24" fmla="*/ 314 w 589"/>
                  <a:gd name="T25" fmla="*/ 107 h 592"/>
                  <a:gd name="T26" fmla="*/ 287 w 589"/>
                  <a:gd name="T27" fmla="*/ 130 h 592"/>
                  <a:gd name="T28" fmla="*/ 263 w 589"/>
                  <a:gd name="T29" fmla="*/ 155 h 592"/>
                  <a:gd name="T30" fmla="*/ 242 w 589"/>
                  <a:gd name="T31" fmla="*/ 182 h 592"/>
                  <a:gd name="T32" fmla="*/ 226 w 589"/>
                  <a:gd name="T33" fmla="*/ 212 h 592"/>
                  <a:gd name="T34" fmla="*/ 209 w 589"/>
                  <a:gd name="T35" fmla="*/ 283 h 592"/>
                  <a:gd name="T36" fmla="*/ 207 w 589"/>
                  <a:gd name="T37" fmla="*/ 358 h 592"/>
                  <a:gd name="T38" fmla="*/ 211 w 589"/>
                  <a:gd name="T39" fmla="*/ 435 h 592"/>
                  <a:gd name="T40" fmla="*/ 205 w 589"/>
                  <a:gd name="T41" fmla="*/ 510 h 592"/>
                  <a:gd name="T42" fmla="*/ 213 w 589"/>
                  <a:gd name="T43" fmla="*/ 543 h 592"/>
                  <a:gd name="T44" fmla="*/ 229 w 589"/>
                  <a:gd name="T45" fmla="*/ 570 h 592"/>
                  <a:gd name="T46" fmla="*/ 242 w 589"/>
                  <a:gd name="T47" fmla="*/ 568 h 592"/>
                  <a:gd name="T48" fmla="*/ 254 w 589"/>
                  <a:gd name="T49" fmla="*/ 566 h 592"/>
                  <a:gd name="T50" fmla="*/ 253 w 589"/>
                  <a:gd name="T51" fmla="*/ 579 h 592"/>
                  <a:gd name="T52" fmla="*/ 248 w 589"/>
                  <a:gd name="T53" fmla="*/ 592 h 592"/>
                  <a:gd name="T54" fmla="*/ 3 w 589"/>
                  <a:gd name="T55" fmla="*/ 524 h 592"/>
                  <a:gd name="T56" fmla="*/ 2 w 589"/>
                  <a:gd name="T57" fmla="*/ 444 h 592"/>
                  <a:gd name="T58" fmla="*/ 15 w 589"/>
                  <a:gd name="T59" fmla="*/ 369 h 592"/>
                  <a:gd name="T60" fmla="*/ 38 w 589"/>
                  <a:gd name="T61" fmla="*/ 297 h 592"/>
                  <a:gd name="T62" fmla="*/ 65 w 589"/>
                  <a:gd name="T63" fmla="*/ 227 h 592"/>
                  <a:gd name="T64" fmla="*/ 87 w 589"/>
                  <a:gd name="T65" fmla="*/ 195 h 592"/>
                  <a:gd name="T66" fmla="*/ 109 w 589"/>
                  <a:gd name="T67" fmla="*/ 163 h 592"/>
                  <a:gd name="T68" fmla="*/ 133 w 589"/>
                  <a:gd name="T69" fmla="*/ 131 h 592"/>
                  <a:gd name="T70" fmla="*/ 161 w 589"/>
                  <a:gd name="T71" fmla="*/ 101 h 592"/>
                  <a:gd name="T72" fmla="*/ 189 w 589"/>
                  <a:gd name="T73" fmla="*/ 73 h 592"/>
                  <a:gd name="T74" fmla="*/ 220 w 589"/>
                  <a:gd name="T75" fmla="*/ 50 h 592"/>
                  <a:gd name="T76" fmla="*/ 254 w 589"/>
                  <a:gd name="T77" fmla="*/ 32 h 592"/>
                  <a:gd name="T78" fmla="*/ 291 w 589"/>
                  <a:gd name="T79" fmla="*/ 21 h 592"/>
                  <a:gd name="T80" fmla="*/ 332 w 589"/>
                  <a:gd name="T81" fmla="*/ 12 h 592"/>
                  <a:gd name="T82" fmla="*/ 373 w 589"/>
                  <a:gd name="T83" fmla="*/ 5 h 592"/>
                  <a:gd name="T84" fmla="*/ 415 w 589"/>
                  <a:gd name="T85" fmla="*/ 0 h 592"/>
                  <a:gd name="T86" fmla="*/ 461 w 589"/>
                  <a:gd name="T87" fmla="*/ 0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9"/>
                  <a:gd name="T133" fmla="*/ 0 h 592"/>
                  <a:gd name="T134" fmla="*/ 589 w 589"/>
                  <a:gd name="T135" fmla="*/ 592 h 5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9" h="592">
                    <a:moveTo>
                      <a:pt x="506" y="54"/>
                    </a:moveTo>
                    <a:lnTo>
                      <a:pt x="524" y="79"/>
                    </a:lnTo>
                    <a:lnTo>
                      <a:pt x="541" y="104"/>
                    </a:lnTo>
                    <a:lnTo>
                      <a:pt x="556" y="130"/>
                    </a:lnTo>
                    <a:lnTo>
                      <a:pt x="568" y="157"/>
                    </a:lnTo>
                    <a:lnTo>
                      <a:pt x="578" y="184"/>
                    </a:lnTo>
                    <a:lnTo>
                      <a:pt x="585" y="214"/>
                    </a:lnTo>
                    <a:lnTo>
                      <a:pt x="589" y="244"/>
                    </a:lnTo>
                    <a:lnTo>
                      <a:pt x="589" y="277"/>
                    </a:lnTo>
                    <a:lnTo>
                      <a:pt x="556" y="315"/>
                    </a:lnTo>
                    <a:lnTo>
                      <a:pt x="553" y="277"/>
                    </a:lnTo>
                    <a:lnTo>
                      <a:pt x="548" y="238"/>
                    </a:lnTo>
                    <a:lnTo>
                      <a:pt x="542" y="201"/>
                    </a:lnTo>
                    <a:lnTo>
                      <a:pt x="531" y="164"/>
                    </a:lnTo>
                    <a:lnTo>
                      <a:pt x="517" y="130"/>
                    </a:lnTo>
                    <a:lnTo>
                      <a:pt x="497" y="101"/>
                    </a:lnTo>
                    <a:lnTo>
                      <a:pt x="471" y="75"/>
                    </a:lnTo>
                    <a:lnTo>
                      <a:pt x="437" y="56"/>
                    </a:lnTo>
                    <a:lnTo>
                      <a:pt x="421" y="59"/>
                    </a:lnTo>
                    <a:lnTo>
                      <a:pt x="405" y="62"/>
                    </a:lnTo>
                    <a:lnTo>
                      <a:pt x="388" y="68"/>
                    </a:lnTo>
                    <a:lnTo>
                      <a:pt x="373" y="73"/>
                    </a:lnTo>
                    <a:lnTo>
                      <a:pt x="358" y="81"/>
                    </a:lnTo>
                    <a:lnTo>
                      <a:pt x="342" y="89"/>
                    </a:lnTo>
                    <a:lnTo>
                      <a:pt x="327" y="98"/>
                    </a:lnTo>
                    <a:lnTo>
                      <a:pt x="314" y="107"/>
                    </a:lnTo>
                    <a:lnTo>
                      <a:pt x="300" y="118"/>
                    </a:lnTo>
                    <a:lnTo>
                      <a:pt x="287" y="130"/>
                    </a:lnTo>
                    <a:lnTo>
                      <a:pt x="275" y="142"/>
                    </a:lnTo>
                    <a:lnTo>
                      <a:pt x="263" y="155"/>
                    </a:lnTo>
                    <a:lnTo>
                      <a:pt x="252" y="168"/>
                    </a:lnTo>
                    <a:lnTo>
                      <a:pt x="242" y="182"/>
                    </a:lnTo>
                    <a:lnTo>
                      <a:pt x="234" y="196"/>
                    </a:lnTo>
                    <a:lnTo>
                      <a:pt x="226" y="212"/>
                    </a:lnTo>
                    <a:lnTo>
                      <a:pt x="214" y="247"/>
                    </a:lnTo>
                    <a:lnTo>
                      <a:pt x="209" y="283"/>
                    </a:lnTo>
                    <a:lnTo>
                      <a:pt x="206" y="320"/>
                    </a:lnTo>
                    <a:lnTo>
                      <a:pt x="207" y="358"/>
                    </a:lnTo>
                    <a:lnTo>
                      <a:pt x="210" y="396"/>
                    </a:lnTo>
                    <a:lnTo>
                      <a:pt x="211" y="435"/>
                    </a:lnTo>
                    <a:lnTo>
                      <a:pt x="210" y="473"/>
                    </a:lnTo>
                    <a:lnTo>
                      <a:pt x="205" y="510"/>
                    </a:lnTo>
                    <a:lnTo>
                      <a:pt x="207" y="527"/>
                    </a:lnTo>
                    <a:lnTo>
                      <a:pt x="213" y="543"/>
                    </a:lnTo>
                    <a:lnTo>
                      <a:pt x="219" y="557"/>
                    </a:lnTo>
                    <a:lnTo>
                      <a:pt x="229" y="570"/>
                    </a:lnTo>
                    <a:lnTo>
                      <a:pt x="236" y="570"/>
                    </a:lnTo>
                    <a:lnTo>
                      <a:pt x="242" y="568"/>
                    </a:lnTo>
                    <a:lnTo>
                      <a:pt x="248" y="567"/>
                    </a:lnTo>
                    <a:lnTo>
                      <a:pt x="254" y="566"/>
                    </a:lnTo>
                    <a:lnTo>
                      <a:pt x="254" y="572"/>
                    </a:lnTo>
                    <a:lnTo>
                      <a:pt x="253" y="579"/>
                    </a:lnTo>
                    <a:lnTo>
                      <a:pt x="251" y="585"/>
                    </a:lnTo>
                    <a:lnTo>
                      <a:pt x="248" y="592"/>
                    </a:lnTo>
                    <a:lnTo>
                      <a:pt x="182" y="568"/>
                    </a:lnTo>
                    <a:lnTo>
                      <a:pt x="3" y="524"/>
                    </a:lnTo>
                    <a:lnTo>
                      <a:pt x="0" y="483"/>
                    </a:lnTo>
                    <a:lnTo>
                      <a:pt x="2" y="444"/>
                    </a:lnTo>
                    <a:lnTo>
                      <a:pt x="7" y="406"/>
                    </a:lnTo>
                    <a:lnTo>
                      <a:pt x="15" y="369"/>
                    </a:lnTo>
                    <a:lnTo>
                      <a:pt x="26" y="332"/>
                    </a:lnTo>
                    <a:lnTo>
                      <a:pt x="38" y="297"/>
                    </a:lnTo>
                    <a:lnTo>
                      <a:pt x="51" y="262"/>
                    </a:lnTo>
                    <a:lnTo>
                      <a:pt x="65" y="227"/>
                    </a:lnTo>
                    <a:lnTo>
                      <a:pt x="76" y="212"/>
                    </a:lnTo>
                    <a:lnTo>
                      <a:pt x="87" y="195"/>
                    </a:lnTo>
                    <a:lnTo>
                      <a:pt x="97" y="179"/>
                    </a:lnTo>
                    <a:lnTo>
                      <a:pt x="109" y="163"/>
                    </a:lnTo>
                    <a:lnTo>
                      <a:pt x="121" y="147"/>
                    </a:lnTo>
                    <a:lnTo>
                      <a:pt x="133" y="131"/>
                    </a:lnTo>
                    <a:lnTo>
                      <a:pt x="146" y="116"/>
                    </a:lnTo>
                    <a:lnTo>
                      <a:pt x="161" y="101"/>
                    </a:lnTo>
                    <a:lnTo>
                      <a:pt x="174" y="86"/>
                    </a:lnTo>
                    <a:lnTo>
                      <a:pt x="189" y="73"/>
                    </a:lnTo>
                    <a:lnTo>
                      <a:pt x="204" y="61"/>
                    </a:lnTo>
                    <a:lnTo>
                      <a:pt x="220" y="50"/>
                    </a:lnTo>
                    <a:lnTo>
                      <a:pt x="237" y="41"/>
                    </a:lnTo>
                    <a:lnTo>
                      <a:pt x="254" y="32"/>
                    </a:lnTo>
                    <a:lnTo>
                      <a:pt x="273" y="25"/>
                    </a:lnTo>
                    <a:lnTo>
                      <a:pt x="291" y="21"/>
                    </a:lnTo>
                    <a:lnTo>
                      <a:pt x="312" y="17"/>
                    </a:lnTo>
                    <a:lnTo>
                      <a:pt x="332" y="12"/>
                    </a:lnTo>
                    <a:lnTo>
                      <a:pt x="352" y="8"/>
                    </a:lnTo>
                    <a:lnTo>
                      <a:pt x="373" y="5"/>
                    </a:lnTo>
                    <a:lnTo>
                      <a:pt x="394" y="2"/>
                    </a:lnTo>
                    <a:lnTo>
                      <a:pt x="415" y="0"/>
                    </a:lnTo>
                    <a:lnTo>
                      <a:pt x="438" y="0"/>
                    </a:lnTo>
                    <a:lnTo>
                      <a:pt x="461" y="0"/>
                    </a:lnTo>
                    <a:lnTo>
                      <a:pt x="506" y="54"/>
                    </a:lnTo>
                    <a:close/>
                  </a:path>
                </a:pathLst>
              </a:custGeom>
              <a:solidFill>
                <a:srgbClr val="BF00BF"/>
              </a:solidFill>
              <a:ln w="9525">
                <a:noFill/>
                <a:round/>
                <a:headEnd/>
                <a:tailEnd/>
              </a:ln>
            </p:spPr>
            <p:txBody>
              <a:bodyPr/>
              <a:lstStyle/>
              <a:p>
                <a:endParaRPr lang="es-AR"/>
              </a:p>
            </p:txBody>
          </p:sp>
          <p:sp>
            <p:nvSpPr>
              <p:cNvPr id="60" name="Freeform 189"/>
              <p:cNvSpPr>
                <a:spLocks/>
              </p:cNvSpPr>
              <p:nvPr/>
            </p:nvSpPr>
            <p:spPr bwMode="auto">
              <a:xfrm>
                <a:off x="1768" y="3257"/>
                <a:ext cx="324" cy="539"/>
              </a:xfrm>
              <a:custGeom>
                <a:avLst/>
                <a:gdLst>
                  <a:gd name="T0" fmla="*/ 266 w 324"/>
                  <a:gd name="T1" fmla="*/ 55 h 539"/>
                  <a:gd name="T2" fmla="*/ 280 w 324"/>
                  <a:gd name="T3" fmla="*/ 85 h 539"/>
                  <a:gd name="T4" fmla="*/ 290 w 324"/>
                  <a:gd name="T5" fmla="*/ 117 h 539"/>
                  <a:gd name="T6" fmla="*/ 294 w 324"/>
                  <a:gd name="T7" fmla="*/ 151 h 539"/>
                  <a:gd name="T8" fmla="*/ 312 w 324"/>
                  <a:gd name="T9" fmla="*/ 363 h 539"/>
                  <a:gd name="T10" fmla="*/ 318 w 324"/>
                  <a:gd name="T11" fmla="*/ 493 h 539"/>
                  <a:gd name="T12" fmla="*/ 306 w 324"/>
                  <a:gd name="T13" fmla="*/ 506 h 539"/>
                  <a:gd name="T14" fmla="*/ 293 w 324"/>
                  <a:gd name="T15" fmla="*/ 518 h 539"/>
                  <a:gd name="T16" fmla="*/ 281 w 324"/>
                  <a:gd name="T17" fmla="*/ 531 h 539"/>
                  <a:gd name="T18" fmla="*/ 263 w 324"/>
                  <a:gd name="T19" fmla="*/ 534 h 539"/>
                  <a:gd name="T20" fmla="*/ 233 w 324"/>
                  <a:gd name="T21" fmla="*/ 531 h 539"/>
                  <a:gd name="T22" fmla="*/ 203 w 324"/>
                  <a:gd name="T23" fmla="*/ 529 h 539"/>
                  <a:gd name="T24" fmla="*/ 175 w 324"/>
                  <a:gd name="T25" fmla="*/ 521 h 539"/>
                  <a:gd name="T26" fmla="*/ 144 w 324"/>
                  <a:gd name="T27" fmla="*/ 506 h 539"/>
                  <a:gd name="T28" fmla="*/ 107 w 324"/>
                  <a:gd name="T29" fmla="*/ 484 h 539"/>
                  <a:gd name="T30" fmla="*/ 70 w 324"/>
                  <a:gd name="T31" fmla="*/ 465 h 539"/>
                  <a:gd name="T32" fmla="*/ 30 w 324"/>
                  <a:gd name="T33" fmla="*/ 456 h 539"/>
                  <a:gd name="T34" fmla="*/ 1 w 324"/>
                  <a:gd name="T35" fmla="*/ 441 h 539"/>
                  <a:gd name="T36" fmla="*/ 1 w 324"/>
                  <a:gd name="T37" fmla="*/ 401 h 539"/>
                  <a:gd name="T38" fmla="*/ 9 w 324"/>
                  <a:gd name="T39" fmla="*/ 307 h 539"/>
                  <a:gd name="T40" fmla="*/ 8 w 324"/>
                  <a:gd name="T41" fmla="*/ 158 h 539"/>
                  <a:gd name="T42" fmla="*/ 22 w 324"/>
                  <a:gd name="T43" fmla="*/ 125 h 539"/>
                  <a:gd name="T44" fmla="*/ 43 w 324"/>
                  <a:gd name="T45" fmla="*/ 94 h 539"/>
                  <a:gd name="T46" fmla="*/ 69 w 324"/>
                  <a:gd name="T47" fmla="*/ 67 h 539"/>
                  <a:gd name="T48" fmla="*/ 98 w 324"/>
                  <a:gd name="T49" fmla="*/ 44 h 539"/>
                  <a:gd name="T50" fmla="*/ 129 w 324"/>
                  <a:gd name="T51" fmla="*/ 24 h 539"/>
                  <a:gd name="T52" fmla="*/ 159 w 324"/>
                  <a:gd name="T53" fmla="*/ 11 h 539"/>
                  <a:gd name="T54" fmla="*/ 187 w 324"/>
                  <a:gd name="T55" fmla="*/ 3 h 539"/>
                  <a:gd name="T56" fmla="*/ 207 w 324"/>
                  <a:gd name="T57" fmla="*/ 3 h 539"/>
                  <a:gd name="T58" fmla="*/ 224 w 324"/>
                  <a:gd name="T59" fmla="*/ 8 h 539"/>
                  <a:gd name="T60" fmla="*/ 240 w 324"/>
                  <a:gd name="T61" fmla="*/ 17 h 539"/>
                  <a:gd name="T62" fmla="*/ 253 w 324"/>
                  <a:gd name="T63" fmla="*/ 30 h 5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539"/>
                  <a:gd name="T98" fmla="*/ 324 w 324"/>
                  <a:gd name="T99" fmla="*/ 539 h 5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539">
                    <a:moveTo>
                      <a:pt x="257" y="40"/>
                    </a:moveTo>
                    <a:lnTo>
                      <a:pt x="266" y="55"/>
                    </a:lnTo>
                    <a:lnTo>
                      <a:pt x="273" y="70"/>
                    </a:lnTo>
                    <a:lnTo>
                      <a:pt x="280" y="85"/>
                    </a:lnTo>
                    <a:lnTo>
                      <a:pt x="286" y="101"/>
                    </a:lnTo>
                    <a:lnTo>
                      <a:pt x="290" y="117"/>
                    </a:lnTo>
                    <a:lnTo>
                      <a:pt x="292" y="133"/>
                    </a:lnTo>
                    <a:lnTo>
                      <a:pt x="294" y="151"/>
                    </a:lnTo>
                    <a:lnTo>
                      <a:pt x="294" y="168"/>
                    </a:lnTo>
                    <a:lnTo>
                      <a:pt x="312" y="363"/>
                    </a:lnTo>
                    <a:lnTo>
                      <a:pt x="324" y="486"/>
                    </a:lnTo>
                    <a:lnTo>
                      <a:pt x="318" y="493"/>
                    </a:lnTo>
                    <a:lnTo>
                      <a:pt x="313" y="499"/>
                    </a:lnTo>
                    <a:lnTo>
                      <a:pt x="306" y="506"/>
                    </a:lnTo>
                    <a:lnTo>
                      <a:pt x="300" y="511"/>
                    </a:lnTo>
                    <a:lnTo>
                      <a:pt x="293" y="518"/>
                    </a:lnTo>
                    <a:lnTo>
                      <a:pt x="287" y="525"/>
                    </a:lnTo>
                    <a:lnTo>
                      <a:pt x="281" y="531"/>
                    </a:lnTo>
                    <a:lnTo>
                      <a:pt x="277" y="539"/>
                    </a:lnTo>
                    <a:lnTo>
                      <a:pt x="263" y="534"/>
                    </a:lnTo>
                    <a:lnTo>
                      <a:pt x="249" y="532"/>
                    </a:lnTo>
                    <a:lnTo>
                      <a:pt x="233" y="531"/>
                    </a:lnTo>
                    <a:lnTo>
                      <a:pt x="218" y="530"/>
                    </a:lnTo>
                    <a:lnTo>
                      <a:pt x="203" y="529"/>
                    </a:lnTo>
                    <a:lnTo>
                      <a:pt x="189" y="527"/>
                    </a:lnTo>
                    <a:lnTo>
                      <a:pt x="175" y="521"/>
                    </a:lnTo>
                    <a:lnTo>
                      <a:pt x="163" y="515"/>
                    </a:lnTo>
                    <a:lnTo>
                      <a:pt x="144" y="506"/>
                    </a:lnTo>
                    <a:lnTo>
                      <a:pt x="126" y="495"/>
                    </a:lnTo>
                    <a:lnTo>
                      <a:pt x="107" y="484"/>
                    </a:lnTo>
                    <a:lnTo>
                      <a:pt x="89" y="473"/>
                    </a:lnTo>
                    <a:lnTo>
                      <a:pt x="70" y="465"/>
                    </a:lnTo>
                    <a:lnTo>
                      <a:pt x="50" y="458"/>
                    </a:lnTo>
                    <a:lnTo>
                      <a:pt x="30" y="456"/>
                    </a:lnTo>
                    <a:lnTo>
                      <a:pt x="7" y="457"/>
                    </a:lnTo>
                    <a:lnTo>
                      <a:pt x="1" y="441"/>
                    </a:lnTo>
                    <a:lnTo>
                      <a:pt x="0" y="421"/>
                    </a:lnTo>
                    <a:lnTo>
                      <a:pt x="1" y="401"/>
                    </a:lnTo>
                    <a:lnTo>
                      <a:pt x="2" y="383"/>
                    </a:lnTo>
                    <a:lnTo>
                      <a:pt x="9" y="307"/>
                    </a:lnTo>
                    <a:lnTo>
                      <a:pt x="5" y="176"/>
                    </a:lnTo>
                    <a:lnTo>
                      <a:pt x="8" y="158"/>
                    </a:lnTo>
                    <a:lnTo>
                      <a:pt x="14" y="141"/>
                    </a:lnTo>
                    <a:lnTo>
                      <a:pt x="22" y="125"/>
                    </a:lnTo>
                    <a:lnTo>
                      <a:pt x="32" y="109"/>
                    </a:lnTo>
                    <a:lnTo>
                      <a:pt x="43" y="94"/>
                    </a:lnTo>
                    <a:lnTo>
                      <a:pt x="56" y="80"/>
                    </a:lnTo>
                    <a:lnTo>
                      <a:pt x="69" y="67"/>
                    </a:lnTo>
                    <a:lnTo>
                      <a:pt x="84" y="55"/>
                    </a:lnTo>
                    <a:lnTo>
                      <a:pt x="98" y="44"/>
                    </a:lnTo>
                    <a:lnTo>
                      <a:pt x="114" y="33"/>
                    </a:lnTo>
                    <a:lnTo>
                      <a:pt x="129" y="24"/>
                    </a:lnTo>
                    <a:lnTo>
                      <a:pt x="144" y="17"/>
                    </a:lnTo>
                    <a:lnTo>
                      <a:pt x="159" y="11"/>
                    </a:lnTo>
                    <a:lnTo>
                      <a:pt x="173" y="6"/>
                    </a:lnTo>
                    <a:lnTo>
                      <a:pt x="187" y="3"/>
                    </a:lnTo>
                    <a:lnTo>
                      <a:pt x="199" y="0"/>
                    </a:lnTo>
                    <a:lnTo>
                      <a:pt x="207" y="3"/>
                    </a:lnTo>
                    <a:lnTo>
                      <a:pt x="215" y="5"/>
                    </a:lnTo>
                    <a:lnTo>
                      <a:pt x="224" y="8"/>
                    </a:lnTo>
                    <a:lnTo>
                      <a:pt x="232" y="11"/>
                    </a:lnTo>
                    <a:lnTo>
                      <a:pt x="240" y="17"/>
                    </a:lnTo>
                    <a:lnTo>
                      <a:pt x="246" y="23"/>
                    </a:lnTo>
                    <a:lnTo>
                      <a:pt x="253" y="30"/>
                    </a:lnTo>
                    <a:lnTo>
                      <a:pt x="257" y="40"/>
                    </a:lnTo>
                    <a:close/>
                  </a:path>
                </a:pathLst>
              </a:custGeom>
              <a:solidFill>
                <a:srgbClr val="BF00BF"/>
              </a:solidFill>
              <a:ln w="9525">
                <a:noFill/>
                <a:round/>
                <a:headEnd/>
                <a:tailEnd/>
              </a:ln>
            </p:spPr>
            <p:txBody>
              <a:bodyPr/>
              <a:lstStyle/>
              <a:p>
                <a:endParaRPr lang="es-AR"/>
              </a:p>
            </p:txBody>
          </p:sp>
          <p:sp>
            <p:nvSpPr>
              <p:cNvPr id="61" name="Freeform 190"/>
              <p:cNvSpPr>
                <a:spLocks/>
              </p:cNvSpPr>
              <p:nvPr/>
            </p:nvSpPr>
            <p:spPr bwMode="auto">
              <a:xfrm>
                <a:off x="2006" y="3482"/>
                <a:ext cx="223" cy="701"/>
              </a:xfrm>
              <a:custGeom>
                <a:avLst/>
                <a:gdLst>
                  <a:gd name="T0" fmla="*/ 223 w 223"/>
                  <a:gd name="T1" fmla="*/ 17 h 701"/>
                  <a:gd name="T2" fmla="*/ 223 w 223"/>
                  <a:gd name="T3" fmla="*/ 26 h 701"/>
                  <a:gd name="T4" fmla="*/ 173 w 223"/>
                  <a:gd name="T5" fmla="*/ 169 h 701"/>
                  <a:gd name="T6" fmla="*/ 149 w 223"/>
                  <a:gd name="T7" fmla="*/ 277 h 701"/>
                  <a:gd name="T8" fmla="*/ 132 w 223"/>
                  <a:gd name="T9" fmla="*/ 475 h 701"/>
                  <a:gd name="T10" fmla="*/ 133 w 223"/>
                  <a:gd name="T11" fmla="*/ 507 h 701"/>
                  <a:gd name="T12" fmla="*/ 135 w 223"/>
                  <a:gd name="T13" fmla="*/ 577 h 701"/>
                  <a:gd name="T14" fmla="*/ 137 w 223"/>
                  <a:gd name="T15" fmla="*/ 652 h 701"/>
                  <a:gd name="T16" fmla="*/ 138 w 223"/>
                  <a:gd name="T17" fmla="*/ 691 h 701"/>
                  <a:gd name="T18" fmla="*/ 124 w 223"/>
                  <a:gd name="T19" fmla="*/ 695 h 701"/>
                  <a:gd name="T20" fmla="*/ 108 w 223"/>
                  <a:gd name="T21" fmla="*/ 698 h 701"/>
                  <a:gd name="T22" fmla="*/ 90 w 223"/>
                  <a:gd name="T23" fmla="*/ 701 h 701"/>
                  <a:gd name="T24" fmla="*/ 72 w 223"/>
                  <a:gd name="T25" fmla="*/ 701 h 701"/>
                  <a:gd name="T26" fmla="*/ 53 w 223"/>
                  <a:gd name="T27" fmla="*/ 698 h 701"/>
                  <a:gd name="T28" fmla="*/ 36 w 223"/>
                  <a:gd name="T29" fmla="*/ 694 h 701"/>
                  <a:gd name="T30" fmla="*/ 20 w 223"/>
                  <a:gd name="T31" fmla="*/ 685 h 701"/>
                  <a:gd name="T32" fmla="*/ 8 w 223"/>
                  <a:gd name="T33" fmla="*/ 672 h 701"/>
                  <a:gd name="T34" fmla="*/ 0 w 223"/>
                  <a:gd name="T35" fmla="*/ 591 h 701"/>
                  <a:gd name="T36" fmla="*/ 2 w 223"/>
                  <a:gd name="T37" fmla="*/ 466 h 701"/>
                  <a:gd name="T38" fmla="*/ 6 w 223"/>
                  <a:gd name="T39" fmla="*/ 434 h 701"/>
                  <a:gd name="T40" fmla="*/ 8 w 223"/>
                  <a:gd name="T41" fmla="*/ 401 h 701"/>
                  <a:gd name="T42" fmla="*/ 14 w 223"/>
                  <a:gd name="T43" fmla="*/ 368 h 701"/>
                  <a:gd name="T44" fmla="*/ 22 w 223"/>
                  <a:gd name="T45" fmla="*/ 338 h 701"/>
                  <a:gd name="T46" fmla="*/ 26 w 223"/>
                  <a:gd name="T47" fmla="*/ 339 h 701"/>
                  <a:gd name="T48" fmla="*/ 31 w 223"/>
                  <a:gd name="T49" fmla="*/ 340 h 701"/>
                  <a:gd name="T50" fmla="*/ 36 w 223"/>
                  <a:gd name="T51" fmla="*/ 342 h 701"/>
                  <a:gd name="T52" fmla="*/ 40 w 223"/>
                  <a:gd name="T53" fmla="*/ 343 h 701"/>
                  <a:gd name="T54" fmla="*/ 46 w 223"/>
                  <a:gd name="T55" fmla="*/ 344 h 701"/>
                  <a:gd name="T56" fmla="*/ 50 w 223"/>
                  <a:gd name="T57" fmla="*/ 345 h 701"/>
                  <a:gd name="T58" fmla="*/ 54 w 223"/>
                  <a:gd name="T59" fmla="*/ 345 h 701"/>
                  <a:gd name="T60" fmla="*/ 59 w 223"/>
                  <a:gd name="T61" fmla="*/ 345 h 701"/>
                  <a:gd name="T62" fmla="*/ 64 w 223"/>
                  <a:gd name="T63" fmla="*/ 340 h 701"/>
                  <a:gd name="T64" fmla="*/ 67 w 223"/>
                  <a:gd name="T65" fmla="*/ 333 h 701"/>
                  <a:gd name="T66" fmla="*/ 71 w 223"/>
                  <a:gd name="T67" fmla="*/ 326 h 701"/>
                  <a:gd name="T68" fmla="*/ 74 w 223"/>
                  <a:gd name="T69" fmla="*/ 319 h 701"/>
                  <a:gd name="T70" fmla="*/ 76 w 223"/>
                  <a:gd name="T71" fmla="*/ 313 h 701"/>
                  <a:gd name="T72" fmla="*/ 79 w 223"/>
                  <a:gd name="T73" fmla="*/ 306 h 701"/>
                  <a:gd name="T74" fmla="*/ 85 w 223"/>
                  <a:gd name="T75" fmla="*/ 301 h 701"/>
                  <a:gd name="T76" fmla="*/ 91 w 223"/>
                  <a:gd name="T77" fmla="*/ 296 h 701"/>
                  <a:gd name="T78" fmla="*/ 101 w 223"/>
                  <a:gd name="T79" fmla="*/ 285 h 701"/>
                  <a:gd name="T80" fmla="*/ 108 w 223"/>
                  <a:gd name="T81" fmla="*/ 272 h 701"/>
                  <a:gd name="T82" fmla="*/ 111 w 223"/>
                  <a:gd name="T83" fmla="*/ 258 h 701"/>
                  <a:gd name="T84" fmla="*/ 113 w 223"/>
                  <a:gd name="T85" fmla="*/ 244 h 701"/>
                  <a:gd name="T86" fmla="*/ 112 w 223"/>
                  <a:gd name="T87" fmla="*/ 230 h 701"/>
                  <a:gd name="T88" fmla="*/ 112 w 223"/>
                  <a:gd name="T89" fmla="*/ 215 h 701"/>
                  <a:gd name="T90" fmla="*/ 111 w 223"/>
                  <a:gd name="T91" fmla="*/ 199 h 701"/>
                  <a:gd name="T92" fmla="*/ 111 w 223"/>
                  <a:gd name="T93" fmla="*/ 184 h 701"/>
                  <a:gd name="T94" fmla="*/ 109 w 223"/>
                  <a:gd name="T95" fmla="*/ 161 h 701"/>
                  <a:gd name="T96" fmla="*/ 103 w 223"/>
                  <a:gd name="T97" fmla="*/ 137 h 701"/>
                  <a:gd name="T98" fmla="*/ 99 w 223"/>
                  <a:gd name="T99" fmla="*/ 111 h 701"/>
                  <a:gd name="T100" fmla="*/ 97 w 223"/>
                  <a:gd name="T101" fmla="*/ 85 h 701"/>
                  <a:gd name="T102" fmla="*/ 97 w 223"/>
                  <a:gd name="T103" fmla="*/ 61 h 701"/>
                  <a:gd name="T104" fmla="*/ 102 w 223"/>
                  <a:gd name="T105" fmla="*/ 38 h 701"/>
                  <a:gd name="T106" fmla="*/ 115 w 223"/>
                  <a:gd name="T107" fmla="*/ 18 h 701"/>
                  <a:gd name="T108" fmla="*/ 137 w 223"/>
                  <a:gd name="T109" fmla="*/ 2 h 701"/>
                  <a:gd name="T110" fmla="*/ 139 w 223"/>
                  <a:gd name="T111" fmla="*/ 2 h 701"/>
                  <a:gd name="T112" fmla="*/ 146 w 223"/>
                  <a:gd name="T113" fmla="*/ 1 h 701"/>
                  <a:gd name="T114" fmla="*/ 156 w 223"/>
                  <a:gd name="T115" fmla="*/ 0 h 701"/>
                  <a:gd name="T116" fmla="*/ 168 w 223"/>
                  <a:gd name="T117" fmla="*/ 0 h 701"/>
                  <a:gd name="T118" fmla="*/ 181 w 223"/>
                  <a:gd name="T119" fmla="*/ 1 h 701"/>
                  <a:gd name="T120" fmla="*/ 196 w 223"/>
                  <a:gd name="T121" fmla="*/ 3 h 701"/>
                  <a:gd name="T122" fmla="*/ 210 w 223"/>
                  <a:gd name="T123" fmla="*/ 9 h 701"/>
                  <a:gd name="T124" fmla="*/ 223 w 223"/>
                  <a:gd name="T125" fmla="*/ 17 h 7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701"/>
                  <a:gd name="T191" fmla="*/ 223 w 223"/>
                  <a:gd name="T192" fmla="*/ 701 h 7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701">
                    <a:moveTo>
                      <a:pt x="223" y="17"/>
                    </a:moveTo>
                    <a:lnTo>
                      <a:pt x="223" y="26"/>
                    </a:lnTo>
                    <a:lnTo>
                      <a:pt x="173" y="169"/>
                    </a:lnTo>
                    <a:lnTo>
                      <a:pt x="149" y="277"/>
                    </a:lnTo>
                    <a:lnTo>
                      <a:pt x="132" y="475"/>
                    </a:lnTo>
                    <a:lnTo>
                      <a:pt x="133" y="507"/>
                    </a:lnTo>
                    <a:lnTo>
                      <a:pt x="135" y="577"/>
                    </a:lnTo>
                    <a:lnTo>
                      <a:pt x="137" y="652"/>
                    </a:lnTo>
                    <a:lnTo>
                      <a:pt x="138" y="691"/>
                    </a:lnTo>
                    <a:lnTo>
                      <a:pt x="124" y="695"/>
                    </a:lnTo>
                    <a:lnTo>
                      <a:pt x="108" y="698"/>
                    </a:lnTo>
                    <a:lnTo>
                      <a:pt x="90" y="701"/>
                    </a:lnTo>
                    <a:lnTo>
                      <a:pt x="72" y="701"/>
                    </a:lnTo>
                    <a:lnTo>
                      <a:pt x="53" y="698"/>
                    </a:lnTo>
                    <a:lnTo>
                      <a:pt x="36" y="694"/>
                    </a:lnTo>
                    <a:lnTo>
                      <a:pt x="20" y="685"/>
                    </a:lnTo>
                    <a:lnTo>
                      <a:pt x="8" y="672"/>
                    </a:lnTo>
                    <a:lnTo>
                      <a:pt x="0" y="591"/>
                    </a:lnTo>
                    <a:lnTo>
                      <a:pt x="2" y="466"/>
                    </a:lnTo>
                    <a:lnTo>
                      <a:pt x="6" y="434"/>
                    </a:lnTo>
                    <a:lnTo>
                      <a:pt x="8" y="401"/>
                    </a:lnTo>
                    <a:lnTo>
                      <a:pt x="14" y="368"/>
                    </a:lnTo>
                    <a:lnTo>
                      <a:pt x="22" y="338"/>
                    </a:lnTo>
                    <a:lnTo>
                      <a:pt x="26" y="339"/>
                    </a:lnTo>
                    <a:lnTo>
                      <a:pt x="31" y="340"/>
                    </a:lnTo>
                    <a:lnTo>
                      <a:pt x="36" y="342"/>
                    </a:lnTo>
                    <a:lnTo>
                      <a:pt x="40" y="343"/>
                    </a:lnTo>
                    <a:lnTo>
                      <a:pt x="46" y="344"/>
                    </a:lnTo>
                    <a:lnTo>
                      <a:pt x="50" y="345"/>
                    </a:lnTo>
                    <a:lnTo>
                      <a:pt x="54" y="345"/>
                    </a:lnTo>
                    <a:lnTo>
                      <a:pt x="59" y="345"/>
                    </a:lnTo>
                    <a:lnTo>
                      <a:pt x="64" y="340"/>
                    </a:lnTo>
                    <a:lnTo>
                      <a:pt x="67" y="333"/>
                    </a:lnTo>
                    <a:lnTo>
                      <a:pt x="71" y="326"/>
                    </a:lnTo>
                    <a:lnTo>
                      <a:pt x="74" y="319"/>
                    </a:lnTo>
                    <a:lnTo>
                      <a:pt x="76" y="313"/>
                    </a:lnTo>
                    <a:lnTo>
                      <a:pt x="79" y="306"/>
                    </a:lnTo>
                    <a:lnTo>
                      <a:pt x="85" y="301"/>
                    </a:lnTo>
                    <a:lnTo>
                      <a:pt x="91" y="296"/>
                    </a:lnTo>
                    <a:lnTo>
                      <a:pt x="101" y="285"/>
                    </a:lnTo>
                    <a:lnTo>
                      <a:pt x="108" y="272"/>
                    </a:lnTo>
                    <a:lnTo>
                      <a:pt x="111" y="258"/>
                    </a:lnTo>
                    <a:lnTo>
                      <a:pt x="113" y="244"/>
                    </a:lnTo>
                    <a:lnTo>
                      <a:pt x="112" y="230"/>
                    </a:lnTo>
                    <a:lnTo>
                      <a:pt x="112" y="215"/>
                    </a:lnTo>
                    <a:lnTo>
                      <a:pt x="111" y="199"/>
                    </a:lnTo>
                    <a:lnTo>
                      <a:pt x="111" y="184"/>
                    </a:lnTo>
                    <a:lnTo>
                      <a:pt x="109" y="161"/>
                    </a:lnTo>
                    <a:lnTo>
                      <a:pt x="103" y="137"/>
                    </a:lnTo>
                    <a:lnTo>
                      <a:pt x="99" y="111"/>
                    </a:lnTo>
                    <a:lnTo>
                      <a:pt x="97" y="85"/>
                    </a:lnTo>
                    <a:lnTo>
                      <a:pt x="97" y="61"/>
                    </a:lnTo>
                    <a:lnTo>
                      <a:pt x="102" y="38"/>
                    </a:lnTo>
                    <a:lnTo>
                      <a:pt x="115" y="18"/>
                    </a:lnTo>
                    <a:lnTo>
                      <a:pt x="137" y="2"/>
                    </a:lnTo>
                    <a:lnTo>
                      <a:pt x="139" y="2"/>
                    </a:lnTo>
                    <a:lnTo>
                      <a:pt x="146" y="1"/>
                    </a:lnTo>
                    <a:lnTo>
                      <a:pt x="156" y="0"/>
                    </a:lnTo>
                    <a:lnTo>
                      <a:pt x="168" y="0"/>
                    </a:lnTo>
                    <a:lnTo>
                      <a:pt x="181" y="1"/>
                    </a:lnTo>
                    <a:lnTo>
                      <a:pt x="196" y="3"/>
                    </a:lnTo>
                    <a:lnTo>
                      <a:pt x="210" y="9"/>
                    </a:lnTo>
                    <a:lnTo>
                      <a:pt x="223" y="17"/>
                    </a:lnTo>
                    <a:close/>
                  </a:path>
                </a:pathLst>
              </a:custGeom>
              <a:solidFill>
                <a:srgbClr val="00D8EF"/>
              </a:solidFill>
              <a:ln w="9525">
                <a:noFill/>
                <a:round/>
                <a:headEnd/>
                <a:tailEnd/>
              </a:ln>
            </p:spPr>
            <p:txBody>
              <a:bodyPr/>
              <a:lstStyle/>
              <a:p>
                <a:endParaRPr lang="es-AR"/>
              </a:p>
            </p:txBody>
          </p:sp>
          <p:sp>
            <p:nvSpPr>
              <p:cNvPr id="62" name="Freeform 191"/>
              <p:cNvSpPr>
                <a:spLocks/>
              </p:cNvSpPr>
              <p:nvPr/>
            </p:nvSpPr>
            <p:spPr bwMode="auto">
              <a:xfrm>
                <a:off x="1181" y="3488"/>
                <a:ext cx="337" cy="132"/>
              </a:xfrm>
              <a:custGeom>
                <a:avLst/>
                <a:gdLst>
                  <a:gd name="T0" fmla="*/ 319 w 337"/>
                  <a:gd name="T1" fmla="*/ 114 h 132"/>
                  <a:gd name="T2" fmla="*/ 306 w 337"/>
                  <a:gd name="T3" fmla="*/ 101 h 132"/>
                  <a:gd name="T4" fmla="*/ 288 w 337"/>
                  <a:gd name="T5" fmla="*/ 100 h 132"/>
                  <a:gd name="T6" fmla="*/ 266 w 337"/>
                  <a:gd name="T7" fmla="*/ 103 h 132"/>
                  <a:gd name="T8" fmla="*/ 245 w 337"/>
                  <a:gd name="T9" fmla="*/ 105 h 132"/>
                  <a:gd name="T10" fmla="*/ 234 w 337"/>
                  <a:gd name="T11" fmla="*/ 110 h 132"/>
                  <a:gd name="T12" fmla="*/ 225 w 337"/>
                  <a:gd name="T13" fmla="*/ 117 h 132"/>
                  <a:gd name="T14" fmla="*/ 216 w 337"/>
                  <a:gd name="T15" fmla="*/ 125 h 132"/>
                  <a:gd name="T16" fmla="*/ 207 w 337"/>
                  <a:gd name="T17" fmla="*/ 132 h 132"/>
                  <a:gd name="T18" fmla="*/ 176 w 337"/>
                  <a:gd name="T19" fmla="*/ 117 h 132"/>
                  <a:gd name="T20" fmla="*/ 189 w 337"/>
                  <a:gd name="T21" fmla="*/ 110 h 132"/>
                  <a:gd name="T22" fmla="*/ 202 w 337"/>
                  <a:gd name="T23" fmla="*/ 104 h 132"/>
                  <a:gd name="T24" fmla="*/ 212 w 337"/>
                  <a:gd name="T25" fmla="*/ 95 h 132"/>
                  <a:gd name="T26" fmla="*/ 200 w 337"/>
                  <a:gd name="T27" fmla="*/ 84 h 132"/>
                  <a:gd name="T28" fmla="*/ 173 w 337"/>
                  <a:gd name="T29" fmla="*/ 81 h 132"/>
                  <a:gd name="T30" fmla="*/ 146 w 337"/>
                  <a:gd name="T31" fmla="*/ 80 h 132"/>
                  <a:gd name="T32" fmla="*/ 118 w 337"/>
                  <a:gd name="T33" fmla="*/ 80 h 132"/>
                  <a:gd name="T34" fmla="*/ 91 w 337"/>
                  <a:gd name="T35" fmla="*/ 80 h 132"/>
                  <a:gd name="T36" fmla="*/ 69 w 337"/>
                  <a:gd name="T37" fmla="*/ 91 h 132"/>
                  <a:gd name="T38" fmla="*/ 48 w 337"/>
                  <a:gd name="T39" fmla="*/ 106 h 132"/>
                  <a:gd name="T40" fmla="*/ 25 w 337"/>
                  <a:gd name="T41" fmla="*/ 118 h 132"/>
                  <a:gd name="T42" fmla="*/ 7 w 337"/>
                  <a:gd name="T43" fmla="*/ 120 h 132"/>
                  <a:gd name="T44" fmla="*/ 2 w 337"/>
                  <a:gd name="T45" fmla="*/ 117 h 132"/>
                  <a:gd name="T46" fmla="*/ 5 w 337"/>
                  <a:gd name="T47" fmla="*/ 104 h 132"/>
                  <a:gd name="T48" fmla="*/ 20 w 337"/>
                  <a:gd name="T49" fmla="*/ 92 h 132"/>
                  <a:gd name="T50" fmla="*/ 39 w 337"/>
                  <a:gd name="T51" fmla="*/ 84 h 132"/>
                  <a:gd name="T52" fmla="*/ 57 w 337"/>
                  <a:gd name="T53" fmla="*/ 73 h 132"/>
                  <a:gd name="T54" fmla="*/ 66 w 337"/>
                  <a:gd name="T55" fmla="*/ 64 h 132"/>
                  <a:gd name="T56" fmla="*/ 68 w 337"/>
                  <a:gd name="T57" fmla="*/ 59 h 132"/>
                  <a:gd name="T58" fmla="*/ 62 w 337"/>
                  <a:gd name="T59" fmla="*/ 57 h 132"/>
                  <a:gd name="T60" fmla="*/ 50 w 337"/>
                  <a:gd name="T61" fmla="*/ 63 h 132"/>
                  <a:gd name="T62" fmla="*/ 38 w 337"/>
                  <a:gd name="T63" fmla="*/ 71 h 132"/>
                  <a:gd name="T64" fmla="*/ 27 w 337"/>
                  <a:gd name="T65" fmla="*/ 74 h 132"/>
                  <a:gd name="T66" fmla="*/ 34 w 337"/>
                  <a:gd name="T67" fmla="*/ 60 h 132"/>
                  <a:gd name="T68" fmla="*/ 56 w 337"/>
                  <a:gd name="T69" fmla="*/ 44 h 132"/>
                  <a:gd name="T70" fmla="*/ 81 w 337"/>
                  <a:gd name="T71" fmla="*/ 34 h 132"/>
                  <a:gd name="T72" fmla="*/ 107 w 337"/>
                  <a:gd name="T73" fmla="*/ 30 h 132"/>
                  <a:gd name="T74" fmla="*/ 124 w 337"/>
                  <a:gd name="T75" fmla="*/ 30 h 132"/>
                  <a:gd name="T76" fmla="*/ 131 w 337"/>
                  <a:gd name="T77" fmla="*/ 27 h 132"/>
                  <a:gd name="T78" fmla="*/ 131 w 337"/>
                  <a:gd name="T79" fmla="*/ 20 h 132"/>
                  <a:gd name="T80" fmla="*/ 135 w 337"/>
                  <a:gd name="T81" fmla="*/ 11 h 132"/>
                  <a:gd name="T82" fmla="*/ 158 w 337"/>
                  <a:gd name="T83" fmla="*/ 10 h 132"/>
                  <a:gd name="T84" fmla="*/ 194 w 337"/>
                  <a:gd name="T85" fmla="*/ 7 h 132"/>
                  <a:gd name="T86" fmla="*/ 230 w 337"/>
                  <a:gd name="T87" fmla="*/ 1 h 132"/>
                  <a:gd name="T88" fmla="*/ 264 w 337"/>
                  <a:gd name="T89" fmla="*/ 1 h 132"/>
                  <a:gd name="T90" fmla="*/ 337 w 337"/>
                  <a:gd name="T91" fmla="*/ 40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132"/>
                  <a:gd name="T140" fmla="*/ 337 w 337"/>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132">
                    <a:moveTo>
                      <a:pt x="337" y="40"/>
                    </a:moveTo>
                    <a:lnTo>
                      <a:pt x="319" y="114"/>
                    </a:lnTo>
                    <a:lnTo>
                      <a:pt x="314" y="105"/>
                    </a:lnTo>
                    <a:lnTo>
                      <a:pt x="306" y="101"/>
                    </a:lnTo>
                    <a:lnTo>
                      <a:pt x="298" y="100"/>
                    </a:lnTo>
                    <a:lnTo>
                      <a:pt x="288" y="100"/>
                    </a:lnTo>
                    <a:lnTo>
                      <a:pt x="277" y="102"/>
                    </a:lnTo>
                    <a:lnTo>
                      <a:pt x="266" y="103"/>
                    </a:lnTo>
                    <a:lnTo>
                      <a:pt x="255" y="105"/>
                    </a:lnTo>
                    <a:lnTo>
                      <a:pt x="245" y="105"/>
                    </a:lnTo>
                    <a:lnTo>
                      <a:pt x="240" y="107"/>
                    </a:lnTo>
                    <a:lnTo>
                      <a:pt x="234" y="110"/>
                    </a:lnTo>
                    <a:lnTo>
                      <a:pt x="230" y="113"/>
                    </a:lnTo>
                    <a:lnTo>
                      <a:pt x="225" y="117"/>
                    </a:lnTo>
                    <a:lnTo>
                      <a:pt x="220" y="120"/>
                    </a:lnTo>
                    <a:lnTo>
                      <a:pt x="216" y="125"/>
                    </a:lnTo>
                    <a:lnTo>
                      <a:pt x="212" y="128"/>
                    </a:lnTo>
                    <a:lnTo>
                      <a:pt x="207" y="132"/>
                    </a:lnTo>
                    <a:lnTo>
                      <a:pt x="170" y="122"/>
                    </a:lnTo>
                    <a:lnTo>
                      <a:pt x="176" y="117"/>
                    </a:lnTo>
                    <a:lnTo>
                      <a:pt x="182" y="114"/>
                    </a:lnTo>
                    <a:lnTo>
                      <a:pt x="189" y="110"/>
                    </a:lnTo>
                    <a:lnTo>
                      <a:pt x="195" y="107"/>
                    </a:lnTo>
                    <a:lnTo>
                      <a:pt x="202" y="104"/>
                    </a:lnTo>
                    <a:lnTo>
                      <a:pt x="207" y="100"/>
                    </a:lnTo>
                    <a:lnTo>
                      <a:pt x="212" y="95"/>
                    </a:lnTo>
                    <a:lnTo>
                      <a:pt x="214" y="88"/>
                    </a:lnTo>
                    <a:lnTo>
                      <a:pt x="200" y="84"/>
                    </a:lnTo>
                    <a:lnTo>
                      <a:pt x="186" y="82"/>
                    </a:lnTo>
                    <a:lnTo>
                      <a:pt x="173" y="81"/>
                    </a:lnTo>
                    <a:lnTo>
                      <a:pt x="159" y="80"/>
                    </a:lnTo>
                    <a:lnTo>
                      <a:pt x="146" y="80"/>
                    </a:lnTo>
                    <a:lnTo>
                      <a:pt x="132" y="81"/>
                    </a:lnTo>
                    <a:lnTo>
                      <a:pt x="118" y="80"/>
                    </a:lnTo>
                    <a:lnTo>
                      <a:pt x="103" y="80"/>
                    </a:lnTo>
                    <a:lnTo>
                      <a:pt x="91" y="80"/>
                    </a:lnTo>
                    <a:lnTo>
                      <a:pt x="80" y="84"/>
                    </a:lnTo>
                    <a:lnTo>
                      <a:pt x="69" y="91"/>
                    </a:lnTo>
                    <a:lnTo>
                      <a:pt x="59" y="98"/>
                    </a:lnTo>
                    <a:lnTo>
                      <a:pt x="48" y="106"/>
                    </a:lnTo>
                    <a:lnTo>
                      <a:pt x="37" y="113"/>
                    </a:lnTo>
                    <a:lnTo>
                      <a:pt x="25" y="118"/>
                    </a:lnTo>
                    <a:lnTo>
                      <a:pt x="12" y="120"/>
                    </a:lnTo>
                    <a:lnTo>
                      <a:pt x="7" y="120"/>
                    </a:lnTo>
                    <a:lnTo>
                      <a:pt x="5" y="118"/>
                    </a:lnTo>
                    <a:lnTo>
                      <a:pt x="2" y="117"/>
                    </a:lnTo>
                    <a:lnTo>
                      <a:pt x="0" y="114"/>
                    </a:lnTo>
                    <a:lnTo>
                      <a:pt x="5" y="104"/>
                    </a:lnTo>
                    <a:lnTo>
                      <a:pt x="12" y="97"/>
                    </a:lnTo>
                    <a:lnTo>
                      <a:pt x="20" y="92"/>
                    </a:lnTo>
                    <a:lnTo>
                      <a:pt x="30" y="88"/>
                    </a:lnTo>
                    <a:lnTo>
                      <a:pt x="39" y="84"/>
                    </a:lnTo>
                    <a:lnTo>
                      <a:pt x="48" y="80"/>
                    </a:lnTo>
                    <a:lnTo>
                      <a:pt x="57" y="73"/>
                    </a:lnTo>
                    <a:lnTo>
                      <a:pt x="64" y="66"/>
                    </a:lnTo>
                    <a:lnTo>
                      <a:pt x="66" y="64"/>
                    </a:lnTo>
                    <a:lnTo>
                      <a:pt x="67" y="61"/>
                    </a:lnTo>
                    <a:lnTo>
                      <a:pt x="68" y="59"/>
                    </a:lnTo>
                    <a:lnTo>
                      <a:pt x="68" y="57"/>
                    </a:lnTo>
                    <a:lnTo>
                      <a:pt x="62" y="57"/>
                    </a:lnTo>
                    <a:lnTo>
                      <a:pt x="56" y="59"/>
                    </a:lnTo>
                    <a:lnTo>
                      <a:pt x="50" y="63"/>
                    </a:lnTo>
                    <a:lnTo>
                      <a:pt x="44" y="67"/>
                    </a:lnTo>
                    <a:lnTo>
                      <a:pt x="38" y="71"/>
                    </a:lnTo>
                    <a:lnTo>
                      <a:pt x="33" y="73"/>
                    </a:lnTo>
                    <a:lnTo>
                      <a:pt x="27" y="74"/>
                    </a:lnTo>
                    <a:lnTo>
                      <a:pt x="24" y="71"/>
                    </a:lnTo>
                    <a:lnTo>
                      <a:pt x="34" y="60"/>
                    </a:lnTo>
                    <a:lnTo>
                      <a:pt x="44" y="52"/>
                    </a:lnTo>
                    <a:lnTo>
                      <a:pt x="56" y="44"/>
                    </a:lnTo>
                    <a:lnTo>
                      <a:pt x="68" y="39"/>
                    </a:lnTo>
                    <a:lnTo>
                      <a:pt x="81" y="34"/>
                    </a:lnTo>
                    <a:lnTo>
                      <a:pt x="94" y="31"/>
                    </a:lnTo>
                    <a:lnTo>
                      <a:pt x="107" y="30"/>
                    </a:lnTo>
                    <a:lnTo>
                      <a:pt x="121" y="31"/>
                    </a:lnTo>
                    <a:lnTo>
                      <a:pt x="124" y="30"/>
                    </a:lnTo>
                    <a:lnTo>
                      <a:pt x="128" y="29"/>
                    </a:lnTo>
                    <a:lnTo>
                      <a:pt x="131" y="27"/>
                    </a:lnTo>
                    <a:lnTo>
                      <a:pt x="133" y="24"/>
                    </a:lnTo>
                    <a:lnTo>
                      <a:pt x="131" y="20"/>
                    </a:lnTo>
                    <a:lnTo>
                      <a:pt x="132" y="15"/>
                    </a:lnTo>
                    <a:lnTo>
                      <a:pt x="135" y="11"/>
                    </a:lnTo>
                    <a:lnTo>
                      <a:pt x="141" y="9"/>
                    </a:lnTo>
                    <a:lnTo>
                      <a:pt x="158" y="10"/>
                    </a:lnTo>
                    <a:lnTo>
                      <a:pt x="177" y="9"/>
                    </a:lnTo>
                    <a:lnTo>
                      <a:pt x="194" y="7"/>
                    </a:lnTo>
                    <a:lnTo>
                      <a:pt x="213" y="4"/>
                    </a:lnTo>
                    <a:lnTo>
                      <a:pt x="230" y="1"/>
                    </a:lnTo>
                    <a:lnTo>
                      <a:pt x="247" y="0"/>
                    </a:lnTo>
                    <a:lnTo>
                      <a:pt x="264" y="1"/>
                    </a:lnTo>
                    <a:lnTo>
                      <a:pt x="281" y="7"/>
                    </a:lnTo>
                    <a:lnTo>
                      <a:pt x="337" y="40"/>
                    </a:lnTo>
                    <a:close/>
                  </a:path>
                </a:pathLst>
              </a:custGeom>
              <a:solidFill>
                <a:srgbClr val="E2BFB7"/>
              </a:solidFill>
              <a:ln w="9525">
                <a:noFill/>
                <a:round/>
                <a:headEnd/>
                <a:tailEnd/>
              </a:ln>
            </p:spPr>
            <p:txBody>
              <a:bodyPr/>
              <a:lstStyle/>
              <a:p>
                <a:endParaRPr lang="es-AR"/>
              </a:p>
            </p:txBody>
          </p:sp>
          <p:sp>
            <p:nvSpPr>
              <p:cNvPr id="63" name="Freeform 192"/>
              <p:cNvSpPr>
                <a:spLocks/>
              </p:cNvSpPr>
              <p:nvPr/>
            </p:nvSpPr>
            <p:spPr bwMode="auto">
              <a:xfrm>
                <a:off x="1116" y="3631"/>
                <a:ext cx="886" cy="353"/>
              </a:xfrm>
              <a:custGeom>
                <a:avLst/>
                <a:gdLst>
                  <a:gd name="T0" fmla="*/ 349 w 886"/>
                  <a:gd name="T1" fmla="*/ 56 h 353"/>
                  <a:gd name="T2" fmla="*/ 391 w 886"/>
                  <a:gd name="T3" fmla="*/ 80 h 353"/>
                  <a:gd name="T4" fmla="*/ 579 w 886"/>
                  <a:gd name="T5" fmla="*/ 130 h 353"/>
                  <a:gd name="T6" fmla="*/ 658 w 886"/>
                  <a:gd name="T7" fmla="*/ 161 h 353"/>
                  <a:gd name="T8" fmla="*/ 698 w 886"/>
                  <a:gd name="T9" fmla="*/ 222 h 353"/>
                  <a:gd name="T10" fmla="*/ 720 w 886"/>
                  <a:gd name="T11" fmla="*/ 226 h 353"/>
                  <a:gd name="T12" fmla="*/ 698 w 886"/>
                  <a:gd name="T13" fmla="*/ 163 h 353"/>
                  <a:gd name="T14" fmla="*/ 721 w 886"/>
                  <a:gd name="T15" fmla="*/ 120 h 353"/>
                  <a:gd name="T16" fmla="*/ 763 w 886"/>
                  <a:gd name="T17" fmla="*/ 147 h 353"/>
                  <a:gd name="T18" fmla="*/ 807 w 886"/>
                  <a:gd name="T19" fmla="*/ 172 h 353"/>
                  <a:gd name="T20" fmla="*/ 852 w 886"/>
                  <a:gd name="T21" fmla="*/ 190 h 353"/>
                  <a:gd name="T22" fmla="*/ 880 w 886"/>
                  <a:gd name="T23" fmla="*/ 210 h 353"/>
                  <a:gd name="T24" fmla="*/ 864 w 886"/>
                  <a:gd name="T25" fmla="*/ 280 h 353"/>
                  <a:gd name="T26" fmla="*/ 831 w 886"/>
                  <a:gd name="T27" fmla="*/ 340 h 353"/>
                  <a:gd name="T28" fmla="*/ 761 w 886"/>
                  <a:gd name="T29" fmla="*/ 353 h 353"/>
                  <a:gd name="T30" fmla="*/ 676 w 886"/>
                  <a:gd name="T31" fmla="*/ 341 h 353"/>
                  <a:gd name="T32" fmla="*/ 593 w 886"/>
                  <a:gd name="T33" fmla="*/ 312 h 353"/>
                  <a:gd name="T34" fmla="*/ 516 w 886"/>
                  <a:gd name="T35" fmla="*/ 269 h 353"/>
                  <a:gd name="T36" fmla="*/ 443 w 886"/>
                  <a:gd name="T37" fmla="*/ 217 h 353"/>
                  <a:gd name="T38" fmla="*/ 381 w 886"/>
                  <a:gd name="T39" fmla="*/ 168 h 353"/>
                  <a:gd name="T40" fmla="*/ 343 w 886"/>
                  <a:gd name="T41" fmla="*/ 152 h 353"/>
                  <a:gd name="T42" fmla="*/ 300 w 886"/>
                  <a:gd name="T43" fmla="*/ 146 h 353"/>
                  <a:gd name="T44" fmla="*/ 233 w 886"/>
                  <a:gd name="T45" fmla="*/ 154 h 353"/>
                  <a:gd name="T46" fmla="*/ 163 w 886"/>
                  <a:gd name="T47" fmla="*/ 145 h 353"/>
                  <a:gd name="T48" fmla="*/ 109 w 886"/>
                  <a:gd name="T49" fmla="*/ 154 h 353"/>
                  <a:gd name="T50" fmla="*/ 82 w 886"/>
                  <a:gd name="T51" fmla="*/ 170 h 353"/>
                  <a:gd name="T52" fmla="*/ 59 w 886"/>
                  <a:gd name="T53" fmla="*/ 173 h 353"/>
                  <a:gd name="T54" fmla="*/ 55 w 886"/>
                  <a:gd name="T55" fmla="*/ 159 h 353"/>
                  <a:gd name="T56" fmla="*/ 98 w 886"/>
                  <a:gd name="T57" fmla="*/ 128 h 353"/>
                  <a:gd name="T58" fmla="*/ 133 w 886"/>
                  <a:gd name="T59" fmla="*/ 104 h 353"/>
                  <a:gd name="T60" fmla="*/ 121 w 886"/>
                  <a:gd name="T61" fmla="*/ 97 h 353"/>
                  <a:gd name="T62" fmla="*/ 82 w 886"/>
                  <a:gd name="T63" fmla="*/ 115 h 353"/>
                  <a:gd name="T64" fmla="*/ 48 w 886"/>
                  <a:gd name="T65" fmla="*/ 111 h 353"/>
                  <a:gd name="T66" fmla="*/ 39 w 886"/>
                  <a:gd name="T67" fmla="*/ 97 h 353"/>
                  <a:gd name="T68" fmla="*/ 37 w 886"/>
                  <a:gd name="T69" fmla="*/ 110 h 353"/>
                  <a:gd name="T70" fmla="*/ 28 w 886"/>
                  <a:gd name="T71" fmla="*/ 129 h 353"/>
                  <a:gd name="T72" fmla="*/ 13 w 886"/>
                  <a:gd name="T73" fmla="*/ 125 h 353"/>
                  <a:gd name="T74" fmla="*/ 29 w 886"/>
                  <a:gd name="T75" fmla="*/ 93 h 353"/>
                  <a:gd name="T76" fmla="*/ 59 w 886"/>
                  <a:gd name="T77" fmla="*/ 70 h 353"/>
                  <a:gd name="T78" fmla="*/ 95 w 886"/>
                  <a:gd name="T79" fmla="*/ 68 h 353"/>
                  <a:gd name="T80" fmla="*/ 125 w 886"/>
                  <a:gd name="T81" fmla="*/ 62 h 353"/>
                  <a:gd name="T82" fmla="*/ 124 w 886"/>
                  <a:gd name="T83" fmla="*/ 49 h 353"/>
                  <a:gd name="T84" fmla="*/ 86 w 886"/>
                  <a:gd name="T85" fmla="*/ 49 h 353"/>
                  <a:gd name="T86" fmla="*/ 48 w 886"/>
                  <a:gd name="T87" fmla="*/ 45 h 353"/>
                  <a:gd name="T88" fmla="*/ 28 w 886"/>
                  <a:gd name="T89" fmla="*/ 69 h 353"/>
                  <a:gd name="T90" fmla="*/ 11 w 886"/>
                  <a:gd name="T91" fmla="*/ 94 h 353"/>
                  <a:gd name="T92" fmla="*/ 0 w 886"/>
                  <a:gd name="T93" fmla="*/ 92 h 353"/>
                  <a:gd name="T94" fmla="*/ 26 w 886"/>
                  <a:gd name="T95" fmla="*/ 58 h 353"/>
                  <a:gd name="T96" fmla="*/ 55 w 886"/>
                  <a:gd name="T97" fmla="*/ 26 h 353"/>
                  <a:gd name="T98" fmla="*/ 110 w 886"/>
                  <a:gd name="T99" fmla="*/ 20 h 353"/>
                  <a:gd name="T100" fmla="*/ 163 w 886"/>
                  <a:gd name="T101" fmla="*/ 15 h 353"/>
                  <a:gd name="T102" fmla="*/ 180 w 886"/>
                  <a:gd name="T103" fmla="*/ 0 h 353"/>
                  <a:gd name="T104" fmla="*/ 253 w 886"/>
                  <a:gd name="T105" fmla="*/ 13 h 353"/>
                  <a:gd name="T106" fmla="*/ 319 w 886"/>
                  <a:gd name="T107" fmla="*/ 36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6"/>
                  <a:gd name="T163" fmla="*/ 0 h 353"/>
                  <a:gd name="T164" fmla="*/ 886 w 886"/>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6" h="353">
                    <a:moveTo>
                      <a:pt x="319" y="36"/>
                    </a:moveTo>
                    <a:lnTo>
                      <a:pt x="329" y="44"/>
                    </a:lnTo>
                    <a:lnTo>
                      <a:pt x="340" y="50"/>
                    </a:lnTo>
                    <a:lnTo>
                      <a:pt x="349" y="56"/>
                    </a:lnTo>
                    <a:lnTo>
                      <a:pt x="360" y="62"/>
                    </a:lnTo>
                    <a:lnTo>
                      <a:pt x="370" y="68"/>
                    </a:lnTo>
                    <a:lnTo>
                      <a:pt x="380" y="74"/>
                    </a:lnTo>
                    <a:lnTo>
                      <a:pt x="391" y="80"/>
                    </a:lnTo>
                    <a:lnTo>
                      <a:pt x="401" y="85"/>
                    </a:lnTo>
                    <a:lnTo>
                      <a:pt x="538" y="118"/>
                    </a:lnTo>
                    <a:lnTo>
                      <a:pt x="559" y="124"/>
                    </a:lnTo>
                    <a:lnTo>
                      <a:pt x="579" y="130"/>
                    </a:lnTo>
                    <a:lnTo>
                      <a:pt x="600" y="135"/>
                    </a:lnTo>
                    <a:lnTo>
                      <a:pt x="621" y="142"/>
                    </a:lnTo>
                    <a:lnTo>
                      <a:pt x="640" y="151"/>
                    </a:lnTo>
                    <a:lnTo>
                      <a:pt x="658" y="161"/>
                    </a:lnTo>
                    <a:lnTo>
                      <a:pt x="673" y="177"/>
                    </a:lnTo>
                    <a:lnTo>
                      <a:pt x="686" y="197"/>
                    </a:lnTo>
                    <a:lnTo>
                      <a:pt x="693" y="209"/>
                    </a:lnTo>
                    <a:lnTo>
                      <a:pt x="698" y="222"/>
                    </a:lnTo>
                    <a:lnTo>
                      <a:pt x="706" y="233"/>
                    </a:lnTo>
                    <a:lnTo>
                      <a:pt x="717" y="242"/>
                    </a:lnTo>
                    <a:lnTo>
                      <a:pt x="722" y="234"/>
                    </a:lnTo>
                    <a:lnTo>
                      <a:pt x="720" y="226"/>
                    </a:lnTo>
                    <a:lnTo>
                      <a:pt x="713" y="218"/>
                    </a:lnTo>
                    <a:lnTo>
                      <a:pt x="710" y="209"/>
                    </a:lnTo>
                    <a:lnTo>
                      <a:pt x="703" y="187"/>
                    </a:lnTo>
                    <a:lnTo>
                      <a:pt x="698" y="163"/>
                    </a:lnTo>
                    <a:lnTo>
                      <a:pt x="698" y="139"/>
                    </a:lnTo>
                    <a:lnTo>
                      <a:pt x="705" y="115"/>
                    </a:lnTo>
                    <a:lnTo>
                      <a:pt x="710" y="115"/>
                    </a:lnTo>
                    <a:lnTo>
                      <a:pt x="721" y="120"/>
                    </a:lnTo>
                    <a:lnTo>
                      <a:pt x="732" y="127"/>
                    </a:lnTo>
                    <a:lnTo>
                      <a:pt x="743" y="133"/>
                    </a:lnTo>
                    <a:lnTo>
                      <a:pt x="753" y="140"/>
                    </a:lnTo>
                    <a:lnTo>
                      <a:pt x="763" y="147"/>
                    </a:lnTo>
                    <a:lnTo>
                      <a:pt x="774" y="154"/>
                    </a:lnTo>
                    <a:lnTo>
                      <a:pt x="785" y="160"/>
                    </a:lnTo>
                    <a:lnTo>
                      <a:pt x="796" y="166"/>
                    </a:lnTo>
                    <a:lnTo>
                      <a:pt x="807" y="172"/>
                    </a:lnTo>
                    <a:lnTo>
                      <a:pt x="818" y="178"/>
                    </a:lnTo>
                    <a:lnTo>
                      <a:pt x="829" y="182"/>
                    </a:lnTo>
                    <a:lnTo>
                      <a:pt x="840" y="187"/>
                    </a:lnTo>
                    <a:lnTo>
                      <a:pt x="852" y="190"/>
                    </a:lnTo>
                    <a:lnTo>
                      <a:pt x="863" y="192"/>
                    </a:lnTo>
                    <a:lnTo>
                      <a:pt x="875" y="194"/>
                    </a:lnTo>
                    <a:lnTo>
                      <a:pt x="886" y="194"/>
                    </a:lnTo>
                    <a:lnTo>
                      <a:pt x="880" y="210"/>
                    </a:lnTo>
                    <a:lnTo>
                      <a:pt x="876" y="228"/>
                    </a:lnTo>
                    <a:lnTo>
                      <a:pt x="871" y="245"/>
                    </a:lnTo>
                    <a:lnTo>
                      <a:pt x="868" y="263"/>
                    </a:lnTo>
                    <a:lnTo>
                      <a:pt x="864" y="280"/>
                    </a:lnTo>
                    <a:lnTo>
                      <a:pt x="859" y="298"/>
                    </a:lnTo>
                    <a:lnTo>
                      <a:pt x="854" y="314"/>
                    </a:lnTo>
                    <a:lnTo>
                      <a:pt x="846" y="330"/>
                    </a:lnTo>
                    <a:lnTo>
                      <a:pt x="831" y="340"/>
                    </a:lnTo>
                    <a:lnTo>
                      <a:pt x="816" y="348"/>
                    </a:lnTo>
                    <a:lnTo>
                      <a:pt x="798" y="351"/>
                    </a:lnTo>
                    <a:lnTo>
                      <a:pt x="781" y="353"/>
                    </a:lnTo>
                    <a:lnTo>
                      <a:pt x="761" y="353"/>
                    </a:lnTo>
                    <a:lnTo>
                      <a:pt x="742" y="352"/>
                    </a:lnTo>
                    <a:lnTo>
                      <a:pt x="720" y="350"/>
                    </a:lnTo>
                    <a:lnTo>
                      <a:pt x="698" y="347"/>
                    </a:lnTo>
                    <a:lnTo>
                      <a:pt x="676" y="341"/>
                    </a:lnTo>
                    <a:lnTo>
                      <a:pt x="656" y="336"/>
                    </a:lnTo>
                    <a:lnTo>
                      <a:pt x="635" y="328"/>
                    </a:lnTo>
                    <a:lnTo>
                      <a:pt x="614" y="321"/>
                    </a:lnTo>
                    <a:lnTo>
                      <a:pt x="593" y="312"/>
                    </a:lnTo>
                    <a:lnTo>
                      <a:pt x="574" y="302"/>
                    </a:lnTo>
                    <a:lnTo>
                      <a:pt x="554" y="291"/>
                    </a:lnTo>
                    <a:lnTo>
                      <a:pt x="536" y="280"/>
                    </a:lnTo>
                    <a:lnTo>
                      <a:pt x="516" y="269"/>
                    </a:lnTo>
                    <a:lnTo>
                      <a:pt x="498" y="256"/>
                    </a:lnTo>
                    <a:lnTo>
                      <a:pt x="480" y="244"/>
                    </a:lnTo>
                    <a:lnTo>
                      <a:pt x="462" y="230"/>
                    </a:lnTo>
                    <a:lnTo>
                      <a:pt x="443" y="217"/>
                    </a:lnTo>
                    <a:lnTo>
                      <a:pt x="426" y="203"/>
                    </a:lnTo>
                    <a:lnTo>
                      <a:pt x="408" y="189"/>
                    </a:lnTo>
                    <a:lnTo>
                      <a:pt x="391" y="173"/>
                    </a:lnTo>
                    <a:lnTo>
                      <a:pt x="381" y="168"/>
                    </a:lnTo>
                    <a:lnTo>
                      <a:pt x="372" y="164"/>
                    </a:lnTo>
                    <a:lnTo>
                      <a:pt x="363" y="159"/>
                    </a:lnTo>
                    <a:lnTo>
                      <a:pt x="353" y="156"/>
                    </a:lnTo>
                    <a:lnTo>
                      <a:pt x="343" y="152"/>
                    </a:lnTo>
                    <a:lnTo>
                      <a:pt x="333" y="148"/>
                    </a:lnTo>
                    <a:lnTo>
                      <a:pt x="324" y="145"/>
                    </a:lnTo>
                    <a:lnTo>
                      <a:pt x="315" y="141"/>
                    </a:lnTo>
                    <a:lnTo>
                      <a:pt x="300" y="146"/>
                    </a:lnTo>
                    <a:lnTo>
                      <a:pt x="285" y="151"/>
                    </a:lnTo>
                    <a:lnTo>
                      <a:pt x="269" y="153"/>
                    </a:lnTo>
                    <a:lnTo>
                      <a:pt x="251" y="154"/>
                    </a:lnTo>
                    <a:lnTo>
                      <a:pt x="233" y="154"/>
                    </a:lnTo>
                    <a:lnTo>
                      <a:pt x="216" y="153"/>
                    </a:lnTo>
                    <a:lnTo>
                      <a:pt x="197" y="151"/>
                    </a:lnTo>
                    <a:lnTo>
                      <a:pt x="181" y="147"/>
                    </a:lnTo>
                    <a:lnTo>
                      <a:pt x="163" y="145"/>
                    </a:lnTo>
                    <a:lnTo>
                      <a:pt x="147" y="145"/>
                    </a:lnTo>
                    <a:lnTo>
                      <a:pt x="132" y="147"/>
                    </a:lnTo>
                    <a:lnTo>
                      <a:pt x="120" y="149"/>
                    </a:lnTo>
                    <a:lnTo>
                      <a:pt x="109" y="154"/>
                    </a:lnTo>
                    <a:lnTo>
                      <a:pt x="99" y="158"/>
                    </a:lnTo>
                    <a:lnTo>
                      <a:pt x="92" y="163"/>
                    </a:lnTo>
                    <a:lnTo>
                      <a:pt x="88" y="166"/>
                    </a:lnTo>
                    <a:lnTo>
                      <a:pt x="82" y="170"/>
                    </a:lnTo>
                    <a:lnTo>
                      <a:pt x="75" y="173"/>
                    </a:lnTo>
                    <a:lnTo>
                      <a:pt x="68" y="175"/>
                    </a:lnTo>
                    <a:lnTo>
                      <a:pt x="63" y="175"/>
                    </a:lnTo>
                    <a:lnTo>
                      <a:pt x="59" y="173"/>
                    </a:lnTo>
                    <a:lnTo>
                      <a:pt x="54" y="172"/>
                    </a:lnTo>
                    <a:lnTo>
                      <a:pt x="52" y="171"/>
                    </a:lnTo>
                    <a:lnTo>
                      <a:pt x="51" y="171"/>
                    </a:lnTo>
                    <a:lnTo>
                      <a:pt x="55" y="159"/>
                    </a:lnTo>
                    <a:lnTo>
                      <a:pt x="63" y="149"/>
                    </a:lnTo>
                    <a:lnTo>
                      <a:pt x="73" y="142"/>
                    </a:lnTo>
                    <a:lnTo>
                      <a:pt x="85" y="134"/>
                    </a:lnTo>
                    <a:lnTo>
                      <a:pt x="98" y="128"/>
                    </a:lnTo>
                    <a:lnTo>
                      <a:pt x="110" y="122"/>
                    </a:lnTo>
                    <a:lnTo>
                      <a:pt x="122" y="116"/>
                    </a:lnTo>
                    <a:lnTo>
                      <a:pt x="132" y="109"/>
                    </a:lnTo>
                    <a:lnTo>
                      <a:pt x="133" y="104"/>
                    </a:lnTo>
                    <a:lnTo>
                      <a:pt x="134" y="99"/>
                    </a:lnTo>
                    <a:lnTo>
                      <a:pt x="134" y="94"/>
                    </a:lnTo>
                    <a:lnTo>
                      <a:pt x="129" y="91"/>
                    </a:lnTo>
                    <a:lnTo>
                      <a:pt x="121" y="97"/>
                    </a:lnTo>
                    <a:lnTo>
                      <a:pt x="112" y="103"/>
                    </a:lnTo>
                    <a:lnTo>
                      <a:pt x="102" y="107"/>
                    </a:lnTo>
                    <a:lnTo>
                      <a:pt x="92" y="111"/>
                    </a:lnTo>
                    <a:lnTo>
                      <a:pt x="82" y="115"/>
                    </a:lnTo>
                    <a:lnTo>
                      <a:pt x="71" y="117"/>
                    </a:lnTo>
                    <a:lnTo>
                      <a:pt x="60" y="117"/>
                    </a:lnTo>
                    <a:lnTo>
                      <a:pt x="49" y="116"/>
                    </a:lnTo>
                    <a:lnTo>
                      <a:pt x="48" y="111"/>
                    </a:lnTo>
                    <a:lnTo>
                      <a:pt x="47" y="105"/>
                    </a:lnTo>
                    <a:lnTo>
                      <a:pt x="44" y="100"/>
                    </a:lnTo>
                    <a:lnTo>
                      <a:pt x="42" y="97"/>
                    </a:lnTo>
                    <a:lnTo>
                      <a:pt x="39" y="97"/>
                    </a:lnTo>
                    <a:lnTo>
                      <a:pt x="37" y="98"/>
                    </a:lnTo>
                    <a:lnTo>
                      <a:pt x="35" y="102"/>
                    </a:lnTo>
                    <a:lnTo>
                      <a:pt x="34" y="105"/>
                    </a:lnTo>
                    <a:lnTo>
                      <a:pt x="37" y="110"/>
                    </a:lnTo>
                    <a:lnTo>
                      <a:pt x="37" y="116"/>
                    </a:lnTo>
                    <a:lnTo>
                      <a:pt x="35" y="121"/>
                    </a:lnTo>
                    <a:lnTo>
                      <a:pt x="31" y="125"/>
                    </a:lnTo>
                    <a:lnTo>
                      <a:pt x="28" y="129"/>
                    </a:lnTo>
                    <a:lnTo>
                      <a:pt x="24" y="133"/>
                    </a:lnTo>
                    <a:lnTo>
                      <a:pt x="18" y="135"/>
                    </a:lnTo>
                    <a:lnTo>
                      <a:pt x="15" y="134"/>
                    </a:lnTo>
                    <a:lnTo>
                      <a:pt x="13" y="125"/>
                    </a:lnTo>
                    <a:lnTo>
                      <a:pt x="14" y="117"/>
                    </a:lnTo>
                    <a:lnTo>
                      <a:pt x="17" y="108"/>
                    </a:lnTo>
                    <a:lnTo>
                      <a:pt x="23" y="100"/>
                    </a:lnTo>
                    <a:lnTo>
                      <a:pt x="29" y="93"/>
                    </a:lnTo>
                    <a:lnTo>
                      <a:pt x="36" y="85"/>
                    </a:lnTo>
                    <a:lnTo>
                      <a:pt x="43" y="79"/>
                    </a:lnTo>
                    <a:lnTo>
                      <a:pt x="50" y="71"/>
                    </a:lnTo>
                    <a:lnTo>
                      <a:pt x="59" y="70"/>
                    </a:lnTo>
                    <a:lnTo>
                      <a:pt x="68" y="70"/>
                    </a:lnTo>
                    <a:lnTo>
                      <a:pt x="77" y="69"/>
                    </a:lnTo>
                    <a:lnTo>
                      <a:pt x="86" y="69"/>
                    </a:lnTo>
                    <a:lnTo>
                      <a:pt x="95" y="68"/>
                    </a:lnTo>
                    <a:lnTo>
                      <a:pt x="104" y="67"/>
                    </a:lnTo>
                    <a:lnTo>
                      <a:pt x="113" y="66"/>
                    </a:lnTo>
                    <a:lnTo>
                      <a:pt x="123" y="64"/>
                    </a:lnTo>
                    <a:lnTo>
                      <a:pt x="125" y="62"/>
                    </a:lnTo>
                    <a:lnTo>
                      <a:pt x="127" y="59"/>
                    </a:lnTo>
                    <a:lnTo>
                      <a:pt x="127" y="56"/>
                    </a:lnTo>
                    <a:lnTo>
                      <a:pt x="127" y="52"/>
                    </a:lnTo>
                    <a:lnTo>
                      <a:pt x="124" y="49"/>
                    </a:lnTo>
                    <a:lnTo>
                      <a:pt x="114" y="50"/>
                    </a:lnTo>
                    <a:lnTo>
                      <a:pt x="104" y="50"/>
                    </a:lnTo>
                    <a:lnTo>
                      <a:pt x="95" y="50"/>
                    </a:lnTo>
                    <a:lnTo>
                      <a:pt x="86" y="49"/>
                    </a:lnTo>
                    <a:lnTo>
                      <a:pt x="76" y="48"/>
                    </a:lnTo>
                    <a:lnTo>
                      <a:pt x="66" y="47"/>
                    </a:lnTo>
                    <a:lnTo>
                      <a:pt x="58" y="46"/>
                    </a:lnTo>
                    <a:lnTo>
                      <a:pt x="48" y="45"/>
                    </a:lnTo>
                    <a:lnTo>
                      <a:pt x="42" y="51"/>
                    </a:lnTo>
                    <a:lnTo>
                      <a:pt x="38" y="57"/>
                    </a:lnTo>
                    <a:lnTo>
                      <a:pt x="33" y="63"/>
                    </a:lnTo>
                    <a:lnTo>
                      <a:pt x="28" y="69"/>
                    </a:lnTo>
                    <a:lnTo>
                      <a:pt x="24" y="75"/>
                    </a:lnTo>
                    <a:lnTo>
                      <a:pt x="19" y="81"/>
                    </a:lnTo>
                    <a:lnTo>
                      <a:pt x="15" y="87"/>
                    </a:lnTo>
                    <a:lnTo>
                      <a:pt x="11" y="94"/>
                    </a:lnTo>
                    <a:lnTo>
                      <a:pt x="7" y="96"/>
                    </a:lnTo>
                    <a:lnTo>
                      <a:pt x="5" y="95"/>
                    </a:lnTo>
                    <a:lnTo>
                      <a:pt x="2" y="93"/>
                    </a:lnTo>
                    <a:lnTo>
                      <a:pt x="0" y="92"/>
                    </a:lnTo>
                    <a:lnTo>
                      <a:pt x="5" y="84"/>
                    </a:lnTo>
                    <a:lnTo>
                      <a:pt x="12" y="75"/>
                    </a:lnTo>
                    <a:lnTo>
                      <a:pt x="18" y="67"/>
                    </a:lnTo>
                    <a:lnTo>
                      <a:pt x="26" y="58"/>
                    </a:lnTo>
                    <a:lnTo>
                      <a:pt x="33" y="49"/>
                    </a:lnTo>
                    <a:lnTo>
                      <a:pt x="40" y="40"/>
                    </a:lnTo>
                    <a:lnTo>
                      <a:pt x="48" y="33"/>
                    </a:lnTo>
                    <a:lnTo>
                      <a:pt x="55" y="26"/>
                    </a:lnTo>
                    <a:lnTo>
                      <a:pt x="67" y="21"/>
                    </a:lnTo>
                    <a:lnTo>
                      <a:pt x="82" y="19"/>
                    </a:lnTo>
                    <a:lnTo>
                      <a:pt x="95" y="19"/>
                    </a:lnTo>
                    <a:lnTo>
                      <a:pt x="110" y="20"/>
                    </a:lnTo>
                    <a:lnTo>
                      <a:pt x="124" y="21"/>
                    </a:lnTo>
                    <a:lnTo>
                      <a:pt x="137" y="21"/>
                    </a:lnTo>
                    <a:lnTo>
                      <a:pt x="151" y="20"/>
                    </a:lnTo>
                    <a:lnTo>
                      <a:pt x="163" y="15"/>
                    </a:lnTo>
                    <a:lnTo>
                      <a:pt x="165" y="10"/>
                    </a:lnTo>
                    <a:lnTo>
                      <a:pt x="169" y="6"/>
                    </a:lnTo>
                    <a:lnTo>
                      <a:pt x="173" y="2"/>
                    </a:lnTo>
                    <a:lnTo>
                      <a:pt x="180" y="0"/>
                    </a:lnTo>
                    <a:lnTo>
                      <a:pt x="198" y="2"/>
                    </a:lnTo>
                    <a:lnTo>
                      <a:pt x="217" y="5"/>
                    </a:lnTo>
                    <a:lnTo>
                      <a:pt x="234" y="9"/>
                    </a:lnTo>
                    <a:lnTo>
                      <a:pt x="253" y="13"/>
                    </a:lnTo>
                    <a:lnTo>
                      <a:pt x="269" y="18"/>
                    </a:lnTo>
                    <a:lnTo>
                      <a:pt x="286" y="23"/>
                    </a:lnTo>
                    <a:lnTo>
                      <a:pt x="303" y="30"/>
                    </a:lnTo>
                    <a:lnTo>
                      <a:pt x="319" y="36"/>
                    </a:lnTo>
                    <a:close/>
                  </a:path>
                </a:pathLst>
              </a:custGeom>
              <a:solidFill>
                <a:srgbClr val="E2BFB7"/>
              </a:solidFill>
              <a:ln w="9525">
                <a:noFill/>
                <a:round/>
                <a:headEnd/>
                <a:tailEnd/>
              </a:ln>
            </p:spPr>
            <p:txBody>
              <a:bodyPr/>
              <a:lstStyle/>
              <a:p>
                <a:endParaRPr lang="es-AR"/>
              </a:p>
            </p:txBody>
          </p:sp>
        </p:grpSp>
        <p:sp>
          <p:nvSpPr>
            <p:cNvPr id="46" name="Freeform 193"/>
            <p:cNvSpPr>
              <a:spLocks/>
            </p:cNvSpPr>
            <p:nvPr/>
          </p:nvSpPr>
          <p:spPr bwMode="auto">
            <a:xfrm>
              <a:off x="1020" y="3658"/>
              <a:ext cx="73" cy="53"/>
            </a:xfrm>
            <a:custGeom>
              <a:avLst/>
              <a:gdLst>
                <a:gd name="T0" fmla="*/ 37 w 73"/>
                <a:gd name="T1" fmla="*/ 53 h 53"/>
                <a:gd name="T2" fmla="*/ 33 w 73"/>
                <a:gd name="T3" fmla="*/ 52 h 53"/>
                <a:gd name="T4" fmla="*/ 28 w 73"/>
                <a:gd name="T5" fmla="*/ 51 h 53"/>
                <a:gd name="T6" fmla="*/ 23 w 73"/>
                <a:gd name="T7" fmla="*/ 49 h 53"/>
                <a:gd name="T8" fmla="*/ 18 w 73"/>
                <a:gd name="T9" fmla="*/ 47 h 53"/>
                <a:gd name="T10" fmla="*/ 14 w 73"/>
                <a:gd name="T11" fmla="*/ 46 h 53"/>
                <a:gd name="T12" fmla="*/ 9 w 73"/>
                <a:gd name="T13" fmla="*/ 44 h 53"/>
                <a:gd name="T14" fmla="*/ 4 w 73"/>
                <a:gd name="T15" fmla="*/ 43 h 53"/>
                <a:gd name="T16" fmla="*/ 0 w 73"/>
                <a:gd name="T17" fmla="*/ 41 h 53"/>
                <a:gd name="T18" fmla="*/ 42 w 73"/>
                <a:gd name="T19" fmla="*/ 0 h 53"/>
                <a:gd name="T20" fmla="*/ 73 w 73"/>
                <a:gd name="T21" fmla="*/ 13 h 53"/>
                <a:gd name="T22" fmla="*/ 37 w 73"/>
                <a:gd name="T23" fmla="*/ 53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53"/>
                <a:gd name="T38" fmla="*/ 73 w 73"/>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53">
                  <a:moveTo>
                    <a:pt x="37" y="53"/>
                  </a:moveTo>
                  <a:lnTo>
                    <a:pt x="33" y="52"/>
                  </a:lnTo>
                  <a:lnTo>
                    <a:pt x="28" y="51"/>
                  </a:lnTo>
                  <a:lnTo>
                    <a:pt x="23" y="49"/>
                  </a:lnTo>
                  <a:lnTo>
                    <a:pt x="18" y="47"/>
                  </a:lnTo>
                  <a:lnTo>
                    <a:pt x="14" y="46"/>
                  </a:lnTo>
                  <a:lnTo>
                    <a:pt x="9" y="44"/>
                  </a:lnTo>
                  <a:lnTo>
                    <a:pt x="4" y="43"/>
                  </a:lnTo>
                  <a:lnTo>
                    <a:pt x="0" y="41"/>
                  </a:lnTo>
                  <a:lnTo>
                    <a:pt x="42" y="0"/>
                  </a:lnTo>
                  <a:lnTo>
                    <a:pt x="73" y="13"/>
                  </a:lnTo>
                  <a:lnTo>
                    <a:pt x="37" y="53"/>
                  </a:lnTo>
                  <a:close/>
                </a:path>
              </a:pathLst>
            </a:custGeom>
            <a:solidFill>
              <a:srgbClr val="CCCCCC"/>
            </a:solidFill>
            <a:ln w="9525">
              <a:noFill/>
              <a:round/>
              <a:headEnd/>
              <a:tailEnd/>
            </a:ln>
          </p:spPr>
          <p:txBody>
            <a:bodyPr/>
            <a:lstStyle/>
            <a:p>
              <a:endParaRPr lang="es-AR"/>
            </a:p>
          </p:txBody>
        </p:sp>
        <p:sp>
          <p:nvSpPr>
            <p:cNvPr id="47" name="Freeform 194"/>
            <p:cNvSpPr>
              <a:spLocks/>
            </p:cNvSpPr>
            <p:nvPr/>
          </p:nvSpPr>
          <p:spPr bwMode="auto">
            <a:xfrm>
              <a:off x="963" y="3707"/>
              <a:ext cx="83" cy="58"/>
            </a:xfrm>
            <a:custGeom>
              <a:avLst/>
              <a:gdLst>
                <a:gd name="T0" fmla="*/ 43 w 83"/>
                <a:gd name="T1" fmla="*/ 58 h 58"/>
                <a:gd name="T2" fmla="*/ 37 w 83"/>
                <a:gd name="T3" fmla="*/ 57 h 58"/>
                <a:gd name="T4" fmla="*/ 32 w 83"/>
                <a:gd name="T5" fmla="*/ 55 h 58"/>
                <a:gd name="T6" fmla="*/ 26 w 83"/>
                <a:gd name="T7" fmla="*/ 54 h 58"/>
                <a:gd name="T8" fmla="*/ 21 w 83"/>
                <a:gd name="T9" fmla="*/ 53 h 58"/>
                <a:gd name="T10" fmla="*/ 16 w 83"/>
                <a:gd name="T11" fmla="*/ 51 h 58"/>
                <a:gd name="T12" fmla="*/ 11 w 83"/>
                <a:gd name="T13" fmla="*/ 49 h 58"/>
                <a:gd name="T14" fmla="*/ 6 w 83"/>
                <a:gd name="T15" fmla="*/ 48 h 58"/>
                <a:gd name="T16" fmla="*/ 0 w 83"/>
                <a:gd name="T17" fmla="*/ 47 h 58"/>
                <a:gd name="T18" fmla="*/ 47 w 83"/>
                <a:gd name="T19" fmla="*/ 0 h 58"/>
                <a:gd name="T20" fmla="*/ 83 w 83"/>
                <a:gd name="T21" fmla="*/ 15 h 58"/>
                <a:gd name="T22" fmla="*/ 43 w 83"/>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58"/>
                <a:gd name="T38" fmla="*/ 83 w 83"/>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58">
                  <a:moveTo>
                    <a:pt x="43" y="58"/>
                  </a:moveTo>
                  <a:lnTo>
                    <a:pt x="37" y="57"/>
                  </a:lnTo>
                  <a:lnTo>
                    <a:pt x="32" y="55"/>
                  </a:lnTo>
                  <a:lnTo>
                    <a:pt x="26" y="54"/>
                  </a:lnTo>
                  <a:lnTo>
                    <a:pt x="21" y="53"/>
                  </a:lnTo>
                  <a:lnTo>
                    <a:pt x="16" y="51"/>
                  </a:lnTo>
                  <a:lnTo>
                    <a:pt x="11" y="49"/>
                  </a:lnTo>
                  <a:lnTo>
                    <a:pt x="6" y="48"/>
                  </a:lnTo>
                  <a:lnTo>
                    <a:pt x="0" y="47"/>
                  </a:lnTo>
                  <a:lnTo>
                    <a:pt x="47" y="0"/>
                  </a:lnTo>
                  <a:lnTo>
                    <a:pt x="83" y="15"/>
                  </a:lnTo>
                  <a:lnTo>
                    <a:pt x="43" y="58"/>
                  </a:lnTo>
                  <a:close/>
                </a:path>
              </a:pathLst>
            </a:custGeom>
            <a:solidFill>
              <a:srgbClr val="CCCCCC"/>
            </a:solidFill>
            <a:ln w="9525">
              <a:noFill/>
              <a:round/>
              <a:headEnd/>
              <a:tailEnd/>
            </a:ln>
          </p:spPr>
          <p:txBody>
            <a:bodyPr/>
            <a:lstStyle/>
            <a:p>
              <a:endParaRPr lang="es-AR"/>
            </a:p>
          </p:txBody>
        </p:sp>
        <p:sp>
          <p:nvSpPr>
            <p:cNvPr id="48" name="Freeform 195"/>
            <p:cNvSpPr>
              <a:spLocks/>
            </p:cNvSpPr>
            <p:nvPr/>
          </p:nvSpPr>
          <p:spPr bwMode="auto">
            <a:xfrm>
              <a:off x="1019" y="3724"/>
              <a:ext cx="156" cy="83"/>
            </a:xfrm>
            <a:custGeom>
              <a:avLst/>
              <a:gdLst>
                <a:gd name="T0" fmla="*/ 92 w 156"/>
                <a:gd name="T1" fmla="*/ 24 h 83"/>
                <a:gd name="T2" fmla="*/ 90 w 156"/>
                <a:gd name="T3" fmla="*/ 31 h 83"/>
                <a:gd name="T4" fmla="*/ 90 w 156"/>
                <a:gd name="T5" fmla="*/ 40 h 83"/>
                <a:gd name="T6" fmla="*/ 92 w 156"/>
                <a:gd name="T7" fmla="*/ 48 h 83"/>
                <a:gd name="T8" fmla="*/ 95 w 156"/>
                <a:gd name="T9" fmla="*/ 56 h 83"/>
                <a:gd name="T10" fmla="*/ 100 w 156"/>
                <a:gd name="T11" fmla="*/ 60 h 83"/>
                <a:gd name="T12" fmla="*/ 108 w 156"/>
                <a:gd name="T13" fmla="*/ 63 h 83"/>
                <a:gd name="T14" fmla="*/ 115 w 156"/>
                <a:gd name="T15" fmla="*/ 63 h 83"/>
                <a:gd name="T16" fmla="*/ 122 w 156"/>
                <a:gd name="T17" fmla="*/ 60 h 83"/>
                <a:gd name="T18" fmla="*/ 126 w 156"/>
                <a:gd name="T19" fmla="*/ 56 h 83"/>
                <a:gd name="T20" fmla="*/ 130 w 156"/>
                <a:gd name="T21" fmla="*/ 53 h 83"/>
                <a:gd name="T22" fmla="*/ 134 w 156"/>
                <a:gd name="T23" fmla="*/ 51 h 83"/>
                <a:gd name="T24" fmla="*/ 137 w 156"/>
                <a:gd name="T25" fmla="*/ 48 h 83"/>
                <a:gd name="T26" fmla="*/ 141 w 156"/>
                <a:gd name="T27" fmla="*/ 47 h 83"/>
                <a:gd name="T28" fmla="*/ 146 w 156"/>
                <a:gd name="T29" fmla="*/ 44 h 83"/>
                <a:gd name="T30" fmla="*/ 150 w 156"/>
                <a:gd name="T31" fmla="*/ 44 h 83"/>
                <a:gd name="T32" fmla="*/ 156 w 156"/>
                <a:gd name="T33" fmla="*/ 46 h 83"/>
                <a:gd name="T34" fmla="*/ 146 w 156"/>
                <a:gd name="T35" fmla="*/ 53 h 83"/>
                <a:gd name="T36" fmla="*/ 136 w 156"/>
                <a:gd name="T37" fmla="*/ 61 h 83"/>
                <a:gd name="T38" fmla="*/ 128 w 156"/>
                <a:gd name="T39" fmla="*/ 71 h 83"/>
                <a:gd name="T40" fmla="*/ 124 w 156"/>
                <a:gd name="T41" fmla="*/ 82 h 83"/>
                <a:gd name="T42" fmla="*/ 119 w 156"/>
                <a:gd name="T43" fmla="*/ 83 h 83"/>
                <a:gd name="T44" fmla="*/ 112 w 156"/>
                <a:gd name="T45" fmla="*/ 80 h 83"/>
                <a:gd name="T46" fmla="*/ 106 w 156"/>
                <a:gd name="T47" fmla="*/ 78 h 83"/>
                <a:gd name="T48" fmla="*/ 99 w 156"/>
                <a:gd name="T49" fmla="*/ 77 h 83"/>
                <a:gd name="T50" fmla="*/ 100 w 156"/>
                <a:gd name="T51" fmla="*/ 74 h 83"/>
                <a:gd name="T52" fmla="*/ 102 w 156"/>
                <a:gd name="T53" fmla="*/ 71 h 83"/>
                <a:gd name="T54" fmla="*/ 102 w 156"/>
                <a:gd name="T55" fmla="*/ 67 h 83"/>
                <a:gd name="T56" fmla="*/ 101 w 156"/>
                <a:gd name="T57" fmla="*/ 64 h 83"/>
                <a:gd name="T58" fmla="*/ 99 w 156"/>
                <a:gd name="T59" fmla="*/ 63 h 83"/>
                <a:gd name="T60" fmla="*/ 98 w 156"/>
                <a:gd name="T61" fmla="*/ 62 h 83"/>
                <a:gd name="T62" fmla="*/ 96 w 156"/>
                <a:gd name="T63" fmla="*/ 61 h 83"/>
                <a:gd name="T64" fmla="*/ 92 w 156"/>
                <a:gd name="T65" fmla="*/ 61 h 83"/>
                <a:gd name="T66" fmla="*/ 89 w 156"/>
                <a:gd name="T67" fmla="*/ 66 h 83"/>
                <a:gd name="T68" fmla="*/ 85 w 156"/>
                <a:gd name="T69" fmla="*/ 70 h 83"/>
                <a:gd name="T70" fmla="*/ 79 w 156"/>
                <a:gd name="T71" fmla="*/ 70 h 83"/>
                <a:gd name="T72" fmla="*/ 74 w 156"/>
                <a:gd name="T73" fmla="*/ 68 h 83"/>
                <a:gd name="T74" fmla="*/ 67 w 156"/>
                <a:gd name="T75" fmla="*/ 67 h 83"/>
                <a:gd name="T76" fmla="*/ 61 w 156"/>
                <a:gd name="T77" fmla="*/ 64 h 83"/>
                <a:gd name="T78" fmla="*/ 55 w 156"/>
                <a:gd name="T79" fmla="*/ 62 h 83"/>
                <a:gd name="T80" fmla="*/ 50 w 156"/>
                <a:gd name="T81" fmla="*/ 61 h 83"/>
                <a:gd name="T82" fmla="*/ 55 w 156"/>
                <a:gd name="T83" fmla="*/ 54 h 83"/>
                <a:gd name="T84" fmla="*/ 63 w 156"/>
                <a:gd name="T85" fmla="*/ 47 h 83"/>
                <a:gd name="T86" fmla="*/ 67 w 156"/>
                <a:gd name="T87" fmla="*/ 40 h 83"/>
                <a:gd name="T88" fmla="*/ 62 w 156"/>
                <a:gd name="T89" fmla="*/ 32 h 83"/>
                <a:gd name="T90" fmla="*/ 54 w 156"/>
                <a:gd name="T91" fmla="*/ 36 h 83"/>
                <a:gd name="T92" fmla="*/ 49 w 156"/>
                <a:gd name="T93" fmla="*/ 42 h 83"/>
                <a:gd name="T94" fmla="*/ 43 w 156"/>
                <a:gd name="T95" fmla="*/ 49 h 83"/>
                <a:gd name="T96" fmla="*/ 38 w 156"/>
                <a:gd name="T97" fmla="*/ 56 h 83"/>
                <a:gd name="T98" fmla="*/ 0 w 156"/>
                <a:gd name="T99" fmla="*/ 46 h 83"/>
                <a:gd name="T100" fmla="*/ 9 w 156"/>
                <a:gd name="T101" fmla="*/ 39 h 83"/>
                <a:gd name="T102" fmla="*/ 15 w 156"/>
                <a:gd name="T103" fmla="*/ 30 h 83"/>
                <a:gd name="T104" fmla="*/ 23 w 156"/>
                <a:gd name="T105" fmla="*/ 20 h 83"/>
                <a:gd name="T106" fmla="*/ 30 w 156"/>
                <a:gd name="T107" fmla="*/ 11 h 83"/>
                <a:gd name="T108" fmla="*/ 38 w 156"/>
                <a:gd name="T109" fmla="*/ 3 h 83"/>
                <a:gd name="T110" fmla="*/ 47 w 156"/>
                <a:gd name="T111" fmla="*/ 0 h 83"/>
                <a:gd name="T112" fmla="*/ 57 w 156"/>
                <a:gd name="T113" fmla="*/ 2 h 83"/>
                <a:gd name="T114" fmla="*/ 67 w 156"/>
                <a:gd name="T115" fmla="*/ 12 h 83"/>
                <a:gd name="T116" fmla="*/ 73 w 156"/>
                <a:gd name="T117" fmla="*/ 16 h 83"/>
                <a:gd name="T118" fmla="*/ 79 w 156"/>
                <a:gd name="T119" fmla="*/ 19 h 83"/>
                <a:gd name="T120" fmla="*/ 86 w 156"/>
                <a:gd name="T121" fmla="*/ 23 h 83"/>
                <a:gd name="T122" fmla="*/ 92 w 156"/>
                <a:gd name="T123" fmla="*/ 24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
                <a:gd name="T187" fmla="*/ 0 h 83"/>
                <a:gd name="T188" fmla="*/ 156 w 156"/>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 h="83">
                  <a:moveTo>
                    <a:pt x="92" y="24"/>
                  </a:moveTo>
                  <a:lnTo>
                    <a:pt x="90" y="31"/>
                  </a:lnTo>
                  <a:lnTo>
                    <a:pt x="90" y="40"/>
                  </a:lnTo>
                  <a:lnTo>
                    <a:pt x="92" y="48"/>
                  </a:lnTo>
                  <a:lnTo>
                    <a:pt x="95" y="56"/>
                  </a:lnTo>
                  <a:lnTo>
                    <a:pt x="100" y="60"/>
                  </a:lnTo>
                  <a:lnTo>
                    <a:pt x="108" y="63"/>
                  </a:lnTo>
                  <a:lnTo>
                    <a:pt x="115" y="63"/>
                  </a:lnTo>
                  <a:lnTo>
                    <a:pt x="122" y="60"/>
                  </a:lnTo>
                  <a:lnTo>
                    <a:pt x="126" y="56"/>
                  </a:lnTo>
                  <a:lnTo>
                    <a:pt x="130" y="53"/>
                  </a:lnTo>
                  <a:lnTo>
                    <a:pt x="134" y="51"/>
                  </a:lnTo>
                  <a:lnTo>
                    <a:pt x="137" y="48"/>
                  </a:lnTo>
                  <a:lnTo>
                    <a:pt x="141" y="47"/>
                  </a:lnTo>
                  <a:lnTo>
                    <a:pt x="146" y="44"/>
                  </a:lnTo>
                  <a:lnTo>
                    <a:pt x="150" y="44"/>
                  </a:lnTo>
                  <a:lnTo>
                    <a:pt x="156" y="46"/>
                  </a:lnTo>
                  <a:lnTo>
                    <a:pt x="146" y="53"/>
                  </a:lnTo>
                  <a:lnTo>
                    <a:pt x="136" y="61"/>
                  </a:lnTo>
                  <a:lnTo>
                    <a:pt x="128" y="71"/>
                  </a:lnTo>
                  <a:lnTo>
                    <a:pt x="124" y="82"/>
                  </a:lnTo>
                  <a:lnTo>
                    <a:pt x="119" y="83"/>
                  </a:lnTo>
                  <a:lnTo>
                    <a:pt x="112" y="80"/>
                  </a:lnTo>
                  <a:lnTo>
                    <a:pt x="106" y="78"/>
                  </a:lnTo>
                  <a:lnTo>
                    <a:pt x="99" y="77"/>
                  </a:lnTo>
                  <a:lnTo>
                    <a:pt x="100" y="74"/>
                  </a:lnTo>
                  <a:lnTo>
                    <a:pt x="102" y="71"/>
                  </a:lnTo>
                  <a:lnTo>
                    <a:pt x="102" y="67"/>
                  </a:lnTo>
                  <a:lnTo>
                    <a:pt x="101" y="64"/>
                  </a:lnTo>
                  <a:lnTo>
                    <a:pt x="99" y="63"/>
                  </a:lnTo>
                  <a:lnTo>
                    <a:pt x="98" y="62"/>
                  </a:lnTo>
                  <a:lnTo>
                    <a:pt x="96" y="61"/>
                  </a:lnTo>
                  <a:lnTo>
                    <a:pt x="92" y="61"/>
                  </a:lnTo>
                  <a:lnTo>
                    <a:pt x="89" y="66"/>
                  </a:lnTo>
                  <a:lnTo>
                    <a:pt x="85" y="70"/>
                  </a:lnTo>
                  <a:lnTo>
                    <a:pt x="79" y="70"/>
                  </a:lnTo>
                  <a:lnTo>
                    <a:pt x="74" y="68"/>
                  </a:lnTo>
                  <a:lnTo>
                    <a:pt x="67" y="67"/>
                  </a:lnTo>
                  <a:lnTo>
                    <a:pt x="61" y="64"/>
                  </a:lnTo>
                  <a:lnTo>
                    <a:pt x="55" y="62"/>
                  </a:lnTo>
                  <a:lnTo>
                    <a:pt x="50" y="61"/>
                  </a:lnTo>
                  <a:lnTo>
                    <a:pt x="55" y="54"/>
                  </a:lnTo>
                  <a:lnTo>
                    <a:pt x="63" y="47"/>
                  </a:lnTo>
                  <a:lnTo>
                    <a:pt x="67" y="40"/>
                  </a:lnTo>
                  <a:lnTo>
                    <a:pt x="62" y="32"/>
                  </a:lnTo>
                  <a:lnTo>
                    <a:pt x="54" y="36"/>
                  </a:lnTo>
                  <a:lnTo>
                    <a:pt x="49" y="42"/>
                  </a:lnTo>
                  <a:lnTo>
                    <a:pt x="43" y="49"/>
                  </a:lnTo>
                  <a:lnTo>
                    <a:pt x="38" y="56"/>
                  </a:lnTo>
                  <a:lnTo>
                    <a:pt x="0" y="46"/>
                  </a:lnTo>
                  <a:lnTo>
                    <a:pt x="9" y="39"/>
                  </a:lnTo>
                  <a:lnTo>
                    <a:pt x="15" y="30"/>
                  </a:lnTo>
                  <a:lnTo>
                    <a:pt x="23" y="20"/>
                  </a:lnTo>
                  <a:lnTo>
                    <a:pt x="30" y="11"/>
                  </a:lnTo>
                  <a:lnTo>
                    <a:pt x="38" y="3"/>
                  </a:lnTo>
                  <a:lnTo>
                    <a:pt x="47" y="0"/>
                  </a:lnTo>
                  <a:lnTo>
                    <a:pt x="57" y="2"/>
                  </a:lnTo>
                  <a:lnTo>
                    <a:pt x="67" y="12"/>
                  </a:lnTo>
                  <a:lnTo>
                    <a:pt x="73" y="16"/>
                  </a:lnTo>
                  <a:lnTo>
                    <a:pt x="79" y="19"/>
                  </a:lnTo>
                  <a:lnTo>
                    <a:pt x="86" y="23"/>
                  </a:lnTo>
                  <a:lnTo>
                    <a:pt x="92" y="24"/>
                  </a:lnTo>
                  <a:close/>
                </a:path>
              </a:pathLst>
            </a:custGeom>
            <a:solidFill>
              <a:srgbClr val="CCCCCC"/>
            </a:solidFill>
            <a:ln w="9525">
              <a:noFill/>
              <a:round/>
              <a:headEnd/>
              <a:tailEnd/>
            </a:ln>
          </p:spPr>
          <p:txBody>
            <a:bodyPr/>
            <a:lstStyle/>
            <a:p>
              <a:endParaRPr lang="es-AR"/>
            </a:p>
          </p:txBody>
        </p:sp>
        <p:sp>
          <p:nvSpPr>
            <p:cNvPr id="49" name="Freeform 196"/>
            <p:cNvSpPr>
              <a:spLocks/>
            </p:cNvSpPr>
            <p:nvPr/>
          </p:nvSpPr>
          <p:spPr bwMode="auto">
            <a:xfrm>
              <a:off x="973" y="3780"/>
              <a:ext cx="73" cy="51"/>
            </a:xfrm>
            <a:custGeom>
              <a:avLst/>
              <a:gdLst>
                <a:gd name="T0" fmla="*/ 73 w 73"/>
                <a:gd name="T1" fmla="*/ 12 h 51"/>
                <a:gd name="T2" fmla="*/ 44 w 73"/>
                <a:gd name="T3" fmla="*/ 51 h 51"/>
                <a:gd name="T4" fmla="*/ 0 w 73"/>
                <a:gd name="T5" fmla="*/ 39 h 51"/>
                <a:gd name="T6" fmla="*/ 35 w 73"/>
                <a:gd name="T7" fmla="*/ 0 h 51"/>
                <a:gd name="T8" fmla="*/ 40 w 73"/>
                <a:gd name="T9" fmla="*/ 2 h 51"/>
                <a:gd name="T10" fmla="*/ 45 w 73"/>
                <a:gd name="T11" fmla="*/ 3 h 51"/>
                <a:gd name="T12" fmla="*/ 50 w 73"/>
                <a:gd name="T13" fmla="*/ 4 h 51"/>
                <a:gd name="T14" fmla="*/ 55 w 73"/>
                <a:gd name="T15" fmla="*/ 5 h 51"/>
                <a:gd name="T16" fmla="*/ 60 w 73"/>
                <a:gd name="T17" fmla="*/ 7 h 51"/>
                <a:gd name="T18" fmla="*/ 64 w 73"/>
                <a:gd name="T19" fmla="*/ 8 h 51"/>
                <a:gd name="T20" fmla="*/ 69 w 73"/>
                <a:gd name="T21" fmla="*/ 10 h 51"/>
                <a:gd name="T22" fmla="*/ 73 w 73"/>
                <a:gd name="T23" fmla="*/ 12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51"/>
                <a:gd name="T38" fmla="*/ 73 w 73"/>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51">
                  <a:moveTo>
                    <a:pt x="73" y="12"/>
                  </a:moveTo>
                  <a:lnTo>
                    <a:pt x="44" y="51"/>
                  </a:lnTo>
                  <a:lnTo>
                    <a:pt x="0" y="39"/>
                  </a:lnTo>
                  <a:lnTo>
                    <a:pt x="35" y="0"/>
                  </a:lnTo>
                  <a:lnTo>
                    <a:pt x="40" y="2"/>
                  </a:lnTo>
                  <a:lnTo>
                    <a:pt x="45" y="3"/>
                  </a:lnTo>
                  <a:lnTo>
                    <a:pt x="50" y="4"/>
                  </a:lnTo>
                  <a:lnTo>
                    <a:pt x="55" y="5"/>
                  </a:lnTo>
                  <a:lnTo>
                    <a:pt x="60" y="7"/>
                  </a:lnTo>
                  <a:lnTo>
                    <a:pt x="64" y="8"/>
                  </a:lnTo>
                  <a:lnTo>
                    <a:pt x="69" y="10"/>
                  </a:lnTo>
                  <a:lnTo>
                    <a:pt x="73" y="12"/>
                  </a:lnTo>
                  <a:close/>
                </a:path>
              </a:pathLst>
            </a:custGeom>
            <a:solidFill>
              <a:srgbClr val="CCCCCC"/>
            </a:solidFill>
            <a:ln w="9525">
              <a:noFill/>
              <a:round/>
              <a:headEnd/>
              <a:tailEnd/>
            </a:ln>
          </p:spPr>
          <p:txBody>
            <a:bodyPr/>
            <a:lstStyle/>
            <a:p>
              <a:endParaRPr lang="es-AR"/>
            </a:p>
          </p:txBody>
        </p:sp>
        <p:sp>
          <p:nvSpPr>
            <p:cNvPr id="50" name="Freeform 197"/>
            <p:cNvSpPr>
              <a:spLocks/>
            </p:cNvSpPr>
            <p:nvPr/>
          </p:nvSpPr>
          <p:spPr bwMode="auto">
            <a:xfrm>
              <a:off x="1025" y="3796"/>
              <a:ext cx="113" cy="64"/>
            </a:xfrm>
            <a:custGeom>
              <a:avLst/>
              <a:gdLst>
                <a:gd name="T0" fmla="*/ 68 w 113"/>
                <a:gd name="T1" fmla="*/ 10 h 64"/>
                <a:gd name="T2" fmla="*/ 46 w 113"/>
                <a:gd name="T3" fmla="*/ 47 h 64"/>
                <a:gd name="T4" fmla="*/ 48 w 113"/>
                <a:gd name="T5" fmla="*/ 50 h 64"/>
                <a:gd name="T6" fmla="*/ 51 w 113"/>
                <a:gd name="T7" fmla="*/ 49 h 64"/>
                <a:gd name="T8" fmla="*/ 54 w 113"/>
                <a:gd name="T9" fmla="*/ 48 h 64"/>
                <a:gd name="T10" fmla="*/ 56 w 113"/>
                <a:gd name="T11" fmla="*/ 47 h 64"/>
                <a:gd name="T12" fmla="*/ 82 w 113"/>
                <a:gd name="T13" fmla="*/ 15 h 64"/>
                <a:gd name="T14" fmla="*/ 113 w 113"/>
                <a:gd name="T15" fmla="*/ 26 h 64"/>
                <a:gd name="T16" fmla="*/ 89 w 113"/>
                <a:gd name="T17" fmla="*/ 64 h 64"/>
                <a:gd name="T18" fmla="*/ 0 w 113"/>
                <a:gd name="T19" fmla="*/ 38 h 64"/>
                <a:gd name="T20" fmla="*/ 35 w 113"/>
                <a:gd name="T21" fmla="*/ 0 h 64"/>
                <a:gd name="T22" fmla="*/ 40 w 113"/>
                <a:gd name="T23" fmla="*/ 1 h 64"/>
                <a:gd name="T24" fmla="*/ 44 w 113"/>
                <a:gd name="T25" fmla="*/ 3 h 64"/>
                <a:gd name="T26" fmla="*/ 47 w 113"/>
                <a:gd name="T27" fmla="*/ 4 h 64"/>
                <a:gd name="T28" fmla="*/ 52 w 113"/>
                <a:gd name="T29" fmla="*/ 5 h 64"/>
                <a:gd name="T30" fmla="*/ 56 w 113"/>
                <a:gd name="T31" fmla="*/ 7 h 64"/>
                <a:gd name="T32" fmla="*/ 60 w 113"/>
                <a:gd name="T33" fmla="*/ 8 h 64"/>
                <a:gd name="T34" fmla="*/ 64 w 113"/>
                <a:gd name="T35" fmla="*/ 8 h 64"/>
                <a:gd name="T36" fmla="*/ 68 w 113"/>
                <a:gd name="T37" fmla="*/ 1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64"/>
                <a:gd name="T59" fmla="*/ 113 w 113"/>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64">
                  <a:moveTo>
                    <a:pt x="68" y="10"/>
                  </a:moveTo>
                  <a:lnTo>
                    <a:pt x="46" y="47"/>
                  </a:lnTo>
                  <a:lnTo>
                    <a:pt x="48" y="50"/>
                  </a:lnTo>
                  <a:lnTo>
                    <a:pt x="51" y="49"/>
                  </a:lnTo>
                  <a:lnTo>
                    <a:pt x="54" y="48"/>
                  </a:lnTo>
                  <a:lnTo>
                    <a:pt x="56" y="47"/>
                  </a:lnTo>
                  <a:lnTo>
                    <a:pt x="82" y="15"/>
                  </a:lnTo>
                  <a:lnTo>
                    <a:pt x="113" y="26"/>
                  </a:lnTo>
                  <a:lnTo>
                    <a:pt x="89" y="64"/>
                  </a:lnTo>
                  <a:lnTo>
                    <a:pt x="0" y="38"/>
                  </a:lnTo>
                  <a:lnTo>
                    <a:pt x="35" y="0"/>
                  </a:lnTo>
                  <a:lnTo>
                    <a:pt x="40" y="1"/>
                  </a:lnTo>
                  <a:lnTo>
                    <a:pt x="44" y="3"/>
                  </a:lnTo>
                  <a:lnTo>
                    <a:pt x="47" y="4"/>
                  </a:lnTo>
                  <a:lnTo>
                    <a:pt x="52" y="5"/>
                  </a:lnTo>
                  <a:lnTo>
                    <a:pt x="56" y="7"/>
                  </a:lnTo>
                  <a:lnTo>
                    <a:pt x="60" y="8"/>
                  </a:lnTo>
                  <a:lnTo>
                    <a:pt x="64" y="8"/>
                  </a:lnTo>
                  <a:lnTo>
                    <a:pt x="68" y="10"/>
                  </a:lnTo>
                  <a:close/>
                </a:path>
              </a:pathLst>
            </a:custGeom>
            <a:solidFill>
              <a:srgbClr val="CCCCCC"/>
            </a:solidFill>
            <a:ln w="9525">
              <a:noFill/>
              <a:round/>
              <a:headEnd/>
              <a:tailEnd/>
            </a:ln>
          </p:spPr>
          <p:txBody>
            <a:bodyPr/>
            <a:lstStyle/>
            <a:p>
              <a:endParaRPr lang="es-AR"/>
            </a:p>
          </p:txBody>
        </p:sp>
        <p:sp>
          <p:nvSpPr>
            <p:cNvPr id="51" name="Freeform 198"/>
            <p:cNvSpPr>
              <a:spLocks/>
            </p:cNvSpPr>
            <p:nvPr/>
          </p:nvSpPr>
          <p:spPr bwMode="auto">
            <a:xfrm>
              <a:off x="727" y="3808"/>
              <a:ext cx="451" cy="158"/>
            </a:xfrm>
            <a:custGeom>
              <a:avLst/>
              <a:gdLst>
                <a:gd name="T0" fmla="*/ 398 w 451"/>
                <a:gd name="T1" fmla="*/ 109 h 158"/>
                <a:gd name="T2" fmla="*/ 406 w 451"/>
                <a:gd name="T3" fmla="*/ 112 h 158"/>
                <a:gd name="T4" fmla="*/ 415 w 451"/>
                <a:gd name="T5" fmla="*/ 115 h 158"/>
                <a:gd name="T6" fmla="*/ 425 w 451"/>
                <a:gd name="T7" fmla="*/ 117 h 158"/>
                <a:gd name="T8" fmla="*/ 433 w 451"/>
                <a:gd name="T9" fmla="*/ 122 h 158"/>
                <a:gd name="T10" fmla="*/ 441 w 451"/>
                <a:gd name="T11" fmla="*/ 126 h 158"/>
                <a:gd name="T12" fmla="*/ 448 w 451"/>
                <a:gd name="T13" fmla="*/ 133 h 158"/>
                <a:gd name="T14" fmla="*/ 451 w 451"/>
                <a:gd name="T15" fmla="*/ 141 h 158"/>
                <a:gd name="T16" fmla="*/ 451 w 451"/>
                <a:gd name="T17" fmla="*/ 153 h 158"/>
                <a:gd name="T18" fmla="*/ 445 w 451"/>
                <a:gd name="T19" fmla="*/ 157 h 158"/>
                <a:gd name="T20" fmla="*/ 440 w 451"/>
                <a:gd name="T21" fmla="*/ 158 h 158"/>
                <a:gd name="T22" fmla="*/ 433 w 451"/>
                <a:gd name="T23" fmla="*/ 158 h 158"/>
                <a:gd name="T24" fmla="*/ 428 w 451"/>
                <a:gd name="T25" fmla="*/ 156 h 158"/>
                <a:gd name="T26" fmla="*/ 426 w 451"/>
                <a:gd name="T27" fmla="*/ 149 h 158"/>
                <a:gd name="T28" fmla="*/ 423 w 451"/>
                <a:gd name="T29" fmla="*/ 141 h 158"/>
                <a:gd name="T30" fmla="*/ 418 w 451"/>
                <a:gd name="T31" fmla="*/ 136 h 158"/>
                <a:gd name="T32" fmla="*/ 413 w 451"/>
                <a:gd name="T33" fmla="*/ 132 h 158"/>
                <a:gd name="T34" fmla="*/ 79 w 451"/>
                <a:gd name="T35" fmla="*/ 38 h 158"/>
                <a:gd name="T36" fmla="*/ 70 w 451"/>
                <a:gd name="T37" fmla="*/ 35 h 158"/>
                <a:gd name="T38" fmla="*/ 60 w 451"/>
                <a:gd name="T39" fmla="*/ 32 h 158"/>
                <a:gd name="T40" fmla="*/ 49 w 451"/>
                <a:gd name="T41" fmla="*/ 30 h 158"/>
                <a:gd name="T42" fmla="*/ 39 w 451"/>
                <a:gd name="T43" fmla="*/ 27 h 158"/>
                <a:gd name="T44" fmla="*/ 28 w 451"/>
                <a:gd name="T45" fmla="*/ 25 h 158"/>
                <a:gd name="T46" fmla="*/ 18 w 451"/>
                <a:gd name="T47" fmla="*/ 21 h 158"/>
                <a:gd name="T48" fmla="*/ 9 w 451"/>
                <a:gd name="T49" fmla="*/ 18 h 158"/>
                <a:gd name="T50" fmla="*/ 0 w 451"/>
                <a:gd name="T51" fmla="*/ 14 h 158"/>
                <a:gd name="T52" fmla="*/ 0 w 451"/>
                <a:gd name="T53" fmla="*/ 11 h 158"/>
                <a:gd name="T54" fmla="*/ 3 w 451"/>
                <a:gd name="T55" fmla="*/ 8 h 158"/>
                <a:gd name="T56" fmla="*/ 3 w 451"/>
                <a:gd name="T57" fmla="*/ 6 h 158"/>
                <a:gd name="T58" fmla="*/ 3 w 451"/>
                <a:gd name="T59" fmla="*/ 3 h 158"/>
                <a:gd name="T60" fmla="*/ 3 w 451"/>
                <a:gd name="T61" fmla="*/ 0 h 158"/>
                <a:gd name="T62" fmla="*/ 147 w 451"/>
                <a:gd name="T63" fmla="*/ 36 h 158"/>
                <a:gd name="T64" fmla="*/ 398 w 451"/>
                <a:gd name="T65" fmla="*/ 109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158"/>
                <a:gd name="T101" fmla="*/ 451 w 45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158">
                  <a:moveTo>
                    <a:pt x="398" y="109"/>
                  </a:moveTo>
                  <a:lnTo>
                    <a:pt x="406" y="112"/>
                  </a:lnTo>
                  <a:lnTo>
                    <a:pt x="415" y="115"/>
                  </a:lnTo>
                  <a:lnTo>
                    <a:pt x="425" y="117"/>
                  </a:lnTo>
                  <a:lnTo>
                    <a:pt x="433" y="122"/>
                  </a:lnTo>
                  <a:lnTo>
                    <a:pt x="441" y="126"/>
                  </a:lnTo>
                  <a:lnTo>
                    <a:pt x="448" y="133"/>
                  </a:lnTo>
                  <a:lnTo>
                    <a:pt x="451" y="141"/>
                  </a:lnTo>
                  <a:lnTo>
                    <a:pt x="451" y="153"/>
                  </a:lnTo>
                  <a:lnTo>
                    <a:pt x="445" y="157"/>
                  </a:lnTo>
                  <a:lnTo>
                    <a:pt x="440" y="158"/>
                  </a:lnTo>
                  <a:lnTo>
                    <a:pt x="433" y="158"/>
                  </a:lnTo>
                  <a:lnTo>
                    <a:pt x="428" y="156"/>
                  </a:lnTo>
                  <a:lnTo>
                    <a:pt x="426" y="149"/>
                  </a:lnTo>
                  <a:lnTo>
                    <a:pt x="423" y="141"/>
                  </a:lnTo>
                  <a:lnTo>
                    <a:pt x="418" y="136"/>
                  </a:lnTo>
                  <a:lnTo>
                    <a:pt x="413" y="132"/>
                  </a:lnTo>
                  <a:lnTo>
                    <a:pt x="79" y="38"/>
                  </a:lnTo>
                  <a:lnTo>
                    <a:pt x="70" y="35"/>
                  </a:lnTo>
                  <a:lnTo>
                    <a:pt x="60" y="32"/>
                  </a:lnTo>
                  <a:lnTo>
                    <a:pt x="49" y="30"/>
                  </a:lnTo>
                  <a:lnTo>
                    <a:pt x="39" y="27"/>
                  </a:lnTo>
                  <a:lnTo>
                    <a:pt x="28" y="25"/>
                  </a:lnTo>
                  <a:lnTo>
                    <a:pt x="18" y="21"/>
                  </a:lnTo>
                  <a:lnTo>
                    <a:pt x="9" y="18"/>
                  </a:lnTo>
                  <a:lnTo>
                    <a:pt x="0" y="14"/>
                  </a:lnTo>
                  <a:lnTo>
                    <a:pt x="0" y="11"/>
                  </a:lnTo>
                  <a:lnTo>
                    <a:pt x="3" y="8"/>
                  </a:lnTo>
                  <a:lnTo>
                    <a:pt x="3" y="6"/>
                  </a:lnTo>
                  <a:lnTo>
                    <a:pt x="3" y="3"/>
                  </a:lnTo>
                  <a:lnTo>
                    <a:pt x="3" y="0"/>
                  </a:lnTo>
                  <a:lnTo>
                    <a:pt x="147" y="36"/>
                  </a:lnTo>
                  <a:lnTo>
                    <a:pt x="398" y="109"/>
                  </a:lnTo>
                  <a:close/>
                </a:path>
              </a:pathLst>
            </a:custGeom>
            <a:solidFill>
              <a:srgbClr val="000000"/>
            </a:solidFill>
            <a:ln w="9525">
              <a:noFill/>
              <a:round/>
              <a:headEnd/>
              <a:tailEnd/>
            </a:ln>
          </p:spPr>
          <p:txBody>
            <a:bodyPr/>
            <a:lstStyle/>
            <a:p>
              <a:endParaRPr lang="es-AR"/>
            </a:p>
          </p:txBody>
        </p:sp>
      </p:grpSp>
      <p:grpSp>
        <p:nvGrpSpPr>
          <p:cNvPr id="65" name="Group 200"/>
          <p:cNvGrpSpPr>
            <a:grpSpLocks/>
          </p:cNvGrpSpPr>
          <p:nvPr/>
        </p:nvGrpSpPr>
        <p:grpSpPr bwMode="auto">
          <a:xfrm>
            <a:off x="5527459" y="4636171"/>
            <a:ext cx="3600400" cy="1944216"/>
            <a:chOff x="1418" y="1925"/>
            <a:chExt cx="4018" cy="2251"/>
          </a:xfrm>
        </p:grpSpPr>
        <p:grpSp>
          <p:nvGrpSpPr>
            <p:cNvPr id="67" name="Group 201"/>
            <p:cNvGrpSpPr>
              <a:grpSpLocks/>
            </p:cNvGrpSpPr>
            <p:nvPr/>
          </p:nvGrpSpPr>
          <p:grpSpPr bwMode="auto">
            <a:xfrm>
              <a:off x="1515" y="2072"/>
              <a:ext cx="3921" cy="2104"/>
              <a:chOff x="1515" y="2072"/>
              <a:chExt cx="3921" cy="2104"/>
            </a:xfrm>
          </p:grpSpPr>
          <p:grpSp>
            <p:nvGrpSpPr>
              <p:cNvPr id="69" name="Group 202"/>
              <p:cNvGrpSpPr>
                <a:grpSpLocks/>
              </p:cNvGrpSpPr>
              <p:nvPr/>
            </p:nvGrpSpPr>
            <p:grpSpPr bwMode="auto">
              <a:xfrm>
                <a:off x="4178" y="2399"/>
                <a:ext cx="1258" cy="1777"/>
                <a:chOff x="1116" y="2406"/>
                <a:chExt cx="1258" cy="1777"/>
              </a:xfrm>
            </p:grpSpPr>
            <p:sp>
              <p:nvSpPr>
                <p:cNvPr id="71" name="Freeform 203"/>
                <p:cNvSpPr>
                  <a:spLocks/>
                </p:cNvSpPr>
                <p:nvPr/>
              </p:nvSpPr>
              <p:spPr bwMode="auto">
                <a:xfrm>
                  <a:off x="1337" y="3739"/>
                  <a:ext cx="782" cy="377"/>
                </a:xfrm>
                <a:custGeom>
                  <a:avLst/>
                  <a:gdLst>
                    <a:gd name="T0" fmla="*/ 191 w 782"/>
                    <a:gd name="T1" fmla="*/ 102 h 377"/>
                    <a:gd name="T2" fmla="*/ 0 w 782"/>
                    <a:gd name="T3" fmla="*/ 377 h 377"/>
                    <a:gd name="T4" fmla="*/ 760 w 782"/>
                    <a:gd name="T5" fmla="*/ 377 h 377"/>
                    <a:gd name="T6" fmla="*/ 782 w 782"/>
                    <a:gd name="T7" fmla="*/ 0 h 377"/>
                    <a:gd name="T8" fmla="*/ 191 w 782"/>
                    <a:gd name="T9" fmla="*/ 102 h 377"/>
                    <a:gd name="T10" fmla="*/ 0 60000 65536"/>
                    <a:gd name="T11" fmla="*/ 0 60000 65536"/>
                    <a:gd name="T12" fmla="*/ 0 60000 65536"/>
                    <a:gd name="T13" fmla="*/ 0 60000 65536"/>
                    <a:gd name="T14" fmla="*/ 0 60000 65536"/>
                    <a:gd name="T15" fmla="*/ 0 w 782"/>
                    <a:gd name="T16" fmla="*/ 0 h 377"/>
                    <a:gd name="T17" fmla="*/ 782 w 782"/>
                    <a:gd name="T18" fmla="*/ 377 h 377"/>
                  </a:gdLst>
                  <a:ahLst/>
                  <a:cxnLst>
                    <a:cxn ang="T10">
                      <a:pos x="T0" y="T1"/>
                    </a:cxn>
                    <a:cxn ang="T11">
                      <a:pos x="T2" y="T3"/>
                    </a:cxn>
                    <a:cxn ang="T12">
                      <a:pos x="T4" y="T5"/>
                    </a:cxn>
                    <a:cxn ang="T13">
                      <a:pos x="T6" y="T7"/>
                    </a:cxn>
                    <a:cxn ang="T14">
                      <a:pos x="T8" y="T9"/>
                    </a:cxn>
                  </a:cxnLst>
                  <a:rect l="T15" t="T16" r="T17" b="T18"/>
                  <a:pathLst>
                    <a:path w="782" h="377">
                      <a:moveTo>
                        <a:pt x="191" y="102"/>
                      </a:moveTo>
                      <a:lnTo>
                        <a:pt x="0" y="377"/>
                      </a:lnTo>
                      <a:lnTo>
                        <a:pt x="760" y="377"/>
                      </a:lnTo>
                      <a:lnTo>
                        <a:pt x="782" y="0"/>
                      </a:lnTo>
                      <a:lnTo>
                        <a:pt x="191" y="102"/>
                      </a:lnTo>
                      <a:close/>
                    </a:path>
                  </a:pathLst>
                </a:custGeom>
                <a:solidFill>
                  <a:srgbClr val="BF00BF"/>
                </a:solidFill>
                <a:ln w="9525">
                  <a:noFill/>
                  <a:round/>
                  <a:headEnd/>
                  <a:tailEnd/>
                </a:ln>
              </p:spPr>
              <p:txBody>
                <a:bodyPr/>
                <a:lstStyle/>
                <a:p>
                  <a:endParaRPr lang="es-AR"/>
                </a:p>
              </p:txBody>
            </p:sp>
            <p:sp>
              <p:nvSpPr>
                <p:cNvPr id="72" name="Freeform 204"/>
                <p:cNvSpPr>
                  <a:spLocks/>
                </p:cNvSpPr>
                <p:nvPr/>
              </p:nvSpPr>
              <p:spPr bwMode="auto">
                <a:xfrm>
                  <a:off x="1530" y="2406"/>
                  <a:ext cx="628" cy="582"/>
                </a:xfrm>
                <a:custGeom>
                  <a:avLst/>
                  <a:gdLst>
                    <a:gd name="T0" fmla="*/ 293 w 628"/>
                    <a:gd name="T1" fmla="*/ 29 h 582"/>
                    <a:gd name="T2" fmla="*/ 308 w 628"/>
                    <a:gd name="T3" fmla="*/ 20 h 582"/>
                    <a:gd name="T4" fmla="*/ 330 w 628"/>
                    <a:gd name="T5" fmla="*/ 11 h 582"/>
                    <a:gd name="T6" fmla="*/ 377 w 628"/>
                    <a:gd name="T7" fmla="*/ 2 h 582"/>
                    <a:gd name="T8" fmla="*/ 423 w 628"/>
                    <a:gd name="T9" fmla="*/ 9 h 582"/>
                    <a:gd name="T10" fmla="*/ 476 w 628"/>
                    <a:gd name="T11" fmla="*/ 36 h 582"/>
                    <a:gd name="T12" fmla="*/ 544 w 628"/>
                    <a:gd name="T13" fmla="*/ 86 h 582"/>
                    <a:gd name="T14" fmla="*/ 596 w 628"/>
                    <a:gd name="T15" fmla="*/ 151 h 582"/>
                    <a:gd name="T16" fmla="*/ 625 w 628"/>
                    <a:gd name="T17" fmla="*/ 269 h 582"/>
                    <a:gd name="T18" fmla="*/ 616 w 628"/>
                    <a:gd name="T19" fmla="*/ 412 h 582"/>
                    <a:gd name="T20" fmla="*/ 539 w 628"/>
                    <a:gd name="T21" fmla="*/ 530 h 582"/>
                    <a:gd name="T22" fmla="*/ 513 w 628"/>
                    <a:gd name="T23" fmla="*/ 547 h 582"/>
                    <a:gd name="T24" fmla="*/ 489 w 628"/>
                    <a:gd name="T25" fmla="*/ 566 h 582"/>
                    <a:gd name="T26" fmla="*/ 474 w 628"/>
                    <a:gd name="T27" fmla="*/ 549 h 582"/>
                    <a:gd name="T28" fmla="*/ 458 w 628"/>
                    <a:gd name="T29" fmla="*/ 454 h 582"/>
                    <a:gd name="T30" fmla="*/ 481 w 628"/>
                    <a:gd name="T31" fmla="*/ 388 h 582"/>
                    <a:gd name="T32" fmla="*/ 471 w 628"/>
                    <a:gd name="T33" fmla="*/ 354 h 582"/>
                    <a:gd name="T34" fmla="*/ 457 w 628"/>
                    <a:gd name="T35" fmla="*/ 341 h 582"/>
                    <a:gd name="T36" fmla="*/ 441 w 628"/>
                    <a:gd name="T37" fmla="*/ 332 h 582"/>
                    <a:gd name="T38" fmla="*/ 367 w 628"/>
                    <a:gd name="T39" fmla="*/ 296 h 582"/>
                    <a:gd name="T40" fmla="*/ 322 w 628"/>
                    <a:gd name="T41" fmla="*/ 242 h 582"/>
                    <a:gd name="T42" fmla="*/ 293 w 628"/>
                    <a:gd name="T43" fmla="*/ 183 h 582"/>
                    <a:gd name="T44" fmla="*/ 282 w 628"/>
                    <a:gd name="T45" fmla="*/ 147 h 582"/>
                    <a:gd name="T46" fmla="*/ 259 w 628"/>
                    <a:gd name="T47" fmla="*/ 154 h 582"/>
                    <a:gd name="T48" fmla="*/ 240 w 628"/>
                    <a:gd name="T49" fmla="*/ 226 h 582"/>
                    <a:gd name="T50" fmla="*/ 193 w 628"/>
                    <a:gd name="T51" fmla="*/ 224 h 582"/>
                    <a:gd name="T52" fmla="*/ 144 w 628"/>
                    <a:gd name="T53" fmla="*/ 217 h 582"/>
                    <a:gd name="T54" fmla="*/ 104 w 628"/>
                    <a:gd name="T55" fmla="*/ 193 h 582"/>
                    <a:gd name="T56" fmla="*/ 122 w 628"/>
                    <a:gd name="T57" fmla="*/ 122 h 582"/>
                    <a:gd name="T58" fmla="*/ 115 w 628"/>
                    <a:gd name="T59" fmla="*/ 119 h 582"/>
                    <a:gd name="T60" fmla="*/ 97 w 628"/>
                    <a:gd name="T61" fmla="*/ 139 h 582"/>
                    <a:gd name="T62" fmla="*/ 74 w 628"/>
                    <a:gd name="T63" fmla="*/ 170 h 582"/>
                    <a:gd name="T64" fmla="*/ 52 w 628"/>
                    <a:gd name="T65" fmla="*/ 203 h 582"/>
                    <a:gd name="T66" fmla="*/ 30 w 628"/>
                    <a:gd name="T67" fmla="*/ 193 h 582"/>
                    <a:gd name="T68" fmla="*/ 3 w 628"/>
                    <a:gd name="T69" fmla="*/ 171 h 582"/>
                    <a:gd name="T70" fmla="*/ 5 w 628"/>
                    <a:gd name="T71" fmla="*/ 119 h 582"/>
                    <a:gd name="T72" fmla="*/ 47 w 628"/>
                    <a:gd name="T73" fmla="*/ 60 h 582"/>
                    <a:gd name="T74" fmla="*/ 107 w 628"/>
                    <a:gd name="T75" fmla="*/ 19 h 582"/>
                    <a:gd name="T76" fmla="*/ 154 w 628"/>
                    <a:gd name="T77" fmla="*/ 2 h 582"/>
                    <a:gd name="T78" fmla="*/ 200 w 628"/>
                    <a:gd name="T79" fmla="*/ 0 h 582"/>
                    <a:gd name="T80" fmla="*/ 246 w 628"/>
                    <a:gd name="T81" fmla="*/ 5 h 582"/>
                    <a:gd name="T82" fmla="*/ 261 w 628"/>
                    <a:gd name="T83" fmla="*/ 13 h 582"/>
                    <a:gd name="T84" fmla="*/ 276 w 628"/>
                    <a:gd name="T85" fmla="*/ 25 h 5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8"/>
                    <a:gd name="T130" fmla="*/ 0 h 582"/>
                    <a:gd name="T131" fmla="*/ 628 w 628"/>
                    <a:gd name="T132" fmla="*/ 582 h 5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8" h="582">
                      <a:moveTo>
                        <a:pt x="284" y="34"/>
                      </a:moveTo>
                      <a:lnTo>
                        <a:pt x="288" y="32"/>
                      </a:lnTo>
                      <a:lnTo>
                        <a:pt x="293" y="29"/>
                      </a:lnTo>
                      <a:lnTo>
                        <a:pt x="297" y="25"/>
                      </a:lnTo>
                      <a:lnTo>
                        <a:pt x="303" y="22"/>
                      </a:lnTo>
                      <a:lnTo>
                        <a:pt x="308" y="20"/>
                      </a:lnTo>
                      <a:lnTo>
                        <a:pt x="315" y="17"/>
                      </a:lnTo>
                      <a:lnTo>
                        <a:pt x="322" y="13"/>
                      </a:lnTo>
                      <a:lnTo>
                        <a:pt x="330" y="11"/>
                      </a:lnTo>
                      <a:lnTo>
                        <a:pt x="345" y="7"/>
                      </a:lnTo>
                      <a:lnTo>
                        <a:pt x="361" y="3"/>
                      </a:lnTo>
                      <a:lnTo>
                        <a:pt x="377" y="2"/>
                      </a:lnTo>
                      <a:lnTo>
                        <a:pt x="393" y="2"/>
                      </a:lnTo>
                      <a:lnTo>
                        <a:pt x="408" y="5"/>
                      </a:lnTo>
                      <a:lnTo>
                        <a:pt x="423" y="9"/>
                      </a:lnTo>
                      <a:lnTo>
                        <a:pt x="439" y="14"/>
                      </a:lnTo>
                      <a:lnTo>
                        <a:pt x="453" y="23"/>
                      </a:lnTo>
                      <a:lnTo>
                        <a:pt x="476" y="36"/>
                      </a:lnTo>
                      <a:lnTo>
                        <a:pt x="499" y="51"/>
                      </a:lnTo>
                      <a:lnTo>
                        <a:pt x="523" y="68"/>
                      </a:lnTo>
                      <a:lnTo>
                        <a:pt x="544" y="86"/>
                      </a:lnTo>
                      <a:lnTo>
                        <a:pt x="564" y="106"/>
                      </a:lnTo>
                      <a:lnTo>
                        <a:pt x="583" y="127"/>
                      </a:lnTo>
                      <a:lnTo>
                        <a:pt x="596" y="151"/>
                      </a:lnTo>
                      <a:lnTo>
                        <a:pt x="605" y="176"/>
                      </a:lnTo>
                      <a:lnTo>
                        <a:pt x="617" y="221"/>
                      </a:lnTo>
                      <a:lnTo>
                        <a:pt x="625" y="269"/>
                      </a:lnTo>
                      <a:lnTo>
                        <a:pt x="628" y="318"/>
                      </a:lnTo>
                      <a:lnTo>
                        <a:pt x="626" y="365"/>
                      </a:lnTo>
                      <a:lnTo>
                        <a:pt x="616" y="412"/>
                      </a:lnTo>
                      <a:lnTo>
                        <a:pt x="600" y="456"/>
                      </a:lnTo>
                      <a:lnTo>
                        <a:pt x="574" y="495"/>
                      </a:lnTo>
                      <a:lnTo>
                        <a:pt x="539" y="530"/>
                      </a:lnTo>
                      <a:lnTo>
                        <a:pt x="530" y="536"/>
                      </a:lnTo>
                      <a:lnTo>
                        <a:pt x="522" y="542"/>
                      </a:lnTo>
                      <a:lnTo>
                        <a:pt x="513" y="547"/>
                      </a:lnTo>
                      <a:lnTo>
                        <a:pt x="505" y="553"/>
                      </a:lnTo>
                      <a:lnTo>
                        <a:pt x="496" y="559"/>
                      </a:lnTo>
                      <a:lnTo>
                        <a:pt x="489" y="566"/>
                      </a:lnTo>
                      <a:lnTo>
                        <a:pt x="481" y="573"/>
                      </a:lnTo>
                      <a:lnTo>
                        <a:pt x="475" y="582"/>
                      </a:lnTo>
                      <a:lnTo>
                        <a:pt x="474" y="549"/>
                      </a:lnTo>
                      <a:lnTo>
                        <a:pt x="470" y="518"/>
                      </a:lnTo>
                      <a:lnTo>
                        <a:pt x="466" y="485"/>
                      </a:lnTo>
                      <a:lnTo>
                        <a:pt x="458" y="454"/>
                      </a:lnTo>
                      <a:lnTo>
                        <a:pt x="470" y="434"/>
                      </a:lnTo>
                      <a:lnTo>
                        <a:pt x="479" y="412"/>
                      </a:lnTo>
                      <a:lnTo>
                        <a:pt x="481" y="388"/>
                      </a:lnTo>
                      <a:lnTo>
                        <a:pt x="478" y="364"/>
                      </a:lnTo>
                      <a:lnTo>
                        <a:pt x="475" y="359"/>
                      </a:lnTo>
                      <a:lnTo>
                        <a:pt x="471" y="354"/>
                      </a:lnTo>
                      <a:lnTo>
                        <a:pt x="467" y="349"/>
                      </a:lnTo>
                      <a:lnTo>
                        <a:pt x="462" y="345"/>
                      </a:lnTo>
                      <a:lnTo>
                        <a:pt x="457" y="341"/>
                      </a:lnTo>
                      <a:lnTo>
                        <a:pt x="452" y="337"/>
                      </a:lnTo>
                      <a:lnTo>
                        <a:pt x="446" y="334"/>
                      </a:lnTo>
                      <a:lnTo>
                        <a:pt x="441" y="332"/>
                      </a:lnTo>
                      <a:lnTo>
                        <a:pt x="398" y="329"/>
                      </a:lnTo>
                      <a:lnTo>
                        <a:pt x="383" y="313"/>
                      </a:lnTo>
                      <a:lnTo>
                        <a:pt x="367" y="296"/>
                      </a:lnTo>
                      <a:lnTo>
                        <a:pt x="352" y="278"/>
                      </a:lnTo>
                      <a:lnTo>
                        <a:pt x="336" y="261"/>
                      </a:lnTo>
                      <a:lnTo>
                        <a:pt x="322" y="242"/>
                      </a:lnTo>
                      <a:lnTo>
                        <a:pt x="310" y="224"/>
                      </a:lnTo>
                      <a:lnTo>
                        <a:pt x="300" y="204"/>
                      </a:lnTo>
                      <a:lnTo>
                        <a:pt x="293" y="183"/>
                      </a:lnTo>
                      <a:lnTo>
                        <a:pt x="288" y="171"/>
                      </a:lnTo>
                      <a:lnTo>
                        <a:pt x="285" y="159"/>
                      </a:lnTo>
                      <a:lnTo>
                        <a:pt x="282" y="147"/>
                      </a:lnTo>
                      <a:lnTo>
                        <a:pt x="276" y="136"/>
                      </a:lnTo>
                      <a:lnTo>
                        <a:pt x="267" y="144"/>
                      </a:lnTo>
                      <a:lnTo>
                        <a:pt x="259" y="154"/>
                      </a:lnTo>
                      <a:lnTo>
                        <a:pt x="252" y="166"/>
                      </a:lnTo>
                      <a:lnTo>
                        <a:pt x="246" y="177"/>
                      </a:lnTo>
                      <a:lnTo>
                        <a:pt x="240" y="226"/>
                      </a:lnTo>
                      <a:lnTo>
                        <a:pt x="225" y="227"/>
                      </a:lnTo>
                      <a:lnTo>
                        <a:pt x="209" y="226"/>
                      </a:lnTo>
                      <a:lnTo>
                        <a:pt x="193" y="224"/>
                      </a:lnTo>
                      <a:lnTo>
                        <a:pt x="176" y="221"/>
                      </a:lnTo>
                      <a:lnTo>
                        <a:pt x="160" y="219"/>
                      </a:lnTo>
                      <a:lnTo>
                        <a:pt x="144" y="217"/>
                      </a:lnTo>
                      <a:lnTo>
                        <a:pt x="127" y="216"/>
                      </a:lnTo>
                      <a:lnTo>
                        <a:pt x="111" y="217"/>
                      </a:lnTo>
                      <a:lnTo>
                        <a:pt x="104" y="193"/>
                      </a:lnTo>
                      <a:lnTo>
                        <a:pt x="107" y="168"/>
                      </a:lnTo>
                      <a:lnTo>
                        <a:pt x="113" y="144"/>
                      </a:lnTo>
                      <a:lnTo>
                        <a:pt x="122" y="122"/>
                      </a:lnTo>
                      <a:lnTo>
                        <a:pt x="120" y="120"/>
                      </a:lnTo>
                      <a:lnTo>
                        <a:pt x="117" y="119"/>
                      </a:lnTo>
                      <a:lnTo>
                        <a:pt x="115" y="119"/>
                      </a:lnTo>
                      <a:lnTo>
                        <a:pt x="113" y="119"/>
                      </a:lnTo>
                      <a:lnTo>
                        <a:pt x="104" y="129"/>
                      </a:lnTo>
                      <a:lnTo>
                        <a:pt x="97" y="139"/>
                      </a:lnTo>
                      <a:lnTo>
                        <a:pt x="89" y="150"/>
                      </a:lnTo>
                      <a:lnTo>
                        <a:pt x="81" y="159"/>
                      </a:lnTo>
                      <a:lnTo>
                        <a:pt x="74" y="170"/>
                      </a:lnTo>
                      <a:lnTo>
                        <a:pt x="66" y="181"/>
                      </a:lnTo>
                      <a:lnTo>
                        <a:pt x="60" y="192"/>
                      </a:lnTo>
                      <a:lnTo>
                        <a:pt x="52" y="203"/>
                      </a:lnTo>
                      <a:lnTo>
                        <a:pt x="43" y="203"/>
                      </a:lnTo>
                      <a:lnTo>
                        <a:pt x="37" y="197"/>
                      </a:lnTo>
                      <a:lnTo>
                        <a:pt x="30" y="193"/>
                      </a:lnTo>
                      <a:lnTo>
                        <a:pt x="22" y="194"/>
                      </a:lnTo>
                      <a:lnTo>
                        <a:pt x="10" y="184"/>
                      </a:lnTo>
                      <a:lnTo>
                        <a:pt x="3" y="171"/>
                      </a:lnTo>
                      <a:lnTo>
                        <a:pt x="0" y="157"/>
                      </a:lnTo>
                      <a:lnTo>
                        <a:pt x="1" y="142"/>
                      </a:lnTo>
                      <a:lnTo>
                        <a:pt x="5" y="119"/>
                      </a:lnTo>
                      <a:lnTo>
                        <a:pt x="15" y="97"/>
                      </a:lnTo>
                      <a:lnTo>
                        <a:pt x="29" y="78"/>
                      </a:lnTo>
                      <a:lnTo>
                        <a:pt x="47" y="60"/>
                      </a:lnTo>
                      <a:lnTo>
                        <a:pt x="66" y="44"/>
                      </a:lnTo>
                      <a:lnTo>
                        <a:pt x="86" y="31"/>
                      </a:lnTo>
                      <a:lnTo>
                        <a:pt x="107" y="19"/>
                      </a:lnTo>
                      <a:lnTo>
                        <a:pt x="127" y="10"/>
                      </a:lnTo>
                      <a:lnTo>
                        <a:pt x="140" y="6"/>
                      </a:lnTo>
                      <a:lnTo>
                        <a:pt x="154" y="2"/>
                      </a:lnTo>
                      <a:lnTo>
                        <a:pt x="170" y="1"/>
                      </a:lnTo>
                      <a:lnTo>
                        <a:pt x="185" y="0"/>
                      </a:lnTo>
                      <a:lnTo>
                        <a:pt x="200" y="0"/>
                      </a:lnTo>
                      <a:lnTo>
                        <a:pt x="217" y="1"/>
                      </a:lnTo>
                      <a:lnTo>
                        <a:pt x="232" y="2"/>
                      </a:lnTo>
                      <a:lnTo>
                        <a:pt x="246" y="5"/>
                      </a:lnTo>
                      <a:lnTo>
                        <a:pt x="251" y="8"/>
                      </a:lnTo>
                      <a:lnTo>
                        <a:pt x="257" y="10"/>
                      </a:lnTo>
                      <a:lnTo>
                        <a:pt x="261" y="13"/>
                      </a:lnTo>
                      <a:lnTo>
                        <a:pt x="267" y="18"/>
                      </a:lnTo>
                      <a:lnTo>
                        <a:pt x="271" y="21"/>
                      </a:lnTo>
                      <a:lnTo>
                        <a:pt x="276" y="25"/>
                      </a:lnTo>
                      <a:lnTo>
                        <a:pt x="280" y="30"/>
                      </a:lnTo>
                      <a:lnTo>
                        <a:pt x="284" y="34"/>
                      </a:lnTo>
                      <a:close/>
                    </a:path>
                  </a:pathLst>
                </a:custGeom>
                <a:solidFill>
                  <a:srgbClr val="FFFF7C"/>
                </a:solidFill>
                <a:ln w="9525">
                  <a:noFill/>
                  <a:round/>
                  <a:headEnd/>
                  <a:tailEnd/>
                </a:ln>
              </p:spPr>
              <p:txBody>
                <a:bodyPr/>
                <a:lstStyle/>
                <a:p>
                  <a:endParaRPr lang="es-AR"/>
                </a:p>
              </p:txBody>
            </p:sp>
            <p:sp>
              <p:nvSpPr>
                <p:cNvPr id="73" name="Freeform 205"/>
                <p:cNvSpPr>
                  <a:spLocks/>
                </p:cNvSpPr>
                <p:nvPr/>
              </p:nvSpPr>
              <p:spPr bwMode="auto">
                <a:xfrm>
                  <a:off x="2133" y="2562"/>
                  <a:ext cx="241" cy="494"/>
                </a:xfrm>
                <a:custGeom>
                  <a:avLst/>
                  <a:gdLst>
                    <a:gd name="T0" fmla="*/ 238 w 241"/>
                    <a:gd name="T1" fmla="*/ 72 h 494"/>
                    <a:gd name="T2" fmla="*/ 239 w 241"/>
                    <a:gd name="T3" fmla="*/ 130 h 494"/>
                    <a:gd name="T4" fmla="*/ 226 w 241"/>
                    <a:gd name="T5" fmla="*/ 185 h 494"/>
                    <a:gd name="T6" fmla="*/ 203 w 241"/>
                    <a:gd name="T7" fmla="*/ 238 h 494"/>
                    <a:gd name="T8" fmla="*/ 186 w 241"/>
                    <a:gd name="T9" fmla="*/ 276 h 494"/>
                    <a:gd name="T10" fmla="*/ 184 w 241"/>
                    <a:gd name="T11" fmla="*/ 303 h 494"/>
                    <a:gd name="T12" fmla="*/ 181 w 241"/>
                    <a:gd name="T13" fmla="*/ 313 h 494"/>
                    <a:gd name="T14" fmla="*/ 168 w 241"/>
                    <a:gd name="T15" fmla="*/ 288 h 494"/>
                    <a:gd name="T16" fmla="*/ 161 w 241"/>
                    <a:gd name="T17" fmla="*/ 281 h 494"/>
                    <a:gd name="T18" fmla="*/ 156 w 241"/>
                    <a:gd name="T19" fmla="*/ 288 h 494"/>
                    <a:gd name="T20" fmla="*/ 154 w 241"/>
                    <a:gd name="T21" fmla="*/ 307 h 494"/>
                    <a:gd name="T22" fmla="*/ 154 w 241"/>
                    <a:gd name="T23" fmla="*/ 341 h 494"/>
                    <a:gd name="T24" fmla="*/ 163 w 241"/>
                    <a:gd name="T25" fmla="*/ 374 h 494"/>
                    <a:gd name="T26" fmla="*/ 181 w 241"/>
                    <a:gd name="T27" fmla="*/ 401 h 494"/>
                    <a:gd name="T28" fmla="*/ 203 w 241"/>
                    <a:gd name="T29" fmla="*/ 414 h 494"/>
                    <a:gd name="T30" fmla="*/ 219 w 241"/>
                    <a:gd name="T31" fmla="*/ 410 h 494"/>
                    <a:gd name="T32" fmla="*/ 226 w 241"/>
                    <a:gd name="T33" fmla="*/ 417 h 494"/>
                    <a:gd name="T34" fmla="*/ 219 w 241"/>
                    <a:gd name="T35" fmla="*/ 435 h 494"/>
                    <a:gd name="T36" fmla="*/ 209 w 241"/>
                    <a:gd name="T37" fmla="*/ 451 h 494"/>
                    <a:gd name="T38" fmla="*/ 196 w 241"/>
                    <a:gd name="T39" fmla="*/ 466 h 494"/>
                    <a:gd name="T40" fmla="*/ 179 w 241"/>
                    <a:gd name="T41" fmla="*/ 478 h 494"/>
                    <a:gd name="T42" fmla="*/ 158 w 241"/>
                    <a:gd name="T43" fmla="*/ 488 h 494"/>
                    <a:gd name="T44" fmla="*/ 135 w 241"/>
                    <a:gd name="T45" fmla="*/ 494 h 494"/>
                    <a:gd name="T46" fmla="*/ 111 w 241"/>
                    <a:gd name="T47" fmla="*/ 493 h 494"/>
                    <a:gd name="T48" fmla="*/ 87 w 241"/>
                    <a:gd name="T49" fmla="*/ 486 h 494"/>
                    <a:gd name="T50" fmla="*/ 64 w 241"/>
                    <a:gd name="T51" fmla="*/ 474 h 494"/>
                    <a:gd name="T52" fmla="*/ 43 w 241"/>
                    <a:gd name="T53" fmla="*/ 459 h 494"/>
                    <a:gd name="T54" fmla="*/ 23 w 241"/>
                    <a:gd name="T55" fmla="*/ 440 h 494"/>
                    <a:gd name="T56" fmla="*/ 8 w 241"/>
                    <a:gd name="T57" fmla="*/ 409 h 494"/>
                    <a:gd name="T58" fmla="*/ 0 w 241"/>
                    <a:gd name="T59" fmla="*/ 364 h 494"/>
                    <a:gd name="T60" fmla="*/ 13 w 241"/>
                    <a:gd name="T61" fmla="*/ 328 h 494"/>
                    <a:gd name="T62" fmla="*/ 29 w 241"/>
                    <a:gd name="T63" fmla="*/ 299 h 494"/>
                    <a:gd name="T64" fmla="*/ 39 w 241"/>
                    <a:gd name="T65" fmla="*/ 268 h 494"/>
                    <a:gd name="T66" fmla="*/ 46 w 241"/>
                    <a:gd name="T67" fmla="*/ 235 h 494"/>
                    <a:gd name="T68" fmla="*/ 68 w 241"/>
                    <a:gd name="T69" fmla="*/ 207 h 494"/>
                    <a:gd name="T70" fmla="*/ 94 w 241"/>
                    <a:gd name="T71" fmla="*/ 174 h 494"/>
                    <a:gd name="T72" fmla="*/ 106 w 241"/>
                    <a:gd name="T73" fmla="*/ 133 h 494"/>
                    <a:gd name="T74" fmla="*/ 108 w 241"/>
                    <a:gd name="T75" fmla="*/ 88 h 494"/>
                    <a:gd name="T76" fmla="*/ 107 w 241"/>
                    <a:gd name="T77" fmla="*/ 59 h 494"/>
                    <a:gd name="T78" fmla="*/ 99 w 241"/>
                    <a:gd name="T79" fmla="*/ 44 h 494"/>
                    <a:gd name="T80" fmla="*/ 93 w 241"/>
                    <a:gd name="T81" fmla="*/ 28 h 494"/>
                    <a:gd name="T82" fmla="*/ 97 w 241"/>
                    <a:gd name="T83" fmla="*/ 16 h 494"/>
                    <a:gd name="T84" fmla="*/ 124 w 241"/>
                    <a:gd name="T85" fmla="*/ 4 h 494"/>
                    <a:gd name="T86" fmla="*/ 157 w 241"/>
                    <a:gd name="T87" fmla="*/ 0 h 494"/>
                    <a:gd name="T88" fmla="*/ 189 w 241"/>
                    <a:gd name="T89" fmla="*/ 8 h 494"/>
                    <a:gd name="T90" fmla="*/ 218 w 241"/>
                    <a:gd name="T91" fmla="*/ 28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1"/>
                    <a:gd name="T139" fmla="*/ 0 h 494"/>
                    <a:gd name="T140" fmla="*/ 241 w 241"/>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 h="494">
                      <a:moveTo>
                        <a:pt x="231" y="44"/>
                      </a:moveTo>
                      <a:lnTo>
                        <a:pt x="238" y="72"/>
                      </a:lnTo>
                      <a:lnTo>
                        <a:pt x="241" y="101"/>
                      </a:lnTo>
                      <a:lnTo>
                        <a:pt x="239" y="130"/>
                      </a:lnTo>
                      <a:lnTo>
                        <a:pt x="233" y="158"/>
                      </a:lnTo>
                      <a:lnTo>
                        <a:pt x="226" y="185"/>
                      </a:lnTo>
                      <a:lnTo>
                        <a:pt x="215" y="213"/>
                      </a:lnTo>
                      <a:lnTo>
                        <a:pt x="203" y="238"/>
                      </a:lnTo>
                      <a:lnTo>
                        <a:pt x="189" y="262"/>
                      </a:lnTo>
                      <a:lnTo>
                        <a:pt x="186" y="276"/>
                      </a:lnTo>
                      <a:lnTo>
                        <a:pt x="184" y="289"/>
                      </a:lnTo>
                      <a:lnTo>
                        <a:pt x="184" y="303"/>
                      </a:lnTo>
                      <a:lnTo>
                        <a:pt x="189" y="317"/>
                      </a:lnTo>
                      <a:lnTo>
                        <a:pt x="181" y="313"/>
                      </a:lnTo>
                      <a:lnTo>
                        <a:pt x="174" y="301"/>
                      </a:lnTo>
                      <a:lnTo>
                        <a:pt x="168" y="288"/>
                      </a:lnTo>
                      <a:lnTo>
                        <a:pt x="165" y="280"/>
                      </a:lnTo>
                      <a:lnTo>
                        <a:pt x="161" y="281"/>
                      </a:lnTo>
                      <a:lnTo>
                        <a:pt x="158" y="283"/>
                      </a:lnTo>
                      <a:lnTo>
                        <a:pt x="156" y="288"/>
                      </a:lnTo>
                      <a:lnTo>
                        <a:pt x="155" y="291"/>
                      </a:lnTo>
                      <a:lnTo>
                        <a:pt x="154" y="307"/>
                      </a:lnTo>
                      <a:lnTo>
                        <a:pt x="153" y="324"/>
                      </a:lnTo>
                      <a:lnTo>
                        <a:pt x="154" y="341"/>
                      </a:lnTo>
                      <a:lnTo>
                        <a:pt x="157" y="358"/>
                      </a:lnTo>
                      <a:lnTo>
                        <a:pt x="163" y="374"/>
                      </a:lnTo>
                      <a:lnTo>
                        <a:pt x="170" y="388"/>
                      </a:lnTo>
                      <a:lnTo>
                        <a:pt x="181" y="401"/>
                      </a:lnTo>
                      <a:lnTo>
                        <a:pt x="195" y="412"/>
                      </a:lnTo>
                      <a:lnTo>
                        <a:pt x="203" y="414"/>
                      </a:lnTo>
                      <a:lnTo>
                        <a:pt x="212" y="413"/>
                      </a:lnTo>
                      <a:lnTo>
                        <a:pt x="219" y="410"/>
                      </a:lnTo>
                      <a:lnTo>
                        <a:pt x="227" y="408"/>
                      </a:lnTo>
                      <a:lnTo>
                        <a:pt x="226" y="417"/>
                      </a:lnTo>
                      <a:lnTo>
                        <a:pt x="224" y="426"/>
                      </a:lnTo>
                      <a:lnTo>
                        <a:pt x="219" y="435"/>
                      </a:lnTo>
                      <a:lnTo>
                        <a:pt x="215" y="444"/>
                      </a:lnTo>
                      <a:lnTo>
                        <a:pt x="209" y="451"/>
                      </a:lnTo>
                      <a:lnTo>
                        <a:pt x="203" y="459"/>
                      </a:lnTo>
                      <a:lnTo>
                        <a:pt x="196" y="466"/>
                      </a:lnTo>
                      <a:lnTo>
                        <a:pt x="189" y="473"/>
                      </a:lnTo>
                      <a:lnTo>
                        <a:pt x="179" y="478"/>
                      </a:lnTo>
                      <a:lnTo>
                        <a:pt x="169" y="484"/>
                      </a:lnTo>
                      <a:lnTo>
                        <a:pt x="158" y="488"/>
                      </a:lnTo>
                      <a:lnTo>
                        <a:pt x="146" y="492"/>
                      </a:lnTo>
                      <a:lnTo>
                        <a:pt x="135" y="494"/>
                      </a:lnTo>
                      <a:lnTo>
                        <a:pt x="123" y="494"/>
                      </a:lnTo>
                      <a:lnTo>
                        <a:pt x="111" y="493"/>
                      </a:lnTo>
                      <a:lnTo>
                        <a:pt x="99" y="490"/>
                      </a:lnTo>
                      <a:lnTo>
                        <a:pt x="87" y="486"/>
                      </a:lnTo>
                      <a:lnTo>
                        <a:pt x="75" y="481"/>
                      </a:lnTo>
                      <a:lnTo>
                        <a:pt x="64" y="474"/>
                      </a:lnTo>
                      <a:lnTo>
                        <a:pt x="54" y="466"/>
                      </a:lnTo>
                      <a:lnTo>
                        <a:pt x="43" y="459"/>
                      </a:lnTo>
                      <a:lnTo>
                        <a:pt x="33" y="450"/>
                      </a:lnTo>
                      <a:lnTo>
                        <a:pt x="23" y="440"/>
                      </a:lnTo>
                      <a:lnTo>
                        <a:pt x="14" y="429"/>
                      </a:lnTo>
                      <a:lnTo>
                        <a:pt x="8" y="409"/>
                      </a:lnTo>
                      <a:lnTo>
                        <a:pt x="2" y="386"/>
                      </a:lnTo>
                      <a:lnTo>
                        <a:pt x="0" y="364"/>
                      </a:lnTo>
                      <a:lnTo>
                        <a:pt x="2" y="341"/>
                      </a:lnTo>
                      <a:lnTo>
                        <a:pt x="13" y="328"/>
                      </a:lnTo>
                      <a:lnTo>
                        <a:pt x="22" y="314"/>
                      </a:lnTo>
                      <a:lnTo>
                        <a:pt x="29" y="299"/>
                      </a:lnTo>
                      <a:lnTo>
                        <a:pt x="35" y="283"/>
                      </a:lnTo>
                      <a:lnTo>
                        <a:pt x="39" y="268"/>
                      </a:lnTo>
                      <a:lnTo>
                        <a:pt x="43" y="252"/>
                      </a:lnTo>
                      <a:lnTo>
                        <a:pt x="46" y="235"/>
                      </a:lnTo>
                      <a:lnTo>
                        <a:pt x="48" y="218"/>
                      </a:lnTo>
                      <a:lnTo>
                        <a:pt x="68" y="207"/>
                      </a:lnTo>
                      <a:lnTo>
                        <a:pt x="83" y="192"/>
                      </a:lnTo>
                      <a:lnTo>
                        <a:pt x="94" y="174"/>
                      </a:lnTo>
                      <a:lnTo>
                        <a:pt x="102" y="155"/>
                      </a:lnTo>
                      <a:lnTo>
                        <a:pt x="106" y="133"/>
                      </a:lnTo>
                      <a:lnTo>
                        <a:pt x="108" y="111"/>
                      </a:lnTo>
                      <a:lnTo>
                        <a:pt x="108" y="88"/>
                      </a:lnTo>
                      <a:lnTo>
                        <a:pt x="108" y="67"/>
                      </a:lnTo>
                      <a:lnTo>
                        <a:pt x="107" y="59"/>
                      </a:lnTo>
                      <a:lnTo>
                        <a:pt x="104" y="51"/>
                      </a:lnTo>
                      <a:lnTo>
                        <a:pt x="99" y="44"/>
                      </a:lnTo>
                      <a:lnTo>
                        <a:pt x="95" y="36"/>
                      </a:lnTo>
                      <a:lnTo>
                        <a:pt x="93" y="28"/>
                      </a:lnTo>
                      <a:lnTo>
                        <a:pt x="93" y="22"/>
                      </a:lnTo>
                      <a:lnTo>
                        <a:pt x="97" y="16"/>
                      </a:lnTo>
                      <a:lnTo>
                        <a:pt x="108" y="11"/>
                      </a:lnTo>
                      <a:lnTo>
                        <a:pt x="124" y="4"/>
                      </a:lnTo>
                      <a:lnTo>
                        <a:pt x="141" y="0"/>
                      </a:lnTo>
                      <a:lnTo>
                        <a:pt x="157" y="0"/>
                      </a:lnTo>
                      <a:lnTo>
                        <a:pt x="173" y="2"/>
                      </a:lnTo>
                      <a:lnTo>
                        <a:pt x="189" y="8"/>
                      </a:lnTo>
                      <a:lnTo>
                        <a:pt x="204" y="16"/>
                      </a:lnTo>
                      <a:lnTo>
                        <a:pt x="218" y="28"/>
                      </a:lnTo>
                      <a:lnTo>
                        <a:pt x="231" y="44"/>
                      </a:lnTo>
                      <a:close/>
                    </a:path>
                  </a:pathLst>
                </a:custGeom>
                <a:solidFill>
                  <a:srgbClr val="FFFF7C"/>
                </a:solidFill>
                <a:ln w="9525">
                  <a:noFill/>
                  <a:round/>
                  <a:headEnd/>
                  <a:tailEnd/>
                </a:ln>
              </p:spPr>
              <p:txBody>
                <a:bodyPr/>
                <a:lstStyle/>
                <a:p>
                  <a:endParaRPr lang="es-AR"/>
                </a:p>
              </p:txBody>
            </p:sp>
            <p:sp>
              <p:nvSpPr>
                <p:cNvPr id="74" name="Freeform 206"/>
                <p:cNvSpPr>
                  <a:spLocks/>
                </p:cNvSpPr>
                <p:nvPr/>
              </p:nvSpPr>
              <p:spPr bwMode="auto">
                <a:xfrm>
                  <a:off x="2179" y="2600"/>
                  <a:ext cx="39" cy="147"/>
                </a:xfrm>
                <a:custGeom>
                  <a:avLst/>
                  <a:gdLst>
                    <a:gd name="T0" fmla="*/ 37 w 39"/>
                    <a:gd name="T1" fmla="*/ 21 h 147"/>
                    <a:gd name="T2" fmla="*/ 39 w 39"/>
                    <a:gd name="T3" fmla="*/ 37 h 147"/>
                    <a:gd name="T4" fmla="*/ 39 w 39"/>
                    <a:gd name="T5" fmla="*/ 54 h 147"/>
                    <a:gd name="T6" fmla="*/ 37 w 39"/>
                    <a:gd name="T7" fmla="*/ 71 h 147"/>
                    <a:gd name="T8" fmla="*/ 35 w 39"/>
                    <a:gd name="T9" fmla="*/ 87 h 147"/>
                    <a:gd name="T10" fmla="*/ 29 w 39"/>
                    <a:gd name="T11" fmla="*/ 104 h 147"/>
                    <a:gd name="T12" fmla="*/ 24 w 39"/>
                    <a:gd name="T13" fmla="*/ 119 h 147"/>
                    <a:gd name="T14" fmla="*/ 16 w 39"/>
                    <a:gd name="T15" fmla="*/ 134 h 147"/>
                    <a:gd name="T16" fmla="*/ 6 w 39"/>
                    <a:gd name="T17" fmla="*/ 147 h 147"/>
                    <a:gd name="T18" fmla="*/ 10 w 39"/>
                    <a:gd name="T19" fmla="*/ 117 h 147"/>
                    <a:gd name="T20" fmla="*/ 10 w 39"/>
                    <a:gd name="T21" fmla="*/ 83 h 147"/>
                    <a:gd name="T22" fmla="*/ 8 w 39"/>
                    <a:gd name="T23" fmla="*/ 49 h 147"/>
                    <a:gd name="T24" fmla="*/ 4 w 39"/>
                    <a:gd name="T25" fmla="*/ 18 h 147"/>
                    <a:gd name="T26" fmla="*/ 0 w 39"/>
                    <a:gd name="T27" fmla="*/ 9 h 147"/>
                    <a:gd name="T28" fmla="*/ 3 w 39"/>
                    <a:gd name="T29" fmla="*/ 6 h 147"/>
                    <a:gd name="T30" fmla="*/ 8 w 39"/>
                    <a:gd name="T31" fmla="*/ 3 h 147"/>
                    <a:gd name="T32" fmla="*/ 13 w 39"/>
                    <a:gd name="T33" fmla="*/ 2 h 147"/>
                    <a:gd name="T34" fmla="*/ 17 w 39"/>
                    <a:gd name="T35" fmla="*/ 0 h 147"/>
                    <a:gd name="T36" fmla="*/ 25 w 39"/>
                    <a:gd name="T37" fmla="*/ 2 h 147"/>
                    <a:gd name="T38" fmla="*/ 30 w 39"/>
                    <a:gd name="T39" fmla="*/ 7 h 147"/>
                    <a:gd name="T40" fmla="*/ 34 w 39"/>
                    <a:gd name="T41" fmla="*/ 14 h 147"/>
                    <a:gd name="T42" fmla="*/ 37 w 39"/>
                    <a:gd name="T43" fmla="*/ 21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47"/>
                    <a:gd name="T68" fmla="*/ 39 w 39"/>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47">
                      <a:moveTo>
                        <a:pt x="37" y="21"/>
                      </a:moveTo>
                      <a:lnTo>
                        <a:pt x="39" y="37"/>
                      </a:lnTo>
                      <a:lnTo>
                        <a:pt x="39" y="54"/>
                      </a:lnTo>
                      <a:lnTo>
                        <a:pt x="37" y="71"/>
                      </a:lnTo>
                      <a:lnTo>
                        <a:pt x="35" y="87"/>
                      </a:lnTo>
                      <a:lnTo>
                        <a:pt x="29" y="104"/>
                      </a:lnTo>
                      <a:lnTo>
                        <a:pt x="24" y="119"/>
                      </a:lnTo>
                      <a:lnTo>
                        <a:pt x="16" y="134"/>
                      </a:lnTo>
                      <a:lnTo>
                        <a:pt x="6" y="147"/>
                      </a:lnTo>
                      <a:lnTo>
                        <a:pt x="10" y="117"/>
                      </a:lnTo>
                      <a:lnTo>
                        <a:pt x="10" y="83"/>
                      </a:lnTo>
                      <a:lnTo>
                        <a:pt x="8" y="49"/>
                      </a:lnTo>
                      <a:lnTo>
                        <a:pt x="4" y="18"/>
                      </a:lnTo>
                      <a:lnTo>
                        <a:pt x="0" y="9"/>
                      </a:lnTo>
                      <a:lnTo>
                        <a:pt x="3" y="6"/>
                      </a:lnTo>
                      <a:lnTo>
                        <a:pt x="8" y="3"/>
                      </a:lnTo>
                      <a:lnTo>
                        <a:pt x="13" y="2"/>
                      </a:lnTo>
                      <a:lnTo>
                        <a:pt x="17" y="0"/>
                      </a:lnTo>
                      <a:lnTo>
                        <a:pt x="25" y="2"/>
                      </a:lnTo>
                      <a:lnTo>
                        <a:pt x="30" y="7"/>
                      </a:lnTo>
                      <a:lnTo>
                        <a:pt x="34" y="14"/>
                      </a:lnTo>
                      <a:lnTo>
                        <a:pt x="37" y="21"/>
                      </a:lnTo>
                      <a:close/>
                    </a:path>
                  </a:pathLst>
                </a:custGeom>
                <a:solidFill>
                  <a:srgbClr val="BF00BF"/>
                </a:solidFill>
                <a:ln w="9525">
                  <a:noFill/>
                  <a:round/>
                  <a:headEnd/>
                  <a:tailEnd/>
                </a:ln>
              </p:spPr>
              <p:txBody>
                <a:bodyPr/>
                <a:lstStyle/>
                <a:p>
                  <a:endParaRPr lang="es-AR"/>
                </a:p>
              </p:txBody>
            </p:sp>
            <p:sp>
              <p:nvSpPr>
                <p:cNvPr id="75" name="Freeform 207"/>
                <p:cNvSpPr>
                  <a:spLocks/>
                </p:cNvSpPr>
                <p:nvPr/>
              </p:nvSpPr>
              <p:spPr bwMode="auto">
                <a:xfrm>
                  <a:off x="1540" y="2608"/>
                  <a:ext cx="448" cy="563"/>
                </a:xfrm>
                <a:custGeom>
                  <a:avLst/>
                  <a:gdLst>
                    <a:gd name="T0" fmla="*/ 89 w 448"/>
                    <a:gd name="T1" fmla="*/ 39 h 563"/>
                    <a:gd name="T2" fmla="*/ 106 w 448"/>
                    <a:gd name="T3" fmla="*/ 39 h 563"/>
                    <a:gd name="T4" fmla="*/ 124 w 448"/>
                    <a:gd name="T5" fmla="*/ 41 h 563"/>
                    <a:gd name="T6" fmla="*/ 261 w 448"/>
                    <a:gd name="T7" fmla="*/ 28 h 563"/>
                    <a:gd name="T8" fmla="*/ 275 w 448"/>
                    <a:gd name="T9" fmla="*/ 24 h 563"/>
                    <a:gd name="T10" fmla="*/ 326 w 448"/>
                    <a:gd name="T11" fmla="*/ 104 h 563"/>
                    <a:gd name="T12" fmla="*/ 371 w 448"/>
                    <a:gd name="T13" fmla="*/ 163 h 563"/>
                    <a:gd name="T14" fmla="*/ 388 w 448"/>
                    <a:gd name="T15" fmla="*/ 160 h 563"/>
                    <a:gd name="T16" fmla="*/ 408 w 448"/>
                    <a:gd name="T17" fmla="*/ 152 h 563"/>
                    <a:gd name="T18" fmla="*/ 424 w 448"/>
                    <a:gd name="T19" fmla="*/ 157 h 563"/>
                    <a:gd name="T20" fmla="*/ 434 w 448"/>
                    <a:gd name="T21" fmla="*/ 171 h 563"/>
                    <a:gd name="T22" fmla="*/ 439 w 448"/>
                    <a:gd name="T23" fmla="*/ 210 h 563"/>
                    <a:gd name="T24" fmla="*/ 422 w 448"/>
                    <a:gd name="T25" fmla="*/ 246 h 563"/>
                    <a:gd name="T26" fmla="*/ 401 w 448"/>
                    <a:gd name="T27" fmla="*/ 259 h 563"/>
                    <a:gd name="T28" fmla="*/ 379 w 448"/>
                    <a:gd name="T29" fmla="*/ 262 h 563"/>
                    <a:gd name="T30" fmla="*/ 367 w 448"/>
                    <a:gd name="T31" fmla="*/ 264 h 563"/>
                    <a:gd name="T32" fmla="*/ 374 w 448"/>
                    <a:gd name="T33" fmla="*/ 277 h 563"/>
                    <a:gd name="T34" fmla="*/ 399 w 448"/>
                    <a:gd name="T35" fmla="*/ 280 h 563"/>
                    <a:gd name="T36" fmla="*/ 415 w 448"/>
                    <a:gd name="T37" fmla="*/ 272 h 563"/>
                    <a:gd name="T38" fmla="*/ 424 w 448"/>
                    <a:gd name="T39" fmla="*/ 309 h 563"/>
                    <a:gd name="T40" fmla="*/ 432 w 448"/>
                    <a:gd name="T41" fmla="*/ 369 h 563"/>
                    <a:gd name="T42" fmla="*/ 448 w 448"/>
                    <a:gd name="T43" fmla="*/ 427 h 563"/>
                    <a:gd name="T44" fmla="*/ 418 w 448"/>
                    <a:gd name="T45" fmla="*/ 533 h 563"/>
                    <a:gd name="T46" fmla="*/ 382 w 448"/>
                    <a:gd name="T47" fmla="*/ 537 h 563"/>
                    <a:gd name="T48" fmla="*/ 347 w 448"/>
                    <a:gd name="T49" fmla="*/ 541 h 563"/>
                    <a:gd name="T50" fmla="*/ 312 w 448"/>
                    <a:gd name="T51" fmla="*/ 548 h 563"/>
                    <a:gd name="T52" fmla="*/ 278 w 448"/>
                    <a:gd name="T53" fmla="*/ 557 h 563"/>
                    <a:gd name="T54" fmla="*/ 253 w 448"/>
                    <a:gd name="T55" fmla="*/ 550 h 563"/>
                    <a:gd name="T56" fmla="*/ 249 w 448"/>
                    <a:gd name="T57" fmla="*/ 508 h 563"/>
                    <a:gd name="T58" fmla="*/ 234 w 448"/>
                    <a:gd name="T59" fmla="*/ 471 h 563"/>
                    <a:gd name="T60" fmla="*/ 181 w 448"/>
                    <a:gd name="T61" fmla="*/ 465 h 563"/>
                    <a:gd name="T62" fmla="*/ 120 w 448"/>
                    <a:gd name="T63" fmla="*/ 472 h 563"/>
                    <a:gd name="T64" fmla="*/ 68 w 448"/>
                    <a:gd name="T65" fmla="*/ 448 h 563"/>
                    <a:gd name="T66" fmla="*/ 71 w 448"/>
                    <a:gd name="T67" fmla="*/ 413 h 563"/>
                    <a:gd name="T68" fmla="*/ 76 w 448"/>
                    <a:gd name="T69" fmla="*/ 381 h 563"/>
                    <a:gd name="T70" fmla="*/ 65 w 448"/>
                    <a:gd name="T71" fmla="*/ 358 h 563"/>
                    <a:gd name="T72" fmla="*/ 83 w 448"/>
                    <a:gd name="T73" fmla="*/ 345 h 563"/>
                    <a:gd name="T74" fmla="*/ 97 w 448"/>
                    <a:gd name="T75" fmla="*/ 329 h 563"/>
                    <a:gd name="T76" fmla="*/ 86 w 448"/>
                    <a:gd name="T77" fmla="*/ 315 h 563"/>
                    <a:gd name="T78" fmla="*/ 63 w 448"/>
                    <a:gd name="T79" fmla="*/ 308 h 563"/>
                    <a:gd name="T80" fmla="*/ 41 w 448"/>
                    <a:gd name="T81" fmla="*/ 298 h 563"/>
                    <a:gd name="T82" fmla="*/ 36 w 448"/>
                    <a:gd name="T83" fmla="*/ 261 h 563"/>
                    <a:gd name="T84" fmla="*/ 10 w 448"/>
                    <a:gd name="T85" fmla="*/ 246 h 563"/>
                    <a:gd name="T86" fmla="*/ 4 w 448"/>
                    <a:gd name="T87" fmla="*/ 230 h 563"/>
                    <a:gd name="T88" fmla="*/ 19 w 448"/>
                    <a:gd name="T89" fmla="*/ 211 h 563"/>
                    <a:gd name="T90" fmla="*/ 33 w 448"/>
                    <a:gd name="T91" fmla="*/ 194 h 563"/>
                    <a:gd name="T92" fmla="*/ 47 w 448"/>
                    <a:gd name="T93" fmla="*/ 172 h 563"/>
                    <a:gd name="T94" fmla="*/ 59 w 448"/>
                    <a:gd name="T95" fmla="*/ 149 h 563"/>
                    <a:gd name="T96" fmla="*/ 56 w 448"/>
                    <a:gd name="T97" fmla="*/ 124 h 563"/>
                    <a:gd name="T98" fmla="*/ 43 w 448"/>
                    <a:gd name="T99" fmla="*/ 85 h 563"/>
                    <a:gd name="T100" fmla="*/ 34 w 448"/>
                    <a:gd name="T101" fmla="*/ 51 h 563"/>
                    <a:gd name="T102" fmla="*/ 46 w 448"/>
                    <a:gd name="T103" fmla="*/ 31 h 563"/>
                    <a:gd name="T104" fmla="*/ 68 w 448"/>
                    <a:gd name="T105" fmla="*/ 12 h 563"/>
                    <a:gd name="T106" fmla="*/ 75 w 448"/>
                    <a:gd name="T107" fmla="*/ 17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563"/>
                    <a:gd name="T164" fmla="*/ 448 w 448"/>
                    <a:gd name="T165" fmla="*/ 563 h 5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563">
                      <a:moveTo>
                        <a:pt x="79" y="34"/>
                      </a:moveTo>
                      <a:lnTo>
                        <a:pt x="83" y="37"/>
                      </a:lnTo>
                      <a:lnTo>
                        <a:pt x="89" y="39"/>
                      </a:lnTo>
                      <a:lnTo>
                        <a:pt x="94" y="39"/>
                      </a:lnTo>
                      <a:lnTo>
                        <a:pt x="100" y="39"/>
                      </a:lnTo>
                      <a:lnTo>
                        <a:pt x="106" y="39"/>
                      </a:lnTo>
                      <a:lnTo>
                        <a:pt x="113" y="39"/>
                      </a:lnTo>
                      <a:lnTo>
                        <a:pt x="118" y="40"/>
                      </a:lnTo>
                      <a:lnTo>
                        <a:pt x="124" y="41"/>
                      </a:lnTo>
                      <a:lnTo>
                        <a:pt x="248" y="51"/>
                      </a:lnTo>
                      <a:lnTo>
                        <a:pt x="257" y="41"/>
                      </a:lnTo>
                      <a:lnTo>
                        <a:pt x="261" y="28"/>
                      </a:lnTo>
                      <a:lnTo>
                        <a:pt x="263" y="15"/>
                      </a:lnTo>
                      <a:lnTo>
                        <a:pt x="265" y="1"/>
                      </a:lnTo>
                      <a:lnTo>
                        <a:pt x="275" y="24"/>
                      </a:lnTo>
                      <a:lnTo>
                        <a:pt x="290" y="50"/>
                      </a:lnTo>
                      <a:lnTo>
                        <a:pt x="308" y="77"/>
                      </a:lnTo>
                      <a:lnTo>
                        <a:pt x="326" y="104"/>
                      </a:lnTo>
                      <a:lnTo>
                        <a:pt x="344" y="130"/>
                      </a:lnTo>
                      <a:lnTo>
                        <a:pt x="359" y="150"/>
                      </a:lnTo>
                      <a:lnTo>
                        <a:pt x="371" y="163"/>
                      </a:lnTo>
                      <a:lnTo>
                        <a:pt x="375" y="169"/>
                      </a:lnTo>
                      <a:lnTo>
                        <a:pt x="382" y="164"/>
                      </a:lnTo>
                      <a:lnTo>
                        <a:pt x="388" y="160"/>
                      </a:lnTo>
                      <a:lnTo>
                        <a:pt x="395" y="157"/>
                      </a:lnTo>
                      <a:lnTo>
                        <a:pt x="401" y="153"/>
                      </a:lnTo>
                      <a:lnTo>
                        <a:pt x="408" y="152"/>
                      </a:lnTo>
                      <a:lnTo>
                        <a:pt x="415" y="152"/>
                      </a:lnTo>
                      <a:lnTo>
                        <a:pt x="420" y="153"/>
                      </a:lnTo>
                      <a:lnTo>
                        <a:pt x="424" y="157"/>
                      </a:lnTo>
                      <a:lnTo>
                        <a:pt x="429" y="161"/>
                      </a:lnTo>
                      <a:lnTo>
                        <a:pt x="432" y="165"/>
                      </a:lnTo>
                      <a:lnTo>
                        <a:pt x="434" y="171"/>
                      </a:lnTo>
                      <a:lnTo>
                        <a:pt x="436" y="176"/>
                      </a:lnTo>
                      <a:lnTo>
                        <a:pt x="437" y="193"/>
                      </a:lnTo>
                      <a:lnTo>
                        <a:pt x="439" y="210"/>
                      </a:lnTo>
                      <a:lnTo>
                        <a:pt x="436" y="227"/>
                      </a:lnTo>
                      <a:lnTo>
                        <a:pt x="429" y="241"/>
                      </a:lnTo>
                      <a:lnTo>
                        <a:pt x="422" y="246"/>
                      </a:lnTo>
                      <a:lnTo>
                        <a:pt x="416" y="250"/>
                      </a:lnTo>
                      <a:lnTo>
                        <a:pt x="409" y="255"/>
                      </a:lnTo>
                      <a:lnTo>
                        <a:pt x="401" y="259"/>
                      </a:lnTo>
                      <a:lnTo>
                        <a:pt x="395" y="261"/>
                      </a:lnTo>
                      <a:lnTo>
                        <a:pt x="387" y="262"/>
                      </a:lnTo>
                      <a:lnTo>
                        <a:pt x="379" y="262"/>
                      </a:lnTo>
                      <a:lnTo>
                        <a:pt x="371" y="259"/>
                      </a:lnTo>
                      <a:lnTo>
                        <a:pt x="369" y="261"/>
                      </a:lnTo>
                      <a:lnTo>
                        <a:pt x="367" y="264"/>
                      </a:lnTo>
                      <a:lnTo>
                        <a:pt x="366" y="266"/>
                      </a:lnTo>
                      <a:lnTo>
                        <a:pt x="366" y="269"/>
                      </a:lnTo>
                      <a:lnTo>
                        <a:pt x="374" y="277"/>
                      </a:lnTo>
                      <a:lnTo>
                        <a:pt x="383" y="280"/>
                      </a:lnTo>
                      <a:lnTo>
                        <a:pt x="392" y="281"/>
                      </a:lnTo>
                      <a:lnTo>
                        <a:pt x="399" y="280"/>
                      </a:lnTo>
                      <a:lnTo>
                        <a:pt x="406" y="277"/>
                      </a:lnTo>
                      <a:lnTo>
                        <a:pt x="411" y="274"/>
                      </a:lnTo>
                      <a:lnTo>
                        <a:pt x="415" y="272"/>
                      </a:lnTo>
                      <a:lnTo>
                        <a:pt x="416" y="271"/>
                      </a:lnTo>
                      <a:lnTo>
                        <a:pt x="421" y="290"/>
                      </a:lnTo>
                      <a:lnTo>
                        <a:pt x="424" y="309"/>
                      </a:lnTo>
                      <a:lnTo>
                        <a:pt x="427" y="329"/>
                      </a:lnTo>
                      <a:lnTo>
                        <a:pt x="429" y="350"/>
                      </a:lnTo>
                      <a:lnTo>
                        <a:pt x="432" y="369"/>
                      </a:lnTo>
                      <a:lnTo>
                        <a:pt x="435" y="390"/>
                      </a:lnTo>
                      <a:lnTo>
                        <a:pt x="441" y="409"/>
                      </a:lnTo>
                      <a:lnTo>
                        <a:pt x="448" y="427"/>
                      </a:lnTo>
                      <a:lnTo>
                        <a:pt x="442" y="532"/>
                      </a:lnTo>
                      <a:lnTo>
                        <a:pt x="430" y="533"/>
                      </a:lnTo>
                      <a:lnTo>
                        <a:pt x="418" y="533"/>
                      </a:lnTo>
                      <a:lnTo>
                        <a:pt x="406" y="534"/>
                      </a:lnTo>
                      <a:lnTo>
                        <a:pt x="394" y="535"/>
                      </a:lnTo>
                      <a:lnTo>
                        <a:pt x="382" y="537"/>
                      </a:lnTo>
                      <a:lnTo>
                        <a:pt x="371" y="538"/>
                      </a:lnTo>
                      <a:lnTo>
                        <a:pt x="359" y="540"/>
                      </a:lnTo>
                      <a:lnTo>
                        <a:pt x="347" y="541"/>
                      </a:lnTo>
                      <a:lnTo>
                        <a:pt x="336" y="544"/>
                      </a:lnTo>
                      <a:lnTo>
                        <a:pt x="324" y="546"/>
                      </a:lnTo>
                      <a:lnTo>
                        <a:pt x="312" y="548"/>
                      </a:lnTo>
                      <a:lnTo>
                        <a:pt x="301" y="551"/>
                      </a:lnTo>
                      <a:lnTo>
                        <a:pt x="290" y="553"/>
                      </a:lnTo>
                      <a:lnTo>
                        <a:pt x="278" y="557"/>
                      </a:lnTo>
                      <a:lnTo>
                        <a:pt x="268" y="560"/>
                      </a:lnTo>
                      <a:lnTo>
                        <a:pt x="257" y="563"/>
                      </a:lnTo>
                      <a:lnTo>
                        <a:pt x="253" y="550"/>
                      </a:lnTo>
                      <a:lnTo>
                        <a:pt x="252" y="536"/>
                      </a:lnTo>
                      <a:lnTo>
                        <a:pt x="251" y="522"/>
                      </a:lnTo>
                      <a:lnTo>
                        <a:pt x="249" y="508"/>
                      </a:lnTo>
                      <a:lnTo>
                        <a:pt x="247" y="494"/>
                      </a:lnTo>
                      <a:lnTo>
                        <a:pt x="241" y="482"/>
                      </a:lnTo>
                      <a:lnTo>
                        <a:pt x="234" y="471"/>
                      </a:lnTo>
                      <a:lnTo>
                        <a:pt x="222" y="462"/>
                      </a:lnTo>
                      <a:lnTo>
                        <a:pt x="202" y="462"/>
                      </a:lnTo>
                      <a:lnTo>
                        <a:pt x="181" y="465"/>
                      </a:lnTo>
                      <a:lnTo>
                        <a:pt x="161" y="468"/>
                      </a:lnTo>
                      <a:lnTo>
                        <a:pt x="140" y="471"/>
                      </a:lnTo>
                      <a:lnTo>
                        <a:pt x="120" y="472"/>
                      </a:lnTo>
                      <a:lnTo>
                        <a:pt x="102" y="468"/>
                      </a:lnTo>
                      <a:lnTo>
                        <a:pt x="83" y="461"/>
                      </a:lnTo>
                      <a:lnTo>
                        <a:pt x="68" y="448"/>
                      </a:lnTo>
                      <a:lnTo>
                        <a:pt x="67" y="436"/>
                      </a:lnTo>
                      <a:lnTo>
                        <a:pt x="68" y="425"/>
                      </a:lnTo>
                      <a:lnTo>
                        <a:pt x="71" y="413"/>
                      </a:lnTo>
                      <a:lnTo>
                        <a:pt x="75" y="402"/>
                      </a:lnTo>
                      <a:lnTo>
                        <a:pt x="77" y="392"/>
                      </a:lnTo>
                      <a:lnTo>
                        <a:pt x="76" y="381"/>
                      </a:lnTo>
                      <a:lnTo>
                        <a:pt x="70" y="371"/>
                      </a:lnTo>
                      <a:lnTo>
                        <a:pt x="59" y="363"/>
                      </a:lnTo>
                      <a:lnTo>
                        <a:pt x="65" y="358"/>
                      </a:lnTo>
                      <a:lnTo>
                        <a:pt x="71" y="355"/>
                      </a:lnTo>
                      <a:lnTo>
                        <a:pt x="77" y="351"/>
                      </a:lnTo>
                      <a:lnTo>
                        <a:pt x="83" y="345"/>
                      </a:lnTo>
                      <a:lnTo>
                        <a:pt x="89" y="341"/>
                      </a:lnTo>
                      <a:lnTo>
                        <a:pt x="93" y="335"/>
                      </a:lnTo>
                      <a:lnTo>
                        <a:pt x="97" y="329"/>
                      </a:lnTo>
                      <a:lnTo>
                        <a:pt x="99" y="323"/>
                      </a:lnTo>
                      <a:lnTo>
                        <a:pt x="93" y="318"/>
                      </a:lnTo>
                      <a:lnTo>
                        <a:pt x="86" y="315"/>
                      </a:lnTo>
                      <a:lnTo>
                        <a:pt x="78" y="312"/>
                      </a:lnTo>
                      <a:lnTo>
                        <a:pt x="70" y="310"/>
                      </a:lnTo>
                      <a:lnTo>
                        <a:pt x="63" y="308"/>
                      </a:lnTo>
                      <a:lnTo>
                        <a:pt x="55" y="306"/>
                      </a:lnTo>
                      <a:lnTo>
                        <a:pt x="47" y="303"/>
                      </a:lnTo>
                      <a:lnTo>
                        <a:pt x="41" y="298"/>
                      </a:lnTo>
                      <a:lnTo>
                        <a:pt x="39" y="286"/>
                      </a:lnTo>
                      <a:lnTo>
                        <a:pt x="39" y="273"/>
                      </a:lnTo>
                      <a:lnTo>
                        <a:pt x="36" y="261"/>
                      </a:lnTo>
                      <a:lnTo>
                        <a:pt x="24" y="254"/>
                      </a:lnTo>
                      <a:lnTo>
                        <a:pt x="17" y="250"/>
                      </a:lnTo>
                      <a:lnTo>
                        <a:pt x="10" y="246"/>
                      </a:lnTo>
                      <a:lnTo>
                        <a:pt x="4" y="242"/>
                      </a:lnTo>
                      <a:lnTo>
                        <a:pt x="0" y="235"/>
                      </a:lnTo>
                      <a:lnTo>
                        <a:pt x="4" y="230"/>
                      </a:lnTo>
                      <a:lnTo>
                        <a:pt x="9" y="223"/>
                      </a:lnTo>
                      <a:lnTo>
                        <a:pt x="14" y="218"/>
                      </a:lnTo>
                      <a:lnTo>
                        <a:pt x="19" y="211"/>
                      </a:lnTo>
                      <a:lnTo>
                        <a:pt x="24" y="206"/>
                      </a:lnTo>
                      <a:lnTo>
                        <a:pt x="29" y="199"/>
                      </a:lnTo>
                      <a:lnTo>
                        <a:pt x="33" y="194"/>
                      </a:lnTo>
                      <a:lnTo>
                        <a:pt x="39" y="188"/>
                      </a:lnTo>
                      <a:lnTo>
                        <a:pt x="43" y="180"/>
                      </a:lnTo>
                      <a:lnTo>
                        <a:pt x="47" y="172"/>
                      </a:lnTo>
                      <a:lnTo>
                        <a:pt x="53" y="164"/>
                      </a:lnTo>
                      <a:lnTo>
                        <a:pt x="57" y="157"/>
                      </a:lnTo>
                      <a:lnTo>
                        <a:pt x="59" y="149"/>
                      </a:lnTo>
                      <a:lnTo>
                        <a:pt x="62" y="142"/>
                      </a:lnTo>
                      <a:lnTo>
                        <a:pt x="61" y="133"/>
                      </a:lnTo>
                      <a:lnTo>
                        <a:pt x="56" y="124"/>
                      </a:lnTo>
                      <a:lnTo>
                        <a:pt x="51" y="111"/>
                      </a:lnTo>
                      <a:lnTo>
                        <a:pt x="47" y="98"/>
                      </a:lnTo>
                      <a:lnTo>
                        <a:pt x="43" y="85"/>
                      </a:lnTo>
                      <a:lnTo>
                        <a:pt x="38" y="72"/>
                      </a:lnTo>
                      <a:lnTo>
                        <a:pt x="37" y="62"/>
                      </a:lnTo>
                      <a:lnTo>
                        <a:pt x="34" y="51"/>
                      </a:lnTo>
                      <a:lnTo>
                        <a:pt x="34" y="40"/>
                      </a:lnTo>
                      <a:lnTo>
                        <a:pt x="38" y="30"/>
                      </a:lnTo>
                      <a:lnTo>
                        <a:pt x="46" y="31"/>
                      </a:lnTo>
                      <a:lnTo>
                        <a:pt x="55" y="27"/>
                      </a:lnTo>
                      <a:lnTo>
                        <a:pt x="62" y="19"/>
                      </a:lnTo>
                      <a:lnTo>
                        <a:pt x="68" y="12"/>
                      </a:lnTo>
                      <a:lnTo>
                        <a:pt x="74" y="0"/>
                      </a:lnTo>
                      <a:lnTo>
                        <a:pt x="74" y="9"/>
                      </a:lnTo>
                      <a:lnTo>
                        <a:pt x="75" y="17"/>
                      </a:lnTo>
                      <a:lnTo>
                        <a:pt x="76" y="26"/>
                      </a:lnTo>
                      <a:lnTo>
                        <a:pt x="79" y="34"/>
                      </a:lnTo>
                      <a:close/>
                    </a:path>
                  </a:pathLst>
                </a:custGeom>
                <a:solidFill>
                  <a:srgbClr val="E2BFB7"/>
                </a:solidFill>
                <a:ln w="9525">
                  <a:noFill/>
                  <a:round/>
                  <a:headEnd/>
                  <a:tailEnd/>
                </a:ln>
              </p:spPr>
              <p:txBody>
                <a:bodyPr/>
                <a:lstStyle/>
                <a:p>
                  <a:endParaRPr lang="es-AR"/>
                </a:p>
              </p:txBody>
            </p:sp>
            <p:sp>
              <p:nvSpPr>
                <p:cNvPr id="76" name="Freeform 208"/>
                <p:cNvSpPr>
                  <a:spLocks/>
                </p:cNvSpPr>
                <p:nvPr/>
              </p:nvSpPr>
              <p:spPr bwMode="auto">
                <a:xfrm>
                  <a:off x="1590" y="2663"/>
                  <a:ext cx="79" cy="43"/>
                </a:xfrm>
                <a:custGeom>
                  <a:avLst/>
                  <a:gdLst>
                    <a:gd name="T0" fmla="*/ 77 w 79"/>
                    <a:gd name="T1" fmla="*/ 32 h 43"/>
                    <a:gd name="T2" fmla="*/ 79 w 79"/>
                    <a:gd name="T3" fmla="*/ 35 h 43"/>
                    <a:gd name="T4" fmla="*/ 79 w 79"/>
                    <a:gd name="T5" fmla="*/ 39 h 43"/>
                    <a:gd name="T6" fmla="*/ 77 w 79"/>
                    <a:gd name="T7" fmla="*/ 42 h 43"/>
                    <a:gd name="T8" fmla="*/ 74 w 79"/>
                    <a:gd name="T9" fmla="*/ 43 h 43"/>
                    <a:gd name="T10" fmla="*/ 65 w 79"/>
                    <a:gd name="T11" fmla="*/ 36 h 43"/>
                    <a:gd name="T12" fmla="*/ 55 w 79"/>
                    <a:gd name="T13" fmla="*/ 32 h 43"/>
                    <a:gd name="T14" fmla="*/ 47 w 79"/>
                    <a:gd name="T15" fmla="*/ 29 h 43"/>
                    <a:gd name="T16" fmla="*/ 38 w 79"/>
                    <a:gd name="T17" fmla="*/ 27 h 43"/>
                    <a:gd name="T18" fmla="*/ 29 w 79"/>
                    <a:gd name="T19" fmla="*/ 25 h 43"/>
                    <a:gd name="T20" fmla="*/ 19 w 79"/>
                    <a:gd name="T21" fmla="*/ 24 h 43"/>
                    <a:gd name="T22" fmla="*/ 11 w 79"/>
                    <a:gd name="T23" fmla="*/ 23 h 43"/>
                    <a:gd name="T24" fmla="*/ 1 w 79"/>
                    <a:gd name="T25" fmla="*/ 22 h 43"/>
                    <a:gd name="T26" fmla="*/ 1 w 79"/>
                    <a:gd name="T27" fmla="*/ 16 h 43"/>
                    <a:gd name="T28" fmla="*/ 0 w 79"/>
                    <a:gd name="T29" fmla="*/ 8 h 43"/>
                    <a:gd name="T30" fmla="*/ 0 w 79"/>
                    <a:gd name="T31" fmla="*/ 3 h 43"/>
                    <a:gd name="T32" fmla="*/ 8 w 79"/>
                    <a:gd name="T33" fmla="*/ 0 h 43"/>
                    <a:gd name="T34" fmla="*/ 18 w 79"/>
                    <a:gd name="T35" fmla="*/ 1 h 43"/>
                    <a:gd name="T36" fmla="*/ 27 w 79"/>
                    <a:gd name="T37" fmla="*/ 4 h 43"/>
                    <a:gd name="T38" fmla="*/ 36 w 79"/>
                    <a:gd name="T39" fmla="*/ 8 h 43"/>
                    <a:gd name="T40" fmla="*/ 44 w 79"/>
                    <a:gd name="T41" fmla="*/ 12 h 43"/>
                    <a:gd name="T42" fmla="*/ 52 w 79"/>
                    <a:gd name="T43" fmla="*/ 17 h 43"/>
                    <a:gd name="T44" fmla="*/ 61 w 79"/>
                    <a:gd name="T45" fmla="*/ 22 h 43"/>
                    <a:gd name="T46" fmla="*/ 68 w 79"/>
                    <a:gd name="T47" fmla="*/ 28 h 43"/>
                    <a:gd name="T48" fmla="*/ 77 w 79"/>
                    <a:gd name="T49" fmla="*/ 32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3"/>
                    <a:gd name="T77" fmla="*/ 79 w 79"/>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3">
                      <a:moveTo>
                        <a:pt x="77" y="32"/>
                      </a:moveTo>
                      <a:lnTo>
                        <a:pt x="79" y="35"/>
                      </a:lnTo>
                      <a:lnTo>
                        <a:pt x="79" y="39"/>
                      </a:lnTo>
                      <a:lnTo>
                        <a:pt x="77" y="42"/>
                      </a:lnTo>
                      <a:lnTo>
                        <a:pt x="74" y="43"/>
                      </a:lnTo>
                      <a:lnTo>
                        <a:pt x="65" y="36"/>
                      </a:lnTo>
                      <a:lnTo>
                        <a:pt x="55" y="32"/>
                      </a:lnTo>
                      <a:lnTo>
                        <a:pt x="47" y="29"/>
                      </a:lnTo>
                      <a:lnTo>
                        <a:pt x="38" y="27"/>
                      </a:lnTo>
                      <a:lnTo>
                        <a:pt x="29" y="25"/>
                      </a:lnTo>
                      <a:lnTo>
                        <a:pt x="19" y="24"/>
                      </a:lnTo>
                      <a:lnTo>
                        <a:pt x="11" y="23"/>
                      </a:lnTo>
                      <a:lnTo>
                        <a:pt x="1" y="22"/>
                      </a:lnTo>
                      <a:lnTo>
                        <a:pt x="1" y="16"/>
                      </a:lnTo>
                      <a:lnTo>
                        <a:pt x="0" y="8"/>
                      </a:lnTo>
                      <a:lnTo>
                        <a:pt x="0" y="3"/>
                      </a:lnTo>
                      <a:lnTo>
                        <a:pt x="8" y="0"/>
                      </a:lnTo>
                      <a:lnTo>
                        <a:pt x="18" y="1"/>
                      </a:lnTo>
                      <a:lnTo>
                        <a:pt x="27" y="4"/>
                      </a:lnTo>
                      <a:lnTo>
                        <a:pt x="36" y="8"/>
                      </a:lnTo>
                      <a:lnTo>
                        <a:pt x="44" y="12"/>
                      </a:lnTo>
                      <a:lnTo>
                        <a:pt x="52" y="17"/>
                      </a:lnTo>
                      <a:lnTo>
                        <a:pt x="61" y="22"/>
                      </a:lnTo>
                      <a:lnTo>
                        <a:pt x="68" y="28"/>
                      </a:lnTo>
                      <a:lnTo>
                        <a:pt x="77" y="32"/>
                      </a:lnTo>
                      <a:close/>
                    </a:path>
                  </a:pathLst>
                </a:custGeom>
                <a:solidFill>
                  <a:srgbClr val="000000"/>
                </a:solidFill>
                <a:ln w="9525">
                  <a:noFill/>
                  <a:round/>
                  <a:headEnd/>
                  <a:tailEnd/>
                </a:ln>
              </p:spPr>
              <p:txBody>
                <a:bodyPr/>
                <a:lstStyle/>
                <a:p>
                  <a:endParaRPr lang="es-AR"/>
                </a:p>
              </p:txBody>
            </p:sp>
            <p:sp>
              <p:nvSpPr>
                <p:cNvPr id="77" name="Freeform 209"/>
                <p:cNvSpPr>
                  <a:spLocks/>
                </p:cNvSpPr>
                <p:nvPr/>
              </p:nvSpPr>
              <p:spPr bwMode="auto">
                <a:xfrm>
                  <a:off x="1597" y="2710"/>
                  <a:ext cx="89" cy="69"/>
                </a:xfrm>
                <a:custGeom>
                  <a:avLst/>
                  <a:gdLst>
                    <a:gd name="T0" fmla="*/ 40 w 89"/>
                    <a:gd name="T1" fmla="*/ 17 h 69"/>
                    <a:gd name="T2" fmla="*/ 45 w 89"/>
                    <a:gd name="T3" fmla="*/ 23 h 69"/>
                    <a:gd name="T4" fmla="*/ 51 w 89"/>
                    <a:gd name="T5" fmla="*/ 30 h 69"/>
                    <a:gd name="T6" fmla="*/ 59 w 89"/>
                    <a:gd name="T7" fmla="*/ 36 h 69"/>
                    <a:gd name="T8" fmla="*/ 67 w 89"/>
                    <a:gd name="T9" fmla="*/ 40 h 69"/>
                    <a:gd name="T10" fmla="*/ 73 w 89"/>
                    <a:gd name="T11" fmla="*/ 41 h 69"/>
                    <a:gd name="T12" fmla="*/ 79 w 89"/>
                    <a:gd name="T13" fmla="*/ 43 h 69"/>
                    <a:gd name="T14" fmla="*/ 83 w 89"/>
                    <a:gd name="T15" fmla="*/ 46 h 69"/>
                    <a:gd name="T16" fmla="*/ 89 w 89"/>
                    <a:gd name="T17" fmla="*/ 49 h 69"/>
                    <a:gd name="T18" fmla="*/ 89 w 89"/>
                    <a:gd name="T19" fmla="*/ 57 h 69"/>
                    <a:gd name="T20" fmla="*/ 84 w 89"/>
                    <a:gd name="T21" fmla="*/ 59 h 69"/>
                    <a:gd name="T22" fmla="*/ 78 w 89"/>
                    <a:gd name="T23" fmla="*/ 61 h 69"/>
                    <a:gd name="T24" fmla="*/ 72 w 89"/>
                    <a:gd name="T25" fmla="*/ 63 h 69"/>
                    <a:gd name="T26" fmla="*/ 67 w 89"/>
                    <a:gd name="T27" fmla="*/ 65 h 69"/>
                    <a:gd name="T28" fmla="*/ 60 w 89"/>
                    <a:gd name="T29" fmla="*/ 65 h 69"/>
                    <a:gd name="T30" fmla="*/ 54 w 89"/>
                    <a:gd name="T31" fmla="*/ 66 h 69"/>
                    <a:gd name="T32" fmla="*/ 48 w 89"/>
                    <a:gd name="T33" fmla="*/ 66 h 69"/>
                    <a:gd name="T34" fmla="*/ 42 w 89"/>
                    <a:gd name="T35" fmla="*/ 67 h 69"/>
                    <a:gd name="T36" fmla="*/ 35 w 89"/>
                    <a:gd name="T37" fmla="*/ 68 h 69"/>
                    <a:gd name="T38" fmla="*/ 29 w 89"/>
                    <a:gd name="T39" fmla="*/ 68 h 69"/>
                    <a:gd name="T40" fmla="*/ 23 w 89"/>
                    <a:gd name="T41" fmla="*/ 69 h 69"/>
                    <a:gd name="T42" fmla="*/ 22 w 89"/>
                    <a:gd name="T43" fmla="*/ 62 h 69"/>
                    <a:gd name="T44" fmla="*/ 22 w 89"/>
                    <a:gd name="T45" fmla="*/ 55 h 69"/>
                    <a:gd name="T46" fmla="*/ 21 w 89"/>
                    <a:gd name="T47" fmla="*/ 47 h 69"/>
                    <a:gd name="T48" fmla="*/ 19 w 89"/>
                    <a:gd name="T49" fmla="*/ 41 h 69"/>
                    <a:gd name="T50" fmla="*/ 20 w 89"/>
                    <a:gd name="T51" fmla="*/ 34 h 69"/>
                    <a:gd name="T52" fmla="*/ 19 w 89"/>
                    <a:gd name="T53" fmla="*/ 29 h 69"/>
                    <a:gd name="T54" fmla="*/ 16 w 89"/>
                    <a:gd name="T55" fmla="*/ 24 h 69"/>
                    <a:gd name="T56" fmla="*/ 11 w 89"/>
                    <a:gd name="T57" fmla="*/ 20 h 69"/>
                    <a:gd name="T58" fmla="*/ 7 w 89"/>
                    <a:gd name="T59" fmla="*/ 16 h 69"/>
                    <a:gd name="T60" fmla="*/ 2 w 89"/>
                    <a:gd name="T61" fmla="*/ 11 h 69"/>
                    <a:gd name="T62" fmla="*/ 0 w 89"/>
                    <a:gd name="T63" fmla="*/ 6 h 69"/>
                    <a:gd name="T64" fmla="*/ 1 w 89"/>
                    <a:gd name="T65" fmla="*/ 0 h 69"/>
                    <a:gd name="T66" fmla="*/ 7 w 89"/>
                    <a:gd name="T67" fmla="*/ 0 h 69"/>
                    <a:gd name="T68" fmla="*/ 12 w 89"/>
                    <a:gd name="T69" fmla="*/ 2 h 69"/>
                    <a:gd name="T70" fmla="*/ 17 w 89"/>
                    <a:gd name="T71" fmla="*/ 4 h 69"/>
                    <a:gd name="T72" fmla="*/ 21 w 89"/>
                    <a:gd name="T73" fmla="*/ 7 h 69"/>
                    <a:gd name="T74" fmla="*/ 25 w 89"/>
                    <a:gd name="T75" fmla="*/ 9 h 69"/>
                    <a:gd name="T76" fmla="*/ 30 w 89"/>
                    <a:gd name="T77" fmla="*/ 12 h 69"/>
                    <a:gd name="T78" fmla="*/ 35 w 89"/>
                    <a:gd name="T79" fmla="*/ 14 h 69"/>
                    <a:gd name="T80" fmla="*/ 40 w 89"/>
                    <a:gd name="T81" fmla="*/ 1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69"/>
                    <a:gd name="T125" fmla="*/ 89 w 89"/>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69">
                      <a:moveTo>
                        <a:pt x="40" y="17"/>
                      </a:moveTo>
                      <a:lnTo>
                        <a:pt x="45" y="23"/>
                      </a:lnTo>
                      <a:lnTo>
                        <a:pt x="51" y="30"/>
                      </a:lnTo>
                      <a:lnTo>
                        <a:pt x="59" y="36"/>
                      </a:lnTo>
                      <a:lnTo>
                        <a:pt x="67" y="40"/>
                      </a:lnTo>
                      <a:lnTo>
                        <a:pt x="73" y="41"/>
                      </a:lnTo>
                      <a:lnTo>
                        <a:pt x="79" y="43"/>
                      </a:lnTo>
                      <a:lnTo>
                        <a:pt x="83" y="46"/>
                      </a:lnTo>
                      <a:lnTo>
                        <a:pt x="89" y="49"/>
                      </a:lnTo>
                      <a:lnTo>
                        <a:pt x="89" y="57"/>
                      </a:lnTo>
                      <a:lnTo>
                        <a:pt x="84" y="59"/>
                      </a:lnTo>
                      <a:lnTo>
                        <a:pt x="78" y="61"/>
                      </a:lnTo>
                      <a:lnTo>
                        <a:pt x="72" y="63"/>
                      </a:lnTo>
                      <a:lnTo>
                        <a:pt x="67" y="65"/>
                      </a:lnTo>
                      <a:lnTo>
                        <a:pt x="60" y="65"/>
                      </a:lnTo>
                      <a:lnTo>
                        <a:pt x="54" y="66"/>
                      </a:lnTo>
                      <a:lnTo>
                        <a:pt x="48" y="66"/>
                      </a:lnTo>
                      <a:lnTo>
                        <a:pt x="42" y="67"/>
                      </a:lnTo>
                      <a:lnTo>
                        <a:pt x="35" y="68"/>
                      </a:lnTo>
                      <a:lnTo>
                        <a:pt x="29" y="68"/>
                      </a:lnTo>
                      <a:lnTo>
                        <a:pt x="23" y="69"/>
                      </a:lnTo>
                      <a:lnTo>
                        <a:pt x="22" y="62"/>
                      </a:lnTo>
                      <a:lnTo>
                        <a:pt x="22" y="55"/>
                      </a:lnTo>
                      <a:lnTo>
                        <a:pt x="21" y="47"/>
                      </a:lnTo>
                      <a:lnTo>
                        <a:pt x="19" y="41"/>
                      </a:lnTo>
                      <a:lnTo>
                        <a:pt x="20" y="34"/>
                      </a:lnTo>
                      <a:lnTo>
                        <a:pt x="19" y="29"/>
                      </a:lnTo>
                      <a:lnTo>
                        <a:pt x="16" y="24"/>
                      </a:lnTo>
                      <a:lnTo>
                        <a:pt x="11" y="20"/>
                      </a:lnTo>
                      <a:lnTo>
                        <a:pt x="7" y="16"/>
                      </a:lnTo>
                      <a:lnTo>
                        <a:pt x="2" y="11"/>
                      </a:lnTo>
                      <a:lnTo>
                        <a:pt x="0" y="6"/>
                      </a:lnTo>
                      <a:lnTo>
                        <a:pt x="1" y="0"/>
                      </a:lnTo>
                      <a:lnTo>
                        <a:pt x="7" y="0"/>
                      </a:lnTo>
                      <a:lnTo>
                        <a:pt x="12" y="2"/>
                      </a:lnTo>
                      <a:lnTo>
                        <a:pt x="17" y="4"/>
                      </a:lnTo>
                      <a:lnTo>
                        <a:pt x="21" y="7"/>
                      </a:lnTo>
                      <a:lnTo>
                        <a:pt x="25" y="9"/>
                      </a:lnTo>
                      <a:lnTo>
                        <a:pt x="30" y="12"/>
                      </a:lnTo>
                      <a:lnTo>
                        <a:pt x="35" y="14"/>
                      </a:lnTo>
                      <a:lnTo>
                        <a:pt x="40" y="17"/>
                      </a:lnTo>
                      <a:close/>
                    </a:path>
                  </a:pathLst>
                </a:custGeom>
                <a:solidFill>
                  <a:srgbClr val="000000"/>
                </a:solidFill>
                <a:ln w="9525">
                  <a:noFill/>
                  <a:round/>
                  <a:headEnd/>
                  <a:tailEnd/>
                </a:ln>
              </p:spPr>
              <p:txBody>
                <a:bodyPr/>
                <a:lstStyle/>
                <a:p>
                  <a:endParaRPr lang="es-AR"/>
                </a:p>
              </p:txBody>
            </p:sp>
            <p:sp>
              <p:nvSpPr>
                <p:cNvPr id="78" name="Freeform 210"/>
                <p:cNvSpPr>
                  <a:spLocks/>
                </p:cNvSpPr>
                <p:nvPr/>
              </p:nvSpPr>
              <p:spPr bwMode="auto">
                <a:xfrm>
                  <a:off x="1538" y="3171"/>
                  <a:ext cx="589" cy="592"/>
                </a:xfrm>
                <a:custGeom>
                  <a:avLst/>
                  <a:gdLst>
                    <a:gd name="T0" fmla="*/ 524 w 589"/>
                    <a:gd name="T1" fmla="*/ 79 h 592"/>
                    <a:gd name="T2" fmla="*/ 556 w 589"/>
                    <a:gd name="T3" fmla="*/ 130 h 592"/>
                    <a:gd name="T4" fmla="*/ 578 w 589"/>
                    <a:gd name="T5" fmla="*/ 184 h 592"/>
                    <a:gd name="T6" fmla="*/ 589 w 589"/>
                    <a:gd name="T7" fmla="*/ 244 h 592"/>
                    <a:gd name="T8" fmla="*/ 556 w 589"/>
                    <a:gd name="T9" fmla="*/ 315 h 592"/>
                    <a:gd name="T10" fmla="*/ 548 w 589"/>
                    <a:gd name="T11" fmla="*/ 238 h 592"/>
                    <a:gd name="T12" fmla="*/ 531 w 589"/>
                    <a:gd name="T13" fmla="*/ 164 h 592"/>
                    <a:gd name="T14" fmla="*/ 497 w 589"/>
                    <a:gd name="T15" fmla="*/ 101 h 592"/>
                    <a:gd name="T16" fmla="*/ 437 w 589"/>
                    <a:gd name="T17" fmla="*/ 56 h 592"/>
                    <a:gd name="T18" fmla="*/ 405 w 589"/>
                    <a:gd name="T19" fmla="*/ 62 h 592"/>
                    <a:gd name="T20" fmla="*/ 373 w 589"/>
                    <a:gd name="T21" fmla="*/ 73 h 592"/>
                    <a:gd name="T22" fmla="*/ 342 w 589"/>
                    <a:gd name="T23" fmla="*/ 89 h 592"/>
                    <a:gd name="T24" fmla="*/ 314 w 589"/>
                    <a:gd name="T25" fmla="*/ 107 h 592"/>
                    <a:gd name="T26" fmla="*/ 287 w 589"/>
                    <a:gd name="T27" fmla="*/ 130 h 592"/>
                    <a:gd name="T28" fmla="*/ 263 w 589"/>
                    <a:gd name="T29" fmla="*/ 155 h 592"/>
                    <a:gd name="T30" fmla="*/ 242 w 589"/>
                    <a:gd name="T31" fmla="*/ 182 h 592"/>
                    <a:gd name="T32" fmla="*/ 226 w 589"/>
                    <a:gd name="T33" fmla="*/ 212 h 592"/>
                    <a:gd name="T34" fmla="*/ 209 w 589"/>
                    <a:gd name="T35" fmla="*/ 283 h 592"/>
                    <a:gd name="T36" fmla="*/ 207 w 589"/>
                    <a:gd name="T37" fmla="*/ 358 h 592"/>
                    <a:gd name="T38" fmla="*/ 211 w 589"/>
                    <a:gd name="T39" fmla="*/ 435 h 592"/>
                    <a:gd name="T40" fmla="*/ 205 w 589"/>
                    <a:gd name="T41" fmla="*/ 510 h 592"/>
                    <a:gd name="T42" fmla="*/ 213 w 589"/>
                    <a:gd name="T43" fmla="*/ 543 h 592"/>
                    <a:gd name="T44" fmla="*/ 229 w 589"/>
                    <a:gd name="T45" fmla="*/ 570 h 592"/>
                    <a:gd name="T46" fmla="*/ 242 w 589"/>
                    <a:gd name="T47" fmla="*/ 568 h 592"/>
                    <a:gd name="T48" fmla="*/ 254 w 589"/>
                    <a:gd name="T49" fmla="*/ 566 h 592"/>
                    <a:gd name="T50" fmla="*/ 253 w 589"/>
                    <a:gd name="T51" fmla="*/ 579 h 592"/>
                    <a:gd name="T52" fmla="*/ 248 w 589"/>
                    <a:gd name="T53" fmla="*/ 592 h 592"/>
                    <a:gd name="T54" fmla="*/ 3 w 589"/>
                    <a:gd name="T55" fmla="*/ 524 h 592"/>
                    <a:gd name="T56" fmla="*/ 2 w 589"/>
                    <a:gd name="T57" fmla="*/ 444 h 592"/>
                    <a:gd name="T58" fmla="*/ 15 w 589"/>
                    <a:gd name="T59" fmla="*/ 369 h 592"/>
                    <a:gd name="T60" fmla="*/ 38 w 589"/>
                    <a:gd name="T61" fmla="*/ 297 h 592"/>
                    <a:gd name="T62" fmla="*/ 65 w 589"/>
                    <a:gd name="T63" fmla="*/ 227 h 592"/>
                    <a:gd name="T64" fmla="*/ 87 w 589"/>
                    <a:gd name="T65" fmla="*/ 195 h 592"/>
                    <a:gd name="T66" fmla="*/ 109 w 589"/>
                    <a:gd name="T67" fmla="*/ 163 h 592"/>
                    <a:gd name="T68" fmla="*/ 133 w 589"/>
                    <a:gd name="T69" fmla="*/ 131 h 592"/>
                    <a:gd name="T70" fmla="*/ 161 w 589"/>
                    <a:gd name="T71" fmla="*/ 101 h 592"/>
                    <a:gd name="T72" fmla="*/ 189 w 589"/>
                    <a:gd name="T73" fmla="*/ 73 h 592"/>
                    <a:gd name="T74" fmla="*/ 220 w 589"/>
                    <a:gd name="T75" fmla="*/ 50 h 592"/>
                    <a:gd name="T76" fmla="*/ 254 w 589"/>
                    <a:gd name="T77" fmla="*/ 32 h 592"/>
                    <a:gd name="T78" fmla="*/ 291 w 589"/>
                    <a:gd name="T79" fmla="*/ 21 h 592"/>
                    <a:gd name="T80" fmla="*/ 332 w 589"/>
                    <a:gd name="T81" fmla="*/ 12 h 592"/>
                    <a:gd name="T82" fmla="*/ 373 w 589"/>
                    <a:gd name="T83" fmla="*/ 5 h 592"/>
                    <a:gd name="T84" fmla="*/ 415 w 589"/>
                    <a:gd name="T85" fmla="*/ 0 h 592"/>
                    <a:gd name="T86" fmla="*/ 461 w 589"/>
                    <a:gd name="T87" fmla="*/ 0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9"/>
                    <a:gd name="T133" fmla="*/ 0 h 592"/>
                    <a:gd name="T134" fmla="*/ 589 w 589"/>
                    <a:gd name="T135" fmla="*/ 592 h 5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9" h="592">
                      <a:moveTo>
                        <a:pt x="506" y="54"/>
                      </a:moveTo>
                      <a:lnTo>
                        <a:pt x="524" y="79"/>
                      </a:lnTo>
                      <a:lnTo>
                        <a:pt x="541" y="104"/>
                      </a:lnTo>
                      <a:lnTo>
                        <a:pt x="556" y="130"/>
                      </a:lnTo>
                      <a:lnTo>
                        <a:pt x="568" y="157"/>
                      </a:lnTo>
                      <a:lnTo>
                        <a:pt x="578" y="184"/>
                      </a:lnTo>
                      <a:lnTo>
                        <a:pt x="585" y="214"/>
                      </a:lnTo>
                      <a:lnTo>
                        <a:pt x="589" y="244"/>
                      </a:lnTo>
                      <a:lnTo>
                        <a:pt x="589" y="277"/>
                      </a:lnTo>
                      <a:lnTo>
                        <a:pt x="556" y="315"/>
                      </a:lnTo>
                      <a:lnTo>
                        <a:pt x="553" y="277"/>
                      </a:lnTo>
                      <a:lnTo>
                        <a:pt x="548" y="238"/>
                      </a:lnTo>
                      <a:lnTo>
                        <a:pt x="542" y="201"/>
                      </a:lnTo>
                      <a:lnTo>
                        <a:pt x="531" y="164"/>
                      </a:lnTo>
                      <a:lnTo>
                        <a:pt x="517" y="130"/>
                      </a:lnTo>
                      <a:lnTo>
                        <a:pt x="497" y="101"/>
                      </a:lnTo>
                      <a:lnTo>
                        <a:pt x="471" y="75"/>
                      </a:lnTo>
                      <a:lnTo>
                        <a:pt x="437" y="56"/>
                      </a:lnTo>
                      <a:lnTo>
                        <a:pt x="421" y="59"/>
                      </a:lnTo>
                      <a:lnTo>
                        <a:pt x="405" y="62"/>
                      </a:lnTo>
                      <a:lnTo>
                        <a:pt x="388" y="68"/>
                      </a:lnTo>
                      <a:lnTo>
                        <a:pt x="373" y="73"/>
                      </a:lnTo>
                      <a:lnTo>
                        <a:pt x="358" y="81"/>
                      </a:lnTo>
                      <a:lnTo>
                        <a:pt x="342" y="89"/>
                      </a:lnTo>
                      <a:lnTo>
                        <a:pt x="327" y="98"/>
                      </a:lnTo>
                      <a:lnTo>
                        <a:pt x="314" y="107"/>
                      </a:lnTo>
                      <a:lnTo>
                        <a:pt x="300" y="118"/>
                      </a:lnTo>
                      <a:lnTo>
                        <a:pt x="287" y="130"/>
                      </a:lnTo>
                      <a:lnTo>
                        <a:pt x="275" y="142"/>
                      </a:lnTo>
                      <a:lnTo>
                        <a:pt x="263" y="155"/>
                      </a:lnTo>
                      <a:lnTo>
                        <a:pt x="252" y="168"/>
                      </a:lnTo>
                      <a:lnTo>
                        <a:pt x="242" y="182"/>
                      </a:lnTo>
                      <a:lnTo>
                        <a:pt x="234" y="196"/>
                      </a:lnTo>
                      <a:lnTo>
                        <a:pt x="226" y="212"/>
                      </a:lnTo>
                      <a:lnTo>
                        <a:pt x="214" y="247"/>
                      </a:lnTo>
                      <a:lnTo>
                        <a:pt x="209" y="283"/>
                      </a:lnTo>
                      <a:lnTo>
                        <a:pt x="206" y="320"/>
                      </a:lnTo>
                      <a:lnTo>
                        <a:pt x="207" y="358"/>
                      </a:lnTo>
                      <a:lnTo>
                        <a:pt x="210" y="396"/>
                      </a:lnTo>
                      <a:lnTo>
                        <a:pt x="211" y="435"/>
                      </a:lnTo>
                      <a:lnTo>
                        <a:pt x="210" y="473"/>
                      </a:lnTo>
                      <a:lnTo>
                        <a:pt x="205" y="510"/>
                      </a:lnTo>
                      <a:lnTo>
                        <a:pt x="207" y="527"/>
                      </a:lnTo>
                      <a:lnTo>
                        <a:pt x="213" y="543"/>
                      </a:lnTo>
                      <a:lnTo>
                        <a:pt x="219" y="557"/>
                      </a:lnTo>
                      <a:lnTo>
                        <a:pt x="229" y="570"/>
                      </a:lnTo>
                      <a:lnTo>
                        <a:pt x="236" y="570"/>
                      </a:lnTo>
                      <a:lnTo>
                        <a:pt x="242" y="568"/>
                      </a:lnTo>
                      <a:lnTo>
                        <a:pt x="248" y="567"/>
                      </a:lnTo>
                      <a:lnTo>
                        <a:pt x="254" y="566"/>
                      </a:lnTo>
                      <a:lnTo>
                        <a:pt x="254" y="572"/>
                      </a:lnTo>
                      <a:lnTo>
                        <a:pt x="253" y="579"/>
                      </a:lnTo>
                      <a:lnTo>
                        <a:pt x="251" y="585"/>
                      </a:lnTo>
                      <a:lnTo>
                        <a:pt x="248" y="592"/>
                      </a:lnTo>
                      <a:lnTo>
                        <a:pt x="182" y="568"/>
                      </a:lnTo>
                      <a:lnTo>
                        <a:pt x="3" y="524"/>
                      </a:lnTo>
                      <a:lnTo>
                        <a:pt x="0" y="483"/>
                      </a:lnTo>
                      <a:lnTo>
                        <a:pt x="2" y="444"/>
                      </a:lnTo>
                      <a:lnTo>
                        <a:pt x="7" y="406"/>
                      </a:lnTo>
                      <a:lnTo>
                        <a:pt x="15" y="369"/>
                      </a:lnTo>
                      <a:lnTo>
                        <a:pt x="26" y="332"/>
                      </a:lnTo>
                      <a:lnTo>
                        <a:pt x="38" y="297"/>
                      </a:lnTo>
                      <a:lnTo>
                        <a:pt x="51" y="262"/>
                      </a:lnTo>
                      <a:lnTo>
                        <a:pt x="65" y="227"/>
                      </a:lnTo>
                      <a:lnTo>
                        <a:pt x="76" y="212"/>
                      </a:lnTo>
                      <a:lnTo>
                        <a:pt x="87" y="195"/>
                      </a:lnTo>
                      <a:lnTo>
                        <a:pt x="97" y="179"/>
                      </a:lnTo>
                      <a:lnTo>
                        <a:pt x="109" y="163"/>
                      </a:lnTo>
                      <a:lnTo>
                        <a:pt x="121" y="147"/>
                      </a:lnTo>
                      <a:lnTo>
                        <a:pt x="133" y="131"/>
                      </a:lnTo>
                      <a:lnTo>
                        <a:pt x="146" y="116"/>
                      </a:lnTo>
                      <a:lnTo>
                        <a:pt x="161" y="101"/>
                      </a:lnTo>
                      <a:lnTo>
                        <a:pt x="174" y="86"/>
                      </a:lnTo>
                      <a:lnTo>
                        <a:pt x="189" y="73"/>
                      </a:lnTo>
                      <a:lnTo>
                        <a:pt x="204" y="61"/>
                      </a:lnTo>
                      <a:lnTo>
                        <a:pt x="220" y="50"/>
                      </a:lnTo>
                      <a:lnTo>
                        <a:pt x="237" y="41"/>
                      </a:lnTo>
                      <a:lnTo>
                        <a:pt x="254" y="32"/>
                      </a:lnTo>
                      <a:lnTo>
                        <a:pt x="273" y="25"/>
                      </a:lnTo>
                      <a:lnTo>
                        <a:pt x="291" y="21"/>
                      </a:lnTo>
                      <a:lnTo>
                        <a:pt x="312" y="17"/>
                      </a:lnTo>
                      <a:lnTo>
                        <a:pt x="332" y="12"/>
                      </a:lnTo>
                      <a:lnTo>
                        <a:pt x="352" y="8"/>
                      </a:lnTo>
                      <a:lnTo>
                        <a:pt x="373" y="5"/>
                      </a:lnTo>
                      <a:lnTo>
                        <a:pt x="394" y="2"/>
                      </a:lnTo>
                      <a:lnTo>
                        <a:pt x="415" y="0"/>
                      </a:lnTo>
                      <a:lnTo>
                        <a:pt x="438" y="0"/>
                      </a:lnTo>
                      <a:lnTo>
                        <a:pt x="461" y="0"/>
                      </a:lnTo>
                      <a:lnTo>
                        <a:pt x="506" y="54"/>
                      </a:lnTo>
                      <a:close/>
                    </a:path>
                  </a:pathLst>
                </a:custGeom>
                <a:solidFill>
                  <a:srgbClr val="BF00BF"/>
                </a:solidFill>
                <a:ln w="9525">
                  <a:noFill/>
                  <a:round/>
                  <a:headEnd/>
                  <a:tailEnd/>
                </a:ln>
              </p:spPr>
              <p:txBody>
                <a:bodyPr/>
                <a:lstStyle/>
                <a:p>
                  <a:endParaRPr lang="es-AR"/>
                </a:p>
              </p:txBody>
            </p:sp>
            <p:sp>
              <p:nvSpPr>
                <p:cNvPr id="79" name="Freeform 211"/>
                <p:cNvSpPr>
                  <a:spLocks/>
                </p:cNvSpPr>
                <p:nvPr/>
              </p:nvSpPr>
              <p:spPr bwMode="auto">
                <a:xfrm>
                  <a:off x="1768" y="3257"/>
                  <a:ext cx="324" cy="539"/>
                </a:xfrm>
                <a:custGeom>
                  <a:avLst/>
                  <a:gdLst>
                    <a:gd name="T0" fmla="*/ 266 w 324"/>
                    <a:gd name="T1" fmla="*/ 55 h 539"/>
                    <a:gd name="T2" fmla="*/ 280 w 324"/>
                    <a:gd name="T3" fmla="*/ 85 h 539"/>
                    <a:gd name="T4" fmla="*/ 290 w 324"/>
                    <a:gd name="T5" fmla="*/ 117 h 539"/>
                    <a:gd name="T6" fmla="*/ 294 w 324"/>
                    <a:gd name="T7" fmla="*/ 151 h 539"/>
                    <a:gd name="T8" fmla="*/ 312 w 324"/>
                    <a:gd name="T9" fmla="*/ 363 h 539"/>
                    <a:gd name="T10" fmla="*/ 318 w 324"/>
                    <a:gd name="T11" fmla="*/ 493 h 539"/>
                    <a:gd name="T12" fmla="*/ 306 w 324"/>
                    <a:gd name="T13" fmla="*/ 506 h 539"/>
                    <a:gd name="T14" fmla="*/ 293 w 324"/>
                    <a:gd name="T15" fmla="*/ 518 h 539"/>
                    <a:gd name="T16" fmla="*/ 281 w 324"/>
                    <a:gd name="T17" fmla="*/ 531 h 539"/>
                    <a:gd name="T18" fmla="*/ 263 w 324"/>
                    <a:gd name="T19" fmla="*/ 534 h 539"/>
                    <a:gd name="T20" fmla="*/ 233 w 324"/>
                    <a:gd name="T21" fmla="*/ 531 h 539"/>
                    <a:gd name="T22" fmla="*/ 203 w 324"/>
                    <a:gd name="T23" fmla="*/ 529 h 539"/>
                    <a:gd name="T24" fmla="*/ 175 w 324"/>
                    <a:gd name="T25" fmla="*/ 521 h 539"/>
                    <a:gd name="T26" fmla="*/ 144 w 324"/>
                    <a:gd name="T27" fmla="*/ 506 h 539"/>
                    <a:gd name="T28" fmla="*/ 107 w 324"/>
                    <a:gd name="T29" fmla="*/ 484 h 539"/>
                    <a:gd name="T30" fmla="*/ 70 w 324"/>
                    <a:gd name="T31" fmla="*/ 465 h 539"/>
                    <a:gd name="T32" fmla="*/ 30 w 324"/>
                    <a:gd name="T33" fmla="*/ 456 h 539"/>
                    <a:gd name="T34" fmla="*/ 1 w 324"/>
                    <a:gd name="T35" fmla="*/ 441 h 539"/>
                    <a:gd name="T36" fmla="*/ 1 w 324"/>
                    <a:gd name="T37" fmla="*/ 401 h 539"/>
                    <a:gd name="T38" fmla="*/ 9 w 324"/>
                    <a:gd name="T39" fmla="*/ 307 h 539"/>
                    <a:gd name="T40" fmla="*/ 8 w 324"/>
                    <a:gd name="T41" fmla="*/ 158 h 539"/>
                    <a:gd name="T42" fmla="*/ 22 w 324"/>
                    <a:gd name="T43" fmla="*/ 125 h 539"/>
                    <a:gd name="T44" fmla="*/ 43 w 324"/>
                    <a:gd name="T45" fmla="*/ 94 h 539"/>
                    <a:gd name="T46" fmla="*/ 69 w 324"/>
                    <a:gd name="T47" fmla="*/ 67 h 539"/>
                    <a:gd name="T48" fmla="*/ 98 w 324"/>
                    <a:gd name="T49" fmla="*/ 44 h 539"/>
                    <a:gd name="T50" fmla="*/ 129 w 324"/>
                    <a:gd name="T51" fmla="*/ 24 h 539"/>
                    <a:gd name="T52" fmla="*/ 159 w 324"/>
                    <a:gd name="T53" fmla="*/ 11 h 539"/>
                    <a:gd name="T54" fmla="*/ 187 w 324"/>
                    <a:gd name="T55" fmla="*/ 3 h 539"/>
                    <a:gd name="T56" fmla="*/ 207 w 324"/>
                    <a:gd name="T57" fmla="*/ 3 h 539"/>
                    <a:gd name="T58" fmla="*/ 224 w 324"/>
                    <a:gd name="T59" fmla="*/ 8 h 539"/>
                    <a:gd name="T60" fmla="*/ 240 w 324"/>
                    <a:gd name="T61" fmla="*/ 17 h 539"/>
                    <a:gd name="T62" fmla="*/ 253 w 324"/>
                    <a:gd name="T63" fmla="*/ 30 h 5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539"/>
                    <a:gd name="T98" fmla="*/ 324 w 324"/>
                    <a:gd name="T99" fmla="*/ 539 h 5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539">
                      <a:moveTo>
                        <a:pt x="257" y="40"/>
                      </a:moveTo>
                      <a:lnTo>
                        <a:pt x="266" y="55"/>
                      </a:lnTo>
                      <a:lnTo>
                        <a:pt x="273" y="70"/>
                      </a:lnTo>
                      <a:lnTo>
                        <a:pt x="280" y="85"/>
                      </a:lnTo>
                      <a:lnTo>
                        <a:pt x="286" y="101"/>
                      </a:lnTo>
                      <a:lnTo>
                        <a:pt x="290" y="117"/>
                      </a:lnTo>
                      <a:lnTo>
                        <a:pt x="292" y="133"/>
                      </a:lnTo>
                      <a:lnTo>
                        <a:pt x="294" y="151"/>
                      </a:lnTo>
                      <a:lnTo>
                        <a:pt x="294" y="168"/>
                      </a:lnTo>
                      <a:lnTo>
                        <a:pt x="312" y="363"/>
                      </a:lnTo>
                      <a:lnTo>
                        <a:pt x="324" y="486"/>
                      </a:lnTo>
                      <a:lnTo>
                        <a:pt x="318" y="493"/>
                      </a:lnTo>
                      <a:lnTo>
                        <a:pt x="313" y="499"/>
                      </a:lnTo>
                      <a:lnTo>
                        <a:pt x="306" y="506"/>
                      </a:lnTo>
                      <a:lnTo>
                        <a:pt x="300" y="511"/>
                      </a:lnTo>
                      <a:lnTo>
                        <a:pt x="293" y="518"/>
                      </a:lnTo>
                      <a:lnTo>
                        <a:pt x="287" y="525"/>
                      </a:lnTo>
                      <a:lnTo>
                        <a:pt x="281" y="531"/>
                      </a:lnTo>
                      <a:lnTo>
                        <a:pt x="277" y="539"/>
                      </a:lnTo>
                      <a:lnTo>
                        <a:pt x="263" y="534"/>
                      </a:lnTo>
                      <a:lnTo>
                        <a:pt x="249" y="532"/>
                      </a:lnTo>
                      <a:lnTo>
                        <a:pt x="233" y="531"/>
                      </a:lnTo>
                      <a:lnTo>
                        <a:pt x="218" y="530"/>
                      </a:lnTo>
                      <a:lnTo>
                        <a:pt x="203" y="529"/>
                      </a:lnTo>
                      <a:lnTo>
                        <a:pt x="189" y="527"/>
                      </a:lnTo>
                      <a:lnTo>
                        <a:pt x="175" y="521"/>
                      </a:lnTo>
                      <a:lnTo>
                        <a:pt x="163" y="515"/>
                      </a:lnTo>
                      <a:lnTo>
                        <a:pt x="144" y="506"/>
                      </a:lnTo>
                      <a:lnTo>
                        <a:pt x="126" y="495"/>
                      </a:lnTo>
                      <a:lnTo>
                        <a:pt x="107" y="484"/>
                      </a:lnTo>
                      <a:lnTo>
                        <a:pt x="89" y="473"/>
                      </a:lnTo>
                      <a:lnTo>
                        <a:pt x="70" y="465"/>
                      </a:lnTo>
                      <a:lnTo>
                        <a:pt x="50" y="458"/>
                      </a:lnTo>
                      <a:lnTo>
                        <a:pt x="30" y="456"/>
                      </a:lnTo>
                      <a:lnTo>
                        <a:pt x="7" y="457"/>
                      </a:lnTo>
                      <a:lnTo>
                        <a:pt x="1" y="441"/>
                      </a:lnTo>
                      <a:lnTo>
                        <a:pt x="0" y="421"/>
                      </a:lnTo>
                      <a:lnTo>
                        <a:pt x="1" y="401"/>
                      </a:lnTo>
                      <a:lnTo>
                        <a:pt x="2" y="383"/>
                      </a:lnTo>
                      <a:lnTo>
                        <a:pt x="9" y="307"/>
                      </a:lnTo>
                      <a:lnTo>
                        <a:pt x="5" y="176"/>
                      </a:lnTo>
                      <a:lnTo>
                        <a:pt x="8" y="158"/>
                      </a:lnTo>
                      <a:lnTo>
                        <a:pt x="14" y="141"/>
                      </a:lnTo>
                      <a:lnTo>
                        <a:pt x="22" y="125"/>
                      </a:lnTo>
                      <a:lnTo>
                        <a:pt x="32" y="109"/>
                      </a:lnTo>
                      <a:lnTo>
                        <a:pt x="43" y="94"/>
                      </a:lnTo>
                      <a:lnTo>
                        <a:pt x="56" y="80"/>
                      </a:lnTo>
                      <a:lnTo>
                        <a:pt x="69" y="67"/>
                      </a:lnTo>
                      <a:lnTo>
                        <a:pt x="84" y="55"/>
                      </a:lnTo>
                      <a:lnTo>
                        <a:pt x="98" y="44"/>
                      </a:lnTo>
                      <a:lnTo>
                        <a:pt x="114" y="33"/>
                      </a:lnTo>
                      <a:lnTo>
                        <a:pt x="129" y="24"/>
                      </a:lnTo>
                      <a:lnTo>
                        <a:pt x="144" y="17"/>
                      </a:lnTo>
                      <a:lnTo>
                        <a:pt x="159" y="11"/>
                      </a:lnTo>
                      <a:lnTo>
                        <a:pt x="173" y="6"/>
                      </a:lnTo>
                      <a:lnTo>
                        <a:pt x="187" y="3"/>
                      </a:lnTo>
                      <a:lnTo>
                        <a:pt x="199" y="0"/>
                      </a:lnTo>
                      <a:lnTo>
                        <a:pt x="207" y="3"/>
                      </a:lnTo>
                      <a:lnTo>
                        <a:pt x="215" y="5"/>
                      </a:lnTo>
                      <a:lnTo>
                        <a:pt x="224" y="8"/>
                      </a:lnTo>
                      <a:lnTo>
                        <a:pt x="232" y="11"/>
                      </a:lnTo>
                      <a:lnTo>
                        <a:pt x="240" y="17"/>
                      </a:lnTo>
                      <a:lnTo>
                        <a:pt x="246" y="23"/>
                      </a:lnTo>
                      <a:lnTo>
                        <a:pt x="253" y="30"/>
                      </a:lnTo>
                      <a:lnTo>
                        <a:pt x="257" y="40"/>
                      </a:lnTo>
                      <a:close/>
                    </a:path>
                  </a:pathLst>
                </a:custGeom>
                <a:solidFill>
                  <a:srgbClr val="BF00BF"/>
                </a:solidFill>
                <a:ln w="9525">
                  <a:noFill/>
                  <a:round/>
                  <a:headEnd/>
                  <a:tailEnd/>
                </a:ln>
              </p:spPr>
              <p:txBody>
                <a:bodyPr/>
                <a:lstStyle/>
                <a:p>
                  <a:endParaRPr lang="es-AR"/>
                </a:p>
              </p:txBody>
            </p:sp>
            <p:sp>
              <p:nvSpPr>
                <p:cNvPr id="80" name="Freeform 212"/>
                <p:cNvSpPr>
                  <a:spLocks/>
                </p:cNvSpPr>
                <p:nvPr/>
              </p:nvSpPr>
              <p:spPr bwMode="auto">
                <a:xfrm>
                  <a:off x="2006" y="3482"/>
                  <a:ext cx="223" cy="701"/>
                </a:xfrm>
                <a:custGeom>
                  <a:avLst/>
                  <a:gdLst>
                    <a:gd name="T0" fmla="*/ 223 w 223"/>
                    <a:gd name="T1" fmla="*/ 17 h 701"/>
                    <a:gd name="T2" fmla="*/ 223 w 223"/>
                    <a:gd name="T3" fmla="*/ 26 h 701"/>
                    <a:gd name="T4" fmla="*/ 173 w 223"/>
                    <a:gd name="T5" fmla="*/ 169 h 701"/>
                    <a:gd name="T6" fmla="*/ 149 w 223"/>
                    <a:gd name="T7" fmla="*/ 277 h 701"/>
                    <a:gd name="T8" fmla="*/ 132 w 223"/>
                    <a:gd name="T9" fmla="*/ 475 h 701"/>
                    <a:gd name="T10" fmla="*/ 133 w 223"/>
                    <a:gd name="T11" fmla="*/ 507 h 701"/>
                    <a:gd name="T12" fmla="*/ 135 w 223"/>
                    <a:gd name="T13" fmla="*/ 577 h 701"/>
                    <a:gd name="T14" fmla="*/ 137 w 223"/>
                    <a:gd name="T15" fmla="*/ 652 h 701"/>
                    <a:gd name="T16" fmla="*/ 138 w 223"/>
                    <a:gd name="T17" fmla="*/ 691 h 701"/>
                    <a:gd name="T18" fmla="*/ 124 w 223"/>
                    <a:gd name="T19" fmla="*/ 695 h 701"/>
                    <a:gd name="T20" fmla="*/ 108 w 223"/>
                    <a:gd name="T21" fmla="*/ 698 h 701"/>
                    <a:gd name="T22" fmla="*/ 90 w 223"/>
                    <a:gd name="T23" fmla="*/ 701 h 701"/>
                    <a:gd name="T24" fmla="*/ 72 w 223"/>
                    <a:gd name="T25" fmla="*/ 701 h 701"/>
                    <a:gd name="T26" fmla="*/ 53 w 223"/>
                    <a:gd name="T27" fmla="*/ 698 h 701"/>
                    <a:gd name="T28" fmla="*/ 36 w 223"/>
                    <a:gd name="T29" fmla="*/ 694 h 701"/>
                    <a:gd name="T30" fmla="*/ 20 w 223"/>
                    <a:gd name="T31" fmla="*/ 685 h 701"/>
                    <a:gd name="T32" fmla="*/ 8 w 223"/>
                    <a:gd name="T33" fmla="*/ 672 h 701"/>
                    <a:gd name="T34" fmla="*/ 0 w 223"/>
                    <a:gd name="T35" fmla="*/ 591 h 701"/>
                    <a:gd name="T36" fmla="*/ 2 w 223"/>
                    <a:gd name="T37" fmla="*/ 466 h 701"/>
                    <a:gd name="T38" fmla="*/ 6 w 223"/>
                    <a:gd name="T39" fmla="*/ 434 h 701"/>
                    <a:gd name="T40" fmla="*/ 8 w 223"/>
                    <a:gd name="T41" fmla="*/ 401 h 701"/>
                    <a:gd name="T42" fmla="*/ 14 w 223"/>
                    <a:gd name="T43" fmla="*/ 368 h 701"/>
                    <a:gd name="T44" fmla="*/ 22 w 223"/>
                    <a:gd name="T45" fmla="*/ 338 h 701"/>
                    <a:gd name="T46" fmla="*/ 26 w 223"/>
                    <a:gd name="T47" fmla="*/ 339 h 701"/>
                    <a:gd name="T48" fmla="*/ 31 w 223"/>
                    <a:gd name="T49" fmla="*/ 340 h 701"/>
                    <a:gd name="T50" fmla="*/ 36 w 223"/>
                    <a:gd name="T51" fmla="*/ 342 h 701"/>
                    <a:gd name="T52" fmla="*/ 40 w 223"/>
                    <a:gd name="T53" fmla="*/ 343 h 701"/>
                    <a:gd name="T54" fmla="*/ 46 w 223"/>
                    <a:gd name="T55" fmla="*/ 344 h 701"/>
                    <a:gd name="T56" fmla="*/ 50 w 223"/>
                    <a:gd name="T57" fmla="*/ 345 h 701"/>
                    <a:gd name="T58" fmla="*/ 54 w 223"/>
                    <a:gd name="T59" fmla="*/ 345 h 701"/>
                    <a:gd name="T60" fmla="*/ 59 w 223"/>
                    <a:gd name="T61" fmla="*/ 345 h 701"/>
                    <a:gd name="T62" fmla="*/ 64 w 223"/>
                    <a:gd name="T63" fmla="*/ 340 h 701"/>
                    <a:gd name="T64" fmla="*/ 67 w 223"/>
                    <a:gd name="T65" fmla="*/ 333 h 701"/>
                    <a:gd name="T66" fmla="*/ 71 w 223"/>
                    <a:gd name="T67" fmla="*/ 326 h 701"/>
                    <a:gd name="T68" fmla="*/ 74 w 223"/>
                    <a:gd name="T69" fmla="*/ 319 h 701"/>
                    <a:gd name="T70" fmla="*/ 76 w 223"/>
                    <a:gd name="T71" fmla="*/ 313 h 701"/>
                    <a:gd name="T72" fmla="*/ 79 w 223"/>
                    <a:gd name="T73" fmla="*/ 306 h 701"/>
                    <a:gd name="T74" fmla="*/ 85 w 223"/>
                    <a:gd name="T75" fmla="*/ 301 h 701"/>
                    <a:gd name="T76" fmla="*/ 91 w 223"/>
                    <a:gd name="T77" fmla="*/ 296 h 701"/>
                    <a:gd name="T78" fmla="*/ 101 w 223"/>
                    <a:gd name="T79" fmla="*/ 285 h 701"/>
                    <a:gd name="T80" fmla="*/ 108 w 223"/>
                    <a:gd name="T81" fmla="*/ 272 h 701"/>
                    <a:gd name="T82" fmla="*/ 111 w 223"/>
                    <a:gd name="T83" fmla="*/ 258 h 701"/>
                    <a:gd name="T84" fmla="*/ 113 w 223"/>
                    <a:gd name="T85" fmla="*/ 244 h 701"/>
                    <a:gd name="T86" fmla="*/ 112 w 223"/>
                    <a:gd name="T87" fmla="*/ 230 h 701"/>
                    <a:gd name="T88" fmla="*/ 112 w 223"/>
                    <a:gd name="T89" fmla="*/ 215 h 701"/>
                    <a:gd name="T90" fmla="*/ 111 w 223"/>
                    <a:gd name="T91" fmla="*/ 199 h 701"/>
                    <a:gd name="T92" fmla="*/ 111 w 223"/>
                    <a:gd name="T93" fmla="*/ 184 h 701"/>
                    <a:gd name="T94" fmla="*/ 109 w 223"/>
                    <a:gd name="T95" fmla="*/ 161 h 701"/>
                    <a:gd name="T96" fmla="*/ 103 w 223"/>
                    <a:gd name="T97" fmla="*/ 137 h 701"/>
                    <a:gd name="T98" fmla="*/ 99 w 223"/>
                    <a:gd name="T99" fmla="*/ 111 h 701"/>
                    <a:gd name="T100" fmla="*/ 97 w 223"/>
                    <a:gd name="T101" fmla="*/ 85 h 701"/>
                    <a:gd name="T102" fmla="*/ 97 w 223"/>
                    <a:gd name="T103" fmla="*/ 61 h 701"/>
                    <a:gd name="T104" fmla="*/ 102 w 223"/>
                    <a:gd name="T105" fmla="*/ 38 h 701"/>
                    <a:gd name="T106" fmla="*/ 115 w 223"/>
                    <a:gd name="T107" fmla="*/ 18 h 701"/>
                    <a:gd name="T108" fmla="*/ 137 w 223"/>
                    <a:gd name="T109" fmla="*/ 2 h 701"/>
                    <a:gd name="T110" fmla="*/ 139 w 223"/>
                    <a:gd name="T111" fmla="*/ 2 h 701"/>
                    <a:gd name="T112" fmla="*/ 146 w 223"/>
                    <a:gd name="T113" fmla="*/ 1 h 701"/>
                    <a:gd name="T114" fmla="*/ 156 w 223"/>
                    <a:gd name="T115" fmla="*/ 0 h 701"/>
                    <a:gd name="T116" fmla="*/ 168 w 223"/>
                    <a:gd name="T117" fmla="*/ 0 h 701"/>
                    <a:gd name="T118" fmla="*/ 181 w 223"/>
                    <a:gd name="T119" fmla="*/ 1 h 701"/>
                    <a:gd name="T120" fmla="*/ 196 w 223"/>
                    <a:gd name="T121" fmla="*/ 3 h 701"/>
                    <a:gd name="T122" fmla="*/ 210 w 223"/>
                    <a:gd name="T123" fmla="*/ 9 h 701"/>
                    <a:gd name="T124" fmla="*/ 223 w 223"/>
                    <a:gd name="T125" fmla="*/ 17 h 7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701"/>
                    <a:gd name="T191" fmla="*/ 223 w 223"/>
                    <a:gd name="T192" fmla="*/ 701 h 7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701">
                      <a:moveTo>
                        <a:pt x="223" y="17"/>
                      </a:moveTo>
                      <a:lnTo>
                        <a:pt x="223" y="26"/>
                      </a:lnTo>
                      <a:lnTo>
                        <a:pt x="173" y="169"/>
                      </a:lnTo>
                      <a:lnTo>
                        <a:pt x="149" y="277"/>
                      </a:lnTo>
                      <a:lnTo>
                        <a:pt x="132" y="475"/>
                      </a:lnTo>
                      <a:lnTo>
                        <a:pt x="133" y="507"/>
                      </a:lnTo>
                      <a:lnTo>
                        <a:pt x="135" y="577"/>
                      </a:lnTo>
                      <a:lnTo>
                        <a:pt x="137" y="652"/>
                      </a:lnTo>
                      <a:lnTo>
                        <a:pt x="138" y="691"/>
                      </a:lnTo>
                      <a:lnTo>
                        <a:pt x="124" y="695"/>
                      </a:lnTo>
                      <a:lnTo>
                        <a:pt x="108" y="698"/>
                      </a:lnTo>
                      <a:lnTo>
                        <a:pt x="90" y="701"/>
                      </a:lnTo>
                      <a:lnTo>
                        <a:pt x="72" y="701"/>
                      </a:lnTo>
                      <a:lnTo>
                        <a:pt x="53" y="698"/>
                      </a:lnTo>
                      <a:lnTo>
                        <a:pt x="36" y="694"/>
                      </a:lnTo>
                      <a:lnTo>
                        <a:pt x="20" y="685"/>
                      </a:lnTo>
                      <a:lnTo>
                        <a:pt x="8" y="672"/>
                      </a:lnTo>
                      <a:lnTo>
                        <a:pt x="0" y="591"/>
                      </a:lnTo>
                      <a:lnTo>
                        <a:pt x="2" y="466"/>
                      </a:lnTo>
                      <a:lnTo>
                        <a:pt x="6" y="434"/>
                      </a:lnTo>
                      <a:lnTo>
                        <a:pt x="8" y="401"/>
                      </a:lnTo>
                      <a:lnTo>
                        <a:pt x="14" y="368"/>
                      </a:lnTo>
                      <a:lnTo>
                        <a:pt x="22" y="338"/>
                      </a:lnTo>
                      <a:lnTo>
                        <a:pt x="26" y="339"/>
                      </a:lnTo>
                      <a:lnTo>
                        <a:pt x="31" y="340"/>
                      </a:lnTo>
                      <a:lnTo>
                        <a:pt x="36" y="342"/>
                      </a:lnTo>
                      <a:lnTo>
                        <a:pt x="40" y="343"/>
                      </a:lnTo>
                      <a:lnTo>
                        <a:pt x="46" y="344"/>
                      </a:lnTo>
                      <a:lnTo>
                        <a:pt x="50" y="345"/>
                      </a:lnTo>
                      <a:lnTo>
                        <a:pt x="54" y="345"/>
                      </a:lnTo>
                      <a:lnTo>
                        <a:pt x="59" y="345"/>
                      </a:lnTo>
                      <a:lnTo>
                        <a:pt x="64" y="340"/>
                      </a:lnTo>
                      <a:lnTo>
                        <a:pt x="67" y="333"/>
                      </a:lnTo>
                      <a:lnTo>
                        <a:pt x="71" y="326"/>
                      </a:lnTo>
                      <a:lnTo>
                        <a:pt x="74" y="319"/>
                      </a:lnTo>
                      <a:lnTo>
                        <a:pt x="76" y="313"/>
                      </a:lnTo>
                      <a:lnTo>
                        <a:pt x="79" y="306"/>
                      </a:lnTo>
                      <a:lnTo>
                        <a:pt x="85" y="301"/>
                      </a:lnTo>
                      <a:lnTo>
                        <a:pt x="91" y="296"/>
                      </a:lnTo>
                      <a:lnTo>
                        <a:pt x="101" y="285"/>
                      </a:lnTo>
                      <a:lnTo>
                        <a:pt x="108" y="272"/>
                      </a:lnTo>
                      <a:lnTo>
                        <a:pt x="111" y="258"/>
                      </a:lnTo>
                      <a:lnTo>
                        <a:pt x="113" y="244"/>
                      </a:lnTo>
                      <a:lnTo>
                        <a:pt x="112" y="230"/>
                      </a:lnTo>
                      <a:lnTo>
                        <a:pt x="112" y="215"/>
                      </a:lnTo>
                      <a:lnTo>
                        <a:pt x="111" y="199"/>
                      </a:lnTo>
                      <a:lnTo>
                        <a:pt x="111" y="184"/>
                      </a:lnTo>
                      <a:lnTo>
                        <a:pt x="109" y="161"/>
                      </a:lnTo>
                      <a:lnTo>
                        <a:pt x="103" y="137"/>
                      </a:lnTo>
                      <a:lnTo>
                        <a:pt x="99" y="111"/>
                      </a:lnTo>
                      <a:lnTo>
                        <a:pt x="97" y="85"/>
                      </a:lnTo>
                      <a:lnTo>
                        <a:pt x="97" y="61"/>
                      </a:lnTo>
                      <a:lnTo>
                        <a:pt x="102" y="38"/>
                      </a:lnTo>
                      <a:lnTo>
                        <a:pt x="115" y="18"/>
                      </a:lnTo>
                      <a:lnTo>
                        <a:pt x="137" y="2"/>
                      </a:lnTo>
                      <a:lnTo>
                        <a:pt x="139" y="2"/>
                      </a:lnTo>
                      <a:lnTo>
                        <a:pt x="146" y="1"/>
                      </a:lnTo>
                      <a:lnTo>
                        <a:pt x="156" y="0"/>
                      </a:lnTo>
                      <a:lnTo>
                        <a:pt x="168" y="0"/>
                      </a:lnTo>
                      <a:lnTo>
                        <a:pt x="181" y="1"/>
                      </a:lnTo>
                      <a:lnTo>
                        <a:pt x="196" y="3"/>
                      </a:lnTo>
                      <a:lnTo>
                        <a:pt x="210" y="9"/>
                      </a:lnTo>
                      <a:lnTo>
                        <a:pt x="223" y="17"/>
                      </a:lnTo>
                      <a:close/>
                    </a:path>
                  </a:pathLst>
                </a:custGeom>
                <a:solidFill>
                  <a:srgbClr val="00D8EF"/>
                </a:solidFill>
                <a:ln w="9525">
                  <a:noFill/>
                  <a:round/>
                  <a:headEnd/>
                  <a:tailEnd/>
                </a:ln>
              </p:spPr>
              <p:txBody>
                <a:bodyPr/>
                <a:lstStyle/>
                <a:p>
                  <a:endParaRPr lang="es-AR"/>
                </a:p>
              </p:txBody>
            </p:sp>
            <p:sp>
              <p:nvSpPr>
                <p:cNvPr id="81" name="Freeform 213"/>
                <p:cNvSpPr>
                  <a:spLocks/>
                </p:cNvSpPr>
                <p:nvPr/>
              </p:nvSpPr>
              <p:spPr bwMode="auto">
                <a:xfrm>
                  <a:off x="1181" y="3488"/>
                  <a:ext cx="337" cy="132"/>
                </a:xfrm>
                <a:custGeom>
                  <a:avLst/>
                  <a:gdLst>
                    <a:gd name="T0" fmla="*/ 319 w 337"/>
                    <a:gd name="T1" fmla="*/ 114 h 132"/>
                    <a:gd name="T2" fmla="*/ 306 w 337"/>
                    <a:gd name="T3" fmla="*/ 101 h 132"/>
                    <a:gd name="T4" fmla="*/ 288 w 337"/>
                    <a:gd name="T5" fmla="*/ 100 h 132"/>
                    <a:gd name="T6" fmla="*/ 266 w 337"/>
                    <a:gd name="T7" fmla="*/ 103 h 132"/>
                    <a:gd name="T8" fmla="*/ 245 w 337"/>
                    <a:gd name="T9" fmla="*/ 105 h 132"/>
                    <a:gd name="T10" fmla="*/ 234 w 337"/>
                    <a:gd name="T11" fmla="*/ 110 h 132"/>
                    <a:gd name="T12" fmla="*/ 225 w 337"/>
                    <a:gd name="T13" fmla="*/ 117 h 132"/>
                    <a:gd name="T14" fmla="*/ 216 w 337"/>
                    <a:gd name="T15" fmla="*/ 125 h 132"/>
                    <a:gd name="T16" fmla="*/ 207 w 337"/>
                    <a:gd name="T17" fmla="*/ 132 h 132"/>
                    <a:gd name="T18" fmla="*/ 176 w 337"/>
                    <a:gd name="T19" fmla="*/ 117 h 132"/>
                    <a:gd name="T20" fmla="*/ 189 w 337"/>
                    <a:gd name="T21" fmla="*/ 110 h 132"/>
                    <a:gd name="T22" fmla="*/ 202 w 337"/>
                    <a:gd name="T23" fmla="*/ 104 h 132"/>
                    <a:gd name="T24" fmla="*/ 212 w 337"/>
                    <a:gd name="T25" fmla="*/ 95 h 132"/>
                    <a:gd name="T26" fmla="*/ 200 w 337"/>
                    <a:gd name="T27" fmla="*/ 84 h 132"/>
                    <a:gd name="T28" fmla="*/ 173 w 337"/>
                    <a:gd name="T29" fmla="*/ 81 h 132"/>
                    <a:gd name="T30" fmla="*/ 146 w 337"/>
                    <a:gd name="T31" fmla="*/ 80 h 132"/>
                    <a:gd name="T32" fmla="*/ 118 w 337"/>
                    <a:gd name="T33" fmla="*/ 80 h 132"/>
                    <a:gd name="T34" fmla="*/ 91 w 337"/>
                    <a:gd name="T35" fmla="*/ 80 h 132"/>
                    <a:gd name="T36" fmla="*/ 69 w 337"/>
                    <a:gd name="T37" fmla="*/ 91 h 132"/>
                    <a:gd name="T38" fmla="*/ 48 w 337"/>
                    <a:gd name="T39" fmla="*/ 106 h 132"/>
                    <a:gd name="T40" fmla="*/ 25 w 337"/>
                    <a:gd name="T41" fmla="*/ 118 h 132"/>
                    <a:gd name="T42" fmla="*/ 7 w 337"/>
                    <a:gd name="T43" fmla="*/ 120 h 132"/>
                    <a:gd name="T44" fmla="*/ 2 w 337"/>
                    <a:gd name="T45" fmla="*/ 117 h 132"/>
                    <a:gd name="T46" fmla="*/ 5 w 337"/>
                    <a:gd name="T47" fmla="*/ 104 h 132"/>
                    <a:gd name="T48" fmla="*/ 20 w 337"/>
                    <a:gd name="T49" fmla="*/ 92 h 132"/>
                    <a:gd name="T50" fmla="*/ 39 w 337"/>
                    <a:gd name="T51" fmla="*/ 84 h 132"/>
                    <a:gd name="T52" fmla="*/ 57 w 337"/>
                    <a:gd name="T53" fmla="*/ 73 h 132"/>
                    <a:gd name="T54" fmla="*/ 66 w 337"/>
                    <a:gd name="T55" fmla="*/ 64 h 132"/>
                    <a:gd name="T56" fmla="*/ 68 w 337"/>
                    <a:gd name="T57" fmla="*/ 59 h 132"/>
                    <a:gd name="T58" fmla="*/ 62 w 337"/>
                    <a:gd name="T59" fmla="*/ 57 h 132"/>
                    <a:gd name="T60" fmla="*/ 50 w 337"/>
                    <a:gd name="T61" fmla="*/ 63 h 132"/>
                    <a:gd name="T62" fmla="*/ 38 w 337"/>
                    <a:gd name="T63" fmla="*/ 71 h 132"/>
                    <a:gd name="T64" fmla="*/ 27 w 337"/>
                    <a:gd name="T65" fmla="*/ 74 h 132"/>
                    <a:gd name="T66" fmla="*/ 34 w 337"/>
                    <a:gd name="T67" fmla="*/ 60 h 132"/>
                    <a:gd name="T68" fmla="*/ 56 w 337"/>
                    <a:gd name="T69" fmla="*/ 44 h 132"/>
                    <a:gd name="T70" fmla="*/ 81 w 337"/>
                    <a:gd name="T71" fmla="*/ 34 h 132"/>
                    <a:gd name="T72" fmla="*/ 107 w 337"/>
                    <a:gd name="T73" fmla="*/ 30 h 132"/>
                    <a:gd name="T74" fmla="*/ 124 w 337"/>
                    <a:gd name="T75" fmla="*/ 30 h 132"/>
                    <a:gd name="T76" fmla="*/ 131 w 337"/>
                    <a:gd name="T77" fmla="*/ 27 h 132"/>
                    <a:gd name="T78" fmla="*/ 131 w 337"/>
                    <a:gd name="T79" fmla="*/ 20 h 132"/>
                    <a:gd name="T80" fmla="*/ 135 w 337"/>
                    <a:gd name="T81" fmla="*/ 11 h 132"/>
                    <a:gd name="T82" fmla="*/ 158 w 337"/>
                    <a:gd name="T83" fmla="*/ 10 h 132"/>
                    <a:gd name="T84" fmla="*/ 194 w 337"/>
                    <a:gd name="T85" fmla="*/ 7 h 132"/>
                    <a:gd name="T86" fmla="*/ 230 w 337"/>
                    <a:gd name="T87" fmla="*/ 1 h 132"/>
                    <a:gd name="T88" fmla="*/ 264 w 337"/>
                    <a:gd name="T89" fmla="*/ 1 h 132"/>
                    <a:gd name="T90" fmla="*/ 337 w 337"/>
                    <a:gd name="T91" fmla="*/ 40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132"/>
                    <a:gd name="T140" fmla="*/ 337 w 337"/>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132">
                      <a:moveTo>
                        <a:pt x="337" y="40"/>
                      </a:moveTo>
                      <a:lnTo>
                        <a:pt x="319" y="114"/>
                      </a:lnTo>
                      <a:lnTo>
                        <a:pt x="314" y="105"/>
                      </a:lnTo>
                      <a:lnTo>
                        <a:pt x="306" y="101"/>
                      </a:lnTo>
                      <a:lnTo>
                        <a:pt x="298" y="100"/>
                      </a:lnTo>
                      <a:lnTo>
                        <a:pt x="288" y="100"/>
                      </a:lnTo>
                      <a:lnTo>
                        <a:pt x="277" y="102"/>
                      </a:lnTo>
                      <a:lnTo>
                        <a:pt x="266" y="103"/>
                      </a:lnTo>
                      <a:lnTo>
                        <a:pt x="255" y="105"/>
                      </a:lnTo>
                      <a:lnTo>
                        <a:pt x="245" y="105"/>
                      </a:lnTo>
                      <a:lnTo>
                        <a:pt x="240" y="107"/>
                      </a:lnTo>
                      <a:lnTo>
                        <a:pt x="234" y="110"/>
                      </a:lnTo>
                      <a:lnTo>
                        <a:pt x="230" y="113"/>
                      </a:lnTo>
                      <a:lnTo>
                        <a:pt x="225" y="117"/>
                      </a:lnTo>
                      <a:lnTo>
                        <a:pt x="220" y="120"/>
                      </a:lnTo>
                      <a:lnTo>
                        <a:pt x="216" y="125"/>
                      </a:lnTo>
                      <a:lnTo>
                        <a:pt x="212" y="128"/>
                      </a:lnTo>
                      <a:lnTo>
                        <a:pt x="207" y="132"/>
                      </a:lnTo>
                      <a:lnTo>
                        <a:pt x="170" y="122"/>
                      </a:lnTo>
                      <a:lnTo>
                        <a:pt x="176" y="117"/>
                      </a:lnTo>
                      <a:lnTo>
                        <a:pt x="182" y="114"/>
                      </a:lnTo>
                      <a:lnTo>
                        <a:pt x="189" y="110"/>
                      </a:lnTo>
                      <a:lnTo>
                        <a:pt x="195" y="107"/>
                      </a:lnTo>
                      <a:lnTo>
                        <a:pt x="202" y="104"/>
                      </a:lnTo>
                      <a:lnTo>
                        <a:pt x="207" y="100"/>
                      </a:lnTo>
                      <a:lnTo>
                        <a:pt x="212" y="95"/>
                      </a:lnTo>
                      <a:lnTo>
                        <a:pt x="214" y="88"/>
                      </a:lnTo>
                      <a:lnTo>
                        <a:pt x="200" y="84"/>
                      </a:lnTo>
                      <a:lnTo>
                        <a:pt x="186" y="82"/>
                      </a:lnTo>
                      <a:lnTo>
                        <a:pt x="173" y="81"/>
                      </a:lnTo>
                      <a:lnTo>
                        <a:pt x="159" y="80"/>
                      </a:lnTo>
                      <a:lnTo>
                        <a:pt x="146" y="80"/>
                      </a:lnTo>
                      <a:lnTo>
                        <a:pt x="132" y="81"/>
                      </a:lnTo>
                      <a:lnTo>
                        <a:pt x="118" y="80"/>
                      </a:lnTo>
                      <a:lnTo>
                        <a:pt x="103" y="80"/>
                      </a:lnTo>
                      <a:lnTo>
                        <a:pt x="91" y="80"/>
                      </a:lnTo>
                      <a:lnTo>
                        <a:pt x="80" y="84"/>
                      </a:lnTo>
                      <a:lnTo>
                        <a:pt x="69" y="91"/>
                      </a:lnTo>
                      <a:lnTo>
                        <a:pt x="59" y="98"/>
                      </a:lnTo>
                      <a:lnTo>
                        <a:pt x="48" y="106"/>
                      </a:lnTo>
                      <a:lnTo>
                        <a:pt x="37" y="113"/>
                      </a:lnTo>
                      <a:lnTo>
                        <a:pt x="25" y="118"/>
                      </a:lnTo>
                      <a:lnTo>
                        <a:pt x="12" y="120"/>
                      </a:lnTo>
                      <a:lnTo>
                        <a:pt x="7" y="120"/>
                      </a:lnTo>
                      <a:lnTo>
                        <a:pt x="5" y="118"/>
                      </a:lnTo>
                      <a:lnTo>
                        <a:pt x="2" y="117"/>
                      </a:lnTo>
                      <a:lnTo>
                        <a:pt x="0" y="114"/>
                      </a:lnTo>
                      <a:lnTo>
                        <a:pt x="5" y="104"/>
                      </a:lnTo>
                      <a:lnTo>
                        <a:pt x="12" y="97"/>
                      </a:lnTo>
                      <a:lnTo>
                        <a:pt x="20" y="92"/>
                      </a:lnTo>
                      <a:lnTo>
                        <a:pt x="30" y="88"/>
                      </a:lnTo>
                      <a:lnTo>
                        <a:pt x="39" y="84"/>
                      </a:lnTo>
                      <a:lnTo>
                        <a:pt x="48" y="80"/>
                      </a:lnTo>
                      <a:lnTo>
                        <a:pt x="57" y="73"/>
                      </a:lnTo>
                      <a:lnTo>
                        <a:pt x="64" y="66"/>
                      </a:lnTo>
                      <a:lnTo>
                        <a:pt x="66" y="64"/>
                      </a:lnTo>
                      <a:lnTo>
                        <a:pt x="67" y="61"/>
                      </a:lnTo>
                      <a:lnTo>
                        <a:pt x="68" y="59"/>
                      </a:lnTo>
                      <a:lnTo>
                        <a:pt x="68" y="57"/>
                      </a:lnTo>
                      <a:lnTo>
                        <a:pt x="62" y="57"/>
                      </a:lnTo>
                      <a:lnTo>
                        <a:pt x="56" y="59"/>
                      </a:lnTo>
                      <a:lnTo>
                        <a:pt x="50" y="63"/>
                      </a:lnTo>
                      <a:lnTo>
                        <a:pt x="44" y="67"/>
                      </a:lnTo>
                      <a:lnTo>
                        <a:pt x="38" y="71"/>
                      </a:lnTo>
                      <a:lnTo>
                        <a:pt x="33" y="73"/>
                      </a:lnTo>
                      <a:lnTo>
                        <a:pt x="27" y="74"/>
                      </a:lnTo>
                      <a:lnTo>
                        <a:pt x="24" y="71"/>
                      </a:lnTo>
                      <a:lnTo>
                        <a:pt x="34" y="60"/>
                      </a:lnTo>
                      <a:lnTo>
                        <a:pt x="44" y="52"/>
                      </a:lnTo>
                      <a:lnTo>
                        <a:pt x="56" y="44"/>
                      </a:lnTo>
                      <a:lnTo>
                        <a:pt x="68" y="39"/>
                      </a:lnTo>
                      <a:lnTo>
                        <a:pt x="81" y="34"/>
                      </a:lnTo>
                      <a:lnTo>
                        <a:pt x="94" y="31"/>
                      </a:lnTo>
                      <a:lnTo>
                        <a:pt x="107" y="30"/>
                      </a:lnTo>
                      <a:lnTo>
                        <a:pt x="121" y="31"/>
                      </a:lnTo>
                      <a:lnTo>
                        <a:pt x="124" y="30"/>
                      </a:lnTo>
                      <a:lnTo>
                        <a:pt x="128" y="29"/>
                      </a:lnTo>
                      <a:lnTo>
                        <a:pt x="131" y="27"/>
                      </a:lnTo>
                      <a:lnTo>
                        <a:pt x="133" y="24"/>
                      </a:lnTo>
                      <a:lnTo>
                        <a:pt x="131" y="20"/>
                      </a:lnTo>
                      <a:lnTo>
                        <a:pt x="132" y="15"/>
                      </a:lnTo>
                      <a:lnTo>
                        <a:pt x="135" y="11"/>
                      </a:lnTo>
                      <a:lnTo>
                        <a:pt x="141" y="9"/>
                      </a:lnTo>
                      <a:lnTo>
                        <a:pt x="158" y="10"/>
                      </a:lnTo>
                      <a:lnTo>
                        <a:pt x="177" y="9"/>
                      </a:lnTo>
                      <a:lnTo>
                        <a:pt x="194" y="7"/>
                      </a:lnTo>
                      <a:lnTo>
                        <a:pt x="213" y="4"/>
                      </a:lnTo>
                      <a:lnTo>
                        <a:pt x="230" y="1"/>
                      </a:lnTo>
                      <a:lnTo>
                        <a:pt x="247" y="0"/>
                      </a:lnTo>
                      <a:lnTo>
                        <a:pt x="264" y="1"/>
                      </a:lnTo>
                      <a:lnTo>
                        <a:pt x="281" y="7"/>
                      </a:lnTo>
                      <a:lnTo>
                        <a:pt x="337" y="40"/>
                      </a:lnTo>
                      <a:close/>
                    </a:path>
                  </a:pathLst>
                </a:custGeom>
                <a:solidFill>
                  <a:srgbClr val="E2BFB7"/>
                </a:solidFill>
                <a:ln w="9525">
                  <a:noFill/>
                  <a:round/>
                  <a:headEnd/>
                  <a:tailEnd/>
                </a:ln>
              </p:spPr>
              <p:txBody>
                <a:bodyPr/>
                <a:lstStyle/>
                <a:p>
                  <a:endParaRPr lang="es-AR"/>
                </a:p>
              </p:txBody>
            </p:sp>
            <p:sp>
              <p:nvSpPr>
                <p:cNvPr id="82" name="Freeform 214"/>
                <p:cNvSpPr>
                  <a:spLocks/>
                </p:cNvSpPr>
                <p:nvPr/>
              </p:nvSpPr>
              <p:spPr bwMode="auto">
                <a:xfrm>
                  <a:off x="1116" y="3631"/>
                  <a:ext cx="886" cy="353"/>
                </a:xfrm>
                <a:custGeom>
                  <a:avLst/>
                  <a:gdLst>
                    <a:gd name="T0" fmla="*/ 349 w 886"/>
                    <a:gd name="T1" fmla="*/ 56 h 353"/>
                    <a:gd name="T2" fmla="*/ 391 w 886"/>
                    <a:gd name="T3" fmla="*/ 80 h 353"/>
                    <a:gd name="T4" fmla="*/ 579 w 886"/>
                    <a:gd name="T5" fmla="*/ 130 h 353"/>
                    <a:gd name="T6" fmla="*/ 658 w 886"/>
                    <a:gd name="T7" fmla="*/ 161 h 353"/>
                    <a:gd name="T8" fmla="*/ 698 w 886"/>
                    <a:gd name="T9" fmla="*/ 222 h 353"/>
                    <a:gd name="T10" fmla="*/ 720 w 886"/>
                    <a:gd name="T11" fmla="*/ 226 h 353"/>
                    <a:gd name="T12" fmla="*/ 698 w 886"/>
                    <a:gd name="T13" fmla="*/ 163 h 353"/>
                    <a:gd name="T14" fmla="*/ 721 w 886"/>
                    <a:gd name="T15" fmla="*/ 120 h 353"/>
                    <a:gd name="T16" fmla="*/ 763 w 886"/>
                    <a:gd name="T17" fmla="*/ 147 h 353"/>
                    <a:gd name="T18" fmla="*/ 807 w 886"/>
                    <a:gd name="T19" fmla="*/ 172 h 353"/>
                    <a:gd name="T20" fmla="*/ 852 w 886"/>
                    <a:gd name="T21" fmla="*/ 190 h 353"/>
                    <a:gd name="T22" fmla="*/ 880 w 886"/>
                    <a:gd name="T23" fmla="*/ 210 h 353"/>
                    <a:gd name="T24" fmla="*/ 864 w 886"/>
                    <a:gd name="T25" fmla="*/ 280 h 353"/>
                    <a:gd name="T26" fmla="*/ 831 w 886"/>
                    <a:gd name="T27" fmla="*/ 340 h 353"/>
                    <a:gd name="T28" fmla="*/ 761 w 886"/>
                    <a:gd name="T29" fmla="*/ 353 h 353"/>
                    <a:gd name="T30" fmla="*/ 676 w 886"/>
                    <a:gd name="T31" fmla="*/ 341 h 353"/>
                    <a:gd name="T32" fmla="*/ 593 w 886"/>
                    <a:gd name="T33" fmla="*/ 312 h 353"/>
                    <a:gd name="T34" fmla="*/ 516 w 886"/>
                    <a:gd name="T35" fmla="*/ 269 h 353"/>
                    <a:gd name="T36" fmla="*/ 443 w 886"/>
                    <a:gd name="T37" fmla="*/ 217 h 353"/>
                    <a:gd name="T38" fmla="*/ 381 w 886"/>
                    <a:gd name="T39" fmla="*/ 168 h 353"/>
                    <a:gd name="T40" fmla="*/ 343 w 886"/>
                    <a:gd name="T41" fmla="*/ 152 h 353"/>
                    <a:gd name="T42" fmla="*/ 300 w 886"/>
                    <a:gd name="T43" fmla="*/ 146 h 353"/>
                    <a:gd name="T44" fmla="*/ 233 w 886"/>
                    <a:gd name="T45" fmla="*/ 154 h 353"/>
                    <a:gd name="T46" fmla="*/ 163 w 886"/>
                    <a:gd name="T47" fmla="*/ 145 h 353"/>
                    <a:gd name="T48" fmla="*/ 109 w 886"/>
                    <a:gd name="T49" fmla="*/ 154 h 353"/>
                    <a:gd name="T50" fmla="*/ 82 w 886"/>
                    <a:gd name="T51" fmla="*/ 170 h 353"/>
                    <a:gd name="T52" fmla="*/ 59 w 886"/>
                    <a:gd name="T53" fmla="*/ 173 h 353"/>
                    <a:gd name="T54" fmla="*/ 55 w 886"/>
                    <a:gd name="T55" fmla="*/ 159 h 353"/>
                    <a:gd name="T56" fmla="*/ 98 w 886"/>
                    <a:gd name="T57" fmla="*/ 128 h 353"/>
                    <a:gd name="T58" fmla="*/ 133 w 886"/>
                    <a:gd name="T59" fmla="*/ 104 h 353"/>
                    <a:gd name="T60" fmla="*/ 121 w 886"/>
                    <a:gd name="T61" fmla="*/ 97 h 353"/>
                    <a:gd name="T62" fmla="*/ 82 w 886"/>
                    <a:gd name="T63" fmla="*/ 115 h 353"/>
                    <a:gd name="T64" fmla="*/ 48 w 886"/>
                    <a:gd name="T65" fmla="*/ 111 h 353"/>
                    <a:gd name="T66" fmla="*/ 39 w 886"/>
                    <a:gd name="T67" fmla="*/ 97 h 353"/>
                    <a:gd name="T68" fmla="*/ 37 w 886"/>
                    <a:gd name="T69" fmla="*/ 110 h 353"/>
                    <a:gd name="T70" fmla="*/ 28 w 886"/>
                    <a:gd name="T71" fmla="*/ 129 h 353"/>
                    <a:gd name="T72" fmla="*/ 13 w 886"/>
                    <a:gd name="T73" fmla="*/ 125 h 353"/>
                    <a:gd name="T74" fmla="*/ 29 w 886"/>
                    <a:gd name="T75" fmla="*/ 93 h 353"/>
                    <a:gd name="T76" fmla="*/ 59 w 886"/>
                    <a:gd name="T77" fmla="*/ 70 h 353"/>
                    <a:gd name="T78" fmla="*/ 95 w 886"/>
                    <a:gd name="T79" fmla="*/ 68 h 353"/>
                    <a:gd name="T80" fmla="*/ 125 w 886"/>
                    <a:gd name="T81" fmla="*/ 62 h 353"/>
                    <a:gd name="T82" fmla="*/ 124 w 886"/>
                    <a:gd name="T83" fmla="*/ 49 h 353"/>
                    <a:gd name="T84" fmla="*/ 86 w 886"/>
                    <a:gd name="T85" fmla="*/ 49 h 353"/>
                    <a:gd name="T86" fmla="*/ 48 w 886"/>
                    <a:gd name="T87" fmla="*/ 45 h 353"/>
                    <a:gd name="T88" fmla="*/ 28 w 886"/>
                    <a:gd name="T89" fmla="*/ 69 h 353"/>
                    <a:gd name="T90" fmla="*/ 11 w 886"/>
                    <a:gd name="T91" fmla="*/ 94 h 353"/>
                    <a:gd name="T92" fmla="*/ 0 w 886"/>
                    <a:gd name="T93" fmla="*/ 92 h 353"/>
                    <a:gd name="T94" fmla="*/ 26 w 886"/>
                    <a:gd name="T95" fmla="*/ 58 h 353"/>
                    <a:gd name="T96" fmla="*/ 55 w 886"/>
                    <a:gd name="T97" fmla="*/ 26 h 353"/>
                    <a:gd name="T98" fmla="*/ 110 w 886"/>
                    <a:gd name="T99" fmla="*/ 20 h 353"/>
                    <a:gd name="T100" fmla="*/ 163 w 886"/>
                    <a:gd name="T101" fmla="*/ 15 h 353"/>
                    <a:gd name="T102" fmla="*/ 180 w 886"/>
                    <a:gd name="T103" fmla="*/ 0 h 353"/>
                    <a:gd name="T104" fmla="*/ 253 w 886"/>
                    <a:gd name="T105" fmla="*/ 13 h 353"/>
                    <a:gd name="T106" fmla="*/ 319 w 886"/>
                    <a:gd name="T107" fmla="*/ 36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6"/>
                    <a:gd name="T163" fmla="*/ 0 h 353"/>
                    <a:gd name="T164" fmla="*/ 886 w 886"/>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6" h="353">
                      <a:moveTo>
                        <a:pt x="319" y="36"/>
                      </a:moveTo>
                      <a:lnTo>
                        <a:pt x="329" y="44"/>
                      </a:lnTo>
                      <a:lnTo>
                        <a:pt x="340" y="50"/>
                      </a:lnTo>
                      <a:lnTo>
                        <a:pt x="349" y="56"/>
                      </a:lnTo>
                      <a:lnTo>
                        <a:pt x="360" y="62"/>
                      </a:lnTo>
                      <a:lnTo>
                        <a:pt x="370" y="68"/>
                      </a:lnTo>
                      <a:lnTo>
                        <a:pt x="380" y="74"/>
                      </a:lnTo>
                      <a:lnTo>
                        <a:pt x="391" y="80"/>
                      </a:lnTo>
                      <a:lnTo>
                        <a:pt x="401" y="85"/>
                      </a:lnTo>
                      <a:lnTo>
                        <a:pt x="538" y="118"/>
                      </a:lnTo>
                      <a:lnTo>
                        <a:pt x="559" y="124"/>
                      </a:lnTo>
                      <a:lnTo>
                        <a:pt x="579" y="130"/>
                      </a:lnTo>
                      <a:lnTo>
                        <a:pt x="600" y="135"/>
                      </a:lnTo>
                      <a:lnTo>
                        <a:pt x="621" y="142"/>
                      </a:lnTo>
                      <a:lnTo>
                        <a:pt x="640" y="151"/>
                      </a:lnTo>
                      <a:lnTo>
                        <a:pt x="658" y="161"/>
                      </a:lnTo>
                      <a:lnTo>
                        <a:pt x="673" y="177"/>
                      </a:lnTo>
                      <a:lnTo>
                        <a:pt x="686" y="197"/>
                      </a:lnTo>
                      <a:lnTo>
                        <a:pt x="693" y="209"/>
                      </a:lnTo>
                      <a:lnTo>
                        <a:pt x="698" y="222"/>
                      </a:lnTo>
                      <a:lnTo>
                        <a:pt x="706" y="233"/>
                      </a:lnTo>
                      <a:lnTo>
                        <a:pt x="717" y="242"/>
                      </a:lnTo>
                      <a:lnTo>
                        <a:pt x="722" y="234"/>
                      </a:lnTo>
                      <a:lnTo>
                        <a:pt x="720" y="226"/>
                      </a:lnTo>
                      <a:lnTo>
                        <a:pt x="713" y="218"/>
                      </a:lnTo>
                      <a:lnTo>
                        <a:pt x="710" y="209"/>
                      </a:lnTo>
                      <a:lnTo>
                        <a:pt x="703" y="187"/>
                      </a:lnTo>
                      <a:lnTo>
                        <a:pt x="698" y="163"/>
                      </a:lnTo>
                      <a:lnTo>
                        <a:pt x="698" y="139"/>
                      </a:lnTo>
                      <a:lnTo>
                        <a:pt x="705" y="115"/>
                      </a:lnTo>
                      <a:lnTo>
                        <a:pt x="710" y="115"/>
                      </a:lnTo>
                      <a:lnTo>
                        <a:pt x="721" y="120"/>
                      </a:lnTo>
                      <a:lnTo>
                        <a:pt x="732" y="127"/>
                      </a:lnTo>
                      <a:lnTo>
                        <a:pt x="743" y="133"/>
                      </a:lnTo>
                      <a:lnTo>
                        <a:pt x="753" y="140"/>
                      </a:lnTo>
                      <a:lnTo>
                        <a:pt x="763" y="147"/>
                      </a:lnTo>
                      <a:lnTo>
                        <a:pt x="774" y="154"/>
                      </a:lnTo>
                      <a:lnTo>
                        <a:pt x="785" y="160"/>
                      </a:lnTo>
                      <a:lnTo>
                        <a:pt x="796" y="166"/>
                      </a:lnTo>
                      <a:lnTo>
                        <a:pt x="807" y="172"/>
                      </a:lnTo>
                      <a:lnTo>
                        <a:pt x="818" y="178"/>
                      </a:lnTo>
                      <a:lnTo>
                        <a:pt x="829" y="182"/>
                      </a:lnTo>
                      <a:lnTo>
                        <a:pt x="840" y="187"/>
                      </a:lnTo>
                      <a:lnTo>
                        <a:pt x="852" y="190"/>
                      </a:lnTo>
                      <a:lnTo>
                        <a:pt x="863" y="192"/>
                      </a:lnTo>
                      <a:lnTo>
                        <a:pt x="875" y="194"/>
                      </a:lnTo>
                      <a:lnTo>
                        <a:pt x="886" y="194"/>
                      </a:lnTo>
                      <a:lnTo>
                        <a:pt x="880" y="210"/>
                      </a:lnTo>
                      <a:lnTo>
                        <a:pt x="876" y="228"/>
                      </a:lnTo>
                      <a:lnTo>
                        <a:pt x="871" y="245"/>
                      </a:lnTo>
                      <a:lnTo>
                        <a:pt x="868" y="263"/>
                      </a:lnTo>
                      <a:lnTo>
                        <a:pt x="864" y="280"/>
                      </a:lnTo>
                      <a:lnTo>
                        <a:pt x="859" y="298"/>
                      </a:lnTo>
                      <a:lnTo>
                        <a:pt x="854" y="314"/>
                      </a:lnTo>
                      <a:lnTo>
                        <a:pt x="846" y="330"/>
                      </a:lnTo>
                      <a:lnTo>
                        <a:pt x="831" y="340"/>
                      </a:lnTo>
                      <a:lnTo>
                        <a:pt x="816" y="348"/>
                      </a:lnTo>
                      <a:lnTo>
                        <a:pt x="798" y="351"/>
                      </a:lnTo>
                      <a:lnTo>
                        <a:pt x="781" y="353"/>
                      </a:lnTo>
                      <a:lnTo>
                        <a:pt x="761" y="353"/>
                      </a:lnTo>
                      <a:lnTo>
                        <a:pt x="742" y="352"/>
                      </a:lnTo>
                      <a:lnTo>
                        <a:pt x="720" y="350"/>
                      </a:lnTo>
                      <a:lnTo>
                        <a:pt x="698" y="347"/>
                      </a:lnTo>
                      <a:lnTo>
                        <a:pt x="676" y="341"/>
                      </a:lnTo>
                      <a:lnTo>
                        <a:pt x="656" y="336"/>
                      </a:lnTo>
                      <a:lnTo>
                        <a:pt x="635" y="328"/>
                      </a:lnTo>
                      <a:lnTo>
                        <a:pt x="614" y="321"/>
                      </a:lnTo>
                      <a:lnTo>
                        <a:pt x="593" y="312"/>
                      </a:lnTo>
                      <a:lnTo>
                        <a:pt x="574" y="302"/>
                      </a:lnTo>
                      <a:lnTo>
                        <a:pt x="554" y="291"/>
                      </a:lnTo>
                      <a:lnTo>
                        <a:pt x="536" y="280"/>
                      </a:lnTo>
                      <a:lnTo>
                        <a:pt x="516" y="269"/>
                      </a:lnTo>
                      <a:lnTo>
                        <a:pt x="498" y="256"/>
                      </a:lnTo>
                      <a:lnTo>
                        <a:pt x="480" y="244"/>
                      </a:lnTo>
                      <a:lnTo>
                        <a:pt x="462" y="230"/>
                      </a:lnTo>
                      <a:lnTo>
                        <a:pt x="443" y="217"/>
                      </a:lnTo>
                      <a:lnTo>
                        <a:pt x="426" y="203"/>
                      </a:lnTo>
                      <a:lnTo>
                        <a:pt x="408" y="189"/>
                      </a:lnTo>
                      <a:lnTo>
                        <a:pt x="391" y="173"/>
                      </a:lnTo>
                      <a:lnTo>
                        <a:pt x="381" y="168"/>
                      </a:lnTo>
                      <a:lnTo>
                        <a:pt x="372" y="164"/>
                      </a:lnTo>
                      <a:lnTo>
                        <a:pt x="363" y="159"/>
                      </a:lnTo>
                      <a:lnTo>
                        <a:pt x="353" y="156"/>
                      </a:lnTo>
                      <a:lnTo>
                        <a:pt x="343" y="152"/>
                      </a:lnTo>
                      <a:lnTo>
                        <a:pt x="333" y="148"/>
                      </a:lnTo>
                      <a:lnTo>
                        <a:pt x="324" y="145"/>
                      </a:lnTo>
                      <a:lnTo>
                        <a:pt x="315" y="141"/>
                      </a:lnTo>
                      <a:lnTo>
                        <a:pt x="300" y="146"/>
                      </a:lnTo>
                      <a:lnTo>
                        <a:pt x="285" y="151"/>
                      </a:lnTo>
                      <a:lnTo>
                        <a:pt x="269" y="153"/>
                      </a:lnTo>
                      <a:lnTo>
                        <a:pt x="251" y="154"/>
                      </a:lnTo>
                      <a:lnTo>
                        <a:pt x="233" y="154"/>
                      </a:lnTo>
                      <a:lnTo>
                        <a:pt x="216" y="153"/>
                      </a:lnTo>
                      <a:lnTo>
                        <a:pt x="197" y="151"/>
                      </a:lnTo>
                      <a:lnTo>
                        <a:pt x="181" y="147"/>
                      </a:lnTo>
                      <a:lnTo>
                        <a:pt x="163" y="145"/>
                      </a:lnTo>
                      <a:lnTo>
                        <a:pt x="147" y="145"/>
                      </a:lnTo>
                      <a:lnTo>
                        <a:pt x="132" y="147"/>
                      </a:lnTo>
                      <a:lnTo>
                        <a:pt x="120" y="149"/>
                      </a:lnTo>
                      <a:lnTo>
                        <a:pt x="109" y="154"/>
                      </a:lnTo>
                      <a:lnTo>
                        <a:pt x="99" y="158"/>
                      </a:lnTo>
                      <a:lnTo>
                        <a:pt x="92" y="163"/>
                      </a:lnTo>
                      <a:lnTo>
                        <a:pt x="88" y="166"/>
                      </a:lnTo>
                      <a:lnTo>
                        <a:pt x="82" y="170"/>
                      </a:lnTo>
                      <a:lnTo>
                        <a:pt x="75" y="173"/>
                      </a:lnTo>
                      <a:lnTo>
                        <a:pt x="68" y="175"/>
                      </a:lnTo>
                      <a:lnTo>
                        <a:pt x="63" y="175"/>
                      </a:lnTo>
                      <a:lnTo>
                        <a:pt x="59" y="173"/>
                      </a:lnTo>
                      <a:lnTo>
                        <a:pt x="54" y="172"/>
                      </a:lnTo>
                      <a:lnTo>
                        <a:pt x="52" y="171"/>
                      </a:lnTo>
                      <a:lnTo>
                        <a:pt x="51" y="171"/>
                      </a:lnTo>
                      <a:lnTo>
                        <a:pt x="55" y="159"/>
                      </a:lnTo>
                      <a:lnTo>
                        <a:pt x="63" y="149"/>
                      </a:lnTo>
                      <a:lnTo>
                        <a:pt x="73" y="142"/>
                      </a:lnTo>
                      <a:lnTo>
                        <a:pt x="85" y="134"/>
                      </a:lnTo>
                      <a:lnTo>
                        <a:pt x="98" y="128"/>
                      </a:lnTo>
                      <a:lnTo>
                        <a:pt x="110" y="122"/>
                      </a:lnTo>
                      <a:lnTo>
                        <a:pt x="122" y="116"/>
                      </a:lnTo>
                      <a:lnTo>
                        <a:pt x="132" y="109"/>
                      </a:lnTo>
                      <a:lnTo>
                        <a:pt x="133" y="104"/>
                      </a:lnTo>
                      <a:lnTo>
                        <a:pt x="134" y="99"/>
                      </a:lnTo>
                      <a:lnTo>
                        <a:pt x="134" y="94"/>
                      </a:lnTo>
                      <a:lnTo>
                        <a:pt x="129" y="91"/>
                      </a:lnTo>
                      <a:lnTo>
                        <a:pt x="121" y="97"/>
                      </a:lnTo>
                      <a:lnTo>
                        <a:pt x="112" y="103"/>
                      </a:lnTo>
                      <a:lnTo>
                        <a:pt x="102" y="107"/>
                      </a:lnTo>
                      <a:lnTo>
                        <a:pt x="92" y="111"/>
                      </a:lnTo>
                      <a:lnTo>
                        <a:pt x="82" y="115"/>
                      </a:lnTo>
                      <a:lnTo>
                        <a:pt x="71" y="117"/>
                      </a:lnTo>
                      <a:lnTo>
                        <a:pt x="60" y="117"/>
                      </a:lnTo>
                      <a:lnTo>
                        <a:pt x="49" y="116"/>
                      </a:lnTo>
                      <a:lnTo>
                        <a:pt x="48" y="111"/>
                      </a:lnTo>
                      <a:lnTo>
                        <a:pt x="47" y="105"/>
                      </a:lnTo>
                      <a:lnTo>
                        <a:pt x="44" y="100"/>
                      </a:lnTo>
                      <a:lnTo>
                        <a:pt x="42" y="97"/>
                      </a:lnTo>
                      <a:lnTo>
                        <a:pt x="39" y="97"/>
                      </a:lnTo>
                      <a:lnTo>
                        <a:pt x="37" y="98"/>
                      </a:lnTo>
                      <a:lnTo>
                        <a:pt x="35" y="102"/>
                      </a:lnTo>
                      <a:lnTo>
                        <a:pt x="34" y="105"/>
                      </a:lnTo>
                      <a:lnTo>
                        <a:pt x="37" y="110"/>
                      </a:lnTo>
                      <a:lnTo>
                        <a:pt x="37" y="116"/>
                      </a:lnTo>
                      <a:lnTo>
                        <a:pt x="35" y="121"/>
                      </a:lnTo>
                      <a:lnTo>
                        <a:pt x="31" y="125"/>
                      </a:lnTo>
                      <a:lnTo>
                        <a:pt x="28" y="129"/>
                      </a:lnTo>
                      <a:lnTo>
                        <a:pt x="24" y="133"/>
                      </a:lnTo>
                      <a:lnTo>
                        <a:pt x="18" y="135"/>
                      </a:lnTo>
                      <a:lnTo>
                        <a:pt x="15" y="134"/>
                      </a:lnTo>
                      <a:lnTo>
                        <a:pt x="13" y="125"/>
                      </a:lnTo>
                      <a:lnTo>
                        <a:pt x="14" y="117"/>
                      </a:lnTo>
                      <a:lnTo>
                        <a:pt x="17" y="108"/>
                      </a:lnTo>
                      <a:lnTo>
                        <a:pt x="23" y="100"/>
                      </a:lnTo>
                      <a:lnTo>
                        <a:pt x="29" y="93"/>
                      </a:lnTo>
                      <a:lnTo>
                        <a:pt x="36" y="85"/>
                      </a:lnTo>
                      <a:lnTo>
                        <a:pt x="43" y="79"/>
                      </a:lnTo>
                      <a:lnTo>
                        <a:pt x="50" y="71"/>
                      </a:lnTo>
                      <a:lnTo>
                        <a:pt x="59" y="70"/>
                      </a:lnTo>
                      <a:lnTo>
                        <a:pt x="68" y="70"/>
                      </a:lnTo>
                      <a:lnTo>
                        <a:pt x="77" y="69"/>
                      </a:lnTo>
                      <a:lnTo>
                        <a:pt x="86" y="69"/>
                      </a:lnTo>
                      <a:lnTo>
                        <a:pt x="95" y="68"/>
                      </a:lnTo>
                      <a:lnTo>
                        <a:pt x="104" y="67"/>
                      </a:lnTo>
                      <a:lnTo>
                        <a:pt x="113" y="66"/>
                      </a:lnTo>
                      <a:lnTo>
                        <a:pt x="123" y="64"/>
                      </a:lnTo>
                      <a:lnTo>
                        <a:pt x="125" y="62"/>
                      </a:lnTo>
                      <a:lnTo>
                        <a:pt x="127" y="59"/>
                      </a:lnTo>
                      <a:lnTo>
                        <a:pt x="127" y="56"/>
                      </a:lnTo>
                      <a:lnTo>
                        <a:pt x="127" y="52"/>
                      </a:lnTo>
                      <a:lnTo>
                        <a:pt x="124" y="49"/>
                      </a:lnTo>
                      <a:lnTo>
                        <a:pt x="114" y="50"/>
                      </a:lnTo>
                      <a:lnTo>
                        <a:pt x="104" y="50"/>
                      </a:lnTo>
                      <a:lnTo>
                        <a:pt x="95" y="50"/>
                      </a:lnTo>
                      <a:lnTo>
                        <a:pt x="86" y="49"/>
                      </a:lnTo>
                      <a:lnTo>
                        <a:pt x="76" y="48"/>
                      </a:lnTo>
                      <a:lnTo>
                        <a:pt x="66" y="47"/>
                      </a:lnTo>
                      <a:lnTo>
                        <a:pt x="58" y="46"/>
                      </a:lnTo>
                      <a:lnTo>
                        <a:pt x="48" y="45"/>
                      </a:lnTo>
                      <a:lnTo>
                        <a:pt x="42" y="51"/>
                      </a:lnTo>
                      <a:lnTo>
                        <a:pt x="38" y="57"/>
                      </a:lnTo>
                      <a:lnTo>
                        <a:pt x="33" y="63"/>
                      </a:lnTo>
                      <a:lnTo>
                        <a:pt x="28" y="69"/>
                      </a:lnTo>
                      <a:lnTo>
                        <a:pt x="24" y="75"/>
                      </a:lnTo>
                      <a:lnTo>
                        <a:pt x="19" y="81"/>
                      </a:lnTo>
                      <a:lnTo>
                        <a:pt x="15" y="87"/>
                      </a:lnTo>
                      <a:lnTo>
                        <a:pt x="11" y="94"/>
                      </a:lnTo>
                      <a:lnTo>
                        <a:pt x="7" y="96"/>
                      </a:lnTo>
                      <a:lnTo>
                        <a:pt x="5" y="95"/>
                      </a:lnTo>
                      <a:lnTo>
                        <a:pt x="2" y="93"/>
                      </a:lnTo>
                      <a:lnTo>
                        <a:pt x="0" y="92"/>
                      </a:lnTo>
                      <a:lnTo>
                        <a:pt x="5" y="84"/>
                      </a:lnTo>
                      <a:lnTo>
                        <a:pt x="12" y="75"/>
                      </a:lnTo>
                      <a:lnTo>
                        <a:pt x="18" y="67"/>
                      </a:lnTo>
                      <a:lnTo>
                        <a:pt x="26" y="58"/>
                      </a:lnTo>
                      <a:lnTo>
                        <a:pt x="33" y="49"/>
                      </a:lnTo>
                      <a:lnTo>
                        <a:pt x="40" y="40"/>
                      </a:lnTo>
                      <a:lnTo>
                        <a:pt x="48" y="33"/>
                      </a:lnTo>
                      <a:lnTo>
                        <a:pt x="55" y="26"/>
                      </a:lnTo>
                      <a:lnTo>
                        <a:pt x="67" y="21"/>
                      </a:lnTo>
                      <a:lnTo>
                        <a:pt x="82" y="19"/>
                      </a:lnTo>
                      <a:lnTo>
                        <a:pt x="95" y="19"/>
                      </a:lnTo>
                      <a:lnTo>
                        <a:pt x="110" y="20"/>
                      </a:lnTo>
                      <a:lnTo>
                        <a:pt x="124" y="21"/>
                      </a:lnTo>
                      <a:lnTo>
                        <a:pt x="137" y="21"/>
                      </a:lnTo>
                      <a:lnTo>
                        <a:pt x="151" y="20"/>
                      </a:lnTo>
                      <a:lnTo>
                        <a:pt x="163" y="15"/>
                      </a:lnTo>
                      <a:lnTo>
                        <a:pt x="165" y="10"/>
                      </a:lnTo>
                      <a:lnTo>
                        <a:pt x="169" y="6"/>
                      </a:lnTo>
                      <a:lnTo>
                        <a:pt x="173" y="2"/>
                      </a:lnTo>
                      <a:lnTo>
                        <a:pt x="180" y="0"/>
                      </a:lnTo>
                      <a:lnTo>
                        <a:pt x="198" y="2"/>
                      </a:lnTo>
                      <a:lnTo>
                        <a:pt x="217" y="5"/>
                      </a:lnTo>
                      <a:lnTo>
                        <a:pt x="234" y="9"/>
                      </a:lnTo>
                      <a:lnTo>
                        <a:pt x="253" y="13"/>
                      </a:lnTo>
                      <a:lnTo>
                        <a:pt x="269" y="18"/>
                      </a:lnTo>
                      <a:lnTo>
                        <a:pt x="286" y="23"/>
                      </a:lnTo>
                      <a:lnTo>
                        <a:pt x="303" y="30"/>
                      </a:lnTo>
                      <a:lnTo>
                        <a:pt x="319" y="36"/>
                      </a:lnTo>
                      <a:close/>
                    </a:path>
                  </a:pathLst>
                </a:custGeom>
                <a:solidFill>
                  <a:srgbClr val="E2BFB7"/>
                </a:solidFill>
                <a:ln w="9525">
                  <a:noFill/>
                  <a:round/>
                  <a:headEnd/>
                  <a:tailEnd/>
                </a:ln>
              </p:spPr>
              <p:txBody>
                <a:bodyPr/>
                <a:lstStyle/>
                <a:p>
                  <a:endParaRPr lang="es-AR"/>
                </a:p>
              </p:txBody>
            </p:sp>
          </p:grpSp>
          <p:sp>
            <p:nvSpPr>
              <p:cNvPr id="70" name="Rectangle 215"/>
              <p:cNvSpPr>
                <a:spLocks noChangeArrowheads="1"/>
              </p:cNvSpPr>
              <p:nvPr/>
            </p:nvSpPr>
            <p:spPr bwMode="auto">
              <a:xfrm>
                <a:off x="1515" y="2072"/>
                <a:ext cx="3915" cy="2098"/>
              </a:xfrm>
              <a:prstGeom prst="rect">
                <a:avLst/>
              </a:prstGeom>
              <a:noFill/>
              <a:ln w="12700">
                <a:noFill/>
                <a:miter lim="800000"/>
                <a:headEnd type="none" w="sm" len="sm"/>
                <a:tailEnd type="none" w="sm" len="sm"/>
              </a:ln>
            </p:spPr>
            <p:txBody>
              <a:bodyPr wrap="none" anchor="ctr"/>
              <a:lstStyle/>
              <a:p>
                <a:endParaRPr lang="es-PE"/>
              </a:p>
            </p:txBody>
          </p:sp>
        </p:grpSp>
        <p:sp>
          <p:nvSpPr>
            <p:cNvPr id="68" name="AutoShape 216"/>
            <p:cNvSpPr>
              <a:spLocks/>
            </p:cNvSpPr>
            <p:nvPr/>
          </p:nvSpPr>
          <p:spPr bwMode="auto">
            <a:xfrm rot="5400000">
              <a:off x="2904" y="439"/>
              <a:ext cx="408" cy="3380"/>
            </a:xfrm>
            <a:prstGeom prst="leftBrace">
              <a:avLst>
                <a:gd name="adj1" fmla="val 72836"/>
                <a:gd name="adj2" fmla="val 50000"/>
              </a:avLst>
            </a:prstGeom>
            <a:noFill/>
            <a:ln w="3175">
              <a:solidFill>
                <a:srgbClr val="FFFF00"/>
              </a:solidFill>
              <a:round/>
              <a:headEnd type="none" w="sm" len="sm"/>
              <a:tailEnd type="none" w="sm" len="sm"/>
            </a:ln>
          </p:spPr>
          <p:txBody>
            <a:bodyPr wrap="none" anchor="ctr"/>
            <a:lstStyle/>
            <a:p>
              <a:endParaRPr lang="es-PE"/>
            </a:p>
          </p:txBody>
        </p:sp>
      </p:grpSp>
      <p:sp>
        <p:nvSpPr>
          <p:cNvPr id="66" name="Text Box 217"/>
          <p:cNvSpPr txBox="1">
            <a:spLocks noChangeArrowheads="1"/>
          </p:cNvSpPr>
          <p:nvPr/>
        </p:nvSpPr>
        <p:spPr bwMode="auto">
          <a:xfrm>
            <a:off x="6684183" y="4060296"/>
            <a:ext cx="715260" cy="461665"/>
          </a:xfrm>
          <a:prstGeom prst="rect">
            <a:avLst/>
          </a:prstGeom>
          <a:noFill/>
          <a:ln w="12700">
            <a:noFill/>
            <a:miter lim="800000"/>
            <a:headEnd type="none" w="sm" len="sm"/>
            <a:tailEnd type="none" w="sm" len="sm"/>
          </a:ln>
        </p:spPr>
        <p:txBody>
          <a:bodyPr wrap="none">
            <a:spAutoFit/>
          </a:bodyPr>
          <a:lstStyle/>
          <a:p>
            <a:pPr eaLnBrk="1" hangingPunct="1"/>
            <a:r>
              <a:rPr kumimoji="1" lang="es-CO" sz="2400" b="1" dirty="0">
                <a:solidFill>
                  <a:srgbClr val="FFFF00"/>
                </a:solidFill>
                <a:latin typeface="Arial" charset="0"/>
              </a:rPr>
              <a:t>2 m</a:t>
            </a:r>
          </a:p>
        </p:txBody>
      </p:sp>
      <p:sp>
        <p:nvSpPr>
          <p:cNvPr id="83" name="Text Box 217"/>
          <p:cNvSpPr txBox="1">
            <a:spLocks noChangeArrowheads="1"/>
          </p:cNvSpPr>
          <p:nvPr/>
        </p:nvSpPr>
        <p:spPr bwMode="auto">
          <a:xfrm>
            <a:off x="5508104" y="2636912"/>
            <a:ext cx="3312368" cy="1200329"/>
          </a:xfrm>
          <a:prstGeom prst="rect">
            <a:avLst/>
          </a:prstGeom>
          <a:noFill/>
          <a:ln w="12700">
            <a:noFill/>
            <a:miter lim="800000"/>
            <a:headEnd type="none" w="sm" len="sm"/>
            <a:tailEnd type="none" w="sm" len="sm"/>
          </a:ln>
        </p:spPr>
        <p:txBody>
          <a:bodyPr wrap="square">
            <a:spAutoFit/>
          </a:bodyPr>
          <a:lstStyle/>
          <a:p>
            <a:pPr eaLnBrk="1" hangingPunct="1"/>
            <a:r>
              <a:rPr kumimoji="1" lang="es-CO" sz="2400" b="1" dirty="0">
                <a:solidFill>
                  <a:srgbClr val="FFC000"/>
                </a:solidFill>
                <a:latin typeface="Arial" charset="0"/>
              </a:rPr>
              <a:t>Pruebas:</a:t>
            </a:r>
          </a:p>
          <a:p>
            <a:pPr eaLnBrk="1" hangingPunct="1">
              <a:buFont typeface="Arial" charset="0"/>
              <a:buChar char="•"/>
            </a:pPr>
            <a:r>
              <a:rPr kumimoji="1" lang="es-CO" sz="2400" b="1" dirty="0">
                <a:solidFill>
                  <a:srgbClr val="FFC000"/>
                </a:solidFill>
                <a:latin typeface="Arial" charset="0"/>
              </a:rPr>
              <a:t>  </a:t>
            </a:r>
            <a:r>
              <a:rPr kumimoji="1" lang="es-CO" sz="2400" dirty="0">
                <a:solidFill>
                  <a:srgbClr val="FFC000"/>
                </a:solidFill>
                <a:latin typeface="Arial" charset="0"/>
              </a:rPr>
              <a:t>Papel en el piso</a:t>
            </a:r>
          </a:p>
          <a:p>
            <a:pPr eaLnBrk="1" hangingPunct="1">
              <a:buFont typeface="Arial" charset="0"/>
              <a:buChar char="•"/>
            </a:pPr>
            <a:r>
              <a:rPr kumimoji="1" lang="es-CO" sz="2400" dirty="0">
                <a:solidFill>
                  <a:srgbClr val="FFC000"/>
                </a:solidFill>
                <a:latin typeface="Arial" charset="0"/>
              </a:rPr>
              <a:t>  Distancia 2 metros</a:t>
            </a:r>
          </a:p>
        </p:txBody>
      </p:sp>
      <p:sp>
        <p:nvSpPr>
          <p:cNvPr id="87"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33</a:t>
            </a:fld>
            <a:endParaRPr kumimoji="0" lang="en-US" dirty="0"/>
          </a:p>
        </p:txBody>
      </p:sp>
      <p:pic>
        <p:nvPicPr>
          <p:cNvPr id="84" name="Picture 17" descr="logo solo">
            <a:extLst>
              <a:ext uri="{FF2B5EF4-FFF2-40B4-BE49-F238E27FC236}">
                <a16:creationId xmlns:a16="http://schemas.microsoft.com/office/drawing/2014/main" id="{C9F7DC12-617D-4AE8-A993-3802517AC78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10 Marcador de pie de página">
            <a:extLst>
              <a:ext uri="{FF2B5EF4-FFF2-40B4-BE49-F238E27FC236}">
                <a16:creationId xmlns:a16="http://schemas.microsoft.com/office/drawing/2014/main" id="{54C9A139-5C1C-459A-A05B-FC1BC123EE8F}"/>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1754326"/>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C) Visibilidad:</a:t>
            </a:r>
          </a:p>
          <a:p>
            <a:pPr marL="457200" indent="-457200">
              <a:lnSpc>
                <a:spcPct val="150000"/>
              </a:lnSpc>
            </a:pPr>
            <a:r>
              <a:rPr lang="es-AR" sz="2400" dirty="0">
                <a:latin typeface="Tahoma" pitchFamily="34" charset="0"/>
                <a:ea typeface="Tahoma" pitchFamily="34" charset="0"/>
                <a:cs typeface="Tahoma" pitchFamily="34" charset="0"/>
              </a:rPr>
              <a:t>b.	Seleccione correctamente los colores.</a:t>
            </a:r>
          </a:p>
          <a:p>
            <a:pPr marL="457200" indent="-457200">
              <a:lnSpc>
                <a:spcPct val="150000"/>
              </a:lnSpc>
            </a:pPr>
            <a:endParaRPr lang="es-AR" sz="2400" dirty="0">
              <a:latin typeface="Tahoma" pitchFamily="34" charset="0"/>
              <a:ea typeface="Tahoma" pitchFamily="34" charset="0"/>
              <a:cs typeface="Tahoma" pitchFamily="34" charset="0"/>
            </a:endParaRPr>
          </a:p>
        </p:txBody>
      </p:sp>
      <p:sp>
        <p:nvSpPr>
          <p:cNvPr id="84" name="Rectangle 3"/>
          <p:cNvSpPr>
            <a:spLocks noGrp="1" noChangeArrowheads="1"/>
          </p:cNvSpPr>
          <p:nvPr/>
        </p:nvSpPr>
        <p:spPr bwMode="auto">
          <a:xfrm>
            <a:off x="251520" y="2420888"/>
            <a:ext cx="5544616" cy="1296144"/>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a:lstStyle>
          <a:p>
            <a:pPr>
              <a:lnSpc>
                <a:spcPct val="150000"/>
              </a:lnSpc>
              <a:defRPr/>
            </a:pPr>
            <a:r>
              <a:rPr lang="es-AR" sz="2800" dirty="0">
                <a:solidFill>
                  <a:srgbClr val="FFFF00"/>
                </a:solidFill>
                <a:latin typeface="Arial" pitchFamily="34" charset="0"/>
                <a:cs typeface="Arial" pitchFamily="34" charset="0"/>
              </a:rPr>
              <a:t>Use colores que contrasten </a:t>
            </a:r>
            <a:endParaRPr lang="es-AR" sz="2800" dirty="0">
              <a:solidFill>
                <a:schemeClr val="bg2"/>
              </a:solidFill>
              <a:latin typeface="Arial" pitchFamily="34" charset="0"/>
              <a:cs typeface="Arial" pitchFamily="34" charset="0"/>
            </a:endParaRPr>
          </a:p>
          <a:p>
            <a:pPr>
              <a:lnSpc>
                <a:spcPct val="150000"/>
              </a:lnSpc>
              <a:defRPr/>
            </a:pPr>
            <a:r>
              <a:rPr lang="es-AR" sz="2800" dirty="0">
                <a:solidFill>
                  <a:schemeClr val="bg2"/>
                </a:solidFill>
                <a:latin typeface="Arial" pitchFamily="34" charset="0"/>
                <a:cs typeface="Arial" pitchFamily="34" charset="0"/>
              </a:rPr>
              <a:t>Use colores complementarios</a:t>
            </a:r>
          </a:p>
        </p:txBody>
      </p:sp>
      <p:sp>
        <p:nvSpPr>
          <p:cNvPr id="85" name="Rectangle 3"/>
          <p:cNvSpPr>
            <a:spLocks noGrp="1" noChangeArrowheads="1"/>
          </p:cNvSpPr>
          <p:nvPr/>
        </p:nvSpPr>
        <p:spPr bwMode="auto">
          <a:xfrm>
            <a:off x="251520" y="4581128"/>
            <a:ext cx="7848872" cy="792088"/>
          </a:xfrm>
          <a:prstGeom prst="rect">
            <a:avLst/>
          </a:prstGeom>
          <a:solidFill>
            <a:srgbClr val="C00000"/>
          </a:solid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a:lstStyle>
          <a:p>
            <a:pPr>
              <a:lnSpc>
                <a:spcPct val="150000"/>
              </a:lnSpc>
              <a:defRPr/>
            </a:pPr>
            <a:r>
              <a:rPr lang="es-AR" sz="2800" dirty="0">
                <a:latin typeface="Arial" pitchFamily="34" charset="0"/>
                <a:cs typeface="Arial" pitchFamily="34" charset="0"/>
              </a:rPr>
              <a:t>Claros sobre obscuro vs. obscuro sobre claro</a:t>
            </a:r>
          </a:p>
        </p:txBody>
      </p:sp>
      <p:sp>
        <p:nvSpPr>
          <p:cNvPr id="86" name="Rectangle 3"/>
          <p:cNvSpPr>
            <a:spLocks noGrp="1" noChangeArrowheads="1"/>
          </p:cNvSpPr>
          <p:nvPr/>
        </p:nvSpPr>
        <p:spPr bwMode="auto">
          <a:xfrm>
            <a:off x="251520" y="5661248"/>
            <a:ext cx="7848872" cy="792088"/>
          </a:xfrm>
          <a:prstGeom prst="rect">
            <a:avLst/>
          </a:prstGeom>
          <a:solidFill>
            <a:schemeClr val="tx1"/>
          </a:solid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a:lstStyle>
          <a:p>
            <a:pPr>
              <a:lnSpc>
                <a:spcPct val="150000"/>
              </a:lnSpc>
              <a:defRPr/>
            </a:pPr>
            <a:r>
              <a:rPr lang="es-AR" sz="2800" dirty="0">
                <a:solidFill>
                  <a:schemeClr val="bg1"/>
                </a:solidFill>
                <a:latin typeface="Arial" pitchFamily="34" charset="0"/>
                <a:cs typeface="Arial" pitchFamily="34" charset="0"/>
              </a:rPr>
              <a:t>Claros sobre obscuro vs. obscuro sobre claro</a:t>
            </a:r>
          </a:p>
        </p:txBody>
      </p:sp>
      <p:sp>
        <p:nvSpPr>
          <p:cNvPr id="87" name="86 Flecha derecha"/>
          <p:cNvSpPr/>
          <p:nvPr/>
        </p:nvSpPr>
        <p:spPr>
          <a:xfrm>
            <a:off x="5796136" y="2780928"/>
            <a:ext cx="504056" cy="21602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8" name="87 Flecha derecha"/>
          <p:cNvSpPr/>
          <p:nvPr/>
        </p:nvSpPr>
        <p:spPr>
          <a:xfrm>
            <a:off x="5796136" y="3429000"/>
            <a:ext cx="504056" cy="21602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9" name="88 CuadroTexto"/>
          <p:cNvSpPr txBox="1"/>
          <p:nvPr/>
        </p:nvSpPr>
        <p:spPr>
          <a:xfrm>
            <a:off x="6804248" y="2708920"/>
            <a:ext cx="1785425" cy="400110"/>
          </a:xfrm>
          <a:prstGeom prst="rect">
            <a:avLst/>
          </a:prstGeom>
          <a:noFill/>
        </p:spPr>
        <p:txBody>
          <a:bodyPr wrap="none" rtlCol="0">
            <a:spAutoFit/>
          </a:bodyPr>
          <a:lstStyle/>
          <a:p>
            <a:r>
              <a:rPr lang="es-AR" sz="2000" dirty="0">
                <a:latin typeface="Tahoma" pitchFamily="34" charset="0"/>
                <a:ea typeface="Tahoma" pitchFamily="34" charset="0"/>
                <a:cs typeface="Tahoma" pitchFamily="34" charset="0"/>
              </a:rPr>
              <a:t>Alto Contraste</a:t>
            </a:r>
          </a:p>
        </p:txBody>
      </p:sp>
      <p:sp>
        <p:nvSpPr>
          <p:cNvPr id="90" name="89 CuadroTexto"/>
          <p:cNvSpPr txBox="1"/>
          <p:nvPr/>
        </p:nvSpPr>
        <p:spPr>
          <a:xfrm>
            <a:off x="6804248" y="3356992"/>
            <a:ext cx="1843903" cy="400110"/>
          </a:xfrm>
          <a:prstGeom prst="rect">
            <a:avLst/>
          </a:prstGeom>
          <a:noFill/>
        </p:spPr>
        <p:txBody>
          <a:bodyPr wrap="none" rtlCol="0">
            <a:spAutoFit/>
          </a:bodyPr>
          <a:lstStyle/>
          <a:p>
            <a:r>
              <a:rPr lang="es-AR" sz="2000" dirty="0">
                <a:latin typeface="Tahoma" pitchFamily="34" charset="0"/>
                <a:ea typeface="Tahoma" pitchFamily="34" charset="0"/>
                <a:cs typeface="Tahoma" pitchFamily="34" charset="0"/>
              </a:rPr>
              <a:t>Bajo Contraste</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34</a:t>
            </a:fld>
            <a:r>
              <a:rPr kumimoji="0" lang="en-US"/>
              <a:t> </a:t>
            </a:r>
            <a:endParaRPr kumimoji="0" lang="en-US" dirty="0"/>
          </a:p>
        </p:txBody>
      </p:sp>
      <p:pic>
        <p:nvPicPr>
          <p:cNvPr id="15" name="Picture 17" descr="logo solo">
            <a:extLst>
              <a:ext uri="{FF2B5EF4-FFF2-40B4-BE49-F238E27FC236}">
                <a16:creationId xmlns:a16="http://schemas.microsoft.com/office/drawing/2014/main" id="{0BBC3AD6-1A36-4561-B70D-7ED71958C57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Marcador de pie de página">
            <a:extLst>
              <a:ext uri="{FF2B5EF4-FFF2-40B4-BE49-F238E27FC236}">
                <a16:creationId xmlns:a16="http://schemas.microsoft.com/office/drawing/2014/main" id="{7FD7B56D-1E9B-4AFD-A3A3-1B05AA57EBA4}"/>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 DISEÑAR EL ESTILO Y LA APARIENCIA</a:t>
            </a:r>
          </a:p>
        </p:txBody>
      </p:sp>
      <p:sp>
        <p:nvSpPr>
          <p:cNvPr id="5" name="4 CuadroTexto"/>
          <p:cNvSpPr txBox="1"/>
          <p:nvPr/>
        </p:nvSpPr>
        <p:spPr>
          <a:xfrm>
            <a:off x="179512" y="1052736"/>
            <a:ext cx="8964488" cy="5632311"/>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Otras recomendaciones:</a:t>
            </a:r>
          </a:p>
          <a:p>
            <a:pPr marL="457200" indent="-457200">
              <a:lnSpc>
                <a:spcPct val="150000"/>
              </a:lnSpc>
              <a:buAutoNum type="alphaLcPeriod"/>
            </a:pPr>
            <a:r>
              <a:rPr lang="es-AR" sz="2400" dirty="0">
                <a:latin typeface="Tahoma" pitchFamily="34" charset="0"/>
                <a:ea typeface="Tahoma" pitchFamily="34" charset="0"/>
                <a:cs typeface="Tahoma" pitchFamily="34" charset="0"/>
              </a:rPr>
              <a:t>Gráficos llamativos distraen a la audiencia.</a:t>
            </a:r>
          </a:p>
          <a:p>
            <a:pPr marL="457200" indent="-457200">
              <a:lnSpc>
                <a:spcPct val="150000"/>
              </a:lnSpc>
              <a:buAutoNum type="alphaLcPeriod"/>
            </a:pPr>
            <a:r>
              <a:rPr lang="es-AR" sz="2400" dirty="0">
                <a:latin typeface="Tahoma" pitchFamily="34" charset="0"/>
                <a:ea typeface="Tahoma" pitchFamily="34" charset="0"/>
                <a:cs typeface="Tahoma" pitchFamily="34" charset="0"/>
              </a:rPr>
              <a:t>Use sonido solo si es necesario (efectos de sonido mal utilizados distraen y arruinan una presentación).</a:t>
            </a:r>
          </a:p>
          <a:p>
            <a:pPr marL="457200" indent="-457200">
              <a:lnSpc>
                <a:spcPct val="150000"/>
              </a:lnSpc>
              <a:buAutoNum type="alphaLcPeriod"/>
            </a:pPr>
            <a:r>
              <a:rPr lang="es-AR" sz="2400" dirty="0">
                <a:latin typeface="Tahoma" pitchFamily="34" charset="0"/>
                <a:ea typeface="Tahoma" pitchFamily="34" charset="0"/>
                <a:cs typeface="Tahoma" pitchFamily="34" charset="0"/>
              </a:rPr>
              <a:t>Efectos de transición son generalmente molestos.</a:t>
            </a:r>
          </a:p>
          <a:p>
            <a:pPr marL="457200" indent="-457200">
              <a:lnSpc>
                <a:spcPct val="150000"/>
              </a:lnSpc>
              <a:buAutoNum type="alphaLcPeriod"/>
            </a:pPr>
            <a:r>
              <a:rPr lang="es-AR" sz="2400" dirty="0">
                <a:latin typeface="Tahoma" pitchFamily="34" charset="0"/>
                <a:ea typeface="Tahoma" pitchFamily="34" charset="0"/>
                <a:cs typeface="Tahoma" pitchFamily="34" charset="0"/>
              </a:rPr>
              <a:t>Los textos </a:t>
            </a:r>
            <a:r>
              <a:rPr lang="es-AR" sz="2400" i="1" dirty="0">
                <a:latin typeface="Tahoma" pitchFamily="34" charset="0"/>
                <a:ea typeface="Tahoma" pitchFamily="34" charset="0"/>
                <a:cs typeface="Tahoma" pitchFamily="34" charset="0"/>
              </a:rPr>
              <a:t>en itálica </a:t>
            </a:r>
            <a:r>
              <a:rPr lang="es-AR" sz="2400" dirty="0">
                <a:latin typeface="Tahoma" pitchFamily="34" charset="0"/>
                <a:ea typeface="Tahoma" pitchFamily="34" charset="0"/>
                <a:cs typeface="Tahoma" pitchFamily="34" charset="0"/>
              </a:rPr>
              <a:t>muchas veces son difíciles de leer (mayúsculas).</a:t>
            </a:r>
          </a:p>
          <a:p>
            <a:pPr marL="457200" indent="-457200">
              <a:lnSpc>
                <a:spcPct val="150000"/>
              </a:lnSpc>
              <a:buAutoNum type="alphaLcPeriod"/>
            </a:pPr>
            <a:r>
              <a:rPr lang="es-AR" sz="2400" dirty="0">
                <a:latin typeface="Tahoma" pitchFamily="34" charset="0"/>
                <a:ea typeface="Tahoma" pitchFamily="34" charset="0"/>
                <a:cs typeface="Tahoma" pitchFamily="34" charset="0"/>
              </a:rPr>
              <a:t>Utilizar números/viñetas para crear secuencias.</a:t>
            </a:r>
          </a:p>
          <a:p>
            <a:pPr marL="457200" indent="-457200">
              <a:lnSpc>
                <a:spcPct val="150000"/>
              </a:lnSpc>
              <a:buAutoNum type="alphaLcPeriod"/>
            </a:pPr>
            <a:endParaRPr lang="es-AR" sz="2400" dirty="0">
              <a:latin typeface="Tahoma" pitchFamily="34" charset="0"/>
              <a:ea typeface="Tahoma" pitchFamily="34" charset="0"/>
              <a:cs typeface="Tahoma" pitchFamily="34" charset="0"/>
            </a:endParaRPr>
          </a:p>
          <a:p>
            <a:pPr marL="457200" indent="-457200">
              <a:lnSpc>
                <a:spcPct val="150000"/>
              </a:lnSpc>
            </a:pPr>
            <a:endParaRPr lang="es-AR" sz="24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35</a:t>
            </a:fld>
            <a:r>
              <a:rPr kumimoji="0" lang="en-US"/>
              <a:t> </a:t>
            </a:r>
            <a:endParaRPr kumimoji="0" lang="en-US" dirty="0"/>
          </a:p>
        </p:txBody>
      </p:sp>
      <p:pic>
        <p:nvPicPr>
          <p:cNvPr id="8" name="Picture 17" descr="logo solo">
            <a:extLst>
              <a:ext uri="{FF2B5EF4-FFF2-40B4-BE49-F238E27FC236}">
                <a16:creationId xmlns:a16="http://schemas.microsoft.com/office/drawing/2014/main" id="{5043F689-7EC3-4B9F-B886-38319D8793B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CF07CF39-D27E-4D89-A096-E315A5DF2C04}"/>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G. PREPARARSE Y PRACTICAR</a:t>
            </a:r>
          </a:p>
        </p:txBody>
      </p:sp>
      <p:sp>
        <p:nvSpPr>
          <p:cNvPr id="5" name="4 CuadroTexto"/>
          <p:cNvSpPr txBox="1"/>
          <p:nvPr/>
        </p:nvSpPr>
        <p:spPr>
          <a:xfrm>
            <a:off x="179512" y="1052736"/>
            <a:ext cx="8964488" cy="6740307"/>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Sugerencias:</a:t>
            </a:r>
          </a:p>
          <a:p>
            <a:pPr marL="457200" indent="-457200">
              <a:lnSpc>
                <a:spcPct val="150000"/>
              </a:lnSpc>
              <a:buAutoNum type="alphaLcPeriod"/>
            </a:pPr>
            <a:r>
              <a:rPr lang="es-AR" sz="2400" dirty="0">
                <a:latin typeface="Tahoma" pitchFamily="34" charset="0"/>
                <a:ea typeface="Tahoma" pitchFamily="34" charset="0"/>
                <a:cs typeface="Tahoma" pitchFamily="34" charset="0"/>
              </a:rPr>
              <a:t>Practique en el lugar de presentación.</a:t>
            </a:r>
          </a:p>
          <a:p>
            <a:pPr marL="457200" indent="-457200">
              <a:lnSpc>
                <a:spcPct val="150000"/>
              </a:lnSpc>
              <a:buAutoNum type="alphaLcPeriod"/>
            </a:pPr>
            <a:r>
              <a:rPr lang="es-AR" sz="2400" dirty="0">
                <a:latin typeface="Tahoma" pitchFamily="34" charset="0"/>
                <a:ea typeface="Tahoma" pitchFamily="34" charset="0"/>
                <a:cs typeface="Tahoma" pitchFamily="34" charset="0"/>
              </a:rPr>
              <a:t>Comuníquese con seguridad.</a:t>
            </a:r>
          </a:p>
          <a:p>
            <a:pPr marL="457200" indent="-457200">
              <a:lnSpc>
                <a:spcPct val="150000"/>
              </a:lnSpc>
              <a:buAutoNum type="alphaLcPeriod"/>
            </a:pPr>
            <a:r>
              <a:rPr lang="es-AR" sz="2400" dirty="0">
                <a:latin typeface="Tahoma" pitchFamily="34" charset="0"/>
                <a:ea typeface="Tahoma" pitchFamily="34" charset="0"/>
                <a:cs typeface="Tahoma" pitchFamily="34" charset="0"/>
              </a:rPr>
              <a:t>Preséntese con estilo.</a:t>
            </a:r>
          </a:p>
          <a:p>
            <a:pPr marL="457200" indent="-457200">
              <a:lnSpc>
                <a:spcPct val="150000"/>
              </a:lnSpc>
              <a:buAutoNum type="alphaLcPeriod"/>
            </a:pPr>
            <a:r>
              <a:rPr lang="es-AR" sz="2400" dirty="0">
                <a:latin typeface="Tahoma" pitchFamily="34" charset="0"/>
                <a:ea typeface="Tahoma" pitchFamily="34" charset="0"/>
                <a:cs typeface="Tahoma" pitchFamily="34" charset="0"/>
              </a:rPr>
              <a:t>Sea puntual.</a:t>
            </a:r>
          </a:p>
          <a:p>
            <a:pPr marL="457200" indent="-457200">
              <a:lnSpc>
                <a:spcPct val="150000"/>
              </a:lnSpc>
              <a:buAutoNum type="alphaLcPeriod"/>
            </a:pPr>
            <a:r>
              <a:rPr lang="es-AR" sz="2400" dirty="0">
                <a:latin typeface="Tahoma" pitchFamily="34" charset="0"/>
                <a:ea typeface="Tahoma" pitchFamily="34" charset="0"/>
                <a:cs typeface="Tahoma" pitchFamily="34" charset="0"/>
              </a:rPr>
              <a:t>Maneje correctamente el tiempo.</a:t>
            </a:r>
          </a:p>
          <a:p>
            <a:pPr marL="457200" indent="-457200">
              <a:lnSpc>
                <a:spcPct val="150000"/>
              </a:lnSpc>
              <a:buAutoNum type="alphaLcPeriod"/>
            </a:pPr>
            <a:r>
              <a:rPr lang="es-AR" sz="2400" dirty="0">
                <a:latin typeface="Tahoma" pitchFamily="34" charset="0"/>
                <a:ea typeface="Tahoma" pitchFamily="34" charset="0"/>
                <a:cs typeface="Tahoma" pitchFamily="34" charset="0"/>
              </a:rPr>
              <a:t>Utilice una guía (ayuda memoria).</a:t>
            </a:r>
          </a:p>
          <a:p>
            <a:pPr marL="457200" indent="-457200">
              <a:lnSpc>
                <a:spcPct val="150000"/>
              </a:lnSpc>
              <a:buAutoNum type="alphaLcPeriod"/>
            </a:pPr>
            <a:r>
              <a:rPr lang="es-AR" sz="2400" dirty="0">
                <a:latin typeface="Tahoma" pitchFamily="34" charset="0"/>
                <a:ea typeface="Tahoma" pitchFamily="34" charset="0"/>
                <a:cs typeface="Tahoma" pitchFamily="34" charset="0"/>
              </a:rPr>
              <a:t>Gánese la confianza de su audiencia.</a:t>
            </a:r>
          </a:p>
          <a:p>
            <a:pPr marL="457200" indent="-457200">
              <a:lnSpc>
                <a:spcPct val="150000"/>
              </a:lnSpc>
              <a:buAutoNum type="alphaLcPeriod"/>
            </a:pPr>
            <a:r>
              <a:rPr lang="es-AR" sz="2400" dirty="0">
                <a:latin typeface="Tahoma" pitchFamily="34" charset="0"/>
                <a:ea typeface="Tahoma" pitchFamily="34" charset="0"/>
                <a:cs typeface="Tahoma" pitchFamily="34" charset="0"/>
              </a:rPr>
              <a:t>Tenga: “ganas de comunicarse” </a:t>
            </a: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buAutoNum type="alphaLcPeriod"/>
            </a:pPr>
            <a:endParaRPr lang="es-AR" sz="2400" dirty="0">
              <a:latin typeface="Tahoma" pitchFamily="34" charset="0"/>
              <a:ea typeface="Tahoma" pitchFamily="34" charset="0"/>
              <a:cs typeface="Tahoma" pitchFamily="34" charset="0"/>
            </a:endParaRPr>
          </a:p>
          <a:p>
            <a:pPr marL="457200" indent="-457200">
              <a:lnSpc>
                <a:spcPct val="150000"/>
              </a:lnSpc>
            </a:pPr>
            <a:endParaRPr lang="es-AR" sz="24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36</a:t>
            </a:fld>
            <a:r>
              <a:rPr kumimoji="0" lang="en-US"/>
              <a:t> </a:t>
            </a:r>
            <a:endParaRPr kumimoji="0" lang="en-US" dirty="0"/>
          </a:p>
        </p:txBody>
      </p:sp>
      <p:pic>
        <p:nvPicPr>
          <p:cNvPr id="3074" name="Picture 2" descr="http://expressenglishtraining.com/wp-content/uploads/2013/07/expressenglishtraining_businesspresentations.jpg"/>
          <p:cNvPicPr>
            <a:picLocks noChangeAspect="1" noChangeArrowheads="1"/>
          </p:cNvPicPr>
          <p:nvPr/>
        </p:nvPicPr>
        <p:blipFill>
          <a:blip r:embed="rId3" cstate="print"/>
          <a:srcRect/>
          <a:stretch>
            <a:fillRect/>
          </a:stretch>
        </p:blipFill>
        <p:spPr bwMode="auto">
          <a:xfrm>
            <a:off x="6660232" y="1484784"/>
            <a:ext cx="2114875" cy="3168352"/>
          </a:xfrm>
          <a:prstGeom prst="rect">
            <a:avLst/>
          </a:prstGeom>
          <a:noFill/>
        </p:spPr>
      </p:pic>
      <p:pic>
        <p:nvPicPr>
          <p:cNvPr id="3076" name="Picture 4" descr="http://altonivel.impresionesaerea.netdna-cdn.com/images/Estructura_V2/Consultoria/Coaching/presentacion_trabajo.jpg"/>
          <p:cNvPicPr>
            <a:picLocks noChangeAspect="1" noChangeArrowheads="1"/>
          </p:cNvPicPr>
          <p:nvPr/>
        </p:nvPicPr>
        <p:blipFill>
          <a:blip r:embed="rId4" cstate="print"/>
          <a:srcRect/>
          <a:stretch>
            <a:fillRect/>
          </a:stretch>
        </p:blipFill>
        <p:spPr bwMode="auto">
          <a:xfrm>
            <a:off x="6300192" y="4869160"/>
            <a:ext cx="2468433" cy="1667860"/>
          </a:xfrm>
          <a:prstGeom prst="rect">
            <a:avLst/>
          </a:prstGeom>
          <a:noFill/>
        </p:spPr>
      </p:pic>
      <p:pic>
        <p:nvPicPr>
          <p:cNvPr id="10" name="Picture 17" descr="logo solo">
            <a:extLst>
              <a:ext uri="{FF2B5EF4-FFF2-40B4-BE49-F238E27FC236}">
                <a16:creationId xmlns:a16="http://schemas.microsoft.com/office/drawing/2014/main" id="{4FCF9C1D-7735-4BB4-8929-FEC64264FA4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CCED0D7C-FF0B-4286-B92C-A0E9AA7AC66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G. PREPARARSE Y PRACTICAR </a:t>
            </a:r>
          </a:p>
        </p:txBody>
      </p:sp>
      <p:sp>
        <p:nvSpPr>
          <p:cNvPr id="5" name="4 CuadroTexto"/>
          <p:cNvSpPr txBox="1"/>
          <p:nvPr/>
        </p:nvSpPr>
        <p:spPr>
          <a:xfrm>
            <a:off x="395536" y="1052736"/>
            <a:ext cx="8748464" cy="5078313"/>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Temas Importantes a Considerar:</a:t>
            </a:r>
          </a:p>
          <a:p>
            <a:pPr marL="457200" indent="-457200">
              <a:lnSpc>
                <a:spcPct val="150000"/>
              </a:lnSpc>
              <a:buAutoNum type="alphaLcPeriod"/>
            </a:pPr>
            <a:r>
              <a:rPr lang="es-AR" sz="2400" dirty="0">
                <a:latin typeface="Tahoma" pitchFamily="34" charset="0"/>
                <a:ea typeface="Tahoma" pitchFamily="34" charset="0"/>
                <a:cs typeface="Tahoma" pitchFamily="34" charset="0"/>
              </a:rPr>
              <a:t>Citaciones</a:t>
            </a:r>
          </a:p>
          <a:p>
            <a:pPr marL="457200" indent="-457200">
              <a:lnSpc>
                <a:spcPct val="150000"/>
              </a:lnSpc>
              <a:buAutoNum type="alphaLcPeriod"/>
            </a:pPr>
            <a:r>
              <a:rPr lang="es-AR" sz="2400" dirty="0">
                <a:latin typeface="Tahoma" pitchFamily="34" charset="0"/>
                <a:ea typeface="Tahoma" pitchFamily="34" charset="0"/>
                <a:cs typeface="Tahoma" pitchFamily="34" charset="0"/>
              </a:rPr>
              <a:t>Humor</a:t>
            </a:r>
          </a:p>
          <a:p>
            <a:pPr marL="457200" indent="-457200">
              <a:lnSpc>
                <a:spcPct val="150000"/>
              </a:lnSpc>
              <a:buAutoNum type="alphaLcPeriod"/>
            </a:pPr>
            <a:r>
              <a:rPr lang="es-AR" sz="2400" dirty="0">
                <a:latin typeface="Tahoma" pitchFamily="34" charset="0"/>
                <a:ea typeface="Tahoma" pitchFamily="34" charset="0"/>
                <a:cs typeface="Tahoma" pitchFamily="34" charset="0"/>
              </a:rPr>
              <a:t>Preguntas (</a:t>
            </a:r>
            <a:r>
              <a:rPr lang="es-AR" sz="2400" i="1" dirty="0">
                <a:latin typeface="Tahoma" pitchFamily="34" charset="0"/>
                <a:ea typeface="Tahoma" pitchFamily="34" charset="0"/>
                <a:cs typeface="Tahoma" pitchFamily="34" charset="0"/>
              </a:rPr>
              <a:t>“¿se escucha bien ahí atrás?”</a:t>
            </a:r>
            <a:r>
              <a:rPr lang="es-AR" sz="2400" dirty="0">
                <a:latin typeface="Tahoma" pitchFamily="34" charset="0"/>
                <a:ea typeface="Tahoma" pitchFamily="34" charset="0"/>
                <a:cs typeface="Tahoma" pitchFamily="34" charset="0"/>
              </a:rPr>
              <a:t>)</a:t>
            </a:r>
          </a:p>
          <a:p>
            <a:pPr marL="457200" indent="-457200">
              <a:lnSpc>
                <a:spcPct val="150000"/>
              </a:lnSpc>
              <a:buAutoNum type="alphaLcPeriod"/>
            </a:pPr>
            <a:r>
              <a:rPr lang="es-AR" sz="2400" dirty="0">
                <a:latin typeface="Tahoma" pitchFamily="34" charset="0"/>
                <a:ea typeface="Tahoma" pitchFamily="34" charset="0"/>
                <a:cs typeface="Tahoma" pitchFamily="34" charset="0"/>
              </a:rPr>
              <a:t>Vestimenta (masculina y femenina)</a:t>
            </a:r>
          </a:p>
          <a:p>
            <a:pPr marL="457200" indent="-457200">
              <a:lnSpc>
                <a:spcPct val="150000"/>
              </a:lnSpc>
              <a:buAutoNum type="alphaLcPeriod"/>
            </a:pPr>
            <a:r>
              <a:rPr lang="es-AR" sz="2400" dirty="0">
                <a:latin typeface="Tahoma" pitchFamily="34" charset="0"/>
                <a:ea typeface="Tahoma" pitchFamily="34" charset="0"/>
                <a:cs typeface="Tahoma" pitchFamily="34" charset="0"/>
              </a:rPr>
              <a:t>Casos Personales</a:t>
            </a:r>
          </a:p>
          <a:p>
            <a:pPr marL="457200" indent="-457200">
              <a:lnSpc>
                <a:spcPct val="150000"/>
              </a:lnSpc>
              <a:buAutoNum type="alphaLcPeriod"/>
            </a:pPr>
            <a:r>
              <a:rPr lang="es-AR" sz="2400" dirty="0">
                <a:latin typeface="Tahoma" pitchFamily="34" charset="0"/>
                <a:ea typeface="Tahoma" pitchFamily="34" charset="0"/>
                <a:cs typeface="Tahoma" pitchFamily="34" charset="0"/>
              </a:rPr>
              <a:t>Estadísticas chocantes</a:t>
            </a:r>
          </a:p>
          <a:p>
            <a:pPr marL="457200" indent="-457200">
              <a:lnSpc>
                <a:spcPct val="150000"/>
              </a:lnSpc>
              <a:buAutoNum type="alphaLcPeriod"/>
            </a:pPr>
            <a:r>
              <a:rPr lang="es-AR" sz="2400" dirty="0">
                <a:latin typeface="Tahoma" pitchFamily="34" charset="0"/>
                <a:ea typeface="Tahoma" pitchFamily="34" charset="0"/>
                <a:cs typeface="Tahoma" pitchFamily="34" charset="0"/>
              </a:rPr>
              <a:t>Nunca diga “No”</a:t>
            </a:r>
          </a:p>
          <a:p>
            <a:pPr marL="457200" indent="-457200">
              <a:lnSpc>
                <a:spcPct val="150000"/>
              </a:lnSpc>
              <a:buAutoNum type="alphaLcPeriod"/>
            </a:pPr>
            <a:endParaRPr lang="es-AR" sz="24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37</a:t>
            </a:fld>
            <a:r>
              <a:rPr kumimoji="0" lang="en-US"/>
              <a:t> </a:t>
            </a:r>
            <a:endParaRPr kumimoji="0" lang="en-US" dirty="0"/>
          </a:p>
        </p:txBody>
      </p:sp>
      <p:pic>
        <p:nvPicPr>
          <p:cNvPr id="8" name="Picture 17" descr="logo solo">
            <a:extLst>
              <a:ext uri="{FF2B5EF4-FFF2-40B4-BE49-F238E27FC236}">
                <a16:creationId xmlns:a16="http://schemas.microsoft.com/office/drawing/2014/main" id="{ADF3E9A9-4284-43A2-8461-E3C45797E1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C6CAEDB7-193C-4204-9C2A-434051600EDB}"/>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G. PREPARARSE Y PRACTICAR</a:t>
            </a:r>
          </a:p>
        </p:txBody>
      </p:sp>
      <p:sp>
        <p:nvSpPr>
          <p:cNvPr id="5" name="4 CuadroTexto"/>
          <p:cNvSpPr txBox="1"/>
          <p:nvPr/>
        </p:nvSpPr>
        <p:spPr>
          <a:xfrm>
            <a:off x="395536" y="1052736"/>
            <a:ext cx="8748464" cy="4985980"/>
          </a:xfrm>
          <a:prstGeom prst="rect">
            <a:avLst/>
          </a:prstGeom>
          <a:noFill/>
        </p:spPr>
        <p:txBody>
          <a:bodyPr wrap="square" rtlCol="0">
            <a:spAutoFit/>
          </a:bodyPr>
          <a:lstStyle/>
          <a:p>
            <a:pPr>
              <a:lnSpc>
                <a:spcPct val="150000"/>
              </a:lnSpc>
            </a:pPr>
            <a:r>
              <a:rPr lang="es-AR" sz="2400" b="1" dirty="0">
                <a:latin typeface="Tahoma" pitchFamily="34" charset="0"/>
                <a:ea typeface="Tahoma" pitchFamily="34" charset="0"/>
                <a:cs typeface="Tahoma" pitchFamily="34" charset="0"/>
              </a:rPr>
              <a:t>Temas Importantes a Considerar:</a:t>
            </a:r>
          </a:p>
          <a:p>
            <a:pPr marL="457200" indent="-457200">
              <a:lnSpc>
                <a:spcPct val="150000"/>
              </a:lnSpc>
            </a:pPr>
            <a:r>
              <a:rPr lang="es-AR" sz="2400" dirty="0">
                <a:latin typeface="Tahoma" pitchFamily="34" charset="0"/>
                <a:ea typeface="Tahoma" pitchFamily="34" charset="0"/>
                <a:cs typeface="Tahoma" pitchFamily="34" charset="0"/>
              </a:rPr>
              <a:t>h.	Recursos Visuales (¿son necesarios?)</a:t>
            </a:r>
          </a:p>
          <a:p>
            <a:pPr marL="457200" indent="-457200">
              <a:lnSpc>
                <a:spcPct val="150000"/>
              </a:lnSpc>
            </a:pPr>
            <a:r>
              <a:rPr lang="es-AR" sz="2400" dirty="0">
                <a:latin typeface="Tahoma" pitchFamily="34" charset="0"/>
                <a:ea typeface="Tahoma" pitchFamily="34" charset="0"/>
                <a:cs typeface="Tahoma" pitchFamily="34" charset="0"/>
              </a:rPr>
              <a:t>	</a:t>
            </a:r>
            <a:r>
              <a:rPr lang="es-AR" sz="2000" dirty="0">
                <a:latin typeface="Tahoma" pitchFamily="34" charset="0"/>
                <a:ea typeface="Tahoma" pitchFamily="34" charset="0"/>
                <a:cs typeface="Tahoma" pitchFamily="34" charset="0"/>
              </a:rPr>
              <a:t>- 90% aprendemos en forma visual (7-11% auditiva)</a:t>
            </a:r>
          </a:p>
          <a:p>
            <a:pPr marL="457200" indent="-457200">
              <a:lnSpc>
                <a:spcPct val="150000"/>
              </a:lnSpc>
            </a:pPr>
            <a:r>
              <a:rPr lang="es-AR" sz="2000" dirty="0">
                <a:latin typeface="Tahoma" pitchFamily="34" charset="0"/>
                <a:ea typeface="Tahoma" pitchFamily="34" charset="0"/>
                <a:cs typeface="Tahoma" pitchFamily="34" charset="0"/>
              </a:rPr>
              <a:t>	- Recordamos 70% de una pres. verbal después de 3hs. (¿6 días?)</a:t>
            </a:r>
          </a:p>
          <a:p>
            <a:pPr marL="457200" indent="-457200">
              <a:lnSpc>
                <a:spcPct val="150000"/>
              </a:lnSpc>
            </a:pPr>
            <a:r>
              <a:rPr lang="es-AR" sz="2400" dirty="0">
                <a:latin typeface="Tahoma" pitchFamily="34" charset="0"/>
                <a:ea typeface="Tahoma" pitchFamily="34" charset="0"/>
                <a:cs typeface="Tahoma" pitchFamily="34" charset="0"/>
              </a:rPr>
              <a:t>i.	Tamaño de Pantalla (mínimo 1,5 m</a:t>
            </a:r>
            <a:r>
              <a:rPr lang="es-AR" sz="2400" baseline="30000" dirty="0">
                <a:latin typeface="Tahoma" pitchFamily="34" charset="0"/>
                <a:ea typeface="Tahoma" pitchFamily="34" charset="0"/>
                <a:cs typeface="Tahoma" pitchFamily="34" charset="0"/>
              </a:rPr>
              <a:t>2</a:t>
            </a:r>
            <a:r>
              <a:rPr lang="es-AR" sz="2400" dirty="0">
                <a:latin typeface="Tahoma" pitchFamily="34" charset="0"/>
                <a:ea typeface="Tahoma" pitchFamily="34" charset="0"/>
                <a:cs typeface="Tahoma" pitchFamily="34" charset="0"/>
              </a:rPr>
              <a:t> - regla de 1/3)</a:t>
            </a:r>
          </a:p>
          <a:p>
            <a:pPr marL="457200" indent="-457200">
              <a:lnSpc>
                <a:spcPct val="150000"/>
              </a:lnSpc>
            </a:pPr>
            <a:r>
              <a:rPr lang="es-AR" sz="2400" dirty="0">
                <a:latin typeface="Tahoma" pitchFamily="34" charset="0"/>
                <a:ea typeface="Tahoma" pitchFamily="34" charset="0"/>
                <a:cs typeface="Tahoma" pitchFamily="34" charset="0"/>
              </a:rPr>
              <a:t>j.	Proyector (potencia, ubicación)</a:t>
            </a:r>
          </a:p>
          <a:p>
            <a:pPr marL="457200" indent="-457200">
              <a:lnSpc>
                <a:spcPct val="150000"/>
              </a:lnSpc>
            </a:pPr>
            <a:r>
              <a:rPr lang="es-AR" sz="2400" dirty="0">
                <a:latin typeface="Tahoma" pitchFamily="34" charset="0"/>
                <a:ea typeface="Tahoma" pitchFamily="34" charset="0"/>
                <a:cs typeface="Tahoma" pitchFamily="34" charset="0"/>
              </a:rPr>
              <a:t>k.	Iluminación. (¿Ayuda?)</a:t>
            </a:r>
          </a:p>
          <a:p>
            <a:pPr marL="457200" indent="-457200">
              <a:lnSpc>
                <a:spcPct val="150000"/>
              </a:lnSpc>
            </a:pPr>
            <a:endParaRPr lang="es-AR" sz="2400" dirty="0">
              <a:latin typeface="Tahoma" pitchFamily="34" charset="0"/>
              <a:ea typeface="Tahoma" pitchFamily="34" charset="0"/>
              <a:cs typeface="Tahoma" pitchFamily="34" charset="0"/>
            </a:endParaRPr>
          </a:p>
          <a:p>
            <a:pPr marL="457200" indent="-457200">
              <a:lnSpc>
                <a:spcPct val="150000"/>
              </a:lnSpc>
              <a:buAutoNum type="alphaLcPeriod"/>
            </a:pPr>
            <a:endParaRPr lang="es-AR" sz="24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38</a:t>
            </a:fld>
            <a:r>
              <a:rPr kumimoji="0" lang="en-US"/>
              <a:t> </a:t>
            </a:r>
            <a:endParaRPr kumimoji="0" lang="en-US" dirty="0"/>
          </a:p>
        </p:txBody>
      </p:sp>
      <p:pic>
        <p:nvPicPr>
          <p:cNvPr id="8" name="Picture 17" descr="logo solo">
            <a:extLst>
              <a:ext uri="{FF2B5EF4-FFF2-40B4-BE49-F238E27FC236}">
                <a16:creationId xmlns:a16="http://schemas.microsoft.com/office/drawing/2014/main" id="{0D4D3F51-BF6B-4AEC-B55B-965F3B73AF2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F7AB56F4-BFA8-4788-8012-62983A1065BF}"/>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FIN DE LA PRESENTACIÓN</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39</a:t>
            </a:fld>
            <a:r>
              <a:rPr kumimoji="0" lang="en-US"/>
              <a:t> </a:t>
            </a:r>
            <a:endParaRPr kumimoji="0" lang="en-US" dirty="0"/>
          </a:p>
        </p:txBody>
      </p:sp>
      <p:sp>
        <p:nvSpPr>
          <p:cNvPr id="8" name="7 CuadroTexto"/>
          <p:cNvSpPr txBox="1"/>
          <p:nvPr/>
        </p:nvSpPr>
        <p:spPr>
          <a:xfrm>
            <a:off x="0" y="1669929"/>
            <a:ext cx="9144000" cy="201869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ct val="150000"/>
              </a:lnSpc>
            </a:pPr>
            <a:r>
              <a:rPr lang="es-AR" sz="4400" b="1" dirty="0">
                <a:solidFill>
                  <a:srgbClr val="FFFF00"/>
                </a:solidFill>
                <a:ea typeface="Tahoma" pitchFamily="34" charset="0"/>
                <a:cs typeface="Tahoma" pitchFamily="34" charset="0"/>
              </a:rPr>
              <a:t> Lo mejor de Ti es irrevocable. </a:t>
            </a:r>
          </a:p>
          <a:p>
            <a:pPr algn="ctr">
              <a:lnSpc>
                <a:spcPct val="150000"/>
              </a:lnSpc>
            </a:pPr>
            <a:r>
              <a:rPr lang="es-AR" sz="4400" b="1" dirty="0">
                <a:solidFill>
                  <a:srgbClr val="FFFF00"/>
                </a:solidFill>
                <a:ea typeface="Tahoma" pitchFamily="34" charset="0"/>
                <a:cs typeface="Tahoma" pitchFamily="34" charset="0"/>
              </a:rPr>
              <a:t>No lo ocultes, compártelo</a:t>
            </a:r>
            <a:r>
              <a:rPr lang="es-AR" sz="4400" b="1" i="1" dirty="0">
                <a:solidFill>
                  <a:srgbClr val="FFFF00"/>
                </a:solidFill>
                <a:ea typeface="Tahoma" pitchFamily="34" charset="0"/>
                <a:cs typeface="Tahoma" pitchFamily="34" charset="0"/>
              </a:rPr>
              <a:t>!!!</a:t>
            </a:r>
          </a:p>
        </p:txBody>
      </p:sp>
      <p:pic>
        <p:nvPicPr>
          <p:cNvPr id="9" name="Picture 17" descr="logo solo">
            <a:extLst>
              <a:ext uri="{FF2B5EF4-FFF2-40B4-BE49-F238E27FC236}">
                <a16:creationId xmlns:a16="http://schemas.microsoft.com/office/drawing/2014/main" id="{CF41DA41-0B14-4874-9FE2-03F6507281B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0 Marcador de pie de página">
            <a:extLst>
              <a:ext uri="{FF2B5EF4-FFF2-40B4-BE49-F238E27FC236}">
                <a16:creationId xmlns:a16="http://schemas.microsoft.com/office/drawing/2014/main" id="{32FCA6B1-69A5-494E-9926-D3E644970D3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extLst>
      <p:ext uri="{BB962C8B-B14F-4D97-AF65-F5344CB8AC3E}">
        <p14:creationId xmlns:p14="http://schemas.microsoft.com/office/powerpoint/2010/main" val="3968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8" name="7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10" name="9 CuadroTexto"/>
          <p:cNvSpPr txBox="1"/>
          <p:nvPr/>
        </p:nvSpPr>
        <p:spPr>
          <a:xfrm>
            <a:off x="251520" y="1124744"/>
            <a:ext cx="8640960" cy="4185761"/>
          </a:xfrm>
          <a:prstGeom prst="rect">
            <a:avLst/>
          </a:prstGeom>
          <a:noFill/>
        </p:spPr>
        <p:txBody>
          <a:bodyPr wrap="square" rtlCol="0">
            <a:spAutoFit/>
          </a:bodyPr>
          <a:lstStyle/>
          <a:p>
            <a:r>
              <a:rPr lang="es-AR" sz="2800" dirty="0">
                <a:latin typeface="Tahoma" pitchFamily="34" charset="0"/>
                <a:ea typeface="Tahoma" pitchFamily="34" charset="0"/>
                <a:cs typeface="Tahoma" pitchFamily="34" charset="0"/>
              </a:rPr>
              <a:t>Causas de Malas Presentaciones:</a:t>
            </a:r>
          </a:p>
          <a:p>
            <a:endParaRPr lang="es-AR" sz="2800" dirty="0">
              <a:latin typeface="Tahoma" pitchFamily="34" charset="0"/>
              <a:ea typeface="Tahoma" pitchFamily="34" charset="0"/>
              <a:cs typeface="Tahoma" pitchFamily="34" charset="0"/>
            </a:endParaRPr>
          </a:p>
          <a:p>
            <a:pPr>
              <a:lnSpc>
                <a:spcPct val="150000"/>
              </a:lnSpc>
              <a:buFont typeface="Wingdings" pitchFamily="2" charset="2"/>
              <a:buChar char="ü"/>
            </a:pPr>
            <a:r>
              <a:rPr lang="es-AR" sz="2800" dirty="0">
                <a:latin typeface="Tahoma" pitchFamily="34" charset="0"/>
                <a:ea typeface="Tahoma" pitchFamily="34" charset="0"/>
                <a:cs typeface="Tahoma" pitchFamily="34" charset="0"/>
              </a:rPr>
              <a:t>   Falta de motivación</a:t>
            </a:r>
          </a:p>
          <a:p>
            <a:pPr>
              <a:lnSpc>
                <a:spcPct val="150000"/>
              </a:lnSpc>
              <a:buFont typeface="Wingdings" pitchFamily="2" charset="2"/>
              <a:buChar char="ü"/>
            </a:pPr>
            <a:r>
              <a:rPr lang="es-AR" sz="2800" dirty="0">
                <a:latin typeface="Tahoma" pitchFamily="34" charset="0"/>
                <a:ea typeface="Tahoma" pitchFamily="34" charset="0"/>
                <a:cs typeface="Tahoma" pitchFamily="34" charset="0"/>
              </a:rPr>
              <a:t>   Estructura confusa</a:t>
            </a:r>
          </a:p>
          <a:p>
            <a:pPr>
              <a:lnSpc>
                <a:spcPct val="150000"/>
              </a:lnSpc>
              <a:buFont typeface="Wingdings" pitchFamily="2" charset="2"/>
              <a:buChar char="ü"/>
            </a:pPr>
            <a:r>
              <a:rPr lang="es-AR" sz="2800" dirty="0">
                <a:latin typeface="Tahoma" pitchFamily="34" charset="0"/>
                <a:ea typeface="Tahoma" pitchFamily="34" charset="0"/>
                <a:cs typeface="Tahoma" pitchFamily="34" charset="0"/>
              </a:rPr>
              <a:t>   Demasiados detalles</a:t>
            </a:r>
          </a:p>
          <a:p>
            <a:pPr>
              <a:lnSpc>
                <a:spcPct val="150000"/>
              </a:lnSpc>
              <a:buFont typeface="Wingdings" pitchFamily="2" charset="2"/>
              <a:buChar char="ü"/>
            </a:pPr>
            <a:r>
              <a:rPr lang="es-AR" sz="2800" dirty="0">
                <a:latin typeface="Tahoma" pitchFamily="34" charset="0"/>
                <a:ea typeface="Tahoma" pitchFamily="34" charset="0"/>
                <a:cs typeface="Tahoma" pitchFamily="34" charset="0"/>
              </a:rPr>
              <a:t>   Diapositivas mal diseñadas</a:t>
            </a:r>
          </a:p>
          <a:p>
            <a:pPr>
              <a:lnSpc>
                <a:spcPct val="150000"/>
              </a:lnSpc>
              <a:buFont typeface="Wingdings" pitchFamily="2" charset="2"/>
              <a:buChar char="ü"/>
            </a:pPr>
            <a:r>
              <a:rPr lang="es-AR" sz="2800" dirty="0">
                <a:latin typeface="Tahoma" pitchFamily="34" charset="0"/>
                <a:ea typeface="Tahoma" pitchFamily="34" charset="0"/>
                <a:cs typeface="Tahoma" pitchFamily="34" charset="0"/>
              </a:rPr>
              <a:t>   No desear comunicarse    </a:t>
            </a:r>
            <a:r>
              <a:rPr lang="es-AR" dirty="0">
                <a:latin typeface="Tahoma" pitchFamily="34" charset="0"/>
                <a:ea typeface="Tahoma" pitchFamily="34" charset="0"/>
                <a:cs typeface="Tahoma" pitchFamily="34" charset="0"/>
              </a:rPr>
              <a:t>(El Discurso del Rey)</a:t>
            </a:r>
          </a:p>
        </p:txBody>
      </p:sp>
      <p:sp>
        <p:nvSpPr>
          <p:cNvPr id="13" name="12 CuadroTexto"/>
          <p:cNvSpPr txBox="1"/>
          <p:nvPr/>
        </p:nvSpPr>
        <p:spPr>
          <a:xfrm>
            <a:off x="6012160" y="3140968"/>
            <a:ext cx="2987824" cy="400110"/>
          </a:xfrm>
          <a:prstGeom prst="rect">
            <a:avLst/>
          </a:prstGeom>
          <a:noFill/>
        </p:spPr>
        <p:txBody>
          <a:bodyPr wrap="square" rtlCol="0">
            <a:spAutoFit/>
          </a:bodyPr>
          <a:lstStyle/>
          <a:p>
            <a:pPr marL="457200" indent="-457200"/>
            <a:r>
              <a:rPr lang="es-AR" sz="2000" dirty="0">
                <a:solidFill>
                  <a:srgbClr val="FFFF00"/>
                </a:solidFill>
                <a:latin typeface="Tahoma" pitchFamily="34" charset="0"/>
                <a:ea typeface="Tahoma" pitchFamily="34" charset="0"/>
                <a:cs typeface="Tahoma" pitchFamily="34" charset="0"/>
              </a:rPr>
              <a:t>Preparación Inadecuada</a:t>
            </a:r>
          </a:p>
        </p:txBody>
      </p:sp>
      <p:sp>
        <p:nvSpPr>
          <p:cNvPr id="14" name="13 Abrir llave"/>
          <p:cNvSpPr/>
          <p:nvPr/>
        </p:nvSpPr>
        <p:spPr>
          <a:xfrm rot="10800000">
            <a:off x="5508104" y="2276872"/>
            <a:ext cx="432048" cy="2160240"/>
          </a:xfrm>
          <a:prstGeom prst="leftBrace">
            <a:avLst>
              <a:gd name="adj1" fmla="val 33646"/>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4</a:t>
            </a:fld>
            <a:endParaRPr kumimoji="0" lang="en-US" dirty="0"/>
          </a:p>
        </p:txBody>
      </p:sp>
      <p:pic>
        <p:nvPicPr>
          <p:cNvPr id="11" name="Picture 17" descr="logo solo">
            <a:extLst>
              <a:ext uri="{FF2B5EF4-FFF2-40B4-BE49-F238E27FC236}">
                <a16:creationId xmlns:a16="http://schemas.microsoft.com/office/drawing/2014/main" id="{B1E8540E-8DF3-4C8B-994B-0161DCBAF58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Marcador de pie de página">
            <a:extLst>
              <a:ext uri="{FF2B5EF4-FFF2-40B4-BE49-F238E27FC236}">
                <a16:creationId xmlns:a16="http://schemas.microsoft.com/office/drawing/2014/main" id="{65ACAA3B-DD30-4FA2-884E-0F745CA52796}"/>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5" name="4 CuadroTexto"/>
          <p:cNvSpPr txBox="1"/>
          <p:nvPr/>
        </p:nvSpPr>
        <p:spPr>
          <a:xfrm>
            <a:off x="611560" y="836712"/>
            <a:ext cx="8532440" cy="5724644"/>
          </a:xfrm>
          <a:prstGeom prst="rect">
            <a:avLst/>
          </a:prstGeom>
          <a:noFill/>
        </p:spPr>
        <p:txBody>
          <a:bodyPr wrap="square" rtlCol="0">
            <a:spAutoFit/>
          </a:bodyPr>
          <a:lstStyle/>
          <a:p>
            <a:pPr marL="457200" indent="-457200">
              <a:lnSpc>
                <a:spcPct val="150000"/>
              </a:lnSpc>
            </a:pPr>
            <a:r>
              <a:rPr lang="es-AR" sz="2400" b="1" dirty="0">
                <a:latin typeface="Tahoma" pitchFamily="34" charset="0"/>
                <a:ea typeface="Tahoma" pitchFamily="34" charset="0"/>
                <a:cs typeface="Tahoma" pitchFamily="34" charset="0"/>
              </a:rPr>
              <a:t>Consideraciones Importantes:</a:t>
            </a:r>
          </a:p>
          <a:p>
            <a:pPr marL="457200" indent="-457200">
              <a:lnSpc>
                <a:spcPct val="150000"/>
              </a:lnSpc>
              <a:buAutoNum type="arabicPeriod"/>
            </a:pPr>
            <a:r>
              <a:rPr lang="es-AR" sz="2200" dirty="0">
                <a:latin typeface="Tahoma" pitchFamily="34" charset="0"/>
                <a:ea typeface="Tahoma" pitchFamily="34" charset="0"/>
                <a:cs typeface="Tahoma" pitchFamily="34" charset="0"/>
              </a:rPr>
              <a:t>Crear una Historia</a:t>
            </a:r>
          </a:p>
          <a:p>
            <a:pPr marL="457200" indent="-457200">
              <a:lnSpc>
                <a:spcPct val="150000"/>
              </a:lnSpc>
              <a:buAutoNum type="arabicPeriod"/>
            </a:pPr>
            <a:r>
              <a:rPr lang="es-AR" sz="2200" dirty="0">
                <a:latin typeface="Tahoma" pitchFamily="34" charset="0"/>
                <a:ea typeface="Tahoma" pitchFamily="34" charset="0"/>
                <a:cs typeface="Tahoma" pitchFamily="34" charset="0"/>
              </a:rPr>
              <a:t>Planificar</a:t>
            </a:r>
          </a:p>
          <a:p>
            <a:pPr marL="457200" indent="-457200">
              <a:lnSpc>
                <a:spcPct val="150000"/>
              </a:lnSpc>
              <a:buAutoNum type="arabicPeriod"/>
            </a:pPr>
            <a:r>
              <a:rPr lang="es-AR" sz="2200" dirty="0">
                <a:latin typeface="Tahoma" pitchFamily="34" charset="0"/>
                <a:ea typeface="Tahoma" pitchFamily="34" charset="0"/>
                <a:cs typeface="Tahoma" pitchFamily="34" charset="0"/>
              </a:rPr>
              <a:t>Regla de Tres (introducción, desarrollo, conclusión)</a:t>
            </a:r>
          </a:p>
          <a:p>
            <a:pPr marL="457200" indent="-457200">
              <a:lnSpc>
                <a:spcPct val="150000"/>
              </a:lnSpc>
              <a:buAutoNum type="arabicPeriod"/>
            </a:pPr>
            <a:r>
              <a:rPr lang="es-AR" sz="2200" dirty="0">
                <a:latin typeface="Tahoma" pitchFamily="34" charset="0"/>
                <a:ea typeface="Tahoma" pitchFamily="34" charset="0"/>
                <a:cs typeface="Tahoma" pitchFamily="34" charset="0"/>
              </a:rPr>
              <a:t>Pensar como en </a:t>
            </a:r>
            <a:r>
              <a:rPr lang="es-AR" sz="2200" dirty="0" err="1">
                <a:latin typeface="Tahoma" pitchFamily="34" charset="0"/>
                <a:ea typeface="Tahoma" pitchFamily="34" charset="0"/>
                <a:cs typeface="Tahoma" pitchFamily="34" charset="0"/>
              </a:rPr>
              <a:t>Twitter</a:t>
            </a:r>
            <a:r>
              <a:rPr lang="es-AR" sz="2200" dirty="0">
                <a:latin typeface="Tahoma" pitchFamily="34" charset="0"/>
                <a:ea typeface="Tahoma" pitchFamily="34" charset="0"/>
                <a:cs typeface="Tahoma" pitchFamily="34" charset="0"/>
              </a:rPr>
              <a:t> ( - = + )</a:t>
            </a:r>
          </a:p>
          <a:p>
            <a:pPr marL="457200" indent="-457200">
              <a:lnSpc>
                <a:spcPct val="150000"/>
              </a:lnSpc>
              <a:buAutoNum type="arabicPeriod"/>
            </a:pPr>
            <a:r>
              <a:rPr lang="es-AR" sz="2200" dirty="0">
                <a:latin typeface="Tahoma" pitchFamily="34" charset="0"/>
                <a:ea typeface="Tahoma" pitchFamily="34" charset="0"/>
                <a:cs typeface="Tahoma" pitchFamily="34" charset="0"/>
              </a:rPr>
              <a:t>Agregar un factor antagónico</a:t>
            </a:r>
          </a:p>
          <a:p>
            <a:pPr marL="457200" indent="-457200">
              <a:lnSpc>
                <a:spcPct val="150000"/>
              </a:lnSpc>
              <a:buAutoNum type="arabicPeriod"/>
            </a:pPr>
            <a:r>
              <a:rPr lang="es-AR" sz="2200" dirty="0">
                <a:latin typeface="Tahoma" pitchFamily="34" charset="0"/>
                <a:ea typeface="Tahoma" pitchFamily="34" charset="0"/>
                <a:cs typeface="Tahoma" pitchFamily="34" charset="0"/>
              </a:rPr>
              <a:t>Tener comunicación corporal</a:t>
            </a:r>
          </a:p>
          <a:p>
            <a:pPr marL="457200" indent="-457200">
              <a:lnSpc>
                <a:spcPct val="150000"/>
              </a:lnSpc>
              <a:buAutoNum type="arabicPeriod"/>
            </a:pPr>
            <a:r>
              <a:rPr lang="es-AR" sz="2200" dirty="0">
                <a:latin typeface="Tahoma" pitchFamily="34" charset="0"/>
                <a:ea typeface="Tahoma" pitchFamily="34" charset="0"/>
                <a:cs typeface="Tahoma" pitchFamily="34" charset="0"/>
              </a:rPr>
              <a:t>Practicar</a:t>
            </a:r>
          </a:p>
          <a:p>
            <a:pPr marL="457200" indent="-457200">
              <a:lnSpc>
                <a:spcPct val="150000"/>
              </a:lnSpc>
              <a:buAutoNum type="arabicPeriod"/>
            </a:pPr>
            <a:r>
              <a:rPr lang="es-AR" sz="2200" dirty="0">
                <a:latin typeface="Tahoma" pitchFamily="34" charset="0"/>
                <a:ea typeface="Tahoma" pitchFamily="34" charset="0"/>
                <a:cs typeface="Tahoma" pitchFamily="34" charset="0"/>
              </a:rPr>
              <a:t>Mantenerse alegre</a:t>
            </a:r>
          </a:p>
          <a:p>
            <a:pPr marL="457200" indent="-457200">
              <a:lnSpc>
                <a:spcPct val="150000"/>
              </a:lnSpc>
              <a:buAutoNum type="arabicPeriod"/>
            </a:pPr>
            <a:r>
              <a:rPr lang="es-AR" sz="2200" dirty="0">
                <a:latin typeface="Tahoma" pitchFamily="34" charset="0"/>
                <a:ea typeface="Tahoma" pitchFamily="34" charset="0"/>
                <a:cs typeface="Tahoma" pitchFamily="34" charset="0"/>
              </a:rPr>
              <a:t>Contextualizar las cifras</a:t>
            </a:r>
          </a:p>
          <a:p>
            <a:pPr marL="457200" indent="-457200">
              <a:lnSpc>
                <a:spcPct val="150000"/>
              </a:lnSpc>
              <a:buAutoNum type="arabicPeriod"/>
            </a:pPr>
            <a:r>
              <a:rPr lang="es-AR" sz="2200" dirty="0">
                <a:latin typeface="Tahoma" pitchFamily="34" charset="0"/>
                <a:ea typeface="Tahoma" pitchFamily="34" charset="0"/>
                <a:cs typeface="Tahoma" pitchFamily="34" charset="0"/>
              </a:rPr>
              <a:t>Tener un momento memorable</a:t>
            </a:r>
          </a:p>
        </p:txBody>
      </p:sp>
      <p:pic>
        <p:nvPicPr>
          <p:cNvPr id="16386" name="Picture 2" descr="http://ecx.images-amazon.com/images/I/81VStYnDGrL.jpg"/>
          <p:cNvPicPr>
            <a:picLocks noChangeAspect="1" noChangeArrowheads="1"/>
          </p:cNvPicPr>
          <p:nvPr/>
        </p:nvPicPr>
        <p:blipFill>
          <a:blip r:embed="rId4" cstate="print"/>
          <a:srcRect t="7843" b="3922"/>
          <a:stretch>
            <a:fillRect/>
          </a:stretch>
        </p:blipFill>
        <p:spPr bwMode="auto">
          <a:xfrm>
            <a:off x="6444208" y="3140968"/>
            <a:ext cx="2448272" cy="3291032"/>
          </a:xfrm>
          <a:prstGeom prst="rect">
            <a:avLst/>
          </a:prstGeom>
          <a:noFill/>
          <a:effectLst>
            <a:softEdge rad="31750"/>
          </a:effectLst>
        </p:spPr>
      </p:pic>
      <p:sp>
        <p:nvSpPr>
          <p:cNvPr id="12"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5</a:t>
            </a:fld>
            <a:endParaRPr kumimoji="0" lang="en-US" dirty="0"/>
          </a:p>
        </p:txBody>
      </p:sp>
      <p:sp>
        <p:nvSpPr>
          <p:cNvPr id="9" name="8 CuadroTexto"/>
          <p:cNvSpPr txBox="1"/>
          <p:nvPr/>
        </p:nvSpPr>
        <p:spPr>
          <a:xfrm>
            <a:off x="6876256" y="6309320"/>
            <a:ext cx="1800200" cy="338554"/>
          </a:xfrm>
          <a:prstGeom prst="rect">
            <a:avLst/>
          </a:prstGeom>
          <a:noFill/>
        </p:spPr>
        <p:txBody>
          <a:bodyPr wrap="square" rtlCol="0">
            <a:spAutoFit/>
          </a:bodyPr>
          <a:lstStyle/>
          <a:p>
            <a:pPr marL="457200" indent="-457200" algn="ctr"/>
            <a:r>
              <a:rPr lang="es-AR" sz="1600" dirty="0">
                <a:latin typeface="Tahoma" pitchFamily="34" charset="0"/>
                <a:ea typeface="Tahoma" pitchFamily="34" charset="0"/>
                <a:cs typeface="Tahoma" pitchFamily="34" charset="0"/>
              </a:rPr>
              <a:t>Steve </a:t>
            </a:r>
            <a:r>
              <a:rPr lang="es-AR" sz="1600" dirty="0" err="1">
                <a:latin typeface="Tahoma" pitchFamily="34" charset="0"/>
                <a:ea typeface="Tahoma" pitchFamily="34" charset="0"/>
                <a:cs typeface="Tahoma" pitchFamily="34" charset="0"/>
              </a:rPr>
              <a:t>Jobs</a:t>
            </a:r>
            <a:endParaRPr lang="es-AR" sz="1600" dirty="0">
              <a:latin typeface="Tahoma" pitchFamily="34" charset="0"/>
              <a:ea typeface="Tahoma" pitchFamily="34" charset="0"/>
              <a:cs typeface="Tahoma" pitchFamily="34" charset="0"/>
            </a:endParaRPr>
          </a:p>
        </p:txBody>
      </p:sp>
      <p:pic>
        <p:nvPicPr>
          <p:cNvPr id="11" name="Picture 17" descr="logo solo">
            <a:extLst>
              <a:ext uri="{FF2B5EF4-FFF2-40B4-BE49-F238E27FC236}">
                <a16:creationId xmlns:a16="http://schemas.microsoft.com/office/drawing/2014/main" id="{FBE7AAAC-C3CE-4EC1-9B2E-99CED67EB5C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8C50D72C-F40A-40B1-B0BA-0E808F641461}"/>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5" name="4 CuadroTexto"/>
          <p:cNvSpPr txBox="1"/>
          <p:nvPr/>
        </p:nvSpPr>
        <p:spPr>
          <a:xfrm>
            <a:off x="611560" y="836712"/>
            <a:ext cx="8532440" cy="570990"/>
          </a:xfrm>
          <a:prstGeom prst="rect">
            <a:avLst/>
          </a:prstGeom>
          <a:noFill/>
        </p:spPr>
        <p:txBody>
          <a:bodyPr wrap="square" rtlCol="0">
            <a:spAutoFit/>
          </a:bodyPr>
          <a:lstStyle/>
          <a:p>
            <a:pPr marL="457200" indent="-457200">
              <a:lnSpc>
                <a:spcPct val="150000"/>
              </a:lnSpc>
            </a:pPr>
            <a:r>
              <a:rPr lang="es-AR" sz="2400" b="1" dirty="0">
                <a:latin typeface="Tahoma" pitchFamily="34" charset="0"/>
                <a:ea typeface="Tahoma" pitchFamily="34" charset="0"/>
                <a:cs typeface="Tahoma" pitchFamily="34" charset="0"/>
              </a:rPr>
              <a:t>Porcentajes a Considerar: </a:t>
            </a:r>
            <a:r>
              <a:rPr lang="es-AR" sz="2200" dirty="0">
                <a:latin typeface="Tahoma" pitchFamily="34" charset="0"/>
                <a:ea typeface="Tahoma" pitchFamily="34" charset="0"/>
                <a:cs typeface="Tahoma" pitchFamily="34" charset="0"/>
              </a:rPr>
              <a:t>(comunicación social)</a:t>
            </a:r>
          </a:p>
        </p:txBody>
      </p:sp>
      <p:graphicFrame>
        <p:nvGraphicFramePr>
          <p:cNvPr id="8" name="1 Gráfico"/>
          <p:cNvGraphicFramePr/>
          <p:nvPr>
            <p:extLst>
              <p:ext uri="{D42A27DB-BD31-4B8C-83A1-F6EECF244321}">
                <p14:modId xmlns:p14="http://schemas.microsoft.com/office/powerpoint/2010/main" val="2573686340"/>
              </p:ext>
            </p:extLst>
          </p:nvPr>
        </p:nvGraphicFramePr>
        <p:xfrm>
          <a:off x="251520" y="1484784"/>
          <a:ext cx="6048671" cy="4037806"/>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6156176" y="2276872"/>
            <a:ext cx="2280304" cy="400110"/>
          </a:xfrm>
          <a:prstGeom prst="rect">
            <a:avLst/>
          </a:prstGeom>
          <a:noFill/>
        </p:spPr>
        <p:txBody>
          <a:bodyPr wrap="none" rtlCol="0">
            <a:spAutoFit/>
          </a:bodyPr>
          <a:lstStyle/>
          <a:p>
            <a:r>
              <a:rPr lang="es-AR" sz="2000" dirty="0">
                <a:solidFill>
                  <a:srgbClr val="FFC000"/>
                </a:solidFill>
              </a:rPr>
              <a:t>(lenguaje corporal)</a:t>
            </a:r>
          </a:p>
        </p:txBody>
      </p:sp>
      <p:sp>
        <p:nvSpPr>
          <p:cNvPr id="11" name="10 CuadroTexto"/>
          <p:cNvSpPr txBox="1"/>
          <p:nvPr/>
        </p:nvSpPr>
        <p:spPr>
          <a:xfrm>
            <a:off x="6156176" y="3212976"/>
            <a:ext cx="1630446" cy="400110"/>
          </a:xfrm>
          <a:prstGeom prst="rect">
            <a:avLst/>
          </a:prstGeom>
          <a:noFill/>
        </p:spPr>
        <p:txBody>
          <a:bodyPr wrap="none" rtlCol="0">
            <a:spAutoFit/>
          </a:bodyPr>
          <a:lstStyle/>
          <a:p>
            <a:r>
              <a:rPr lang="es-AR" sz="2000" dirty="0">
                <a:solidFill>
                  <a:srgbClr val="FFFF00"/>
                </a:solidFill>
              </a:rPr>
              <a:t>(tono de voz)</a:t>
            </a:r>
          </a:p>
        </p:txBody>
      </p:sp>
      <p:sp>
        <p:nvSpPr>
          <p:cNvPr id="12" name="11 CuadroTexto"/>
          <p:cNvSpPr txBox="1"/>
          <p:nvPr/>
        </p:nvSpPr>
        <p:spPr>
          <a:xfrm>
            <a:off x="6156176" y="4077072"/>
            <a:ext cx="1300805" cy="400110"/>
          </a:xfrm>
          <a:prstGeom prst="rect">
            <a:avLst/>
          </a:prstGeom>
          <a:noFill/>
        </p:spPr>
        <p:txBody>
          <a:bodyPr wrap="none" rtlCol="0">
            <a:spAutoFit/>
          </a:bodyPr>
          <a:lstStyle/>
          <a:p>
            <a:r>
              <a:rPr lang="es-AR" sz="2000" dirty="0">
                <a:solidFill>
                  <a:srgbClr val="C00000"/>
                </a:solidFill>
              </a:rPr>
              <a:t>(palabras)</a:t>
            </a:r>
          </a:p>
        </p:txBody>
      </p:sp>
      <p:sp>
        <p:nvSpPr>
          <p:cNvPr id="13" name="10 Marcador de pie de página"/>
          <p:cNvSpPr txBox="1">
            <a:spLocks/>
          </p:cNvSpPr>
          <p:nvPr/>
        </p:nvSpPr>
        <p:spPr>
          <a:xfrm>
            <a:off x="827584" y="5229200"/>
            <a:ext cx="7632848" cy="360040"/>
          </a:xfrm>
          <a:prstGeom prst="rect">
            <a:avLst/>
          </a:prstGeom>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1400" dirty="0">
                <a:solidFill>
                  <a:schemeClr val="tx2">
                    <a:shade val="90000"/>
                  </a:schemeClr>
                </a:solidFill>
                <a:latin typeface="Times New Roman" pitchFamily="18" charset="0"/>
                <a:cs typeface="Times New Roman" pitchFamily="18" charset="0"/>
              </a:rPr>
              <a:t>Albert </a:t>
            </a:r>
            <a:r>
              <a:rPr lang="es-AR" sz="1400" dirty="0" err="1">
                <a:solidFill>
                  <a:schemeClr val="tx2">
                    <a:shade val="90000"/>
                  </a:schemeClr>
                </a:solidFill>
                <a:latin typeface="Times New Roman" pitchFamily="18" charset="0"/>
                <a:cs typeface="Times New Roman" pitchFamily="18" charset="0"/>
              </a:rPr>
              <a:t>Mehrabian</a:t>
            </a:r>
            <a:r>
              <a:rPr lang="es-AR" sz="1400" dirty="0">
                <a:solidFill>
                  <a:schemeClr val="tx2">
                    <a:shade val="90000"/>
                  </a:schemeClr>
                </a:solidFill>
                <a:latin typeface="Times New Roman" pitchFamily="18" charset="0"/>
                <a:cs typeface="Times New Roman" pitchFamily="18" charset="0"/>
              </a:rPr>
              <a:t>, “</a:t>
            </a:r>
            <a:r>
              <a:rPr lang="es-AR" sz="1400" dirty="0" err="1">
                <a:solidFill>
                  <a:schemeClr val="tx2">
                    <a:shade val="90000"/>
                  </a:schemeClr>
                </a:solidFill>
                <a:latin typeface="Times New Roman" pitchFamily="18" charset="0"/>
                <a:cs typeface="Times New Roman" pitchFamily="18" charset="0"/>
              </a:rPr>
              <a:t>Silent</a:t>
            </a:r>
            <a:r>
              <a:rPr lang="es-AR" sz="1400" dirty="0">
                <a:solidFill>
                  <a:schemeClr val="tx2">
                    <a:shade val="90000"/>
                  </a:schemeClr>
                </a:solidFill>
                <a:latin typeface="Times New Roman" pitchFamily="18" charset="0"/>
                <a:cs typeface="Times New Roman" pitchFamily="18" charset="0"/>
              </a:rPr>
              <a:t> </a:t>
            </a:r>
            <a:r>
              <a:rPr lang="es-AR" sz="1400" dirty="0" err="1">
                <a:solidFill>
                  <a:schemeClr val="tx2">
                    <a:shade val="90000"/>
                  </a:schemeClr>
                </a:solidFill>
                <a:latin typeface="Times New Roman" pitchFamily="18" charset="0"/>
                <a:cs typeface="Times New Roman" pitchFamily="18" charset="0"/>
              </a:rPr>
              <a:t>Messages</a:t>
            </a:r>
            <a:r>
              <a:rPr lang="es-AR" sz="1400" dirty="0">
                <a:solidFill>
                  <a:schemeClr val="tx2">
                    <a:shade val="90000"/>
                  </a:schemeClr>
                </a:solidFill>
                <a:latin typeface="Times New Roman" pitchFamily="18" charset="0"/>
                <a:cs typeface="Times New Roman" pitchFamily="18" charset="0"/>
              </a:rPr>
              <a:t>”, 2 ed., </a:t>
            </a:r>
            <a:r>
              <a:rPr lang="es-AR" sz="1400" dirty="0" err="1">
                <a:solidFill>
                  <a:schemeClr val="tx2">
                    <a:shade val="90000"/>
                  </a:schemeClr>
                </a:solidFill>
                <a:latin typeface="Times New Roman" pitchFamily="18" charset="0"/>
                <a:cs typeface="Times New Roman" pitchFamily="18" charset="0"/>
              </a:rPr>
              <a:t>Wadsworth</a:t>
            </a:r>
            <a:r>
              <a:rPr lang="es-AR" sz="1400" dirty="0">
                <a:solidFill>
                  <a:schemeClr val="tx2">
                    <a:shade val="90000"/>
                  </a:schemeClr>
                </a:solidFill>
                <a:latin typeface="Times New Roman" pitchFamily="18" charset="0"/>
                <a:cs typeface="Times New Roman" pitchFamily="18" charset="0"/>
              </a:rPr>
              <a:t> Publishing Inc., Belmont, USA, 1981.</a:t>
            </a:r>
            <a:endParaRPr kumimoji="0" lang="en-US" sz="1400" b="0" i="0" u="none" strike="noStrike" kern="1200" cap="none" spc="0" normalizeH="0" baseline="0" noProof="0" dirty="0">
              <a:ln>
                <a:noFill/>
              </a:ln>
              <a:solidFill>
                <a:schemeClr val="tx2">
                  <a:shade val="90000"/>
                </a:schemeClr>
              </a:solidFill>
              <a:effectLst/>
              <a:uLnTx/>
              <a:uFillTx/>
              <a:latin typeface="Times New Roman" pitchFamily="18" charset="0"/>
              <a:cs typeface="Times New Roman" pitchFamily="18"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6</a:t>
            </a:fld>
            <a:endParaRPr kumimoji="0" lang="en-US" dirty="0"/>
          </a:p>
        </p:txBody>
      </p:sp>
      <p:pic>
        <p:nvPicPr>
          <p:cNvPr id="14" name="Picture 17" descr="logo solo">
            <a:extLst>
              <a:ext uri="{FF2B5EF4-FFF2-40B4-BE49-F238E27FC236}">
                <a16:creationId xmlns:a16="http://schemas.microsoft.com/office/drawing/2014/main" id="{607F37BF-F1BF-4C83-8B92-ACD05E92223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Marcador de pie de página">
            <a:extLst>
              <a:ext uri="{FF2B5EF4-FFF2-40B4-BE49-F238E27FC236}">
                <a16:creationId xmlns:a16="http://schemas.microsoft.com/office/drawing/2014/main" id="{D03CBBC9-34CB-4934-B1CC-6C528AFA42E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5" name="4 CuadroTexto"/>
          <p:cNvSpPr txBox="1"/>
          <p:nvPr/>
        </p:nvSpPr>
        <p:spPr>
          <a:xfrm>
            <a:off x="395536" y="836712"/>
            <a:ext cx="8748464" cy="4448975"/>
          </a:xfrm>
          <a:prstGeom prst="rect">
            <a:avLst/>
          </a:prstGeom>
          <a:noFill/>
        </p:spPr>
        <p:txBody>
          <a:bodyPr wrap="square" rtlCol="0">
            <a:spAutoFit/>
          </a:bodyPr>
          <a:lstStyle/>
          <a:p>
            <a:pPr marL="457200" indent="-457200">
              <a:lnSpc>
                <a:spcPct val="150000"/>
              </a:lnSpc>
            </a:pPr>
            <a:r>
              <a:rPr lang="es-AR" sz="2400" b="1" dirty="0">
                <a:latin typeface="Tahoma" pitchFamily="34" charset="0"/>
                <a:ea typeface="Tahoma" pitchFamily="34" charset="0"/>
                <a:cs typeface="Tahoma" pitchFamily="34" charset="0"/>
              </a:rPr>
              <a:t>Nos acordamos efectivamente de:</a:t>
            </a:r>
          </a:p>
          <a:p>
            <a:pPr marL="457200" indent="-457200">
              <a:lnSpc>
                <a:spcPct val="150000"/>
              </a:lnSpc>
              <a:buFontTx/>
              <a:buChar char="-"/>
            </a:pPr>
            <a:r>
              <a:rPr lang="es-AR" sz="2400" dirty="0">
                <a:latin typeface="Tahoma" pitchFamily="34" charset="0"/>
                <a:ea typeface="Tahoma" pitchFamily="34" charset="0"/>
                <a:cs typeface="Tahoma" pitchFamily="34" charset="0"/>
              </a:rPr>
              <a:t>20% de lo que escuchamos.</a:t>
            </a:r>
          </a:p>
          <a:p>
            <a:pPr marL="457200" indent="-457200">
              <a:lnSpc>
                <a:spcPct val="150000"/>
              </a:lnSpc>
              <a:buFontTx/>
              <a:buChar char="-"/>
            </a:pPr>
            <a:r>
              <a:rPr lang="es-AR" sz="2400" dirty="0">
                <a:latin typeface="Tahoma" pitchFamily="34" charset="0"/>
                <a:ea typeface="Tahoma" pitchFamily="34" charset="0"/>
                <a:cs typeface="Tahoma" pitchFamily="34" charset="0"/>
              </a:rPr>
              <a:t>30% de lo que vemos.</a:t>
            </a:r>
          </a:p>
          <a:p>
            <a:pPr marL="457200" indent="-457200">
              <a:lnSpc>
                <a:spcPct val="150000"/>
              </a:lnSpc>
              <a:buFontTx/>
              <a:buChar char="-"/>
            </a:pPr>
            <a:r>
              <a:rPr lang="es-AR" sz="2400" dirty="0">
                <a:latin typeface="Tahoma" pitchFamily="34" charset="0"/>
                <a:ea typeface="Tahoma" pitchFamily="34" charset="0"/>
                <a:cs typeface="Tahoma" pitchFamily="34" charset="0"/>
              </a:rPr>
              <a:t>50% de lo que escuchamos y vemos.</a:t>
            </a:r>
          </a:p>
          <a:p>
            <a:pPr marL="457200" indent="-457200">
              <a:lnSpc>
                <a:spcPct val="150000"/>
              </a:lnSpc>
              <a:buFontTx/>
              <a:buChar char="-"/>
            </a:pPr>
            <a:r>
              <a:rPr lang="es-AR" sz="2400" dirty="0">
                <a:latin typeface="Tahoma" pitchFamily="34" charset="0"/>
                <a:ea typeface="Tahoma" pitchFamily="34" charset="0"/>
                <a:cs typeface="Tahoma" pitchFamily="34" charset="0"/>
              </a:rPr>
              <a:t>70% de lo que hacemos. (crear oportunidades de interacción)</a:t>
            </a:r>
          </a:p>
          <a:p>
            <a:pPr marL="457200" indent="-457200">
              <a:lnSpc>
                <a:spcPct val="150000"/>
              </a:lnSpc>
              <a:buFontTx/>
              <a:buChar char="-"/>
            </a:pPr>
            <a:endParaRPr lang="es-AR" sz="2400" dirty="0">
              <a:latin typeface="Tahoma" pitchFamily="34" charset="0"/>
              <a:ea typeface="Tahoma" pitchFamily="34" charset="0"/>
              <a:cs typeface="Tahoma" pitchFamily="34" charset="0"/>
            </a:endParaRPr>
          </a:p>
          <a:p>
            <a:pPr marL="457200" indent="-457200">
              <a:lnSpc>
                <a:spcPct val="150000"/>
              </a:lnSpc>
            </a:pPr>
            <a:r>
              <a:rPr lang="es-AR" sz="2400" dirty="0">
                <a:latin typeface="Tahoma" pitchFamily="34" charset="0"/>
                <a:ea typeface="Tahoma" pitchFamily="34" charset="0"/>
                <a:cs typeface="Tahoma" pitchFamily="34" charset="0"/>
              </a:rPr>
              <a:t>Tiempo de atención medio: 25 – 40 minutos.</a:t>
            </a:r>
            <a:endParaRPr lang="es-AR" sz="2200" dirty="0">
              <a:latin typeface="Tahoma" pitchFamily="34" charset="0"/>
              <a:ea typeface="Tahoma" pitchFamily="34" charset="0"/>
              <a:cs typeface="Tahoma"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7</a:t>
            </a:fld>
            <a:endParaRPr kumimoji="0" lang="en-US" dirty="0"/>
          </a:p>
        </p:txBody>
      </p:sp>
      <p:pic>
        <p:nvPicPr>
          <p:cNvPr id="8" name="Picture 17" descr="logo solo">
            <a:extLst>
              <a:ext uri="{FF2B5EF4-FFF2-40B4-BE49-F238E27FC236}">
                <a16:creationId xmlns:a16="http://schemas.microsoft.com/office/drawing/2014/main" id="{A2406570-B4FF-4C03-A787-E277EEC1744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1FC1F60A-E16A-4088-B793-03DF1A19F1C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5" name="4 CuadroTexto"/>
          <p:cNvSpPr txBox="1"/>
          <p:nvPr/>
        </p:nvSpPr>
        <p:spPr>
          <a:xfrm>
            <a:off x="395536" y="836712"/>
            <a:ext cx="8748464" cy="3970318"/>
          </a:xfrm>
          <a:prstGeom prst="rect">
            <a:avLst/>
          </a:prstGeom>
          <a:noFill/>
        </p:spPr>
        <p:txBody>
          <a:bodyPr wrap="square" rtlCol="0">
            <a:spAutoFit/>
          </a:bodyPr>
          <a:lstStyle/>
          <a:p>
            <a:pPr marL="457200" indent="-457200">
              <a:lnSpc>
                <a:spcPct val="150000"/>
              </a:lnSpc>
            </a:pPr>
            <a:r>
              <a:rPr lang="es-AR" sz="2400" b="1" dirty="0">
                <a:latin typeface="Tahoma" pitchFamily="34" charset="0"/>
                <a:ea typeface="Tahoma" pitchFamily="34" charset="0"/>
                <a:cs typeface="Tahoma" pitchFamily="34" charset="0"/>
              </a:rPr>
              <a:t>¿Cuándo comenzamos la presentación?</a:t>
            </a:r>
          </a:p>
          <a:p>
            <a:pPr marL="457200" indent="-457200">
              <a:lnSpc>
                <a:spcPct val="150000"/>
              </a:lnSpc>
              <a:buFontTx/>
              <a:buChar char="-"/>
            </a:pPr>
            <a:r>
              <a:rPr lang="es-AR" sz="2400" dirty="0">
                <a:latin typeface="Tahoma" pitchFamily="34" charset="0"/>
                <a:ea typeface="Tahoma" pitchFamily="34" charset="0"/>
                <a:cs typeface="Tahoma" pitchFamily="34" charset="0"/>
              </a:rPr>
              <a:t>La persona que no está es importante.</a:t>
            </a:r>
          </a:p>
          <a:p>
            <a:pPr marL="457200" indent="-457200">
              <a:lnSpc>
                <a:spcPct val="150000"/>
              </a:lnSpc>
              <a:buFontTx/>
              <a:buChar char="-"/>
            </a:pPr>
            <a:r>
              <a:rPr lang="es-AR" sz="2400" dirty="0">
                <a:latin typeface="Tahoma" pitchFamily="34" charset="0"/>
                <a:ea typeface="Tahoma" pitchFamily="34" charset="0"/>
                <a:cs typeface="Tahoma" pitchFamily="34" charset="0"/>
              </a:rPr>
              <a:t>Audiencia “de iguales” (curso de entrenamiento, clase).</a:t>
            </a:r>
          </a:p>
          <a:p>
            <a:pPr marL="457200" indent="-457200">
              <a:lnSpc>
                <a:spcPct val="150000"/>
              </a:lnSpc>
              <a:buFontTx/>
              <a:buChar char="-"/>
            </a:pPr>
            <a:r>
              <a:rPr lang="es-AR" sz="2400" dirty="0">
                <a:latin typeface="Tahoma" pitchFamily="34" charset="0"/>
                <a:ea typeface="Tahoma" pitchFamily="34" charset="0"/>
                <a:cs typeface="Tahoma" pitchFamily="34" charset="0"/>
              </a:rPr>
              <a:t>Usted decidió esperar por alguna razón justificada</a:t>
            </a:r>
          </a:p>
          <a:p>
            <a:pPr marL="457200" indent="-457200">
              <a:lnSpc>
                <a:spcPct val="150000"/>
              </a:lnSpc>
            </a:pPr>
            <a:r>
              <a:rPr lang="es-AR" sz="2400" dirty="0">
                <a:latin typeface="Tahoma" pitchFamily="34" charset="0"/>
                <a:ea typeface="Tahoma" pitchFamily="34" charset="0"/>
                <a:cs typeface="Tahoma" pitchFamily="34" charset="0"/>
              </a:rPr>
              <a:t>     </a:t>
            </a:r>
            <a:r>
              <a:rPr lang="es-AR" sz="2400" u="sng" dirty="0">
                <a:latin typeface="Tahoma" pitchFamily="34" charset="0"/>
                <a:ea typeface="Tahoma" pitchFamily="34" charset="0"/>
                <a:cs typeface="Tahoma" pitchFamily="34" charset="0"/>
              </a:rPr>
              <a:t>complete</a:t>
            </a:r>
            <a:r>
              <a:rPr lang="es-AR" sz="2400" dirty="0">
                <a:latin typeface="Tahoma" pitchFamily="34" charset="0"/>
                <a:ea typeface="Tahoma" pitchFamily="34" charset="0"/>
                <a:cs typeface="Tahoma" pitchFamily="34" charset="0"/>
              </a:rPr>
              <a:t>: actividad práctica, presentaciones personales, anécdotas, etc.</a:t>
            </a:r>
          </a:p>
          <a:p>
            <a:pPr marL="457200" indent="-457200">
              <a:lnSpc>
                <a:spcPct val="150000"/>
              </a:lnSpc>
            </a:pPr>
            <a:endParaRPr lang="es-AR" sz="2400" dirty="0">
              <a:latin typeface="Tahoma" pitchFamily="34" charset="0"/>
              <a:ea typeface="Tahoma" pitchFamily="34" charset="0"/>
              <a:cs typeface="Tahoma" pitchFamily="34" charset="0"/>
            </a:endParaRPr>
          </a:p>
        </p:txBody>
      </p:sp>
      <p:sp>
        <p:nvSpPr>
          <p:cNvPr id="10" name="10 Marcador de pie de página"/>
          <p:cNvSpPr>
            <a:spLocks noGrp="1"/>
          </p:cNvSpPr>
          <p:nvPr>
            <p:ph type="ftr" sz="quarter" idx="11"/>
          </p:nvPr>
        </p:nvSpPr>
        <p:spPr>
          <a:xfrm>
            <a:off x="0" y="6669360"/>
            <a:ext cx="9144000" cy="188640"/>
          </a:xfrm>
        </p:spPr>
        <p:txBody>
          <a:bodyPr/>
          <a:lstStyle/>
          <a:p>
            <a:pPr algn="ctr"/>
            <a:r>
              <a:rPr kumimoji="0" lang="es-AR" sz="1000">
                <a:latin typeface="Arial" pitchFamily="34" charset="0"/>
                <a:cs typeface="Arial" pitchFamily="34" charset="0"/>
              </a:rPr>
              <a:t>Proyecto Electromecánico 2 - Facultad de Ingeniería - UNaM. Prof. Dr. Ing. Mario O. Oliveira</a:t>
            </a:r>
            <a:endParaRPr kumimoji="0" lang="en-US" sz="1000" dirty="0">
              <a:latin typeface="Arial" pitchFamily="34" charset="0"/>
              <a:cs typeface="Arial"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8</a:t>
            </a:fld>
            <a:endParaRPr kumimoji="0" lang="en-US" dirty="0"/>
          </a:p>
        </p:txBody>
      </p:sp>
      <p:pic>
        <p:nvPicPr>
          <p:cNvPr id="48130" name="Picture 2" descr="http://imagenesbonitaspro.com/wp-content/uploads/2016/04/imagenes-animadas-reloj-4.jpg"/>
          <p:cNvPicPr>
            <a:picLocks noChangeAspect="1" noChangeArrowheads="1"/>
          </p:cNvPicPr>
          <p:nvPr/>
        </p:nvPicPr>
        <p:blipFill>
          <a:blip r:embed="rId3" cstate="print"/>
          <a:srcRect t="8108" b="8108"/>
          <a:stretch>
            <a:fillRect/>
          </a:stretch>
        </p:blipFill>
        <p:spPr bwMode="auto">
          <a:xfrm>
            <a:off x="5148064" y="4250924"/>
            <a:ext cx="3836930" cy="2274419"/>
          </a:xfrm>
          <a:prstGeom prst="rect">
            <a:avLst/>
          </a:prstGeom>
          <a:noFill/>
          <a:effectLst>
            <a:softEdge rad="63500"/>
          </a:effectLst>
        </p:spPr>
      </p:pic>
      <p:pic>
        <p:nvPicPr>
          <p:cNvPr id="48132" name="Picture 4" descr="https://navasgar.wordpress.com/files/2009/10/reloj.png?w=300"/>
          <p:cNvPicPr>
            <a:picLocks noChangeAspect="1" noChangeArrowheads="1"/>
          </p:cNvPicPr>
          <p:nvPr/>
        </p:nvPicPr>
        <p:blipFill>
          <a:blip r:embed="rId4" cstate="print"/>
          <a:srcRect/>
          <a:stretch>
            <a:fillRect/>
          </a:stretch>
        </p:blipFill>
        <p:spPr bwMode="auto">
          <a:xfrm>
            <a:off x="1115616" y="4293096"/>
            <a:ext cx="2425452" cy="2296095"/>
          </a:xfrm>
          <a:prstGeom prst="rect">
            <a:avLst/>
          </a:prstGeom>
          <a:noFill/>
          <a:effectLst>
            <a:softEdge rad="63500"/>
          </a:effectLst>
        </p:spPr>
      </p:pic>
      <p:pic>
        <p:nvPicPr>
          <p:cNvPr id="11" name="Picture 17" descr="logo solo">
            <a:extLst>
              <a:ext uri="{FF2B5EF4-FFF2-40B4-BE49-F238E27FC236}">
                <a16:creationId xmlns:a16="http://schemas.microsoft.com/office/drawing/2014/main" id="{FC64BF62-8574-44D6-AC21-AC36EE2EBB5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899592" y="0"/>
            <a:ext cx="8244408" cy="707886"/>
          </a:xfrm>
          <a:prstGeom prst="rect">
            <a:avLst/>
          </a:prstGeom>
          <a:noFill/>
        </p:spPr>
        <p:txBody>
          <a:bodyPr wrap="square" rtlCol="0">
            <a:spAutoFit/>
          </a:bodyPr>
          <a:lstStyle/>
          <a:p>
            <a:r>
              <a:rPr lang="es-AR" sz="1600" dirty="0">
                <a:solidFill>
                  <a:schemeClr val="accent2">
                    <a:lumMod val="20000"/>
                    <a:lumOff val="80000"/>
                  </a:schemeClr>
                </a:solidFill>
                <a:latin typeface="Arial" pitchFamily="34" charset="0"/>
                <a:cs typeface="Arial" pitchFamily="34" charset="0"/>
              </a:rPr>
              <a:t>Sugerencias para Realizar Presentaciones:</a:t>
            </a:r>
          </a:p>
          <a:p>
            <a:r>
              <a:rPr lang="es-AR" sz="2400" b="1" dirty="0">
                <a:solidFill>
                  <a:schemeClr val="accent2">
                    <a:lumMod val="20000"/>
                    <a:lumOff val="80000"/>
                  </a:schemeClr>
                </a:solidFill>
                <a:latin typeface="Arial" pitchFamily="34" charset="0"/>
                <a:cs typeface="Arial" pitchFamily="34" charset="0"/>
              </a:rPr>
              <a:t>INTRODUCCION</a:t>
            </a:r>
          </a:p>
        </p:txBody>
      </p:sp>
      <p:sp>
        <p:nvSpPr>
          <p:cNvPr id="5" name="4 CuadroTexto"/>
          <p:cNvSpPr txBox="1"/>
          <p:nvPr/>
        </p:nvSpPr>
        <p:spPr>
          <a:xfrm>
            <a:off x="323528" y="3212976"/>
            <a:ext cx="8532440" cy="3170099"/>
          </a:xfrm>
          <a:prstGeom prst="rect">
            <a:avLst/>
          </a:prstGeom>
          <a:noFill/>
        </p:spPr>
        <p:txBody>
          <a:bodyPr wrap="square" rtlCol="0">
            <a:spAutoFit/>
          </a:bodyPr>
          <a:lstStyle/>
          <a:p>
            <a:pPr marL="457200" indent="-457200"/>
            <a:r>
              <a:rPr lang="es-AR" sz="2400" dirty="0">
                <a:latin typeface="Tahoma" pitchFamily="34" charset="0"/>
                <a:ea typeface="Tahoma" pitchFamily="34" charset="0"/>
                <a:cs typeface="Tahoma" pitchFamily="34" charset="0"/>
              </a:rPr>
              <a:t>	Defina su			</a:t>
            </a:r>
            <a:r>
              <a:rPr lang="es-AR" sz="4000" b="1" dirty="0">
                <a:latin typeface="Tahoma" pitchFamily="34" charset="0"/>
                <a:ea typeface="Tahoma" pitchFamily="34" charset="0"/>
                <a:cs typeface="Tahoma" pitchFamily="34" charset="0"/>
              </a:rPr>
              <a:t>P</a:t>
            </a:r>
            <a:r>
              <a:rPr lang="es-AR" sz="2400" dirty="0">
                <a:latin typeface="Tahoma" pitchFamily="34" charset="0"/>
                <a:ea typeface="Tahoma" pitchFamily="34" charset="0"/>
                <a:cs typeface="Tahoma" pitchFamily="34" charset="0"/>
              </a:rPr>
              <a:t>ropósito</a:t>
            </a:r>
          </a:p>
          <a:p>
            <a:pPr marL="457200" indent="-457200"/>
            <a:r>
              <a:rPr lang="es-AR" sz="2400" dirty="0">
                <a:latin typeface="Tahoma" pitchFamily="34" charset="0"/>
                <a:ea typeface="Tahoma" pitchFamily="34" charset="0"/>
                <a:cs typeface="Tahoma" pitchFamily="34" charset="0"/>
              </a:rPr>
              <a:t>	Analice su			</a:t>
            </a:r>
            <a:r>
              <a:rPr lang="es-AR" sz="4000" b="1" dirty="0">
                <a:latin typeface="Tahoma" pitchFamily="34" charset="0"/>
                <a:ea typeface="Tahoma" pitchFamily="34" charset="0"/>
                <a:cs typeface="Tahoma" pitchFamily="34" charset="0"/>
              </a:rPr>
              <a:t>A</a:t>
            </a:r>
            <a:r>
              <a:rPr lang="es-AR" sz="2400" dirty="0">
                <a:latin typeface="Tahoma" pitchFamily="34" charset="0"/>
                <a:ea typeface="Tahoma" pitchFamily="34" charset="0"/>
                <a:cs typeface="Tahoma" pitchFamily="34" charset="0"/>
              </a:rPr>
              <a:t>udiencia</a:t>
            </a:r>
          </a:p>
          <a:p>
            <a:pPr marL="457200" indent="-457200"/>
            <a:r>
              <a:rPr lang="es-AR" sz="2400" dirty="0">
                <a:latin typeface="Tahoma" pitchFamily="34" charset="0"/>
                <a:ea typeface="Tahoma" pitchFamily="34" charset="0"/>
                <a:cs typeface="Tahoma" pitchFamily="34" charset="0"/>
              </a:rPr>
              <a:t>	Identifique la 		</a:t>
            </a:r>
            <a:r>
              <a:rPr lang="es-AR" sz="4000" b="1" dirty="0">
                <a:latin typeface="Tahoma" pitchFamily="34" charset="0"/>
                <a:ea typeface="Tahoma" pitchFamily="34" charset="0"/>
                <a:cs typeface="Tahoma" pitchFamily="34" charset="0"/>
              </a:rPr>
              <a:t>N</a:t>
            </a:r>
            <a:r>
              <a:rPr lang="es-AR" sz="2400" dirty="0">
                <a:latin typeface="Tahoma" pitchFamily="34" charset="0"/>
                <a:ea typeface="Tahoma" pitchFamily="34" charset="0"/>
                <a:cs typeface="Tahoma" pitchFamily="34" charset="0"/>
              </a:rPr>
              <a:t>ecesidad</a:t>
            </a:r>
          </a:p>
          <a:p>
            <a:pPr marL="457200" indent="-457200"/>
            <a:r>
              <a:rPr lang="es-AR" sz="2400" dirty="0">
                <a:latin typeface="Tahoma" pitchFamily="34" charset="0"/>
                <a:ea typeface="Tahoma" pitchFamily="34" charset="0"/>
                <a:cs typeface="Tahoma" pitchFamily="34" charset="0"/>
              </a:rPr>
              <a:t>	Reúna las			</a:t>
            </a:r>
            <a:r>
              <a:rPr lang="es-AR" sz="4000" b="1" dirty="0">
                <a:latin typeface="Tahoma" pitchFamily="34" charset="0"/>
                <a:ea typeface="Tahoma" pitchFamily="34" charset="0"/>
                <a:cs typeface="Tahoma" pitchFamily="34" charset="0"/>
              </a:rPr>
              <a:t>I</a:t>
            </a:r>
            <a:r>
              <a:rPr lang="es-AR" sz="2400" dirty="0">
                <a:latin typeface="Tahoma" pitchFamily="34" charset="0"/>
                <a:ea typeface="Tahoma" pitchFamily="34" charset="0"/>
                <a:cs typeface="Tahoma" pitchFamily="34" charset="0"/>
              </a:rPr>
              <a:t>nformaciones</a:t>
            </a:r>
          </a:p>
          <a:p>
            <a:pPr marL="457200" indent="-457200"/>
            <a:r>
              <a:rPr lang="es-AR" sz="2400" dirty="0">
                <a:latin typeface="Tahoma" pitchFamily="34" charset="0"/>
                <a:ea typeface="Tahoma" pitchFamily="34" charset="0"/>
                <a:cs typeface="Tahoma" pitchFamily="34" charset="0"/>
              </a:rPr>
              <a:t>	Prepare su		</a:t>
            </a:r>
            <a:r>
              <a:rPr lang="es-AR" sz="4000" b="1" dirty="0">
                <a:latin typeface="Tahoma" pitchFamily="34" charset="0"/>
                <a:ea typeface="Tahoma" pitchFamily="34" charset="0"/>
                <a:cs typeface="Tahoma" pitchFamily="34" charset="0"/>
              </a:rPr>
              <a:t>C</a:t>
            </a:r>
            <a:r>
              <a:rPr lang="es-AR" sz="2400" dirty="0">
                <a:latin typeface="Tahoma" pitchFamily="34" charset="0"/>
                <a:ea typeface="Tahoma" pitchFamily="34" charset="0"/>
                <a:cs typeface="Tahoma" pitchFamily="34" charset="0"/>
              </a:rPr>
              <a:t>omunicación</a:t>
            </a:r>
          </a:p>
        </p:txBody>
      </p:sp>
      <p:sp>
        <p:nvSpPr>
          <p:cNvPr id="15" name="14 Flecha derecha"/>
          <p:cNvSpPr/>
          <p:nvPr/>
        </p:nvSpPr>
        <p:spPr>
          <a:xfrm>
            <a:off x="2987824" y="3501008"/>
            <a:ext cx="360040"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Flecha derecha"/>
          <p:cNvSpPr/>
          <p:nvPr/>
        </p:nvSpPr>
        <p:spPr>
          <a:xfrm>
            <a:off x="2987824" y="4149080"/>
            <a:ext cx="360040"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Flecha derecha"/>
          <p:cNvSpPr/>
          <p:nvPr/>
        </p:nvSpPr>
        <p:spPr>
          <a:xfrm>
            <a:off x="2987824" y="4725144"/>
            <a:ext cx="360040"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Flecha derecha"/>
          <p:cNvSpPr/>
          <p:nvPr/>
        </p:nvSpPr>
        <p:spPr>
          <a:xfrm>
            <a:off x="2987824" y="5373216"/>
            <a:ext cx="360040"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Flecha derecha"/>
          <p:cNvSpPr/>
          <p:nvPr/>
        </p:nvSpPr>
        <p:spPr>
          <a:xfrm>
            <a:off x="2987824" y="6021288"/>
            <a:ext cx="360040"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CuadroTexto"/>
          <p:cNvSpPr txBox="1"/>
          <p:nvPr/>
        </p:nvSpPr>
        <p:spPr>
          <a:xfrm>
            <a:off x="6876256" y="1124744"/>
            <a:ext cx="2088232" cy="1938992"/>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Orgullo</a:t>
            </a:r>
          </a:p>
          <a:p>
            <a:pPr marL="457200" indent="-457200"/>
            <a:r>
              <a:rPr lang="es-AR" sz="2400" dirty="0">
                <a:solidFill>
                  <a:srgbClr val="FFFF00"/>
                </a:solidFill>
                <a:latin typeface="Tahoma" pitchFamily="34" charset="0"/>
                <a:ea typeface="Tahoma" pitchFamily="34" charset="0"/>
                <a:cs typeface="Tahoma" pitchFamily="34" charset="0"/>
              </a:rPr>
              <a:t>Cautela</a:t>
            </a:r>
          </a:p>
          <a:p>
            <a:pPr marL="457200" indent="-457200"/>
            <a:r>
              <a:rPr lang="es-AR" sz="2400" dirty="0">
                <a:solidFill>
                  <a:srgbClr val="FFFF00"/>
                </a:solidFill>
                <a:latin typeface="Tahoma" pitchFamily="34" charset="0"/>
                <a:ea typeface="Tahoma" pitchFamily="34" charset="0"/>
                <a:cs typeface="Tahoma" pitchFamily="34" charset="0"/>
              </a:rPr>
              <a:t>Entusiasmo</a:t>
            </a:r>
          </a:p>
          <a:p>
            <a:pPr marL="457200" indent="-457200"/>
            <a:r>
              <a:rPr lang="es-AR" sz="2400" dirty="0">
                <a:solidFill>
                  <a:srgbClr val="FFFF00"/>
                </a:solidFill>
                <a:latin typeface="Tahoma" pitchFamily="34" charset="0"/>
                <a:ea typeface="Tahoma" pitchFamily="34" charset="0"/>
                <a:cs typeface="Tahoma" pitchFamily="34" charset="0"/>
              </a:rPr>
              <a:t>Confianza</a:t>
            </a:r>
          </a:p>
          <a:p>
            <a:pPr marL="457200" indent="-457200"/>
            <a:r>
              <a:rPr lang="es-AR" sz="2400" dirty="0">
                <a:solidFill>
                  <a:srgbClr val="FFFF00"/>
                </a:solidFill>
                <a:latin typeface="Tahoma" pitchFamily="34" charset="0"/>
                <a:ea typeface="Tahoma" pitchFamily="34" charset="0"/>
                <a:cs typeface="Tahoma" pitchFamily="34" charset="0"/>
              </a:rPr>
              <a:t>Pánico</a:t>
            </a:r>
          </a:p>
        </p:txBody>
      </p:sp>
      <p:sp>
        <p:nvSpPr>
          <p:cNvPr id="21" name="20 Abrir llave"/>
          <p:cNvSpPr/>
          <p:nvPr/>
        </p:nvSpPr>
        <p:spPr>
          <a:xfrm>
            <a:off x="6372200" y="1124744"/>
            <a:ext cx="432048" cy="1872208"/>
          </a:xfrm>
          <a:prstGeom prst="leftBrace">
            <a:avLst>
              <a:gd name="adj1" fmla="val 33646"/>
              <a:gd name="adj2" fmla="val 25636"/>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pic>
        <p:nvPicPr>
          <p:cNvPr id="1026" name="Picture 2" descr="https://desabrochandoamartha.files.wordpress.com/2014/09/panico.jpg"/>
          <p:cNvPicPr>
            <a:picLocks noChangeAspect="1" noChangeArrowheads="1"/>
          </p:cNvPicPr>
          <p:nvPr/>
        </p:nvPicPr>
        <p:blipFill>
          <a:blip r:embed="rId4" cstate="print"/>
          <a:srcRect/>
          <a:stretch>
            <a:fillRect/>
          </a:stretch>
        </p:blipFill>
        <p:spPr bwMode="auto">
          <a:xfrm>
            <a:off x="6551712" y="3933056"/>
            <a:ext cx="2592288" cy="2592288"/>
          </a:xfrm>
          <a:prstGeom prst="rect">
            <a:avLst/>
          </a:prstGeom>
          <a:noFill/>
          <a:effectLst>
            <a:softEdge rad="127000"/>
          </a:effectLst>
        </p:spPr>
      </p:pic>
      <p:sp>
        <p:nvSpPr>
          <p:cNvPr id="22" name="21 Explosión 1"/>
          <p:cNvSpPr/>
          <p:nvPr/>
        </p:nvSpPr>
        <p:spPr>
          <a:xfrm>
            <a:off x="6516216" y="2348880"/>
            <a:ext cx="1872208" cy="1008112"/>
          </a:xfrm>
          <a:prstGeom prst="irregularSeal1">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                                    </a:t>
            </a:r>
          </a:p>
        </p:txBody>
      </p:sp>
      <p:sp>
        <p:nvSpPr>
          <p:cNvPr id="23" name="22 Llamada con línea 1 (barra de énfasis)"/>
          <p:cNvSpPr/>
          <p:nvPr/>
        </p:nvSpPr>
        <p:spPr>
          <a:xfrm rot="5400000">
            <a:off x="7236296" y="3501008"/>
            <a:ext cx="1296144" cy="2304256"/>
          </a:xfrm>
          <a:prstGeom prst="accentCallout1">
            <a:avLst>
              <a:gd name="adj1" fmla="val 45052"/>
              <a:gd name="adj2" fmla="val -5052"/>
              <a:gd name="adj3" fmla="val 60849"/>
              <a:gd name="adj4" fmla="val -56979"/>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    </a:t>
            </a:r>
          </a:p>
        </p:txBody>
      </p:sp>
      <p:sp>
        <p:nvSpPr>
          <p:cNvPr id="2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9</a:t>
            </a:fld>
            <a:endParaRPr kumimoji="0" lang="en-US" dirty="0"/>
          </a:p>
        </p:txBody>
      </p:sp>
      <p:sp>
        <p:nvSpPr>
          <p:cNvPr id="24" name="23 CuadroTexto"/>
          <p:cNvSpPr txBox="1"/>
          <p:nvPr/>
        </p:nvSpPr>
        <p:spPr>
          <a:xfrm>
            <a:off x="179512" y="1268760"/>
            <a:ext cx="8748464" cy="646331"/>
          </a:xfrm>
          <a:prstGeom prst="rect">
            <a:avLst/>
          </a:prstGeom>
          <a:noFill/>
        </p:spPr>
        <p:txBody>
          <a:bodyPr wrap="square" rtlCol="0">
            <a:spAutoFit/>
          </a:bodyPr>
          <a:lstStyle/>
          <a:p>
            <a:pPr marL="457200" indent="-457200">
              <a:lnSpc>
                <a:spcPct val="150000"/>
              </a:lnSpc>
            </a:pPr>
            <a:r>
              <a:rPr lang="es-AR" sz="2400" b="1" dirty="0">
                <a:latin typeface="Tahoma" pitchFamily="34" charset="0"/>
                <a:ea typeface="Tahoma" pitchFamily="34" charset="0"/>
                <a:cs typeface="Tahoma" pitchFamily="34" charset="0"/>
              </a:rPr>
              <a:t>Ante una presentación, ¿Qué sienten?</a:t>
            </a:r>
          </a:p>
        </p:txBody>
      </p:sp>
      <p:pic>
        <p:nvPicPr>
          <p:cNvPr id="26" name="Picture 17" descr="logo solo">
            <a:extLst>
              <a:ext uri="{FF2B5EF4-FFF2-40B4-BE49-F238E27FC236}">
                <a16:creationId xmlns:a16="http://schemas.microsoft.com/office/drawing/2014/main" id="{E7A32872-DC24-46D6-BDDD-D8C117862CC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10 Marcador de pie de página">
            <a:extLst>
              <a:ext uri="{FF2B5EF4-FFF2-40B4-BE49-F238E27FC236}">
                <a16:creationId xmlns:a16="http://schemas.microsoft.com/office/drawing/2014/main" id="{1A64D890-5D23-484E-BD26-8E4DB8D9FCA6}"/>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0"/>
                                        <p:tgtEl>
                                          <p:spTgt spid="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0"/>
                                        <p:tgtEl>
                                          <p:spTgt spid="1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0"/>
                                        <p:tgtEl>
                                          <p:spTgt spid="1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0"/>
                                        <p:tgtEl>
                                          <p:spTgt spid="1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P spid="17" grpId="0" animBg="1"/>
      <p:bldP spid="18" grpId="0" animBg="1"/>
      <p:bldP spid="19" grpId="0" animBg="1"/>
      <p:bldP spid="20" grpId="0"/>
      <p:bldP spid="21" grpId="0" animBg="1"/>
      <p:bldP spid="22" grpId="0" animBg="1"/>
      <p:bldP spid="2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3539</TotalTime>
  <Words>6445</Words>
  <Application>Microsoft Office PowerPoint</Application>
  <PresentationFormat>Presentación en pantalla (4:3)</PresentationFormat>
  <Paragraphs>686</Paragraphs>
  <Slides>39</Slides>
  <Notes>21</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4" baseType="lpstr">
      <vt:lpstr>Albany</vt:lpstr>
      <vt:lpstr>Algerian</vt:lpstr>
      <vt:lpstr>Arial</vt:lpstr>
      <vt:lpstr>Bauhaus 93</vt:lpstr>
      <vt:lpstr>Book Antiqua</vt:lpstr>
      <vt:lpstr>Calibri</vt:lpstr>
      <vt:lpstr>Constantia</vt:lpstr>
      <vt:lpstr>Franklin Gothic Heavy</vt:lpstr>
      <vt:lpstr>Söhne</vt:lpstr>
      <vt:lpstr>Tahoma</vt:lpstr>
      <vt:lpstr>Times New Roman</vt:lpstr>
      <vt:lpstr>Wingdings</vt:lpstr>
      <vt:lpstr>Wingdings 2</vt:lpstr>
      <vt:lpstr>Flow</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dc:creator>
  <cp:lastModifiedBy>Natalia Janette Bys</cp:lastModifiedBy>
  <cp:revision>229</cp:revision>
  <dcterms:created xsi:type="dcterms:W3CDTF">2016-04-29T17:39:49Z</dcterms:created>
  <dcterms:modified xsi:type="dcterms:W3CDTF">2023-11-18T00:49:00Z</dcterms:modified>
</cp:coreProperties>
</file>