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89" r:id="rId7"/>
    <p:sldId id="290" r:id="rId8"/>
    <p:sldId id="261" r:id="rId9"/>
    <p:sldId id="262" r:id="rId10"/>
    <p:sldId id="263" r:id="rId11"/>
    <p:sldId id="264" r:id="rId12"/>
    <p:sldId id="291" r:id="rId13"/>
    <p:sldId id="265" r:id="rId14"/>
    <p:sldId id="266" r:id="rId15"/>
    <p:sldId id="267" r:id="rId16"/>
    <p:sldId id="292" r:id="rId17"/>
    <p:sldId id="268" r:id="rId18"/>
    <p:sldId id="269" r:id="rId19"/>
    <p:sldId id="270" r:id="rId20"/>
    <p:sldId id="271" r:id="rId21"/>
    <p:sldId id="272" r:id="rId22"/>
    <p:sldId id="288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5" r:id="rId34"/>
    <p:sldId id="283" r:id="rId35"/>
    <p:sldId id="284" r:id="rId36"/>
    <p:sldId id="286" r:id="rId37"/>
    <p:sldId id="287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>
        <p:scale>
          <a:sx n="66" d="100"/>
          <a:sy n="66" d="100"/>
        </p:scale>
        <p:origin x="592" y="10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37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424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372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92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7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695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504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586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93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52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57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1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9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73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164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22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22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16764" y="1327985"/>
            <a:ext cx="7766936" cy="1646302"/>
          </a:xfrm>
        </p:spPr>
        <p:txBody>
          <a:bodyPr/>
          <a:lstStyle/>
          <a:p>
            <a:r>
              <a:rPr lang="es-AR" dirty="0"/>
              <a:t>DERECHO LABORAL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sz="2800" dirty="0">
                <a:solidFill>
                  <a:schemeClr val="accent1"/>
                </a:solidFill>
              </a:rPr>
              <a:t>Legislación y ejercicio profesional</a:t>
            </a:r>
          </a:p>
        </p:txBody>
      </p:sp>
    </p:spTree>
    <p:extLst>
      <p:ext uri="{BB962C8B-B14F-4D97-AF65-F5344CB8AC3E}">
        <p14:creationId xmlns:p14="http://schemas.microsoft.com/office/powerpoint/2010/main" val="409293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Sujetos del Contrato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355273"/>
            <a:ext cx="10535611" cy="4323112"/>
          </a:xfrm>
        </p:spPr>
        <p:txBody>
          <a:bodyPr>
            <a:normAutofit/>
          </a:bodyPr>
          <a:lstStyle/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</a:pP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TRABAJADOR:  </a:t>
            </a:r>
            <a:r>
              <a:rPr lang="es-ES_tradnl" altLang="es-A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personal e  indelegable</a:t>
            </a:r>
            <a:endParaRPr lang="es-ES_tradnl" altLang="es-AR" sz="2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</a:pPr>
            <a:endParaRPr lang="es-ES_tradnl" altLang="es-AR" sz="2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</a:pP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EMPLEADOR: </a:t>
            </a:r>
            <a:r>
              <a:rPr lang="es-ES_tradnl" altLang="es-A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 </a:t>
            </a:r>
            <a:r>
              <a:rPr lang="es-ES_tradnl" altLang="es-A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humana o</a:t>
            </a:r>
            <a:r>
              <a:rPr lang="es-ES_tradnl" altLang="es-A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jurídica o Conjunto de ellas sin personalidad jurídica propia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</a:pPr>
            <a:r>
              <a:rPr lang="es-ES_tradnl" altLang="es-AR" sz="20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Pública o Privada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</a:pPr>
            <a:endParaRPr lang="es-ES_tradnl" altLang="es-AR" sz="2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</a:pPr>
            <a:endParaRPr lang="es-ES_tradnl" altLang="es-AR" sz="2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s-ES_tradnl" altLang="es-AR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ORGANISMOS DE APLICACIÓN, CONTROL Y/O INTERVINIENTE</a:t>
            </a:r>
            <a:r>
              <a:rPr lang="es-ES_tradnl" altLang="es-A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ctr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endParaRPr lang="es-ES_tradnl" altLang="es-A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ctr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s-ES_tradnl" altLang="es-A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AFIP  -  ANSES  -  ART</a:t>
            </a:r>
          </a:p>
          <a:p>
            <a:pPr lvl="2" algn="ctr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s-ES_tradnl" altLang="es-A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GREMIOS - SINDICATOS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0714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RELACION DE DEPENDENCIA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s-ES" altLang="es-A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trabajador pone a disposición del empleador (persona física o jurídica) su fuerza de trabajo y se somete a sus decisiones e instrucciones respecto del trabajo y el empleador se obliga a pagarle la remuneración acordada.</a:t>
            </a:r>
          </a:p>
          <a:p>
            <a:pPr algn="just">
              <a:buNone/>
            </a:pPr>
            <a:r>
              <a:rPr lang="es-ES_tradnl" alt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hecho de la </a:t>
            </a:r>
            <a:r>
              <a:rPr lang="es-ES_tradnl" altLang="es-AR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prestación </a:t>
            </a:r>
            <a:r>
              <a:rPr lang="es-ES_tradnl" alt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servicios hace </a:t>
            </a:r>
            <a:r>
              <a:rPr lang="es-ES_tradnl" altLang="es-AR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presumir </a:t>
            </a:r>
            <a:r>
              <a:rPr lang="es-ES_tradnl" alt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existencia de un contrato de trabajo, salvo que por las </a:t>
            </a:r>
            <a:r>
              <a:rPr lang="es-ES_tradnl" altLang="es-A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circunstancias</a:t>
            </a:r>
            <a:r>
              <a:rPr lang="es-ES_tradnl" alt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_tradnl" altLang="es-A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s-ES_tradnl" altLang="es-AR" sz="3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relaciones </a:t>
            </a:r>
            <a:r>
              <a:rPr lang="es-ES_tradnl" alt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s-ES_tradnl" altLang="es-A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causa</a:t>
            </a:r>
            <a:r>
              <a:rPr lang="es-ES_tradnl" altLang="es-A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lo motiven se demostrase lo contrario</a:t>
            </a:r>
            <a:r>
              <a:rPr lang="es-ES_tradnl" altLang="es-A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AR" sz="2400" dirty="0"/>
              <a:t>(art. </a:t>
            </a:r>
            <a:r>
              <a:rPr lang="es-ES_tradnl" altLang="es-AR" sz="2400" dirty="0" smtClean="0"/>
              <a:t>23)</a:t>
            </a:r>
            <a:endParaRPr lang="es-ES" altLang="es-AR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es-ES" altLang="es-AR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69048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EXCEPCIONES A LA PRESUNCIÓN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sz="2800" dirty="0" smtClean="0"/>
              <a:t>La presunción contenida en el presente articulo no será de aplicación cuando mediaren contrataciones de obras o de servicios profesionales o de oficios o de cualquier modalidad que comprenda prestaciones de servicios sin relación de dependencia y se emitan los recibos o facturas correspondientes a dichas formas de contratación o el pago se realice conforme los sistemas bancarios y/u otros sistemas que determine la </a:t>
            </a:r>
            <a:r>
              <a:rPr lang="es-ES" sz="2800" dirty="0" err="1" smtClean="0"/>
              <a:t>Reglamentacion</a:t>
            </a:r>
            <a:r>
              <a:rPr lang="es-ES" sz="2800" dirty="0" smtClean="0"/>
              <a:t> correspondiente.-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749245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ESTRUCTURA DE LA RELACION DE DEPENDENCIA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364510"/>
            <a:ext cx="10821939" cy="4008582"/>
          </a:xfrm>
        </p:spPr>
        <p:txBody>
          <a:bodyPr>
            <a:normAutofit lnSpcReduction="10000"/>
          </a:bodyPr>
          <a:lstStyle/>
          <a:p>
            <a:pPr marL="548640" lvl="1" indent="-201168">
              <a:spcBef>
                <a:spcPts val="370"/>
              </a:spcBef>
              <a:buFont typeface="Verdana"/>
              <a:buChar char="◦"/>
              <a:defRPr/>
            </a:pPr>
            <a:r>
              <a:rPr lang="es-ES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s-ES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técnico”:</a:t>
            </a:r>
            <a:r>
              <a:rPr lang="es-ES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somete su trabajo a los pareceres y objetivos señalados por el empleador</a:t>
            </a:r>
            <a:r>
              <a:rPr lang="es-E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 resulta más amplio respecto de los trabajadores con menor calificación, y más tenue en relación con los más capacitados profesionalmente;</a:t>
            </a:r>
            <a:endParaRPr lang="es-AR" sz="2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lvl="1" indent="-201168" algn="just">
              <a:spcBef>
                <a:spcPts val="370"/>
              </a:spcBef>
              <a:buFont typeface="Verdana"/>
              <a:buChar char="◦"/>
              <a:defRPr/>
            </a:pPr>
            <a:endParaRPr lang="es-AR" sz="20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lvl="1" indent="-201168" algn="just">
              <a:spcBef>
                <a:spcPts val="370"/>
              </a:spcBef>
              <a:buFont typeface="Verdana"/>
              <a:buChar char="◦"/>
              <a:defRPr/>
            </a:pPr>
            <a:r>
              <a:rPr lang="es-ES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“económico”</a:t>
            </a:r>
            <a:r>
              <a:rPr lang="es-ES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s-E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 recibe el producto de su trabajo y no comparte el riesgo de la empresa</a:t>
            </a:r>
            <a:r>
              <a:rPr lang="es-E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 por un lado el trabajador pone su fuerza de trabajo a disposición del empleador a cambio de una remuneración, y por el otro </a:t>
            </a:r>
            <a:r>
              <a:rPr lang="es-E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los mayores beneficios o los quebrantos derivados de la explotación solo benefician o perjudican al patrono</a:t>
            </a:r>
            <a:r>
              <a:rPr lang="es-E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resultando ajenos al obrero.-	</a:t>
            </a:r>
          </a:p>
          <a:p>
            <a:pPr marL="548640" lvl="1" indent="-201168" algn="just">
              <a:spcBef>
                <a:spcPts val="370"/>
              </a:spcBef>
              <a:buFont typeface="Verdana"/>
              <a:buChar char="◦"/>
              <a:defRPr/>
            </a:pPr>
            <a:endParaRPr lang="es-ES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lvl="1" indent="-201168" algn="just">
              <a:spcBef>
                <a:spcPts val="370"/>
              </a:spcBef>
              <a:buFont typeface="Verdana"/>
              <a:buChar char="◦"/>
              <a:defRPr/>
            </a:pPr>
            <a:r>
              <a:rPr lang="es-ES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“Jurídico”:</a:t>
            </a:r>
            <a:r>
              <a:rPr lang="es-ES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posibilidad jurídica del empleador de </a:t>
            </a:r>
            <a:r>
              <a:rPr lang="es-E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dirigir en el empleo la conducta del trabajador hacia los objetivos de la empresa</a:t>
            </a:r>
            <a:r>
              <a:rPr lang="es-E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..”</a:t>
            </a:r>
            <a:r>
              <a:rPr lang="es-E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 </a:t>
            </a:r>
            <a:endParaRPr lang="es-AR" sz="2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3807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0184630" cy="1764145"/>
          </a:xfrm>
        </p:spPr>
        <p:txBody>
          <a:bodyPr>
            <a:noAutofit/>
          </a:bodyPr>
          <a:lstStyle/>
          <a:p>
            <a:r>
              <a:rPr lang="es-AR" sz="2800" dirty="0" smtClean="0"/>
              <a:t/>
            </a:r>
            <a:br>
              <a:rPr lang="es-AR" sz="2800" dirty="0" smtClean="0"/>
            </a:br>
            <a:r>
              <a:rPr lang="es-AR" sz="2800" dirty="0" smtClean="0"/>
              <a:t>TRABAJADOR </a:t>
            </a:r>
            <a:r>
              <a:rPr lang="es-AR" sz="2800" dirty="0"/>
              <a:t>EN RELACION DE </a:t>
            </a:r>
            <a:r>
              <a:rPr lang="es-AR" sz="2800" dirty="0" smtClean="0"/>
              <a:t>DEPENDENCIA</a:t>
            </a:r>
            <a:br>
              <a:rPr lang="es-AR" sz="2800" dirty="0" smtClean="0"/>
            </a:br>
            <a:r>
              <a:rPr lang="es-AR" sz="2800" dirty="0" smtClean="0"/>
              <a:t> </a:t>
            </a:r>
            <a:r>
              <a:rPr lang="es-AR" sz="2800" dirty="0"/>
              <a:t/>
            </a:r>
            <a:br>
              <a:rPr lang="es-AR" sz="2800" dirty="0"/>
            </a:br>
            <a:r>
              <a:rPr lang="es-AR" sz="2800" dirty="0" smtClean="0"/>
              <a:t>TRABAJADOR </a:t>
            </a:r>
            <a:r>
              <a:rPr lang="es-AR" sz="2800" dirty="0"/>
              <a:t>INDEPENDIENTE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8952" y="2977228"/>
            <a:ext cx="8596668" cy="2675428"/>
          </a:xfrm>
        </p:spPr>
        <p:txBody>
          <a:bodyPr/>
          <a:lstStyle/>
          <a:p>
            <a:r>
              <a:rPr lang="es-AR" dirty="0"/>
              <a:t>TRABAJADOR INDEPENDIENTE</a:t>
            </a:r>
          </a:p>
          <a:p>
            <a:pPr lvl="2"/>
            <a:r>
              <a:rPr lang="es-AR" dirty="0"/>
              <a:t>CONTRATO DE SERVICIOS </a:t>
            </a:r>
          </a:p>
          <a:p>
            <a:pPr lvl="2"/>
            <a:r>
              <a:rPr lang="es-AR" dirty="0"/>
              <a:t>CONTRATOS DE OBRA</a:t>
            </a:r>
          </a:p>
        </p:txBody>
      </p:sp>
      <p:sp>
        <p:nvSpPr>
          <p:cNvPr id="4" name="Distinto de 3"/>
          <p:cNvSpPr/>
          <p:nvPr/>
        </p:nvSpPr>
        <p:spPr>
          <a:xfrm>
            <a:off x="4120445" y="1286934"/>
            <a:ext cx="1241778" cy="485422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63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REQUISITOS DEL CONTRATO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ES_tradnl" altLang="es-A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Consentimiento</a:t>
            </a:r>
          </a:p>
          <a:p>
            <a:pPr lvl="1"/>
            <a:r>
              <a:rPr lang="es-ES_tradnl" altLang="es-A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Capacidad </a:t>
            </a:r>
            <a:r>
              <a:rPr lang="es-ES_tradnl" altLang="es-AR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las Partes (18años, 16-18 años)</a:t>
            </a:r>
            <a:r>
              <a:rPr lang="es-AR" altLang="es-AR" sz="2000" dirty="0"/>
              <a:t> Convenio Nº 138 de la ORGANIZACION INTERNACIONAL DEL TRABAJO (OIT) ratificado por Argentina</a:t>
            </a:r>
            <a:endParaRPr lang="es-ES_tradnl" altLang="es-AR" sz="2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ES_tradnl" altLang="es-A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Objeto</a:t>
            </a:r>
          </a:p>
          <a:p>
            <a:pPr lvl="1"/>
            <a:r>
              <a:rPr lang="es-ES_tradnl" altLang="es-A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</a:t>
            </a:r>
          </a:p>
          <a:p>
            <a:pPr lvl="1"/>
            <a:r>
              <a:rPr lang="es-ES_tradnl" altLang="es-A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Prueba</a:t>
            </a:r>
          </a:p>
          <a:p>
            <a:pPr marL="0" indent="0">
              <a:buNone/>
            </a:pPr>
            <a:r>
              <a:rPr lang="es-ES_tradnl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Plazo y Jornada laboral</a:t>
            </a:r>
            <a:endParaRPr lang="es-A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446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MODALIDADES CONTRACTUALES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Principio General:</a:t>
            </a:r>
            <a:r>
              <a:rPr lang="es-ES" dirty="0" smtClean="0"/>
              <a:t> INDETERMINACION DEL PLAZO</a:t>
            </a:r>
          </a:p>
          <a:p>
            <a:endParaRPr lang="es-ES" dirty="0"/>
          </a:p>
          <a:p>
            <a:r>
              <a:rPr lang="es-ES" dirty="0" smtClean="0">
                <a:solidFill>
                  <a:srgbClr val="00B0F0"/>
                </a:solidFill>
              </a:rPr>
              <a:t>Periodo de Prueba</a:t>
            </a:r>
            <a:r>
              <a:rPr lang="es-ES" dirty="0" smtClean="0"/>
              <a:t>:</a:t>
            </a:r>
          </a:p>
          <a:p>
            <a:pPr lvl="2"/>
            <a:r>
              <a:rPr lang="es-ES" dirty="0" smtClean="0">
                <a:solidFill>
                  <a:srgbClr val="00B050"/>
                </a:solidFill>
              </a:rPr>
              <a:t>Primeros SEIS (6)</a:t>
            </a:r>
          </a:p>
          <a:p>
            <a:pPr lvl="2"/>
            <a:r>
              <a:rPr lang="es-ES" dirty="0" smtClean="0"/>
              <a:t>Ocho (8) meses en empresas con 6 a 100 trabajadores y de 1 año en las empresas de hasta 5 trabajadores </a:t>
            </a:r>
          </a:p>
          <a:p>
            <a:pPr lvl="2"/>
            <a:r>
              <a:rPr lang="es-ES" dirty="0" smtClean="0">
                <a:solidFill>
                  <a:srgbClr val="FF0000"/>
                </a:solidFill>
              </a:rPr>
              <a:t>TODO A TRAVES LOS CCT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2186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MODALIDADES DE CONTRATACION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AR" altLang="es-A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tiempo Parcial: </a:t>
            </a:r>
            <a:r>
              <a:rPr lang="es-AR" altLang="es-A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trabajador se obliga a </a:t>
            </a:r>
            <a:r>
              <a:rPr lang="es-AR" altLang="es-A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pestar</a:t>
            </a:r>
            <a:r>
              <a:rPr lang="es-AR" altLang="es-A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servicios durante un numero de horas al </a:t>
            </a:r>
            <a:r>
              <a:rPr lang="es-AR" altLang="es-A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</a:t>
            </a:r>
            <a:r>
              <a:rPr lang="es-AR" altLang="es-A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la semana inferior a la jornada del CCT aplicable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altLang="es-A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altLang="es-A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plazo Fijo 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 más de cinco años) </a:t>
            </a: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Despido SIN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Causa y antes del vencimiento: </a:t>
            </a:r>
            <a:r>
              <a:rPr lang="es-AR" altLang="es-A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Indemniz.conforme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antigüedad que haya </a:t>
            </a:r>
            <a:r>
              <a:rPr lang="es-AR" altLang="es-A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acumullado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Extinción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p/ finalización del plazo y habiendo preaviso: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Indemn.art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250: 247 siempre que el tiempo del contrato no haya sido inferior a un año</a:t>
            </a:r>
            <a:r>
              <a:rPr lang="es-AR" altLang="es-A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altLang="es-AR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AR" altLang="es-A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AR" altLang="es-A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trabajo eventual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(exigencias extraordinarias y transitorias, no puede preverse finalización del plazo, el vínculo comienza y termina con la realización de la obra, la ejecución del acto o la prestación del servicio para el que fue contratado el trabajador)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altLang="es-A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trabajo de temporada: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Indem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=  C.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fijo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cdo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 despido es SIN causa) – Notificar 30 días antes del inicio de la temporada y el Trabajador debe contestar en 5 días)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altLang="es-A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contrato de Teletrabajo</a:t>
            </a:r>
            <a:r>
              <a:rPr lang="es-AR" altLang="es-A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actos, ejecución de obras o prestación de servicios que se realiza en el domicilio del empleado o lugares distintos al establecimiento del empleador, con tecnologías de la información y comunicación</a:t>
            </a:r>
            <a:endParaRPr lang="es-AR" alt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55846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DERECHOS Y OBLIGACIONES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/>
              <a:t>TRABAJADOR</a:t>
            </a:r>
          </a:p>
          <a:p>
            <a:r>
              <a:rPr lang="es-AR" u="sng" dirty="0"/>
              <a:t>DERECHOS</a:t>
            </a:r>
          </a:p>
          <a:p>
            <a:r>
              <a:rPr lang="es-AR" dirty="0"/>
              <a:t>A su remuneración</a:t>
            </a:r>
          </a:p>
          <a:p>
            <a:r>
              <a:rPr lang="es-AR" dirty="0"/>
              <a:t>Condiciones dignas de trabajo</a:t>
            </a:r>
          </a:p>
          <a:p>
            <a:r>
              <a:rPr lang="es-AR" dirty="0"/>
              <a:t>Trato igualitario</a:t>
            </a:r>
          </a:p>
          <a:p>
            <a:r>
              <a:rPr lang="es-AR" dirty="0"/>
              <a:t>Licencias </a:t>
            </a:r>
          </a:p>
          <a:p>
            <a:r>
              <a:rPr lang="es-AR" dirty="0"/>
              <a:t>Reintegros de gastos </a:t>
            </a:r>
          </a:p>
          <a:p>
            <a:r>
              <a:rPr lang="es-AR" dirty="0"/>
              <a:t>Libertad de Expresión</a:t>
            </a:r>
          </a:p>
          <a:p>
            <a:endParaRPr lang="es-AR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u="sng" dirty="0"/>
          </a:p>
        </p:txBody>
      </p:sp>
    </p:spTree>
    <p:extLst>
      <p:ext uri="{BB962C8B-B14F-4D97-AF65-F5344CB8AC3E}">
        <p14:creationId xmlns:p14="http://schemas.microsoft.com/office/powerpoint/2010/main" val="2518818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400" u="sng" dirty="0">
                <a:solidFill>
                  <a:schemeClr val="tx1"/>
                </a:solidFill>
              </a:rPr>
              <a:t>Deberes</a:t>
            </a:r>
            <a:br>
              <a:rPr lang="es-AR" sz="2400" u="sng" dirty="0">
                <a:solidFill>
                  <a:schemeClr val="tx1"/>
                </a:solidFill>
              </a:rPr>
            </a:br>
            <a:endParaRPr lang="es-AR" sz="2400" u="sng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5117171"/>
          </a:xfrm>
        </p:spPr>
        <p:txBody>
          <a:bodyPr/>
          <a:lstStyle/>
          <a:p>
            <a:r>
              <a:rPr lang="es-AR" dirty="0"/>
              <a:t>Diligencia y Colaboración</a:t>
            </a:r>
          </a:p>
          <a:p>
            <a:r>
              <a:rPr lang="es-AR" dirty="0"/>
              <a:t>Cumplimiento de ordenes e instrucciones</a:t>
            </a:r>
          </a:p>
          <a:p>
            <a:r>
              <a:rPr lang="es-AR" dirty="0"/>
              <a:t>Responsabilidad por daños</a:t>
            </a:r>
          </a:p>
          <a:p>
            <a:r>
              <a:rPr lang="es-AR" dirty="0"/>
              <a:t>Deber de no Concurrencia</a:t>
            </a:r>
          </a:p>
          <a:p>
            <a:r>
              <a:rPr lang="es-AR" dirty="0"/>
              <a:t>Auxilios extraordinarias</a:t>
            </a:r>
          </a:p>
          <a:p>
            <a:r>
              <a:rPr lang="es-AR" dirty="0"/>
              <a:t>Formación Profesional</a:t>
            </a:r>
          </a:p>
        </p:txBody>
      </p:sp>
    </p:spTree>
    <p:extLst>
      <p:ext uri="{BB962C8B-B14F-4D97-AF65-F5344CB8AC3E}">
        <p14:creationId xmlns:p14="http://schemas.microsoft.com/office/powerpoint/2010/main" val="361880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FUENTES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es-ES_tradnl" dirty="0"/>
              <a:t>1) CONSTITUCIÓN NACIONAL – TRATADOS INTERNACIONALES</a:t>
            </a:r>
          </a:p>
          <a:p>
            <a:pPr>
              <a:lnSpc>
                <a:spcPct val="90000"/>
              </a:lnSpc>
              <a:defRPr/>
            </a:pPr>
            <a:endParaRPr lang="es-ES_tradnl" dirty="0"/>
          </a:p>
          <a:p>
            <a:pPr>
              <a:lnSpc>
                <a:spcPct val="90000"/>
              </a:lnSpc>
              <a:defRPr/>
            </a:pPr>
            <a:r>
              <a:rPr lang="es-ES_tradnl" dirty="0"/>
              <a:t>	2) LEYES Y ESTATUTOS PROFESIONALES</a:t>
            </a:r>
          </a:p>
          <a:p>
            <a:pPr>
              <a:lnSpc>
                <a:spcPct val="90000"/>
              </a:lnSpc>
              <a:defRPr/>
            </a:pPr>
            <a:endParaRPr lang="es-ES_tradnl" dirty="0"/>
          </a:p>
          <a:p>
            <a:pPr>
              <a:lnSpc>
                <a:spcPct val="90000"/>
              </a:lnSpc>
              <a:defRPr/>
            </a:pPr>
            <a:r>
              <a:rPr lang="es-ES_tradnl" dirty="0"/>
              <a:t>	3) CONVENCIONES COLECTIVAS Y LAUDOS CON FUERZA DE </a:t>
            </a:r>
            <a:r>
              <a:rPr lang="es-ES_tradnl" dirty="0" smtClean="0"/>
              <a:t>TALES</a:t>
            </a:r>
            <a:endParaRPr lang="es-ES_tradnl" dirty="0"/>
          </a:p>
          <a:p>
            <a:pPr>
              <a:lnSpc>
                <a:spcPct val="90000"/>
              </a:lnSpc>
              <a:defRPr/>
            </a:pPr>
            <a:endParaRPr lang="es-ES_tradnl" dirty="0"/>
          </a:p>
          <a:p>
            <a:pPr>
              <a:lnSpc>
                <a:spcPct val="90000"/>
              </a:lnSpc>
              <a:defRPr/>
            </a:pPr>
            <a:r>
              <a:rPr lang="es-ES_tradnl" dirty="0"/>
              <a:t>	4) VOLUNTAD DE LAS PARTES</a:t>
            </a:r>
          </a:p>
          <a:p>
            <a:pPr>
              <a:lnSpc>
                <a:spcPct val="90000"/>
              </a:lnSpc>
              <a:defRPr/>
            </a:pPr>
            <a:endParaRPr lang="es-ES_tradnl" dirty="0"/>
          </a:p>
          <a:p>
            <a:pPr>
              <a:lnSpc>
                <a:spcPct val="90000"/>
              </a:lnSpc>
              <a:defRPr/>
            </a:pPr>
            <a:r>
              <a:rPr lang="es-ES_tradnl" dirty="0"/>
              <a:t>	5) USOS Y COSTUMBRES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02059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3111" y="797405"/>
            <a:ext cx="9601196" cy="1303867"/>
          </a:xfrm>
        </p:spPr>
        <p:txBody>
          <a:bodyPr/>
          <a:lstStyle/>
          <a:p>
            <a:r>
              <a:rPr lang="es-AR" sz="2400" u="sng" dirty="0">
                <a:solidFill>
                  <a:schemeClr val="tx1"/>
                </a:solidFill>
              </a:rPr>
              <a:t>EMPLEADOR</a:t>
            </a:r>
            <a:r>
              <a:rPr lang="es-AR" dirty="0"/>
              <a:t/>
            </a:r>
            <a:br>
              <a:rPr lang="es-AR" dirty="0"/>
            </a:br>
            <a:r>
              <a:rPr lang="es-AR" sz="2000" u="sng" dirty="0">
                <a:solidFill>
                  <a:schemeClr val="tx1"/>
                </a:solidFill>
              </a:rPr>
              <a:t>Derechos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5805" y="2382982"/>
            <a:ext cx="10609502" cy="3703782"/>
          </a:xfrm>
        </p:spPr>
        <p:txBody>
          <a:bodyPr>
            <a:normAutofit fontScale="70000" lnSpcReduction="20000"/>
          </a:bodyPr>
          <a:lstStyle/>
          <a:p>
            <a:r>
              <a:rPr lang="es-AR" dirty="0"/>
              <a:t>Facultad de Organización y Dirección</a:t>
            </a:r>
          </a:p>
          <a:p>
            <a:r>
              <a:rPr lang="es-AR" dirty="0"/>
              <a:t>Facultad de Modificar las formas y modalidades de trabajo (</a:t>
            </a:r>
            <a:r>
              <a:rPr lang="es-AR" dirty="0" err="1"/>
              <a:t>ius</a:t>
            </a:r>
            <a:r>
              <a:rPr lang="es-AR" dirty="0"/>
              <a:t> variandi)</a:t>
            </a:r>
          </a:p>
          <a:p>
            <a:r>
              <a:rPr lang="es-AR" dirty="0"/>
              <a:t>Facultad disciplinarias</a:t>
            </a:r>
          </a:p>
          <a:p>
            <a:pPr marL="0" indent="0">
              <a:buNone/>
            </a:pPr>
            <a:r>
              <a:rPr lang="es-AR" dirty="0"/>
              <a:t>Según la Ley CCT tales facultades pueden ser ejercidas en función de las necesidades de la empresa respectando la dignidad del trabajador y sus derechos patrimoniales y morales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Controles personales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Pago de las remuneraciones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Deber de seguridad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Observar las obligaciones frente a los organismos sindicales y de la seguridad social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Certificado de Trabajo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dirty="0"/>
              <a:t>Deber de Ocupación</a:t>
            </a:r>
          </a:p>
        </p:txBody>
      </p:sp>
    </p:spTree>
    <p:extLst>
      <p:ext uri="{BB962C8B-B14F-4D97-AF65-F5344CB8AC3E}">
        <p14:creationId xmlns:p14="http://schemas.microsoft.com/office/powerpoint/2010/main" val="745219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509" y="2632364"/>
            <a:ext cx="10741891" cy="3084945"/>
          </a:xfrm>
        </p:spPr>
        <p:txBody>
          <a:bodyPr>
            <a:noAutofit/>
          </a:bodyPr>
          <a:lstStyle/>
          <a:p>
            <a:pPr algn="l"/>
            <a:r>
              <a:rPr lang="es-AR" sz="1800" dirty="0">
                <a:solidFill>
                  <a:srgbClr val="FF0000"/>
                </a:solidFill>
              </a:rPr>
              <a:t>Licencias ordinarias</a:t>
            </a:r>
            <a:r>
              <a:rPr lang="es-AR" sz="1800" dirty="0"/>
              <a:t> </a:t>
            </a:r>
            <a:r>
              <a:rPr lang="es-AR" sz="1800" dirty="0">
                <a:solidFill>
                  <a:schemeClr val="tx1"/>
                </a:solidFill>
              </a:rPr>
              <a:t>(Según la antigüedad)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14 días corridos menos de 5 años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21 días entre 5 y 10 años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28 días entre 10 y 20 años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35 días mas de 20 años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rgbClr val="FF0000"/>
                </a:solidFill>
              </a:rPr>
              <a:t>Licencias Extraordinarias</a:t>
            </a:r>
            <a:r>
              <a:rPr lang="es-AR" sz="1800" dirty="0"/>
              <a:t> </a:t>
            </a:r>
            <a:br>
              <a:rPr lang="es-AR" sz="1800" dirty="0"/>
            </a:br>
            <a:r>
              <a:rPr lang="es-AR" sz="1800" dirty="0">
                <a:solidFill>
                  <a:schemeClr val="tx1"/>
                </a:solidFill>
              </a:rPr>
              <a:t>por nacimiento de hijo (2) 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por matrimonio (10)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por fallecimiento de cónyuge, hijo o padres (3)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por fallecimiento de hermano (1)</a:t>
            </a:r>
            <a:br>
              <a:rPr lang="es-AR" sz="1800" dirty="0">
                <a:solidFill>
                  <a:schemeClr val="tx1"/>
                </a:solidFill>
              </a:rPr>
            </a:br>
            <a:r>
              <a:rPr lang="es-AR" sz="1800" dirty="0">
                <a:solidFill>
                  <a:schemeClr val="tx1"/>
                </a:solidFill>
              </a:rPr>
              <a:t>por exámenes (10 por año)</a:t>
            </a:r>
            <a:endParaRPr lang="es-AR" sz="1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26225" y="1161730"/>
            <a:ext cx="8596668" cy="11338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AR" u="sng" dirty="0"/>
              <a:t>Feriados Obligatorios:</a:t>
            </a:r>
            <a:r>
              <a:rPr lang="es-AR" dirty="0"/>
              <a:t> Los domingos los del CCT y los que el organismo de aplicación establezca</a:t>
            </a:r>
          </a:p>
          <a:p>
            <a:pPr marL="0" indent="0" algn="just">
              <a:buNone/>
            </a:pPr>
            <a:r>
              <a:rPr lang="es-AR" u="sng" dirty="0"/>
              <a:t>Feriados Optativos</a:t>
            </a:r>
          </a:p>
        </p:txBody>
      </p:sp>
    </p:spTree>
    <p:extLst>
      <p:ext uri="{BB962C8B-B14F-4D97-AF65-F5344CB8AC3E}">
        <p14:creationId xmlns:p14="http://schemas.microsoft.com/office/powerpoint/2010/main" val="42929773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Suspensión de los efectos del Contrato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Accidentes y Enfermedades inculpables</a:t>
            </a:r>
          </a:p>
          <a:p>
            <a:r>
              <a:rPr lang="es-AR" dirty="0"/>
              <a:t>Servicio militar o convocatorias especiales</a:t>
            </a:r>
          </a:p>
          <a:p>
            <a:r>
              <a:rPr lang="es-AR" dirty="0"/>
              <a:t>Cargos electivos </a:t>
            </a:r>
          </a:p>
          <a:p>
            <a:r>
              <a:rPr lang="es-AR" dirty="0"/>
              <a:t>Por causas económicas o disciplinarias</a:t>
            </a:r>
          </a:p>
          <a:p>
            <a:r>
              <a:rPr lang="es-AR" dirty="0"/>
              <a:t>Otras establecidas por los CCT</a:t>
            </a:r>
          </a:p>
        </p:txBody>
      </p:sp>
    </p:spTree>
    <p:extLst>
      <p:ext uri="{BB962C8B-B14F-4D97-AF65-F5344CB8AC3E}">
        <p14:creationId xmlns:p14="http://schemas.microsoft.com/office/powerpoint/2010/main" val="2871393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Extinción del Contrato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2800" dirty="0"/>
              <a:t>Renuncia</a:t>
            </a:r>
          </a:p>
          <a:p>
            <a:r>
              <a:rPr lang="es-AR" sz="2800" dirty="0"/>
              <a:t>Fallecimiento</a:t>
            </a:r>
          </a:p>
          <a:p>
            <a:r>
              <a:rPr lang="es-AR" sz="2800" dirty="0"/>
              <a:t>Quiebra</a:t>
            </a:r>
          </a:p>
          <a:p>
            <a:r>
              <a:rPr lang="es-AR" sz="2800" dirty="0"/>
              <a:t>Beneficio Previsional</a:t>
            </a:r>
          </a:p>
          <a:p>
            <a:r>
              <a:rPr lang="es-AR" sz="2800" dirty="0"/>
              <a:t>Mutuo Acuerdo</a:t>
            </a:r>
          </a:p>
          <a:p>
            <a:pPr marL="0" indent="0">
              <a:buNone/>
            </a:pP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279866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DESPIDO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DIRECTO</a:t>
            </a:r>
          </a:p>
          <a:p>
            <a:pPr lvl="1"/>
            <a:r>
              <a:rPr lang="es-AR" dirty="0"/>
              <a:t>Con Causa</a:t>
            </a:r>
          </a:p>
          <a:p>
            <a:pPr lvl="1"/>
            <a:r>
              <a:rPr lang="es-AR" dirty="0"/>
              <a:t>Sin Causa</a:t>
            </a:r>
          </a:p>
          <a:p>
            <a:endParaRPr lang="es-AR" dirty="0"/>
          </a:p>
          <a:p>
            <a:r>
              <a:rPr lang="es-AR" dirty="0"/>
              <a:t>INDIRECTO</a:t>
            </a:r>
          </a:p>
          <a:p>
            <a:pPr lvl="1"/>
            <a:r>
              <a:rPr lang="es-AR" dirty="0"/>
              <a:t>Por el trabajador denuncia el contrato</a:t>
            </a:r>
          </a:p>
        </p:txBody>
      </p:sp>
    </p:spTree>
    <p:extLst>
      <p:ext uri="{BB962C8B-B14F-4D97-AF65-F5344CB8AC3E}">
        <p14:creationId xmlns:p14="http://schemas.microsoft.com/office/powerpoint/2010/main" val="407421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9147" y="468126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/>
              <a:t>ACCIDENTES DE TRABAJO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5261" y="2555545"/>
            <a:ext cx="10304702" cy="342038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-</a:t>
            </a:r>
            <a:r>
              <a:rPr lang="es-AR" dirty="0">
                <a:solidFill>
                  <a:srgbClr val="FF0000"/>
                </a:solidFill>
              </a:rPr>
              <a:t> Desde el Imperio Romano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			Eran considerados cosas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- </a:t>
            </a:r>
            <a:r>
              <a:rPr lang="es-AR" dirty="0">
                <a:solidFill>
                  <a:srgbClr val="FF0000"/>
                </a:solidFill>
              </a:rPr>
              <a:t>Etapa “Preindustrial” (s. X a XVIII) 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			Los trabajadores estaban anexados a los fundos de los señores para quienes trabajaban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- </a:t>
            </a:r>
            <a:r>
              <a:rPr lang="es-AR" dirty="0">
                <a:solidFill>
                  <a:srgbClr val="FF0000"/>
                </a:solidFill>
              </a:rPr>
              <a:t>Etapa de la “Época Industrial” (</a:t>
            </a:r>
            <a:r>
              <a:rPr lang="es-AR" dirty="0" err="1">
                <a:solidFill>
                  <a:srgbClr val="FF0000"/>
                </a:solidFill>
              </a:rPr>
              <a:t>s.XVIII</a:t>
            </a:r>
            <a:r>
              <a:rPr lang="es-AR" dirty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                                Aparición de las máquinas, aglomeraciones suburbanas, exceso de mano de obra, aparece grandes índices de mortalidad p/ accidentes. Liberalismo (</a:t>
            </a:r>
            <a:r>
              <a:rPr lang="es-AR" dirty="0" err="1"/>
              <a:t>A.Smith</a:t>
            </a:r>
            <a:r>
              <a:rPr lang="es-AR" dirty="0"/>
              <a:t>), Socialismo (</a:t>
            </a:r>
            <a:r>
              <a:rPr lang="es-AR" dirty="0" err="1"/>
              <a:t>Sismondi</a:t>
            </a:r>
            <a:r>
              <a:rPr lang="es-AR" dirty="0"/>
              <a:t>), Comunismo(Marx y Engels) Doctrina Social de la Iglesia.</a:t>
            </a:r>
            <a:endParaRPr lang="es-AR" b="1" dirty="0"/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- </a:t>
            </a:r>
            <a:r>
              <a:rPr lang="es-AR" dirty="0">
                <a:solidFill>
                  <a:srgbClr val="FF0000"/>
                </a:solidFill>
              </a:rPr>
              <a:t>Etapa “Posindustrial”</a:t>
            </a:r>
            <a:r>
              <a:rPr lang="es-AR" dirty="0"/>
              <a:t>- 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s-AR" dirty="0"/>
              <a:t>                                 Globalización, Flexibilización </a:t>
            </a:r>
            <a:r>
              <a:rPr lang="es-AR" dirty="0" err="1"/>
              <a:t>lab</a:t>
            </a:r>
            <a:r>
              <a:rPr lang="es-AR" dirty="0"/>
              <a:t>., informática, </a:t>
            </a:r>
            <a:r>
              <a:rPr lang="es-AR" dirty="0" err="1"/>
              <a:t>automatiz</a:t>
            </a:r>
            <a:r>
              <a:rPr lang="es-AR" dirty="0"/>
              <a:t>. de procesos, eficiencia / bajos costos.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714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ACCIDENTES EN EL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s-AR" altLang="es-AR" dirty="0">
                <a:solidFill>
                  <a:srgbClr val="FF0000"/>
                </a:solidFill>
              </a:rPr>
              <a:t>EL HOMBRE COMO TRABAJADOR</a:t>
            </a:r>
          </a:p>
          <a:p>
            <a:pPr>
              <a:buFont typeface="Arial" panose="020B0604020202020204" pitchFamily="34" charset="0"/>
              <a:buNone/>
            </a:pPr>
            <a:endParaRPr lang="es-AR" altLang="es-AR" dirty="0">
              <a:solidFill>
                <a:srgbClr val="FF0000"/>
              </a:solidFill>
            </a:endParaRPr>
          </a:p>
          <a:p>
            <a:r>
              <a:rPr lang="es-AR" altLang="es-AR" dirty="0">
                <a:solidFill>
                  <a:srgbClr val="00B0F0"/>
                </a:solidFill>
              </a:rPr>
              <a:t>ANTECEDENTES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- Revolución Industrial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- 1860- Francia – Caja </a:t>
            </a:r>
            <a:r>
              <a:rPr lang="es-AR" altLang="es-AR" dirty="0" err="1"/>
              <a:t>Nac</a:t>
            </a:r>
            <a:r>
              <a:rPr lang="es-AR" altLang="es-AR" dirty="0"/>
              <a:t>. Seguros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- 1863- Italia – Comp. de Seguros Ordinarios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- 1884 – Alemania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- 1914 – Argentina – Ley 9688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971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>
                <a:solidFill>
                  <a:srgbClr val="FF0000"/>
                </a:solidFill>
              </a:rPr>
              <a:t>ACCIDENTES EN EL TRABAJO  (Ley 24557)</a:t>
            </a:r>
            <a:br>
              <a:rPr lang="es-AR" dirty="0">
                <a:solidFill>
                  <a:srgbClr val="FF0000"/>
                </a:solidFill>
              </a:rPr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447635"/>
            <a:ext cx="10461721" cy="3593727"/>
          </a:xfrm>
        </p:spPr>
        <p:txBody>
          <a:bodyPr>
            <a:normAutofit fontScale="47500" lnSpcReduction="20000"/>
          </a:bodyPr>
          <a:lstStyle/>
          <a:p>
            <a:pPr algn="ctr">
              <a:buFont typeface="Arial" charset="0"/>
              <a:buNone/>
              <a:defRPr/>
            </a:pPr>
            <a:endParaRPr lang="es-AR" dirty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  <a:defRPr/>
            </a:pPr>
            <a:r>
              <a:rPr lang="es-AR" dirty="0">
                <a:solidFill>
                  <a:srgbClr val="D933A2"/>
                </a:solidFill>
              </a:rPr>
              <a:t>-ACCIDENTE LABORAL                    - ENFERMEDAD PROFESIONAL            </a:t>
            </a:r>
          </a:p>
          <a:p>
            <a:pPr algn="ctr">
              <a:buFont typeface="Arial" charset="0"/>
              <a:buNone/>
              <a:defRPr/>
            </a:pPr>
            <a:r>
              <a:rPr lang="es-AR" i="1" dirty="0">
                <a:solidFill>
                  <a:srgbClr val="D933A2"/>
                </a:solidFill>
              </a:rPr>
              <a:t>ENFERMEDAD </a:t>
            </a:r>
            <a:r>
              <a:rPr lang="es-AR" i="1" dirty="0" smtClean="0">
                <a:solidFill>
                  <a:srgbClr val="D933A2"/>
                </a:solidFill>
              </a:rPr>
              <a:t>INCULPABLE (Ley 20744)</a:t>
            </a:r>
            <a:endParaRPr lang="es-AR" i="1" dirty="0">
              <a:solidFill>
                <a:srgbClr val="D933A2"/>
              </a:solidFill>
            </a:endParaRPr>
          </a:p>
          <a:p>
            <a:pPr algn="ctr">
              <a:buFont typeface="Arial" charset="0"/>
              <a:buNone/>
              <a:defRPr/>
            </a:pPr>
            <a:r>
              <a:rPr lang="es-AR" altLang="es-AR" dirty="0">
                <a:solidFill>
                  <a:srgbClr val="FF0000"/>
                </a:solidFill>
              </a:rPr>
              <a:t>Están obligatoriamente incluidos</a:t>
            </a:r>
            <a:r>
              <a:rPr lang="es-AR" altLang="es-AR" dirty="0"/>
              <a:t/>
            </a:r>
            <a:br>
              <a:rPr lang="es-AR" altLang="es-AR" dirty="0"/>
            </a:br>
            <a:r>
              <a:rPr lang="es-AR" altLang="es-AR" sz="1000" dirty="0"/>
              <a:t>(ámbito de aplicación – art.2)</a:t>
            </a:r>
          </a:p>
          <a:p>
            <a:r>
              <a:rPr lang="es-AR" altLang="es-AR" dirty="0"/>
              <a:t>a) Los funcionarios y empleados del sector público (nacional, provincial, municipal y CABA)</a:t>
            </a:r>
          </a:p>
          <a:p>
            <a:r>
              <a:rPr lang="es-AR" altLang="es-AR" dirty="0"/>
              <a:t>b) Los trabajadores en relación de dependencia del sector privado;</a:t>
            </a:r>
          </a:p>
          <a:p>
            <a:r>
              <a:rPr lang="es-AR" altLang="es-AR" dirty="0"/>
              <a:t>c) Las personas obligadas a prestar un servicio de carga pública.</a:t>
            </a:r>
          </a:p>
          <a:p>
            <a:endParaRPr lang="es-AR" altLang="es-AR" dirty="0"/>
          </a:p>
          <a:p>
            <a:r>
              <a:rPr lang="es-AR" altLang="es-AR" dirty="0"/>
              <a:t> </a:t>
            </a:r>
            <a:r>
              <a:rPr lang="es-AR" altLang="es-AR" dirty="0">
                <a:solidFill>
                  <a:srgbClr val="FF0000"/>
                </a:solidFill>
              </a:rPr>
              <a:t>Poder Ejecutivo nacional podrá incluir en el ámbito de la LRT a</a:t>
            </a:r>
            <a:r>
              <a:rPr lang="es-AR" altLang="es-AR" dirty="0"/>
              <a:t>:</a:t>
            </a:r>
          </a:p>
          <a:p>
            <a:r>
              <a:rPr lang="es-AR" altLang="es-AR" dirty="0"/>
              <a:t>a) Los trabajadores domésticos;</a:t>
            </a:r>
          </a:p>
          <a:p>
            <a:r>
              <a:rPr lang="es-AR" altLang="es-AR" dirty="0"/>
              <a:t>b) Los trabajadores autónomos;</a:t>
            </a:r>
          </a:p>
          <a:p>
            <a:r>
              <a:rPr lang="es-AR" altLang="es-AR" dirty="0"/>
              <a:t>c) Los trabajadores vinculados por relaciones no laborales;</a:t>
            </a:r>
          </a:p>
          <a:p>
            <a:r>
              <a:rPr lang="es-AR" altLang="es-AR" dirty="0"/>
              <a:t>d) Los bomberos voluntarios.</a:t>
            </a:r>
          </a:p>
          <a:p>
            <a:pPr algn="ctr">
              <a:buFont typeface="Arial" charset="0"/>
              <a:buNone/>
              <a:defRPr/>
            </a:pPr>
            <a:endParaRPr lang="es-AR" i="1" dirty="0">
              <a:solidFill>
                <a:srgbClr val="D933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ACCIDENTE DE TRABAJO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es-ES" altLang="es-AR" dirty="0">
                <a:cs typeface="Arial" panose="020B0604020202020204" pitchFamily="34" charset="0"/>
              </a:rPr>
              <a:t>Se considera </a:t>
            </a:r>
            <a:r>
              <a:rPr lang="es-ES" altLang="es-AR" dirty="0">
                <a:solidFill>
                  <a:schemeClr val="accent1"/>
                </a:solidFill>
                <a:cs typeface="Arial" panose="020B0604020202020204" pitchFamily="34" charset="0"/>
              </a:rPr>
              <a:t>accidente de trabajo</a:t>
            </a:r>
            <a:r>
              <a:rPr lang="es-ES" altLang="es-AR" dirty="0">
                <a:cs typeface="Arial" panose="020B0604020202020204" pitchFamily="34" charset="0"/>
              </a:rPr>
              <a:t> a todo</a:t>
            </a:r>
          </a:p>
          <a:p>
            <a:pPr algn="ctr">
              <a:lnSpc>
                <a:spcPct val="90000"/>
              </a:lnSpc>
              <a:buNone/>
            </a:pPr>
            <a:r>
              <a:rPr lang="es-ES" altLang="es-AR" dirty="0">
                <a:solidFill>
                  <a:srgbClr val="FF0000"/>
                </a:solidFill>
                <a:cs typeface="Arial" panose="020B0604020202020204" pitchFamily="34" charset="0"/>
              </a:rPr>
              <a:t>acontecimiento súbito y violento</a:t>
            </a:r>
            <a:r>
              <a:rPr lang="es-ES" altLang="es-AR" dirty="0">
                <a:cs typeface="Arial" panose="020B0604020202020204" pitchFamily="34" charset="0"/>
              </a:rPr>
              <a:t> ocurrido </a:t>
            </a:r>
          </a:p>
          <a:p>
            <a:pPr algn="ctr">
              <a:lnSpc>
                <a:spcPct val="90000"/>
              </a:lnSpc>
              <a:buNone/>
            </a:pPr>
            <a:r>
              <a:rPr lang="es-ES" altLang="es-AR" dirty="0">
                <a:cs typeface="Arial" panose="020B0604020202020204" pitchFamily="34" charset="0"/>
              </a:rPr>
              <a:t>por el </a:t>
            </a:r>
            <a:r>
              <a:rPr lang="es-ES" altLang="es-AR" dirty="0">
                <a:solidFill>
                  <a:srgbClr val="00B050"/>
                </a:solidFill>
                <a:cs typeface="Arial" panose="020B0604020202020204" pitchFamily="34" charset="0"/>
              </a:rPr>
              <a:t>hecho o en ocasión del trabajo,</a:t>
            </a:r>
            <a:r>
              <a:rPr lang="es-ES" altLang="es-AR" dirty="0">
                <a:cs typeface="Arial" panose="020B0604020202020204" pitchFamily="34" charset="0"/>
              </a:rPr>
              <a:t> o </a:t>
            </a:r>
          </a:p>
          <a:p>
            <a:pPr algn="ctr">
              <a:lnSpc>
                <a:spcPct val="90000"/>
              </a:lnSpc>
              <a:buNone/>
            </a:pPr>
            <a:r>
              <a:rPr lang="es-ES" altLang="es-AR" dirty="0">
                <a:cs typeface="Arial" panose="020B0604020202020204" pitchFamily="34" charset="0"/>
              </a:rPr>
              <a:t>en el </a:t>
            </a:r>
            <a:r>
              <a:rPr lang="es-ES" altLang="es-AR" dirty="0">
                <a:solidFill>
                  <a:srgbClr val="00B050"/>
                </a:solidFill>
                <a:cs typeface="Arial" panose="020B0604020202020204" pitchFamily="34" charset="0"/>
              </a:rPr>
              <a:t>trayecto </a:t>
            </a:r>
            <a:r>
              <a:rPr lang="es-ES" altLang="es-AR" dirty="0">
                <a:cs typeface="Arial" panose="020B0604020202020204" pitchFamily="34" charset="0"/>
              </a:rPr>
              <a:t>entre el domicilio del </a:t>
            </a:r>
          </a:p>
          <a:p>
            <a:pPr algn="ctr">
              <a:lnSpc>
                <a:spcPct val="90000"/>
              </a:lnSpc>
              <a:buNone/>
            </a:pPr>
            <a:r>
              <a:rPr lang="es-ES" altLang="es-AR" dirty="0">
                <a:cs typeface="Arial" panose="020B0604020202020204" pitchFamily="34" charset="0"/>
              </a:rPr>
              <a:t>trabajador y el lugar de trabajo </a:t>
            </a:r>
            <a:r>
              <a:rPr lang="es-ES" altLang="es-AR" sz="1000" dirty="0">
                <a:cs typeface="Arial" panose="020B0604020202020204" pitchFamily="34" charset="0"/>
              </a:rPr>
              <a:t>(art.6 24.557)</a:t>
            </a:r>
          </a:p>
          <a:p>
            <a:endParaRPr lang="es-AR" alt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2569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Enfermedades Profesionales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567709"/>
            <a:ext cx="10627975" cy="347365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s-ES" altLang="es-AR" sz="2800" dirty="0">
                <a:solidFill>
                  <a:srgbClr val="FF0000"/>
                </a:solidFill>
                <a:cs typeface="Arial" panose="020B0604020202020204" pitchFamily="34" charset="0"/>
              </a:rPr>
              <a:t>Aquellas incluidas en el listado que elaborará y revisará el Poder Ejecutivo</a:t>
            </a:r>
          </a:p>
          <a:p>
            <a:pPr algn="ctr">
              <a:buNone/>
            </a:pPr>
            <a:r>
              <a:rPr lang="es-ES" altLang="es-AR" dirty="0">
                <a:cs typeface="Arial" panose="020B0604020202020204" pitchFamily="34" charset="0"/>
              </a:rPr>
              <a:t>Dispuesto por el </a:t>
            </a:r>
            <a:r>
              <a:rPr lang="es-AR" altLang="es-AR" sz="1600" dirty="0"/>
              <a:t>Comité Consultivo Permanente de la LRT</a:t>
            </a:r>
            <a:r>
              <a:rPr lang="es-ES" altLang="es-AR" sz="1600" dirty="0">
                <a:cs typeface="Arial" panose="020B0604020202020204" pitchFamily="34" charset="0"/>
              </a:rPr>
              <a:t>, previo dictamen de la Comisión Médica Central</a:t>
            </a:r>
          </a:p>
          <a:p>
            <a:pPr algn="just"/>
            <a:endParaRPr lang="es-ES" altLang="es-AR" sz="2800" dirty="0">
              <a:cs typeface="Arial" panose="020B0604020202020204" pitchFamily="34" charset="0"/>
            </a:endParaRPr>
          </a:p>
          <a:p>
            <a:pPr algn="just"/>
            <a:r>
              <a:rPr lang="es-ES" altLang="es-AR" sz="2800" dirty="0">
                <a:cs typeface="Arial" panose="020B0604020202020204" pitchFamily="34" charset="0"/>
              </a:rPr>
              <a:t>El listado </a:t>
            </a:r>
            <a:r>
              <a:rPr lang="es-ES" altLang="es-AR" sz="2800" dirty="0">
                <a:solidFill>
                  <a:schemeClr val="accent1"/>
                </a:solidFill>
                <a:cs typeface="Arial" panose="020B0604020202020204" pitchFamily="34" charset="0"/>
              </a:rPr>
              <a:t>identificará:</a:t>
            </a:r>
          </a:p>
          <a:p>
            <a:pPr lvl="1" algn="just"/>
            <a:r>
              <a:rPr lang="es-ES" altLang="es-AR" sz="2400" dirty="0">
                <a:cs typeface="Arial" panose="020B0604020202020204" pitchFamily="34" charset="0"/>
              </a:rPr>
              <a:t> agente de riesgo</a:t>
            </a:r>
          </a:p>
          <a:p>
            <a:pPr lvl="1" algn="just"/>
            <a:r>
              <a:rPr lang="es-ES" altLang="es-AR" sz="2400" dirty="0">
                <a:cs typeface="Arial" panose="020B0604020202020204" pitchFamily="34" charset="0"/>
              </a:rPr>
              <a:t>cuadros clínicos</a:t>
            </a:r>
          </a:p>
          <a:p>
            <a:pPr lvl="1" algn="just"/>
            <a:r>
              <a:rPr lang="es-ES" altLang="es-AR" sz="2400" dirty="0">
                <a:cs typeface="Arial" panose="020B0604020202020204" pitchFamily="34" charset="0"/>
              </a:rPr>
              <a:t>exposición y </a:t>
            </a:r>
          </a:p>
          <a:p>
            <a:pPr lvl="1" algn="just"/>
            <a:r>
              <a:rPr lang="es-ES" altLang="es-AR" sz="2400" dirty="0">
                <a:cs typeface="Arial" panose="020B0604020202020204" pitchFamily="34" charset="0"/>
              </a:rPr>
              <a:t>Actividades con capacidad de determinar la enfermedad profesional.</a:t>
            </a:r>
            <a:endParaRPr lang="es-ES" altLang="es-AR" sz="2400" dirty="0"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519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CONSTITUCION 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s-AR" altLang="es-A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Art.14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s-AR" alt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AR" alt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Todos los habitantes de la Nación gozan de los siguientes derechos conforme a las leyes que reglamenten su ejercicio; a saber: </a:t>
            </a:r>
            <a:r>
              <a:rPr lang="es-AR" altLang="es-AR" i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trabajar y ejercer toda industria lícita</a:t>
            </a:r>
            <a:r>
              <a:rPr lang="es-AR" alt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de navegar y comerciar; de peticionar a las autoridades; de entrar, permanecer, transitar y salir del territorio argentino; de publicar sus ideas por la prensa sin censura previa; de usar y disponer de su propiedad; de asociarse con fines útiles; de profesar libremente su culto; de enseñar y aprender.”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42362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Exámenes Médicos según el sistema de riesgos del trabajo </a:t>
            </a:r>
            <a:r>
              <a:rPr lang="es-AR" dirty="0" err="1"/>
              <a:t>Resl</a:t>
            </a:r>
            <a:r>
              <a:rPr lang="es-AR" dirty="0"/>
              <a:t> N° 37/10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s-AR" altLang="es-AR" sz="2000" dirty="0"/>
              <a:t>1. </a:t>
            </a:r>
            <a:r>
              <a:rPr lang="es-AR" altLang="es-AR" sz="2000" dirty="0" err="1">
                <a:solidFill>
                  <a:srgbClr val="00B0F0"/>
                </a:solidFill>
              </a:rPr>
              <a:t>Preocupacionales</a:t>
            </a:r>
            <a:r>
              <a:rPr lang="es-AR" altLang="es-AR" sz="2000" dirty="0">
                <a:solidFill>
                  <a:srgbClr val="00B0F0"/>
                </a:solidFill>
              </a:rPr>
              <a:t> o de ingreso</a:t>
            </a:r>
            <a:r>
              <a:rPr lang="es-AR" altLang="es-AR" sz="2000" dirty="0"/>
              <a:t> </a:t>
            </a:r>
            <a:r>
              <a:rPr lang="es-AR" altLang="es-AR" dirty="0"/>
              <a:t>(obligación del empleador)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AR" altLang="es-AR" sz="2000" dirty="0"/>
              <a:t>2. </a:t>
            </a:r>
            <a:r>
              <a:rPr lang="es-AR" altLang="es-AR" sz="2000" dirty="0">
                <a:solidFill>
                  <a:srgbClr val="00B0F0"/>
                </a:solidFill>
              </a:rPr>
              <a:t>Periódicos</a:t>
            </a:r>
            <a:r>
              <a:rPr lang="es-AR" altLang="es-AR" sz="2000" dirty="0"/>
              <a:t> </a:t>
            </a:r>
            <a:r>
              <a:rPr lang="es-AR" altLang="es-AR" dirty="0"/>
              <a:t>(obligación de la ART o </a:t>
            </a:r>
            <a:r>
              <a:rPr lang="es-AR" altLang="es-AR" dirty="0" err="1"/>
              <a:t>autoasegurado</a:t>
            </a:r>
            <a:r>
              <a:rPr lang="es-AR" altLang="es-AR" dirty="0"/>
              <a:t>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AR" altLang="es-AR" sz="2000" dirty="0"/>
              <a:t>3. </a:t>
            </a:r>
            <a:r>
              <a:rPr lang="es-AR" altLang="es-AR" sz="2000" dirty="0">
                <a:solidFill>
                  <a:srgbClr val="00B0F0"/>
                </a:solidFill>
              </a:rPr>
              <a:t>Previos a una transferencia de actividad</a:t>
            </a:r>
            <a:endParaRPr lang="es-AR" altLang="es-AR" dirty="0">
              <a:solidFill>
                <a:srgbClr val="00B0F0"/>
              </a:solidFill>
            </a:endParaRPr>
          </a:p>
          <a:p>
            <a:pPr algn="ctr">
              <a:buFontTx/>
              <a:buChar char="-"/>
            </a:pPr>
            <a:r>
              <a:rPr lang="es-AR" altLang="es-AR" dirty="0"/>
              <a:t>Si se transfiere a actividad riesgosa (obligación empleador)</a:t>
            </a:r>
          </a:p>
          <a:p>
            <a:pPr algn="ctr">
              <a:buFontTx/>
              <a:buChar char="-"/>
            </a:pPr>
            <a:r>
              <a:rPr lang="es-AR" altLang="es-AR" dirty="0"/>
              <a:t>Si el trabajador cesa en la actividad riesgosa(optativo  de la ART o </a:t>
            </a:r>
            <a:r>
              <a:rPr lang="es-AR" altLang="es-AR" dirty="0" err="1"/>
              <a:t>autoasegurado</a:t>
            </a:r>
            <a:r>
              <a:rPr lang="es-AR" altLang="es-AR" dirty="0"/>
              <a:t>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AR" altLang="es-AR" sz="2000" dirty="0"/>
              <a:t>4. </a:t>
            </a:r>
            <a:r>
              <a:rPr lang="es-AR" altLang="es-AR" sz="2000" dirty="0">
                <a:solidFill>
                  <a:srgbClr val="00B0F0"/>
                </a:solidFill>
              </a:rPr>
              <a:t>Posteriores a una ausencia prolongada</a:t>
            </a:r>
            <a:r>
              <a:rPr lang="es-AR" altLang="es-AR" dirty="0">
                <a:solidFill>
                  <a:srgbClr val="00B0F0"/>
                </a:solidFill>
              </a:rPr>
              <a:t> </a:t>
            </a:r>
            <a:r>
              <a:rPr lang="es-AR" altLang="es-AR" dirty="0"/>
              <a:t>(optativo de la ART o </a:t>
            </a:r>
            <a:r>
              <a:rPr lang="es-AR" altLang="es-AR" dirty="0" err="1"/>
              <a:t>autoasegurado</a:t>
            </a:r>
            <a:r>
              <a:rPr lang="es-AR" altLang="es-AR" dirty="0"/>
              <a:t>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AR" altLang="es-AR" sz="2000" dirty="0"/>
              <a:t>5. </a:t>
            </a:r>
            <a:r>
              <a:rPr lang="es-AR" altLang="es-AR" sz="2000" dirty="0">
                <a:solidFill>
                  <a:srgbClr val="00B0F0"/>
                </a:solidFill>
              </a:rPr>
              <a:t>Previos a la terminación de la relación laboral o de egreso</a:t>
            </a:r>
            <a:r>
              <a:rPr lang="es-AR" altLang="es-AR" sz="2000" dirty="0"/>
              <a:t> </a:t>
            </a:r>
            <a:r>
              <a:rPr lang="es-AR" altLang="es-AR" dirty="0"/>
              <a:t>(optativo de la ART o </a:t>
            </a:r>
            <a:r>
              <a:rPr lang="es-AR" altLang="es-AR" dirty="0" err="1"/>
              <a:t>autoasegurado</a:t>
            </a:r>
            <a:r>
              <a:rPr lang="es-AR" altLang="es-AR" dirty="0"/>
              <a:t> – 10 antes o 30 días después de la extinción de la relación laboral)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6451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PLAN DE ACCION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90000"/>
              </a:lnSpc>
              <a:buNone/>
              <a:defRPr/>
            </a:pPr>
            <a:r>
              <a:rPr lang="es-ES_tradnl" dirty="0">
                <a:cs typeface="Arial" charset="0"/>
              </a:rPr>
              <a:t>Planes de acción y medidas de prevención son obligatoria para de los </a:t>
            </a:r>
            <a:r>
              <a:rPr lang="es-ES_tradnl" dirty="0">
                <a:solidFill>
                  <a:srgbClr val="FF0000"/>
                </a:solidFill>
                <a:cs typeface="Arial" charset="0"/>
              </a:rPr>
              <a:t>Empleadores y Trabajadores </a:t>
            </a:r>
            <a:r>
              <a:rPr lang="es-ES_tradnl" sz="1200" dirty="0">
                <a:cs typeface="Arial" charset="0"/>
              </a:rPr>
              <a:t>(art 4.1 LRT)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s-ES_tradnl" dirty="0">
              <a:cs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_tradnl" sz="2400" dirty="0">
                <a:solidFill>
                  <a:srgbClr val="00B0F0"/>
                </a:solidFill>
                <a:cs typeface="Arial" charset="0"/>
              </a:rPr>
              <a:t>Plan </a:t>
            </a:r>
            <a:r>
              <a:rPr lang="es-ES" sz="2400" dirty="0">
                <a:solidFill>
                  <a:srgbClr val="00B0F0"/>
                </a:solidFill>
                <a:cs typeface="Arial" charset="0"/>
              </a:rPr>
              <a:t>de acción </a:t>
            </a:r>
            <a:r>
              <a:rPr lang="es-ES" dirty="0">
                <a:cs typeface="Arial" charset="0"/>
              </a:rPr>
              <a:t>que debe prever la </a:t>
            </a:r>
            <a:r>
              <a:rPr lang="es-ES" dirty="0">
                <a:solidFill>
                  <a:srgbClr val="FF0000"/>
                </a:solidFill>
                <a:cs typeface="Arial" charset="0"/>
              </a:rPr>
              <a:t>ART</a:t>
            </a:r>
            <a:r>
              <a:rPr lang="es-ES" dirty="0">
                <a:cs typeface="Arial" charset="0"/>
              </a:rPr>
              <a:t>: </a:t>
            </a:r>
            <a:r>
              <a:rPr lang="es-ES" sz="1200" dirty="0">
                <a:cs typeface="Arial" charset="0"/>
              </a:rPr>
              <a:t>(art.4.2LRT)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s-ES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_tradnl" dirty="0">
                <a:cs typeface="Times New Roman" pitchFamily="18" charset="0"/>
              </a:rPr>
              <a:t> </a:t>
            </a:r>
            <a:r>
              <a:rPr lang="es-ES" dirty="0">
                <a:cs typeface="Times New Roman" pitchFamily="18" charset="0"/>
              </a:rPr>
              <a:t>a)</a:t>
            </a:r>
            <a:r>
              <a:rPr lang="es-ES" b="1" dirty="0">
                <a:cs typeface="Times New Roman" pitchFamily="18" charset="0"/>
              </a:rPr>
              <a:t>	</a:t>
            </a:r>
            <a:r>
              <a:rPr lang="es-ES" dirty="0">
                <a:cs typeface="Times New Roman" pitchFamily="18" charset="0"/>
              </a:rPr>
              <a:t>La evaluación periódica de los riesgos existentes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" dirty="0">
                <a:cs typeface="Times New Roman" pitchFamily="18" charset="0"/>
              </a:rPr>
              <a:t> 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" dirty="0">
                <a:cs typeface="Times New Roman" pitchFamily="18" charset="0"/>
              </a:rPr>
              <a:t> b)	Visitas periódicas de control de cumplimiento de las normas y del plan de acción elaborado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" dirty="0">
                <a:cs typeface="Times New Roman" pitchFamily="18" charset="0"/>
              </a:rPr>
              <a:t>  	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" dirty="0">
                <a:cs typeface="Times New Roman" pitchFamily="18" charset="0"/>
              </a:rPr>
              <a:t> c)      Definición de las medidas correctivas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" dirty="0">
                <a:cs typeface="Times New Roman" pitchFamily="18" charset="0"/>
              </a:rPr>
              <a:t> 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ES" dirty="0">
                <a:cs typeface="Times New Roman" pitchFamily="18" charset="0"/>
              </a:rPr>
              <a:t>d)	Propuesta de capacitación para el empleador y los trabajadores en materia de prevención de riesgos del trabajo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523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INCAPACIDAD LABORAL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401455"/>
            <a:ext cx="10627975" cy="3639907"/>
          </a:xfrm>
        </p:spPr>
        <p:txBody>
          <a:bodyPr>
            <a:normAutofit fontScale="92500" lnSpcReduction="20000"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s-AR" altLang="es-AR" dirty="0">
                <a:solidFill>
                  <a:srgbClr val="00B0F0"/>
                </a:solidFill>
              </a:rPr>
              <a:t>Incapacidad Laboral Temporaria</a:t>
            </a:r>
            <a:r>
              <a:rPr lang="es-AR" altLang="es-AR" dirty="0"/>
              <a:t> (ILT)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AR" altLang="es-AR" dirty="0"/>
              <a:t>cuando el daño sufrido por el trabajador le impida temporariamente la realización de sus tareas habituales </a:t>
            </a:r>
          </a:p>
          <a:p>
            <a:pPr>
              <a:buFont typeface="Arial" panose="020B0604020202020204" pitchFamily="34" charset="0"/>
              <a:buNone/>
            </a:pPr>
            <a:endParaRPr lang="es-AR" altLang="es-AR" dirty="0"/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La situación de Incapacidad Laboral Temporaria (ILT) </a:t>
            </a:r>
            <a:r>
              <a:rPr lang="es-AR" altLang="es-AR" sz="2400" dirty="0">
                <a:solidFill>
                  <a:srgbClr val="00B0F0"/>
                </a:solidFill>
              </a:rPr>
              <a:t>cesa</a:t>
            </a:r>
            <a:r>
              <a:rPr lang="es-AR" altLang="es-AR" dirty="0"/>
              <a:t> por: </a:t>
            </a:r>
          </a:p>
          <a:p>
            <a:r>
              <a:rPr lang="es-AR" altLang="es-AR" dirty="0"/>
              <a:t>a) Alta médica</a:t>
            </a:r>
          </a:p>
          <a:p>
            <a:r>
              <a:rPr lang="es-AR" altLang="es-AR" dirty="0"/>
              <a:t>b) Declaración de Incapacidad Laboral Permanente (ILP) </a:t>
            </a:r>
          </a:p>
          <a:p>
            <a:r>
              <a:rPr lang="es-AR" altLang="es-AR" dirty="0"/>
              <a:t>c) Transcurso de un año desde la primera manifestación invalidante </a:t>
            </a:r>
          </a:p>
          <a:p>
            <a:r>
              <a:rPr lang="es-AR" altLang="es-AR" dirty="0"/>
              <a:t>d) Muerte del damnificado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493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828800"/>
          </a:xfrm>
        </p:spPr>
        <p:txBody>
          <a:bodyPr>
            <a:normAutofit/>
          </a:bodyPr>
          <a:lstStyle/>
          <a:p>
            <a:r>
              <a:rPr lang="es-AR" dirty="0"/>
              <a:t>ILT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438400"/>
            <a:ext cx="10461721" cy="3823855"/>
          </a:xfrm>
        </p:spPr>
        <p:txBody>
          <a:bodyPr>
            <a:normAutofit fontScale="85000" lnSpcReduction="10000"/>
          </a:bodyPr>
          <a:lstStyle/>
          <a:p>
            <a:r>
              <a:rPr lang="es-AR" altLang="es-AR" dirty="0">
                <a:solidFill>
                  <a:srgbClr val="00B050"/>
                </a:solidFill>
              </a:rPr>
              <a:t>Incapacidad Laboral Temporaria (RETRIBUCION)</a:t>
            </a:r>
          </a:p>
          <a:p>
            <a:pPr lvl="1"/>
            <a:r>
              <a:rPr lang="es-AR" altLang="es-AR" dirty="0"/>
              <a:t>A partir del día siguiente a la primera manifestación invalidante y mientras dure el período de Incapacidad Laboral Temporaria (ILT), el damnificado percibirá una prestación de </a:t>
            </a:r>
            <a:r>
              <a:rPr lang="es-AR" altLang="es-AR" u="sng" dirty="0">
                <a:solidFill>
                  <a:srgbClr val="FF0000"/>
                </a:solidFill>
              </a:rPr>
              <a:t>pago mensual</a:t>
            </a:r>
            <a:r>
              <a:rPr lang="es-AR" altLang="es-AR" dirty="0"/>
              <a:t>, de cuantía igual al valor mensual del</a:t>
            </a:r>
            <a:r>
              <a:rPr lang="es-AR" altLang="es-AR" dirty="0">
                <a:solidFill>
                  <a:srgbClr val="FF0000"/>
                </a:solidFill>
              </a:rPr>
              <a:t> ingreso base</a:t>
            </a:r>
            <a:r>
              <a:rPr lang="es-AR" altLang="es-AR" dirty="0"/>
              <a:t>.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>
                <a:solidFill>
                  <a:srgbClr val="FFC000"/>
                </a:solidFill>
              </a:rPr>
              <a:t>IB</a:t>
            </a:r>
            <a:r>
              <a:rPr lang="es-AR" altLang="es-AR" dirty="0"/>
              <a:t> = suma total de las remuneraciones sujetas a aportes y contribuciones, devengadas en los DOCE (12) meses anteriores a la primera manifestación invalidante, o en el tiempo de prestación de servicio si fuera menor a UN (1) año /  el número de días corridos comprendidos en el período considerado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(IB= salarios de los 12 últimos mes con aportes y contribuciones / números de días corridos )</a:t>
            </a:r>
            <a:endParaRPr lang="es-AR" altLang="es-AR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altLang="es-AR" dirty="0">
                <a:solidFill>
                  <a:srgbClr val="00B050"/>
                </a:solidFill>
              </a:rPr>
              <a:t>Incapacidad Laboral Permanente</a:t>
            </a:r>
          </a:p>
          <a:p>
            <a:pPr lvl="1"/>
            <a:r>
              <a:rPr lang="es-AR" altLang="es-AR" dirty="0"/>
              <a:t>PARCIAL           - TOTAL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1809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INCAPACIDAD LABORAL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512291"/>
            <a:ext cx="10147684" cy="3528291"/>
          </a:xfrm>
        </p:spPr>
        <p:txBody>
          <a:bodyPr>
            <a:normAutofit fontScale="92500" lnSpcReduction="10000"/>
          </a:bodyPr>
          <a:lstStyle/>
          <a:p>
            <a:r>
              <a:rPr lang="es-AR" altLang="es-AR" dirty="0">
                <a:solidFill>
                  <a:srgbClr val="00B050"/>
                </a:solidFill>
              </a:rPr>
              <a:t>IPP Incapacidad laboral Permanente</a:t>
            </a:r>
          </a:p>
          <a:p>
            <a:pPr lvl="2"/>
            <a:r>
              <a:rPr lang="es-AR" altLang="es-AR" dirty="0">
                <a:solidFill>
                  <a:srgbClr val="00B0F0"/>
                </a:solidFill>
              </a:rPr>
              <a:t>Permanente Parcial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1)cuando el % de incapacidad sea </a:t>
            </a:r>
            <a:r>
              <a:rPr lang="es-AR" altLang="es-AR" sz="2000" dirty="0">
                <a:solidFill>
                  <a:srgbClr val="FF0000"/>
                </a:solidFill>
              </a:rPr>
              <a:t>Igual o Menor </a:t>
            </a:r>
            <a:r>
              <a:rPr lang="es-AR" altLang="es-AR" sz="2000" dirty="0"/>
              <a:t>al 50% de Inc. la indemnización será de </a:t>
            </a:r>
            <a:r>
              <a:rPr lang="es-AR" altLang="es-AR" sz="2000" u="sng" dirty="0">
                <a:solidFill>
                  <a:srgbClr val="FF0000"/>
                </a:solidFill>
              </a:rPr>
              <a:t>Un Pago único</a:t>
            </a:r>
            <a:r>
              <a:rPr lang="es-AR" altLang="es-AR" sz="2000" dirty="0">
                <a:solidFill>
                  <a:srgbClr val="FF0000"/>
                </a:solidFill>
              </a:rPr>
              <a:t> </a:t>
            </a:r>
            <a:r>
              <a:rPr lang="es-AR" altLang="es-AR" sz="2000" dirty="0"/>
              <a:t>resultante de la siguiente fórmula: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			53 X IB X % Inc. X 65/edad 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2)Cuando el porcentaje de incapacidad sea </a:t>
            </a:r>
            <a:r>
              <a:rPr lang="es-AR" altLang="es-AR" sz="2000" dirty="0">
                <a:solidFill>
                  <a:srgbClr val="FF0000"/>
                </a:solidFill>
              </a:rPr>
              <a:t>superior al 50% e inferior al 66%, </a:t>
            </a:r>
            <a:r>
              <a:rPr lang="es-AR" altLang="es-AR" sz="2000" dirty="0"/>
              <a:t>una </a:t>
            </a:r>
            <a:r>
              <a:rPr lang="es-AR" altLang="es-AR" sz="2000" u="sng" dirty="0">
                <a:solidFill>
                  <a:srgbClr val="FF0000"/>
                </a:solidFill>
              </a:rPr>
              <a:t>Renta Periódica</a:t>
            </a:r>
            <a:r>
              <a:rPr lang="es-AR" altLang="es-AR" sz="2000" dirty="0"/>
              <a:t> cuya cuantía será igual al valor mensual del ingreso base multiplicado por el porcentaje de incapacidad, hasta que el trabajador se encuentre en condiciones de acceder a la jubilación por cualquier causa.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    Más una compensación </a:t>
            </a:r>
            <a:r>
              <a:rPr lang="es-AR" altLang="es-AR" sz="2000" dirty="0">
                <a:solidFill>
                  <a:srgbClr val="FF0000"/>
                </a:solidFill>
              </a:rPr>
              <a:t>dineraria de pago único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4149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76461" y="932873"/>
            <a:ext cx="8596668" cy="1311564"/>
          </a:xfrm>
        </p:spPr>
        <p:txBody>
          <a:bodyPr>
            <a:normAutofit fontScale="90000"/>
          </a:bodyPr>
          <a:lstStyle/>
          <a:p>
            <a:r>
              <a:rPr lang="es-AR" altLang="es-AR" dirty="0">
                <a:solidFill>
                  <a:srgbClr val="00B0F0"/>
                </a:solidFill>
              </a:rPr>
              <a:t>Incapacidad Permanente Total (IPT)</a:t>
            </a:r>
            <a:r>
              <a:rPr lang="es-AR" altLang="es-AR" dirty="0"/>
              <a:t>  (más del 66%)</a:t>
            </a:r>
            <a:br>
              <a:rPr lang="es-AR" alt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244437"/>
            <a:ext cx="10591030" cy="3796926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None/>
            </a:pPr>
            <a:endParaRPr lang="es-AR" altLang="es-AR" dirty="0"/>
          </a:p>
          <a:p>
            <a:r>
              <a:rPr lang="es-AR" altLang="es-AR" dirty="0"/>
              <a:t> Declarado el carácter definitivo de la Incapacidad Laboral Permanente Total (IPT), el damnificado percibirá: 1)  las prestaciones que por retiro definitivo por invalidez establezca el régimen previsional al que estuviere afiliado, 2) una prestación de pago mensual complementaria a la correspondiente al régimen previsional, 3) más una suma adicional de pago único actualizada periódicamente.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 </a:t>
            </a:r>
            <a:r>
              <a:rPr lang="es-AR" altLang="es-AR" dirty="0">
                <a:solidFill>
                  <a:srgbClr val="00B0F0"/>
                </a:solidFill>
              </a:rPr>
              <a:t>MUERTE : </a:t>
            </a:r>
            <a:r>
              <a:rPr lang="es-AR" altLang="es-AR" dirty="0"/>
              <a:t>Indemnización = ILPT  (art.15 </a:t>
            </a:r>
            <a:r>
              <a:rPr lang="es-AR" altLang="es-AR" dirty="0" err="1"/>
              <a:t>apart</a:t>
            </a:r>
            <a:r>
              <a:rPr lang="es-AR" altLang="es-AR" dirty="0"/>
              <a:t> 2) + adicional del art. 11 apart.4  + 20% del total de las indemnizaciones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>
                <a:solidFill>
                  <a:srgbClr val="00B0F0"/>
                </a:solidFill>
              </a:rPr>
              <a:t>GRAN INVALIDEZ </a:t>
            </a:r>
            <a:r>
              <a:rPr lang="es-AR" altLang="es-AR" dirty="0"/>
              <a:t>prestaciones correspondientes a la Incapacidad Laboral Permanente Total (IPT) más una prestación de pago mensual equivalente a tres veces el valor del AMPO definido por la ley 24.241 (artículo 21), que se extinguirá a la muerte del damnificado.</a:t>
            </a:r>
            <a:endParaRPr lang="es-AR" altLang="es-AR" dirty="0">
              <a:solidFill>
                <a:srgbClr val="00B0F0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5799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RESUMEN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AR" altLang="es-A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ILTEMPORARIA: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(ILT) </a:t>
            </a:r>
            <a:r>
              <a:rPr lang="es-AR" altLang="es-AR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Pago </a:t>
            </a:r>
            <a:r>
              <a:rPr lang="es-AR" altLang="es-AR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Mesual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igual al  IB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 = salarios de los últimos 12 meses / número de días corridos</a:t>
            </a:r>
          </a:p>
          <a:p>
            <a:r>
              <a:rPr lang="es-AR" altLang="es-A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ILPERMANENTE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(ILP)</a:t>
            </a:r>
          </a:p>
          <a:p>
            <a:pPr>
              <a:buFont typeface="Arial" panose="020B0604020202020204" pitchFamily="34" charset="0"/>
              <a:buNone/>
            </a:pP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PARCIAL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% de incapacidad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Igual o Menor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50% :  </a:t>
            </a:r>
            <a:r>
              <a:rPr lang="es-AR" altLang="es-AR" sz="20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Pago único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= 53 X IB X % Inc. X 65/edad 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% incapacidad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superior al 50% e inferior al 66%,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lang="es-AR" altLang="es-AR" sz="20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Renta Periódica</a:t>
            </a:r>
            <a:r>
              <a:rPr lang="es-AR" altLang="es-AR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valor mensual del Ingreso Base X % incapacidad, hasta que el trabajador se jubile +  una compensación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dineraria de pago único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5844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9789"/>
            <a:ext cx="8596668" cy="743684"/>
          </a:xfrm>
        </p:spPr>
        <p:txBody>
          <a:bodyPr>
            <a:normAutofit fontScale="90000"/>
          </a:bodyPr>
          <a:lstStyle/>
          <a:p>
            <a:r>
              <a:rPr lang="es-AR" dirty="0"/>
              <a:t>RESUMEN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3024" y="1583473"/>
            <a:ext cx="10634450" cy="5107259"/>
          </a:xfrm>
        </p:spPr>
        <p:txBody>
          <a:bodyPr>
            <a:normAutofit fontScale="92500" lnSpcReduction="10000"/>
          </a:bodyPr>
          <a:lstStyle/>
          <a:p>
            <a:r>
              <a:rPr lang="es-AR" altLang="es-AR" sz="2000" dirty="0">
                <a:solidFill>
                  <a:srgbClr val="00B050"/>
                </a:solidFill>
              </a:rPr>
              <a:t>Incapacidad Permanente Total (IPT)</a:t>
            </a:r>
            <a:r>
              <a:rPr lang="es-AR" altLang="es-AR" sz="2000" dirty="0"/>
              <a:t>  (más del 66%)</a:t>
            </a:r>
          </a:p>
          <a:p>
            <a:pPr lvl="1"/>
            <a:r>
              <a:rPr lang="es-AR" altLang="es-AR" sz="2000" dirty="0"/>
              <a:t> 1)  las </a:t>
            </a:r>
            <a:r>
              <a:rPr lang="es-AR" altLang="es-AR" sz="2000" dirty="0">
                <a:solidFill>
                  <a:srgbClr val="00B0F0"/>
                </a:solidFill>
              </a:rPr>
              <a:t>prestaciones</a:t>
            </a:r>
            <a:r>
              <a:rPr lang="es-AR" altLang="es-AR" sz="2000" dirty="0"/>
              <a:t> que por retiro definitivo por invalidez establezca el régimen previsional al que estuviere afiliado, </a:t>
            </a:r>
          </a:p>
          <a:p>
            <a:pPr lvl="1"/>
            <a:r>
              <a:rPr lang="es-AR" altLang="es-AR" sz="2000" dirty="0"/>
              <a:t>2) una prestación de </a:t>
            </a:r>
            <a:r>
              <a:rPr lang="es-AR" altLang="es-AR" sz="2000" dirty="0">
                <a:solidFill>
                  <a:srgbClr val="00B0F0"/>
                </a:solidFill>
              </a:rPr>
              <a:t>PAGO MENSUAL</a:t>
            </a:r>
            <a:r>
              <a:rPr lang="es-AR" altLang="es-AR" sz="2000" dirty="0"/>
              <a:t> complementaria a la correspondiente al régimen previsional, </a:t>
            </a:r>
          </a:p>
          <a:p>
            <a:pPr lvl="1"/>
            <a:r>
              <a:rPr lang="es-AR" altLang="es-AR" sz="2000" dirty="0"/>
              <a:t>3) más una </a:t>
            </a:r>
            <a:r>
              <a:rPr lang="es-AR" altLang="es-AR" sz="2000" dirty="0">
                <a:solidFill>
                  <a:srgbClr val="00B0F0"/>
                </a:solidFill>
              </a:rPr>
              <a:t>SUMA ADICIONAL DE PAGO ÚNICO</a:t>
            </a:r>
            <a:r>
              <a:rPr lang="es-AR" altLang="es-AR" sz="2000" dirty="0"/>
              <a:t> actualizada periódicamente.</a:t>
            </a:r>
          </a:p>
          <a:p>
            <a:r>
              <a:rPr lang="es-AR" altLang="es-AR" sz="2000" dirty="0"/>
              <a:t> </a:t>
            </a:r>
            <a:r>
              <a:rPr lang="es-AR" altLang="es-AR" sz="2000" dirty="0">
                <a:solidFill>
                  <a:srgbClr val="00B050"/>
                </a:solidFill>
              </a:rPr>
              <a:t>MUERTE </a:t>
            </a:r>
            <a:r>
              <a:rPr lang="es-AR" altLang="es-AR" sz="2000" dirty="0">
                <a:solidFill>
                  <a:srgbClr val="00B0F0"/>
                </a:solidFill>
              </a:rPr>
              <a:t>: </a:t>
            </a:r>
            <a:r>
              <a:rPr lang="es-AR" altLang="es-AR" sz="2000" dirty="0"/>
              <a:t>Indemnización = 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/>
              <a:t>		1)Todo lo que correspondería por ILPT  (art.15 </a:t>
            </a:r>
            <a:r>
              <a:rPr lang="es-AR" altLang="es-AR" sz="2000" dirty="0" err="1"/>
              <a:t>apart</a:t>
            </a:r>
            <a:r>
              <a:rPr lang="es-AR" altLang="es-AR" sz="2000" dirty="0"/>
              <a:t> 2)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/>
              <a:t>		2) adicional del art. 11 apart.4 (120 mil en el 2009)  y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/>
              <a:t>		3) 20% del total de las indemnizaciones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>
                <a:solidFill>
                  <a:srgbClr val="00B050"/>
                </a:solidFill>
              </a:rPr>
              <a:t>GRAN INVALIDEZ: Indemnización: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/>
              <a:t>		1)</a:t>
            </a:r>
            <a:r>
              <a:rPr lang="es-AR" altLang="es-AR" sz="2000" dirty="0">
                <a:solidFill>
                  <a:srgbClr val="00B0F0"/>
                </a:solidFill>
              </a:rPr>
              <a:t> </a:t>
            </a:r>
            <a:r>
              <a:rPr lang="es-AR" altLang="es-AR" sz="2000" dirty="0"/>
              <a:t>prestaciones correspondientes a la ILP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/>
              <a:t>		2) una prestación de pago mensual equivalente a tres veces el valor del AMPO definido por la ley 24.241 (artículo 21), de por vida. + MONTO ACTUALIZADO </a:t>
            </a:r>
            <a:endParaRPr lang="es-AR" altLang="es-AR" sz="2000" dirty="0">
              <a:solidFill>
                <a:srgbClr val="00B0F0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3799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CONSTITUCION 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2607734"/>
            <a:ext cx="9751289" cy="3405139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s-AR" alt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 14 bis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AR" altLang="es-A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trabajo en sus diversas formas gozará de la protección de las leyes, las que asegurarán al trabajador: condiciones dignas y equitativas de labor, jornada limitada; descanso y vacaciones pagados; retribución justa; salario mínimo vital móvil; igual remuneración por igual tarea; participación en las ganancias de las empresas, con control de la producción y colaboración en la dirección; protección contra el despido arbitrario; estabilidad del empleado público; organización sindical libre y democrática, reconocida por la simple inscripción en un registro especial.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s-AR" altLang="es-AR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Queda </a:t>
            </a:r>
            <a:r>
              <a:rPr lang="es-AR" altLang="es-A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garantizado a los gremios: concertar convenios colectivos de trabajo; recurrir a la conciliación y al arbitraje; el derecho de huelga. Los representantes gremiales gozarán de las garantías necesarias para el cumplimiento de su gestión sindical y las relacionadas con la estabilidad de su empleo.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s-AR" altLang="es-A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Estado otorgará los beneficios de la seguridad social, que tendrá carácter de integral e irrenunciable. En especial, la ley establecerá: el seguro social obligatorio, que estará a cargo de entidades nacionales o provinciales con autonomía financiera y económica, administradas por los interesados con participación del Estado, sin que pueda existir superposición de aportes; jubilaciones y pensiones móviles; la protección integral de la familia; la defensa del bien de familia; la compensación económica familiar y el acceso a una vivienda digna.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1242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PRINCIPIOS APLICABLES AL DERECHO LABORAL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447636"/>
            <a:ext cx="10664921" cy="34174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principio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PROTECTORIO</a:t>
            </a:r>
          </a:p>
          <a:p>
            <a:pPr lvl="2"/>
            <a:r>
              <a:rPr lang="es-ES_tradnl" altLang="es-AR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dubio pro operario</a:t>
            </a:r>
          </a:p>
          <a:p>
            <a:pPr lvl="2"/>
            <a:r>
              <a:rPr lang="es-ES_tradnl" altLang="es-AR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norma mas favorable</a:t>
            </a:r>
          </a:p>
          <a:p>
            <a:pPr lvl="2"/>
            <a:r>
              <a:rPr lang="es-ES_tradnl" altLang="es-AR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condición mas beneficiosa</a:t>
            </a:r>
          </a:p>
          <a:p>
            <a:pPr lvl="2">
              <a:buNone/>
            </a:pPr>
            <a:endParaRPr lang="es-ES_tradnl" altLang="es-AR" sz="20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None/>
            </a:pP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principio de</a:t>
            </a:r>
            <a:r>
              <a:rPr lang="es-ES_tradnl" altLang="es-AR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IRRENUNCIABLIDAD de los  DERECHOS </a:t>
            </a:r>
          </a:p>
          <a:p>
            <a:pPr lvl="2">
              <a:buNone/>
            </a:pP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principio de la</a:t>
            </a:r>
            <a:r>
              <a:rPr lang="es-ES_tradnl" altLang="es-AR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CONTINUIDAD </a:t>
            </a: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laboral</a:t>
            </a:r>
          </a:p>
          <a:p>
            <a:pPr lvl="2">
              <a:buNone/>
            </a:pP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Principio de la</a:t>
            </a:r>
            <a:r>
              <a:rPr lang="es-ES_tradnl" altLang="es-AR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PRIMACIA DE LA REALIDAD</a:t>
            </a:r>
          </a:p>
          <a:p>
            <a:pPr lvl="2">
              <a:buNone/>
            </a:pP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Principio de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BUENA FE</a:t>
            </a:r>
          </a:p>
          <a:p>
            <a:pPr lvl="2">
              <a:buNone/>
            </a:pPr>
            <a:r>
              <a:rPr lang="es-ES_tradnl" altLang="es-A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Principio de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DISCRIMINACIÓN</a:t>
            </a:r>
            <a:r>
              <a:rPr lang="es-ES_tradnl" altLang="es-AR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 </a:t>
            </a:r>
            <a:r>
              <a:rPr lang="es-ES_tradnl" altLang="es-AR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IGUALDAD DE TRATO</a:t>
            </a:r>
          </a:p>
          <a:p>
            <a:pPr lvl="1"/>
            <a:endParaRPr lang="es-ES_tradnl" altLang="es-AR" sz="2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166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	PRINCIPIOS EN LA APLICACIÓN DE LA LEY LABORAL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3200" b="1" u="sng" dirty="0"/>
              <a:t>Principio de la Jerarquía Normativa</a:t>
            </a:r>
            <a:r>
              <a:rPr lang="es-ES" sz="3200" dirty="0"/>
              <a:t>: </a:t>
            </a:r>
            <a:r>
              <a:rPr lang="es-ES" sz="2800" dirty="0"/>
              <a:t>norma de rango superior desplaza a la menor</a:t>
            </a:r>
          </a:p>
          <a:p>
            <a:pPr marL="514350" indent="-514350">
              <a:buFont typeface="+mj-lt"/>
              <a:buAutoNum type="arabicPeriod"/>
            </a:pPr>
            <a:endParaRPr lang="es-ES" sz="3200" dirty="0"/>
          </a:p>
          <a:p>
            <a:pPr marL="514350" indent="-514350">
              <a:buFont typeface="+mj-lt"/>
              <a:buAutoNum type="arabicPeriod"/>
            </a:pPr>
            <a:r>
              <a:rPr lang="es-ES" sz="3200" b="1" u="sng" dirty="0"/>
              <a:t>Principio de Modernidad</a:t>
            </a:r>
            <a:r>
              <a:rPr lang="es-ES" sz="3200" dirty="0"/>
              <a:t>: </a:t>
            </a:r>
            <a:r>
              <a:rPr lang="es-ES" sz="2800" dirty="0"/>
              <a:t>del mismo rango se aplica la mas moderna</a:t>
            </a:r>
          </a:p>
          <a:p>
            <a:pPr marL="514350" indent="-514350">
              <a:buFont typeface="+mj-lt"/>
              <a:buAutoNum type="arabicPeriod"/>
            </a:pPr>
            <a:endParaRPr lang="es-ES" sz="3200" dirty="0"/>
          </a:p>
          <a:p>
            <a:pPr marL="514350" indent="-514350">
              <a:buFont typeface="+mj-lt"/>
              <a:buAutoNum type="arabicPeriod"/>
            </a:pPr>
            <a:r>
              <a:rPr lang="es-ES" sz="3200" u="sng" dirty="0"/>
              <a:t>Principio de Especialidad</a:t>
            </a:r>
            <a:r>
              <a:rPr lang="es-ES" sz="3200" dirty="0"/>
              <a:t>: </a:t>
            </a:r>
            <a:r>
              <a:rPr lang="es-ES" sz="2600" dirty="0"/>
              <a:t>se aplica a la que se ajusta a la situación de hecho que es objeto de regulación.-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74803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Á</a:t>
            </a:r>
            <a:r>
              <a:rPr lang="es-ES" dirty="0" smtClean="0"/>
              <a:t>mbito de Aplicación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0" y="2556932"/>
            <a:ext cx="10043159" cy="366098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Toda relación laboral acreditada según la </a:t>
            </a:r>
            <a:r>
              <a:rPr lang="es-ES" dirty="0" err="1" smtClean="0"/>
              <a:t>natrualeza</a:t>
            </a:r>
            <a:r>
              <a:rPr lang="es-ES" dirty="0" smtClean="0"/>
              <a:t> y modalidad de la actividad de que se trate</a:t>
            </a:r>
          </a:p>
          <a:p>
            <a:r>
              <a:rPr lang="es-ES" dirty="0" smtClean="0"/>
              <a:t>Excepciones </a:t>
            </a:r>
          </a:p>
          <a:p>
            <a:pPr lvl="1"/>
            <a:r>
              <a:rPr lang="es-ES" dirty="0" smtClean="0"/>
              <a:t>Dependientes de la Administración Publica nacional, provincial, CABA o Municipal</a:t>
            </a:r>
          </a:p>
          <a:p>
            <a:pPr lvl="1"/>
            <a:r>
              <a:rPr lang="es-ES" dirty="0" smtClean="0"/>
              <a:t>Personal de Casas particulares</a:t>
            </a:r>
          </a:p>
          <a:p>
            <a:pPr lvl="1"/>
            <a:r>
              <a:rPr lang="es-ES" dirty="0" smtClean="0"/>
              <a:t>Trabajadores Rurales o Agrarios</a:t>
            </a:r>
          </a:p>
          <a:p>
            <a:pPr lvl="1"/>
            <a:r>
              <a:rPr lang="es-ES" dirty="0" smtClean="0"/>
              <a:t>Las contrataciones de obra, servicios, agencia, Transporte, Flete y las reguladas CCC</a:t>
            </a:r>
          </a:p>
          <a:p>
            <a:pPr lvl="1"/>
            <a:r>
              <a:rPr lang="es-ES" dirty="0" smtClean="0"/>
              <a:t>Trabajadores Independientes y sus Colaboradores</a:t>
            </a:r>
          </a:p>
          <a:p>
            <a:pPr lvl="1"/>
            <a:r>
              <a:rPr lang="es-ES" dirty="0" smtClean="0"/>
              <a:t>Prestadores Independientes de plataformas tecnológicas </a:t>
            </a:r>
          </a:p>
          <a:p>
            <a:pPr lvl="1"/>
            <a:r>
              <a:rPr lang="es-ES" dirty="0" smtClean="0"/>
              <a:t>Personal embarcado dentro del marco de la Ley de Navegación</a:t>
            </a:r>
          </a:p>
          <a:p>
            <a:pPr lvl="1"/>
            <a:r>
              <a:rPr lang="es-ES" dirty="0" smtClean="0"/>
              <a:t>Las personas privadas de su libertad en contexto de encierro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0643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Ley 20.744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484582"/>
            <a:ext cx="10507902" cy="37776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dirty="0"/>
          </a:p>
          <a:p>
            <a:pPr lvl="2"/>
            <a:endParaRPr lang="es-AR" dirty="0"/>
          </a:p>
          <a:p>
            <a:pPr marL="914400" lvl="2" indent="0" algn="ctr">
              <a:buNone/>
            </a:pPr>
            <a:r>
              <a:rPr lang="es-AR" sz="2000" b="1" u="sng" dirty="0"/>
              <a:t>TRABAJO:</a:t>
            </a:r>
            <a:r>
              <a:rPr lang="es-AR" dirty="0"/>
              <a:t> </a:t>
            </a:r>
          </a:p>
          <a:p>
            <a:pPr marL="914400" lvl="2" indent="0">
              <a:buNone/>
            </a:pPr>
            <a:r>
              <a:rPr lang="es-AR" dirty="0"/>
              <a:t>toda actividad licita que se preste en favor de quien tiene la facultad de dirigirla mediante una remuneración.- </a:t>
            </a:r>
          </a:p>
          <a:p>
            <a:pPr marL="1257300" lvl="2" indent="-342900">
              <a:buAutoNum type="arabicParenR"/>
            </a:pPr>
            <a:r>
              <a:rPr lang="es-AR" dirty="0"/>
              <a:t>Actividad física o intelectual</a:t>
            </a:r>
          </a:p>
          <a:p>
            <a:pPr marL="1257300" lvl="2" indent="-342900">
              <a:buAutoNum type="arabicParenR"/>
            </a:pPr>
            <a:r>
              <a:rPr lang="es-AR" dirty="0"/>
              <a:t>A favor de Otra persona</a:t>
            </a:r>
          </a:p>
          <a:p>
            <a:pPr marL="1257300" lvl="2" indent="-342900">
              <a:buAutoNum type="arabicParenR"/>
            </a:pPr>
            <a:r>
              <a:rPr lang="es-AR" dirty="0"/>
              <a:t>Remuneración</a:t>
            </a:r>
          </a:p>
        </p:txBody>
      </p:sp>
    </p:spTree>
    <p:extLst>
      <p:ext uri="{BB962C8B-B14F-4D97-AF65-F5344CB8AC3E}">
        <p14:creationId xmlns:p14="http://schemas.microsoft.com/office/powerpoint/2010/main" val="1725630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CONTRATO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s-ES_tradnl" altLang="es-AR" sz="2400" i="1" dirty="0">
                <a:solidFill>
                  <a:srgbClr val="002060"/>
                </a:solidFill>
                <a:latin typeface="Calibri"/>
              </a:rPr>
              <a:t>Habrá Contrato de Trabajo, cualquiera sea su forma o denominación, siempre que una </a:t>
            </a:r>
            <a:r>
              <a:rPr lang="es-ES_tradnl" altLang="es-AR" sz="2400" i="1" dirty="0" smtClean="0">
                <a:solidFill>
                  <a:srgbClr val="FF0066"/>
                </a:solidFill>
                <a:latin typeface="Calibri"/>
              </a:rPr>
              <a:t>persona Humana (física)</a:t>
            </a:r>
            <a:r>
              <a:rPr lang="es-ES_tradnl" altLang="es-AR" sz="2400" i="1" dirty="0" smtClean="0">
                <a:solidFill>
                  <a:srgbClr val="EEECE1"/>
                </a:solidFill>
                <a:latin typeface="Calibri"/>
              </a:rPr>
              <a:t> </a:t>
            </a:r>
            <a:r>
              <a:rPr lang="es-ES_tradnl" altLang="es-AR" sz="2400" i="1" dirty="0">
                <a:solidFill>
                  <a:srgbClr val="002060"/>
                </a:solidFill>
                <a:latin typeface="Calibri"/>
              </a:rPr>
              <a:t>se obligue a </a:t>
            </a:r>
            <a:r>
              <a:rPr lang="es-ES_tradnl" altLang="es-AR" sz="2400" i="1" dirty="0" smtClean="0">
                <a:solidFill>
                  <a:srgbClr val="002060"/>
                </a:solidFill>
                <a:latin typeface="Calibri"/>
              </a:rPr>
              <a:t>prestar servicios en favor de otra persona y bajo </a:t>
            </a:r>
            <a:r>
              <a:rPr lang="es-ES_tradnl" altLang="es-AR" sz="2400" i="1" dirty="0">
                <a:solidFill>
                  <a:srgbClr val="002060"/>
                </a:solidFill>
                <a:latin typeface="Calibri"/>
              </a:rPr>
              <a:t>la</a:t>
            </a:r>
            <a:r>
              <a:rPr lang="es-ES_tradnl" altLang="es-AR" sz="2400" i="1" dirty="0">
                <a:solidFill>
                  <a:srgbClr val="EEECE1"/>
                </a:solidFill>
                <a:latin typeface="Calibri"/>
              </a:rPr>
              <a:t> </a:t>
            </a:r>
            <a:r>
              <a:rPr lang="es-ES_tradnl" altLang="es-AR" sz="2400" i="1" dirty="0">
                <a:solidFill>
                  <a:srgbClr val="FF0066"/>
                </a:solidFill>
                <a:latin typeface="Calibri"/>
              </a:rPr>
              <a:t>dependencia </a:t>
            </a:r>
            <a:r>
              <a:rPr lang="es-ES_tradnl" altLang="es-AR" sz="2400" i="1" dirty="0">
                <a:solidFill>
                  <a:srgbClr val="002060"/>
                </a:solidFill>
                <a:latin typeface="Calibri"/>
              </a:rPr>
              <a:t>de esta, durante un periodo determinado o indeterminado de tiempo, mediante el pago de una</a:t>
            </a:r>
            <a:r>
              <a:rPr lang="es-ES_tradnl" altLang="es-AR" sz="2400" i="1" dirty="0">
                <a:solidFill>
                  <a:srgbClr val="EEECE1"/>
                </a:solidFill>
                <a:latin typeface="Calibri"/>
              </a:rPr>
              <a:t> </a:t>
            </a:r>
            <a:r>
              <a:rPr lang="es-ES_tradnl" altLang="es-AR" sz="2400" i="1" dirty="0">
                <a:solidFill>
                  <a:srgbClr val="FF0066"/>
                </a:solidFill>
                <a:latin typeface="Calibri"/>
              </a:rPr>
              <a:t>remuneración.</a:t>
            </a:r>
            <a:r>
              <a:rPr lang="es-ES_tradnl" altLang="es-AR" sz="2400" i="1" dirty="0">
                <a:solidFill>
                  <a:srgbClr val="EEECE1"/>
                </a:solidFill>
                <a:latin typeface="Calibri"/>
              </a:rPr>
              <a:t> </a:t>
            </a:r>
            <a:r>
              <a:rPr lang="es-ES_tradnl" altLang="es-AR" sz="2400" i="1" dirty="0">
                <a:solidFill>
                  <a:srgbClr val="002060"/>
                </a:solidFill>
                <a:latin typeface="Calibri"/>
              </a:rPr>
              <a:t>Sus cláusulas, en cuanto a las formas y condiciones de la prestación, quedan sometidas a las disposiciones de </a:t>
            </a:r>
            <a:r>
              <a:rPr lang="es-ES_tradnl" altLang="es-AR" sz="2400" i="1" dirty="0">
                <a:solidFill>
                  <a:srgbClr val="FF0066"/>
                </a:solidFill>
                <a:latin typeface="Calibri"/>
              </a:rPr>
              <a:t>orden público,</a:t>
            </a:r>
            <a:r>
              <a:rPr lang="es-ES_tradnl" altLang="es-AR" sz="2400" i="1" dirty="0">
                <a:solidFill>
                  <a:srgbClr val="EEECE1"/>
                </a:solidFill>
                <a:latin typeface="Calibri"/>
              </a:rPr>
              <a:t> </a:t>
            </a:r>
            <a:r>
              <a:rPr lang="es-ES_tradnl" altLang="es-AR" sz="2400" i="1" dirty="0">
                <a:solidFill>
                  <a:srgbClr val="002060"/>
                </a:solidFill>
                <a:latin typeface="Calibri"/>
              </a:rPr>
              <a:t>los estatutos, las convenciones colectivas de trabajo y laudos con fuerza de tales y los usos y costumbres</a:t>
            </a:r>
            <a:r>
              <a:rPr lang="es-ES_tradnl" altLang="es-AR" sz="2400" dirty="0">
                <a:solidFill>
                  <a:srgbClr val="002060"/>
                </a:solidFill>
                <a:latin typeface="Calibri"/>
              </a:rPr>
              <a:t>. (art.21)</a:t>
            </a:r>
          </a:p>
          <a:p>
            <a:pPr algn="just"/>
            <a:endParaRPr lang="es-AR" sz="2400" dirty="0" smtClean="0"/>
          </a:p>
          <a:p>
            <a:pPr algn="just"/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512687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3428</TotalTime>
  <Words>2241</Words>
  <Application>Microsoft Office PowerPoint</Application>
  <PresentationFormat>Panorámica</PresentationFormat>
  <Paragraphs>272</Paragraphs>
  <Slides>37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4" baseType="lpstr">
      <vt:lpstr>Arial</vt:lpstr>
      <vt:lpstr>Calibri</vt:lpstr>
      <vt:lpstr>Garamond</vt:lpstr>
      <vt:lpstr>Times New Roman</vt:lpstr>
      <vt:lpstr>Verdana</vt:lpstr>
      <vt:lpstr>Wingdings</vt:lpstr>
      <vt:lpstr>Orgánico</vt:lpstr>
      <vt:lpstr>DERECHO LABORAL</vt:lpstr>
      <vt:lpstr>FUENTES</vt:lpstr>
      <vt:lpstr>CONSTITUCION NACIONAL</vt:lpstr>
      <vt:lpstr>CONSTITUCION NACIONAL</vt:lpstr>
      <vt:lpstr>PRINCIPIOS APLICABLES AL DERECHO LABORAL</vt:lpstr>
      <vt:lpstr> PRINCIPIOS EN LA APLICACIÓN DE LA LEY LABORAL</vt:lpstr>
      <vt:lpstr>Ámbito de Aplicación</vt:lpstr>
      <vt:lpstr>Ley 20.744</vt:lpstr>
      <vt:lpstr>CONTRATO DE TRABAJO</vt:lpstr>
      <vt:lpstr>Sujetos del Contrato de Trabajo</vt:lpstr>
      <vt:lpstr>RELACION DE DEPENDENCIA</vt:lpstr>
      <vt:lpstr>EXCEPCIONES A LA PRESUNCIÓN</vt:lpstr>
      <vt:lpstr>ESTRUCTURA DE LA RELACION DE DEPENDENCIA</vt:lpstr>
      <vt:lpstr> TRABAJADOR EN RELACION DE DEPENDENCIA   TRABAJADOR INDEPENDIENTE</vt:lpstr>
      <vt:lpstr>REQUISITOS DEL CONTRATO DE TRABAJO</vt:lpstr>
      <vt:lpstr>MODALIDADES CONTRACTUALES</vt:lpstr>
      <vt:lpstr>MODALIDADES DE CONTRATACION</vt:lpstr>
      <vt:lpstr>DERECHOS Y OBLIGACIONES</vt:lpstr>
      <vt:lpstr>Deberes </vt:lpstr>
      <vt:lpstr>EMPLEADOR Derechos</vt:lpstr>
      <vt:lpstr>Licencias ordinarias (Según la antigüedad) 14 días corridos menos de 5 años 21 días entre 5 y 10 años 28 días entre 10 y 20 años 35 días mas de 20 años Licencias Extraordinarias  por nacimiento de hijo (2)  por matrimonio (10) por fallecimiento de cónyuge, hijo o padres (3) por fallecimiento de hermano (1) por exámenes (10 por año)</vt:lpstr>
      <vt:lpstr>Suspensión de los efectos del Contrato de Trabajo</vt:lpstr>
      <vt:lpstr>Extinción del Contrato de Trabajo</vt:lpstr>
      <vt:lpstr>DESPIDO</vt:lpstr>
      <vt:lpstr>ACCIDENTES DE TRABAJO </vt:lpstr>
      <vt:lpstr>ACCIDENTES EN EL TRABAJO</vt:lpstr>
      <vt:lpstr>ACCIDENTES EN EL TRABAJO  (Ley 24557) </vt:lpstr>
      <vt:lpstr>ACCIDENTE DE TRABAJO </vt:lpstr>
      <vt:lpstr>Enfermedades Profesionales</vt:lpstr>
      <vt:lpstr>Exámenes Médicos según el sistema de riesgos del trabajo Resl N° 37/10</vt:lpstr>
      <vt:lpstr>PLAN DE ACCION</vt:lpstr>
      <vt:lpstr>INCAPACIDAD LABORAL </vt:lpstr>
      <vt:lpstr>ILT</vt:lpstr>
      <vt:lpstr>INCAPACIDAD LABORAL</vt:lpstr>
      <vt:lpstr>Incapacidad Permanente Total (IPT)  (más del 66%) </vt:lpstr>
      <vt:lpstr>RESUMEN</vt:lpstr>
      <vt:lpstr>RESUMEN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DERECHO LABORAL</dc:title>
  <dc:creator>Alfredo</dc:creator>
  <cp:lastModifiedBy>Alfredo</cp:lastModifiedBy>
  <cp:revision>40</cp:revision>
  <dcterms:created xsi:type="dcterms:W3CDTF">2017-06-12T13:03:39Z</dcterms:created>
  <dcterms:modified xsi:type="dcterms:W3CDTF">2026-05-19T19:42:02Z</dcterms:modified>
</cp:coreProperties>
</file>