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77" r:id="rId4"/>
    <p:sldId id="276" r:id="rId5"/>
    <p:sldId id="278" r:id="rId6"/>
    <p:sldId id="270" r:id="rId7"/>
    <p:sldId id="271" r:id="rId8"/>
    <p:sldId id="280" r:id="rId9"/>
    <p:sldId id="281" r:id="rId10"/>
    <p:sldId id="268" r:id="rId11"/>
    <p:sldId id="282" r:id="rId12"/>
    <p:sldId id="283" r:id="rId13"/>
    <p:sldId id="269" r:id="rId14"/>
    <p:sldId id="272" r:id="rId15"/>
    <p:sldId id="273" r:id="rId16"/>
    <p:sldId id="275" r:id="rId17"/>
    <p:sldId id="284" r:id="rId18"/>
    <p:sldId id="285" r:id="rId19"/>
    <p:sldId id="286" r:id="rId20"/>
    <p:sldId id="287" r:id="rId21"/>
    <p:sldId id="290" r:id="rId22"/>
    <p:sldId id="292" r:id="rId23"/>
    <p:sldId id="293" r:id="rId24"/>
    <p:sldId id="289" r:id="rId25"/>
    <p:sldId id="288" r:id="rId26"/>
    <p:sldId id="291" r:id="rId27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B4F7018-A1AD-463E-B762-16758BB4452A}">
          <p14:sldIdLst>
            <p14:sldId id="257"/>
            <p14:sldId id="267"/>
            <p14:sldId id="277"/>
            <p14:sldId id="276"/>
            <p14:sldId id="278"/>
            <p14:sldId id="270"/>
            <p14:sldId id="271"/>
            <p14:sldId id="280"/>
            <p14:sldId id="281"/>
            <p14:sldId id="268"/>
            <p14:sldId id="282"/>
            <p14:sldId id="283"/>
            <p14:sldId id="269"/>
            <p14:sldId id="272"/>
            <p14:sldId id="273"/>
            <p14:sldId id="275"/>
            <p14:sldId id="284"/>
            <p14:sldId id="285"/>
            <p14:sldId id="286"/>
            <p14:sldId id="287"/>
            <p14:sldId id="290"/>
            <p14:sldId id="292"/>
            <p14:sldId id="293"/>
            <p14:sldId id="289"/>
            <p14:sldId id="288"/>
            <p14:sldId id="2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414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C6477D-34AA-4F7F-ABF7-9D36B65B3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7D56154-47E9-4EDE-A5D2-7935DC408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81155F-F72E-42B8-A7E9-0538745F4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363FC-5A80-48E4-92F8-E9F93956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13D153-C714-49E9-BB9A-EC587434F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20774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FA462-B81D-4ADA-8E72-995942F8C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BE99E68-2292-4747-811E-67EB0A8C8E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FF78114-E70A-43E9-BD29-2116EFB6E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79FADE-9769-4AD9-A4E6-F17510F141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70CD9A-AE9A-44A1-A658-7667AA5D9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6658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2B587B-C386-408F-925B-0797ED9CE1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2B84D17-C8D8-46D5-AE00-9F92C3C44B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66A659-CE06-4FD4-A22E-A9DF0B5C7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9D2FD-FB60-4947-A7A3-EC31ECF89E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3F75C08-59C5-45AD-B128-B436C1C3D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4123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4833A1-1522-467C-B392-C25E4003CC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0F76B6-CA90-48A6-9B22-BFD7F24532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964D0B-8CD9-4092-8D39-25A691386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8E42A64-FA7C-4E80-9519-126A616A7D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2DF679-5F3B-4808-AA25-92AB236C4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622834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B16021-0C73-4903-8A42-D66FC902B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6824C7E-DA1D-4D44-B817-0DDEEC5F8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B85080-69AF-4BBD-8204-863197676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F2C6BB-F9CC-4EC2-9552-6EC5F11C5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6C40DE0-834A-470A-AA00-C13407724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51023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95311-706B-4075-8E7C-9C322B327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95B6913-70B3-4525-B3AF-2536FF1DD4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2229725-BF6D-4559-9537-54A66C521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01CBD3B-987C-43A6-BE56-258CE0ED5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3C48065-C9C9-4AA5-94E9-2351A5E78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8FF7B7-3AB2-4293-83E5-AFAA5A379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9633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67BAAF-60FC-46D2-AD2A-B0F48DD37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19C9E4-DF7A-4DB4-943D-2BF458475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DF2D9A5-D35F-4505-B7F2-2202B1EE0A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F2ECDFD-9C13-4F97-B37B-8050826D44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58D8848-7EC1-46D2-B82E-F10283C395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82AB91E-39B0-49AC-96FB-ED2EEDFF7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003FFD8-888F-49A0-8B3E-C7CD9FFF9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824D434-85B7-4502-BD59-C87DB7017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819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121C2A-BC7D-478A-8922-C935F4BE7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6F44FD-F20A-40E1-856D-92FEB4E39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C300F8-ECA1-4DE4-AA7D-F3260364F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FAD4EE4-0E01-428F-8CC1-70DA35AE0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101768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6888A16-2B91-4653-81F9-9199441F9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8AE4B9D-F190-4313-BBCD-D4C17839F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AC31D0F-90E8-4496-8E6C-FFB1886EC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19489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433180-7BFD-491C-87F8-83D0190D2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36DCFD-5CB5-4319-BC42-4705CD4CB8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991B4B-6C8F-4025-96CA-72AEA8A1AA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1E7F72-30E1-4FF1-8CD8-F7AEA8295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F24AB66-542D-4EF9-B222-A9A8350D4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722EAF7-055A-4234-B930-B075F12BE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136037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91480B-44C3-40B2-8208-9DA417E71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2B5FBF3-0A83-41C4-A7E4-5E755E9821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03C2867-A484-453B-96F7-C1F677F569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4123C55-A6CE-429D-9887-EA25307E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EF47AC-0C2B-456C-ABEC-B4320353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0D868E3-9335-4A2A-863C-C12B78C8D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66853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B897585-9F58-42B1-A51F-8D862EAB8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9DBE8E8-CD3F-405C-A321-1E617FAAFD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B31165-F476-42E7-BE5E-9600357CC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53B73-2120-4E15-8D0B-D0DF2D100A20}" type="datetimeFigureOut">
              <a:rPr lang="es-AR" smtClean="0"/>
              <a:t>9/3/2026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ACDB96-4187-4773-A691-DF620E99CF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B5C1B1-B8B7-4C0F-AFD3-CFB018D185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30FCFB-9A90-43D8-85A6-B22081C90A1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63455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33EAE639-52E1-470B-8946-28B46365DE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22032" y="-123092"/>
            <a:ext cx="13295917" cy="71627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2981EC3-34F7-460C-91AB-B00585F61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8406"/>
            <a:ext cx="12172643" cy="6410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919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D925A9-E87B-4839-8BF0-F04F63081A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48412"/>
          </a:xfrm>
        </p:spPr>
        <p:txBody>
          <a:bodyPr>
            <a:normAutofit/>
          </a:bodyPr>
          <a:lstStyle/>
          <a:p>
            <a:pPr algn="ctr"/>
            <a:r>
              <a:rPr lang="es-MX" sz="4000" dirty="0"/>
              <a:t>¿Cuándo no se puede utilizar la jacobiana inversa?</a:t>
            </a:r>
            <a:endParaRPr lang="es-AR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751390-082D-4085-9E4B-A3A7D340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3461"/>
            <a:ext cx="10515600" cy="539453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Hay redundancia (</a:t>
            </a:r>
            <a:r>
              <a:rPr lang="es-AR" dirty="0" err="1"/>
              <a:t>ej</a:t>
            </a:r>
            <a:r>
              <a:rPr lang="es-AR" dirty="0"/>
              <a:t>: 7 GDL)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Hay menos GDL que variables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AR" dirty="0"/>
              <a:t>Cerca de singularidad (ver </a:t>
            </a:r>
            <a:r>
              <a:rPr lang="es-AR" dirty="0" err="1"/>
              <a:t>slides</a:t>
            </a:r>
            <a:r>
              <a:rPr lang="es-AR" dirty="0"/>
              <a:t> siguientes)</a:t>
            </a:r>
          </a:p>
          <a:p>
            <a:pPr marL="0" indent="0">
              <a:buNone/>
            </a:pPr>
            <a:endParaRPr lang="es-AR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35891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012081A-C32F-4F1B-99D1-5385DD7EE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632" y="632691"/>
            <a:ext cx="8232740" cy="55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01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FB581A-01EC-4DF8-B060-5DD476876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491"/>
            <a:ext cx="10515600" cy="628406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¿Cómo se usa?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4E324C7-DE95-4BD2-BAC1-531EFA3D3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373" y="1518773"/>
            <a:ext cx="9949254" cy="528659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9E90426-8B0C-4504-AF64-03B6971278B6}"/>
              </a:ext>
            </a:extLst>
          </p:cNvPr>
          <p:cNvSpPr txBox="1"/>
          <p:nvPr/>
        </p:nvSpPr>
        <p:spPr>
          <a:xfrm>
            <a:off x="838200" y="899669"/>
            <a:ext cx="10873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>
                <a:solidFill>
                  <a:srgbClr val="FF0000"/>
                </a:solidFill>
              </a:rPr>
              <a:t>Importante: en este curso veremos el jacobiano de espacio, que se representa en las coordenadas base del robot</a:t>
            </a:r>
            <a:endParaRPr lang="es-A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9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54629-5ACD-4749-85AF-84644E1A9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AF50D5-D081-4936-8D7B-EDF41DBE5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FFBD2A4-8C53-43B4-87BB-33EDB6822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82125"/>
            <a:ext cx="12102623" cy="6148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7781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0BF3D1-427E-4450-9DC5-F59961D3E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C1126FE-E4FB-45C0-B52F-2466FBF42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8715E9E-5A06-450F-913D-99F6603B1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431" y="1085647"/>
            <a:ext cx="8977138" cy="468670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E34DDF-6AC8-4B7E-835D-8AFEB21956A3}"/>
              </a:ext>
            </a:extLst>
          </p:cNvPr>
          <p:cNvSpPr txBox="1">
            <a:spLocks/>
          </p:cNvSpPr>
          <p:nvPr/>
        </p:nvSpPr>
        <p:spPr>
          <a:xfrm>
            <a:off x="295250" y="132044"/>
            <a:ext cx="11432490" cy="15277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37EA93E-C066-4A98-852C-ED7BE7AD0C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5" y="369119"/>
            <a:ext cx="12176185" cy="635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397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93ECBF-C01D-4FF6-B1F7-2EA5B38A6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496521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/>
              <a:t>Método 2: Geométrico</a:t>
            </a:r>
            <a:endParaRPr lang="es-AR" sz="4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196C5F6-105E-48FB-A8A6-888A38D456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3179" y="1671498"/>
            <a:ext cx="6201640" cy="4191585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C1E02FDB-B257-4066-9D8E-FF29B670F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693" y="5947814"/>
            <a:ext cx="2876951" cy="77163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406FF8A8-9768-45B0-B22A-8F02682073AB}"/>
              </a:ext>
            </a:extLst>
          </p:cNvPr>
          <p:cNvSpPr txBox="1"/>
          <p:nvPr/>
        </p:nvSpPr>
        <p:spPr>
          <a:xfrm>
            <a:off x="1343025" y="1094824"/>
            <a:ext cx="104034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 velocidad del efector final es la suma de las velocidades que produce cada articulación.</a:t>
            </a:r>
            <a:endParaRPr lang="es-AR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93B3E859-FA48-4CEA-9A03-9BF11F56CED2}"/>
              </a:ext>
            </a:extLst>
          </p:cNvPr>
          <p:cNvSpPr/>
          <p:nvPr/>
        </p:nvSpPr>
        <p:spPr>
          <a:xfrm>
            <a:off x="2406693" y="5947814"/>
            <a:ext cx="2876951" cy="77163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B0ADFEF0-A2A8-44F2-BA57-0E68AA050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8385" y="1862406"/>
            <a:ext cx="390580" cy="400106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9DBFB51E-1BF3-43CA-B17B-5E05302C907C}"/>
              </a:ext>
            </a:extLst>
          </p:cNvPr>
          <p:cNvSpPr txBox="1"/>
          <p:nvPr/>
        </p:nvSpPr>
        <p:spPr>
          <a:xfrm>
            <a:off x="7863141" y="1893180"/>
            <a:ext cx="609746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Velocidad lineal del efector final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F8AA8CD9-390A-4FA3-BB3C-CA1CA7D9C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8385" y="2295964"/>
            <a:ext cx="523948" cy="333422"/>
          </a:xfrm>
          <a:prstGeom prst="rect">
            <a:avLst/>
          </a:prstGeom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7D70EE70-3B19-40CF-8142-05D4429A1828}"/>
              </a:ext>
            </a:extLst>
          </p:cNvPr>
          <p:cNvSpPr txBox="1"/>
          <p:nvPr/>
        </p:nvSpPr>
        <p:spPr>
          <a:xfrm>
            <a:off x="7892333" y="2322204"/>
            <a:ext cx="69790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Es el eje z del sistema DH del </a:t>
            </a:r>
            <a:r>
              <a:rPr lang="es-MX" sz="1600" dirty="0" err="1"/>
              <a:t>joint</a:t>
            </a:r>
            <a:r>
              <a:rPr lang="es-MX" sz="1600" dirty="0"/>
              <a:t> anterior.</a:t>
            </a:r>
            <a:endParaRPr lang="es-AR" sz="1600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7532F6DA-B517-4A70-9A29-C48EFB47D2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3815" y="2660762"/>
            <a:ext cx="323895" cy="323895"/>
          </a:xfrm>
          <a:prstGeom prst="rect">
            <a:avLst/>
          </a:prstGeom>
        </p:spPr>
      </p:pic>
      <p:sp>
        <p:nvSpPr>
          <p:cNvPr id="22" name="CuadroTexto 21">
            <a:extLst>
              <a:ext uri="{FF2B5EF4-FFF2-40B4-BE49-F238E27FC236}">
                <a16:creationId xmlns:a16="http://schemas.microsoft.com/office/drawing/2014/main" id="{BEE0BDB0-F37D-4598-8710-2C6C0CF0C7F5}"/>
              </a:ext>
            </a:extLst>
          </p:cNvPr>
          <p:cNvSpPr txBox="1"/>
          <p:nvPr/>
        </p:nvSpPr>
        <p:spPr>
          <a:xfrm>
            <a:off x="7892333" y="2717776"/>
            <a:ext cx="7436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600" dirty="0"/>
              <a:t>Posición del efector final</a:t>
            </a:r>
          </a:p>
        </p:txBody>
      </p:sp>
      <p:pic>
        <p:nvPicPr>
          <p:cNvPr id="24" name="Imagen 23">
            <a:extLst>
              <a:ext uri="{FF2B5EF4-FFF2-40B4-BE49-F238E27FC236}">
                <a16:creationId xmlns:a16="http://schemas.microsoft.com/office/drawing/2014/main" id="{FFC54EFA-8512-46AB-BB1E-1FD457E8A23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06490" y="3079368"/>
            <a:ext cx="447737" cy="314369"/>
          </a:xfrm>
          <a:prstGeom prst="rect">
            <a:avLst/>
          </a:prstGeom>
        </p:spPr>
      </p:pic>
      <p:sp>
        <p:nvSpPr>
          <p:cNvPr id="26" name="CuadroTexto 25">
            <a:extLst>
              <a:ext uri="{FF2B5EF4-FFF2-40B4-BE49-F238E27FC236}">
                <a16:creationId xmlns:a16="http://schemas.microsoft.com/office/drawing/2014/main" id="{B7B6E7B9-AA16-4525-AA9C-8D4A832B09D0}"/>
              </a:ext>
            </a:extLst>
          </p:cNvPr>
          <p:cNvSpPr txBox="1"/>
          <p:nvPr/>
        </p:nvSpPr>
        <p:spPr>
          <a:xfrm>
            <a:off x="7914112" y="3100663"/>
            <a:ext cx="76648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Posición del origen del </a:t>
            </a:r>
            <a:r>
              <a:rPr lang="es-MX" sz="1600" dirty="0" err="1"/>
              <a:t>joint</a:t>
            </a:r>
            <a:r>
              <a:rPr lang="es-MX" sz="1600" dirty="0"/>
              <a:t> i</a:t>
            </a:r>
            <a:endParaRPr lang="es-AR" sz="1600" dirty="0"/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FECCA543-9D2D-40FB-A131-EB7A189CC589}"/>
              </a:ext>
            </a:extLst>
          </p:cNvPr>
          <p:cNvSpPr txBox="1"/>
          <p:nvPr/>
        </p:nvSpPr>
        <p:spPr>
          <a:xfrm>
            <a:off x="8485692" y="3489237"/>
            <a:ext cx="7790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Vector desde el </a:t>
            </a:r>
            <a:r>
              <a:rPr lang="es-MX" sz="1600" dirty="0" err="1"/>
              <a:t>joint</a:t>
            </a:r>
            <a:r>
              <a:rPr lang="es-MX" sz="1600" dirty="0"/>
              <a:t> hasta el efector final</a:t>
            </a:r>
            <a:endParaRPr lang="es-AR" sz="1600" dirty="0"/>
          </a:p>
        </p:txBody>
      </p:sp>
      <p:pic>
        <p:nvPicPr>
          <p:cNvPr id="30" name="Imagen 29">
            <a:extLst>
              <a:ext uri="{FF2B5EF4-FFF2-40B4-BE49-F238E27FC236}">
                <a16:creationId xmlns:a16="http://schemas.microsoft.com/office/drawing/2014/main" id="{00AB1C3D-E0A6-4A01-AC1C-98807DB507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42532" y="3425109"/>
            <a:ext cx="1143160" cy="381053"/>
          </a:xfrm>
          <a:prstGeom prst="rect">
            <a:avLst/>
          </a:prstGeom>
        </p:spPr>
      </p:pic>
      <p:pic>
        <p:nvPicPr>
          <p:cNvPr id="32" name="Imagen 31">
            <a:extLst>
              <a:ext uri="{FF2B5EF4-FFF2-40B4-BE49-F238E27FC236}">
                <a16:creationId xmlns:a16="http://schemas.microsoft.com/office/drawing/2014/main" id="{FAEBE6B0-423C-4FD0-A239-6ED37C49B07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52130" y="3837534"/>
            <a:ext cx="352474" cy="362001"/>
          </a:xfrm>
          <a:prstGeom prst="rect">
            <a:avLst/>
          </a:prstGeom>
        </p:spPr>
      </p:pic>
      <p:sp>
        <p:nvSpPr>
          <p:cNvPr id="34" name="CuadroTexto 33">
            <a:extLst>
              <a:ext uri="{FF2B5EF4-FFF2-40B4-BE49-F238E27FC236}">
                <a16:creationId xmlns:a16="http://schemas.microsoft.com/office/drawing/2014/main" id="{DAB51A46-96C7-4B36-AFC9-73F5C8AC0987}"/>
              </a:ext>
            </a:extLst>
          </p:cNvPr>
          <p:cNvSpPr txBox="1"/>
          <p:nvPr/>
        </p:nvSpPr>
        <p:spPr>
          <a:xfrm>
            <a:off x="7863141" y="3865906"/>
            <a:ext cx="813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Velocidad angular de la articulación.</a:t>
            </a:r>
            <a:endParaRPr lang="es-AR" sz="1600" dirty="0"/>
          </a:p>
        </p:txBody>
      </p:sp>
      <p:pic>
        <p:nvPicPr>
          <p:cNvPr id="36" name="Imagen 35">
            <a:extLst>
              <a:ext uri="{FF2B5EF4-FFF2-40B4-BE49-F238E27FC236}">
                <a16:creationId xmlns:a16="http://schemas.microsoft.com/office/drawing/2014/main" id="{99EF0A13-2FE5-4422-91B7-06D04B1C9D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8385" y="4286959"/>
            <a:ext cx="609962" cy="246889"/>
          </a:xfrm>
          <a:prstGeom prst="rect">
            <a:avLst/>
          </a:prstGeom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C8A09F81-4022-41E6-AD74-84C4D762ECB1}"/>
              </a:ext>
            </a:extLst>
          </p:cNvPr>
          <p:cNvSpPr txBox="1"/>
          <p:nvPr/>
        </p:nvSpPr>
        <p:spPr>
          <a:xfrm>
            <a:off x="7978347" y="4254056"/>
            <a:ext cx="81399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dirty="0"/>
              <a:t>Radio de giro</a:t>
            </a:r>
          </a:p>
        </p:txBody>
      </p:sp>
      <p:sp>
        <p:nvSpPr>
          <p:cNvPr id="41" name="CuadroTexto 40">
            <a:extLst>
              <a:ext uri="{FF2B5EF4-FFF2-40B4-BE49-F238E27FC236}">
                <a16:creationId xmlns:a16="http://schemas.microsoft.com/office/drawing/2014/main" id="{0A74EF55-436D-4366-B440-6ECB4403BA42}"/>
              </a:ext>
            </a:extLst>
          </p:cNvPr>
          <p:cNvSpPr txBox="1"/>
          <p:nvPr/>
        </p:nvSpPr>
        <p:spPr>
          <a:xfrm>
            <a:off x="5736531" y="6141827"/>
            <a:ext cx="211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Velocidad tangencial</a:t>
            </a:r>
            <a:endParaRPr lang="es-AR" dirty="0"/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id="{977C6B35-0074-4397-B348-9B6A8F410BEB}"/>
              </a:ext>
            </a:extLst>
          </p:cNvPr>
          <p:cNvSpPr txBox="1"/>
          <p:nvPr/>
        </p:nvSpPr>
        <p:spPr>
          <a:xfrm>
            <a:off x="4505436" y="549975"/>
            <a:ext cx="3181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dirty="0"/>
              <a:t>Velocidad tangencial</a:t>
            </a:r>
            <a:endParaRPr lang="es-AR" sz="2800" dirty="0"/>
          </a:p>
        </p:txBody>
      </p:sp>
      <p:cxnSp>
        <p:nvCxnSpPr>
          <p:cNvPr id="44" name="Conector recto de flecha 43">
            <a:extLst>
              <a:ext uri="{FF2B5EF4-FFF2-40B4-BE49-F238E27FC236}">
                <a16:creationId xmlns:a16="http://schemas.microsoft.com/office/drawing/2014/main" id="{ED72CBFD-AD08-4198-A824-59CA475E86A6}"/>
              </a:ext>
            </a:extLst>
          </p:cNvPr>
          <p:cNvCxnSpPr>
            <a:stCxn id="41" idx="1"/>
            <a:endCxn id="10" idx="3"/>
          </p:cNvCxnSpPr>
          <p:nvPr/>
        </p:nvCxnSpPr>
        <p:spPr>
          <a:xfrm flipH="1">
            <a:off x="5283644" y="6326493"/>
            <a:ext cx="452887" cy="71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27923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AE5467-A230-4C29-B9C0-CF6CB8186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0149"/>
            <a:ext cx="10515600" cy="45256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dirty="0"/>
              <a:t>¿Qué es la formula que vimos?</a:t>
            </a:r>
            <a:endParaRPr lang="es-AR" sz="40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0917C6-40EA-4216-9B98-6E4EED29E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2552"/>
          </a:xfrm>
        </p:spPr>
        <p:txBody>
          <a:bodyPr/>
          <a:lstStyle/>
          <a:p>
            <a:pPr marL="0" indent="0">
              <a:buNone/>
            </a:pPr>
            <a:r>
              <a:rPr lang="es-MX" sz="1600" dirty="0"/>
              <a:t>Cuando una articulación gira: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sz="1600" dirty="0"/>
              <a:t>el efector final describe un movimiento circular alrededor del eje del </a:t>
            </a:r>
            <a:r>
              <a:rPr lang="es-MX" sz="1600" dirty="0" err="1"/>
              <a:t>joint</a:t>
            </a:r>
            <a:r>
              <a:rPr lang="es-MX" sz="1600" dirty="0"/>
              <a:t>.</a:t>
            </a:r>
          </a:p>
          <a:p>
            <a:r>
              <a:rPr lang="es-MX" sz="1600" dirty="0"/>
              <a:t>La velocidad de un punto que gira alrededor de un eje es: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B32E5CC-A2CA-4A99-A368-3C4988E9A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7524" y="808350"/>
            <a:ext cx="2876951" cy="77163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F10340A-6556-42BE-98AD-A9013311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859" y="3039384"/>
            <a:ext cx="1133633" cy="371527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46CFC60-248B-4570-9DBA-C695B757A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3438373"/>
            <a:ext cx="2953162" cy="1009791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C34681E-0BAD-4953-922C-A8D864451E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352" y="4450455"/>
            <a:ext cx="5334744" cy="838317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0652D004-6FF2-4D1D-83D4-17E2AD995A7F}"/>
              </a:ext>
            </a:extLst>
          </p:cNvPr>
          <p:cNvSpPr txBox="1"/>
          <p:nvPr/>
        </p:nvSpPr>
        <p:spPr>
          <a:xfrm>
            <a:off x="3112477" y="5459664"/>
            <a:ext cx="5677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Esto es la velocidad que el </a:t>
            </a:r>
            <a:r>
              <a:rPr lang="es-MX" dirty="0" err="1"/>
              <a:t>joint</a:t>
            </a:r>
            <a:r>
              <a:rPr lang="es-MX" dirty="0"/>
              <a:t> i le produce al efector final.</a:t>
            </a:r>
            <a:endParaRPr lang="es-AR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C771D730-2000-48D9-AD49-4DB1A6D7FB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80735" y="2411901"/>
            <a:ext cx="5106113" cy="2991267"/>
          </a:xfrm>
          <a:prstGeom prst="rect">
            <a:avLst/>
          </a:prstGeom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DCED15DF-1C3B-4BB6-9096-60E864A05ECD}"/>
              </a:ext>
            </a:extLst>
          </p:cNvPr>
          <p:cNvSpPr txBox="1"/>
          <p:nvPr/>
        </p:nvSpPr>
        <p:spPr>
          <a:xfrm>
            <a:off x="2409163" y="1029004"/>
            <a:ext cx="211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Velocidad tangencial</a:t>
            </a:r>
            <a:endParaRPr lang="es-AR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4EB1472-75A1-44D9-8C89-580E460C6033}"/>
              </a:ext>
            </a:extLst>
          </p:cNvPr>
          <p:cNvSpPr txBox="1"/>
          <p:nvPr/>
        </p:nvSpPr>
        <p:spPr>
          <a:xfrm>
            <a:off x="1551393" y="4888360"/>
            <a:ext cx="21176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Velocidad tangencial</a:t>
            </a:r>
            <a:endParaRPr lang="es-AR" dirty="0"/>
          </a:p>
        </p:txBody>
      </p: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DE038FC5-9D0C-4EB5-AFCC-1D68F3D62E27}"/>
              </a:ext>
            </a:extLst>
          </p:cNvPr>
          <p:cNvCxnSpPr/>
          <p:nvPr/>
        </p:nvCxnSpPr>
        <p:spPr>
          <a:xfrm>
            <a:off x="3669089" y="5088566"/>
            <a:ext cx="12227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>
            <a:extLst>
              <a:ext uri="{FF2B5EF4-FFF2-40B4-BE49-F238E27FC236}">
                <a16:creationId xmlns:a16="http://schemas.microsoft.com/office/drawing/2014/main" id="{BCE1F3D4-6270-4145-9CD6-E7F166C12E1E}"/>
              </a:ext>
            </a:extLst>
          </p:cNvPr>
          <p:cNvCxnSpPr>
            <a:stCxn id="14" idx="3"/>
            <a:endCxn id="4" idx="1"/>
          </p:cNvCxnSpPr>
          <p:nvPr/>
        </p:nvCxnSpPr>
        <p:spPr>
          <a:xfrm>
            <a:off x="4526859" y="1213670"/>
            <a:ext cx="24736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6497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35EF-642D-4B74-8A8D-1E5D0E95C6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Velocidad angular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8EB96BC-06F8-4BDA-86A7-6A7C4B366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velocidad angular se calcula como la suma de las velocidades angulares individuales alrededor de los respectivos ejes de articulación, que, según la convención de </a:t>
            </a:r>
            <a:r>
              <a:rPr lang="es-AR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Denavit</a:t>
            </a:r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-Hartenberg son simplemente los ejes     de los sistemas de coordenadas correspondientes multiplicados por la velocidad   .</a:t>
            </a:r>
          </a:p>
          <a:p>
            <a:pPr marL="0" indent="0">
              <a:buNone/>
            </a:pP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5CA5359-F7CF-4980-B4FD-DA41179129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5802" y="2136515"/>
            <a:ext cx="342948" cy="22863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BF9E5C61-B869-433C-8733-892CDA84A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8690" y="2365147"/>
            <a:ext cx="167434" cy="29500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FE0CC58F-A1E2-4581-AA44-84B8FDDD60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05375" y="3081337"/>
            <a:ext cx="2381250" cy="69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222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E2E6E4-F6D8-43E9-B344-47CD8D91A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804"/>
            <a:ext cx="10515600" cy="668487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Matriz Jacobiana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B98554C-18AE-4F24-8629-7DDB325DEB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276724" y="2568943"/>
            <a:ext cx="3638550" cy="138112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5C5D951-3C53-4027-9DCC-52D2379CBEF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00624" y="1637957"/>
            <a:ext cx="2419350" cy="628650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510C2999-C92C-4434-A9A8-2CB6145609A9}"/>
              </a:ext>
            </a:extLst>
          </p:cNvPr>
          <p:cNvSpPr txBox="1"/>
          <p:nvPr/>
        </p:nvSpPr>
        <p:spPr>
          <a:xfrm>
            <a:off x="1055077" y="890824"/>
            <a:ext cx="1084970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A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Ahora tenemos una matriz para cada pose que convierte la velocidad del eje en la velocidad del efector final</a:t>
            </a:r>
            <a:endParaRPr lang="es-AR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8E239B-EE88-4C20-BF02-BD31D32796A0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510212" y="4289057"/>
            <a:ext cx="1171575" cy="5619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78139BA0-46D9-4C7B-9988-28E36A88D94E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5530726" y="4989996"/>
            <a:ext cx="1114425" cy="400050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48DF4956-FF69-4FE8-8003-634D88D58217}"/>
              </a:ext>
            </a:extLst>
          </p:cNvPr>
          <p:cNvSpPr txBox="1"/>
          <p:nvPr/>
        </p:nvSpPr>
        <p:spPr>
          <a:xfrm>
            <a:off x="2333603" y="4385378"/>
            <a:ext cx="27156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Podemos expresarla como:</a:t>
            </a:r>
            <a:endParaRPr lang="es-AR" dirty="0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5A40ED5D-BF82-4F42-98D4-724B03051CA9}"/>
              </a:ext>
            </a:extLst>
          </p:cNvPr>
          <p:cNvPicPr/>
          <p:nvPr/>
        </p:nvPicPr>
        <p:blipFill>
          <a:blip r:embed="rId6"/>
          <a:stretch>
            <a:fillRect/>
          </a:stretch>
        </p:blipFill>
        <p:spPr>
          <a:xfrm>
            <a:off x="5453061" y="5529010"/>
            <a:ext cx="1285875" cy="285750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978EC9D-0731-4B55-833C-4AC62553DDFF}"/>
              </a:ext>
            </a:extLst>
          </p:cNvPr>
          <p:cNvSpPr txBox="1"/>
          <p:nvPr/>
        </p:nvSpPr>
        <p:spPr>
          <a:xfrm>
            <a:off x="3859822" y="5487219"/>
            <a:ext cx="13628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Despejando:</a:t>
            </a:r>
            <a:endParaRPr lang="es-AR" dirty="0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7ABDEC25-D356-4686-8FDA-7F913140042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06015" y="5398662"/>
            <a:ext cx="2114845" cy="504895"/>
          </a:xfrm>
          <a:prstGeom prst="rect">
            <a:avLst/>
          </a:prstGeom>
        </p:spPr>
      </p:pic>
      <p:cxnSp>
        <p:nvCxnSpPr>
          <p:cNvPr id="18" name="Conector recto de flecha 17">
            <a:extLst>
              <a:ext uri="{FF2B5EF4-FFF2-40B4-BE49-F238E27FC236}">
                <a16:creationId xmlns:a16="http://schemas.microsoft.com/office/drawing/2014/main" id="{67D231EA-F3E4-4E85-9BDC-6E2088E5AD04}"/>
              </a:ext>
            </a:extLst>
          </p:cNvPr>
          <p:cNvCxnSpPr>
            <a:stCxn id="12" idx="3"/>
            <a:endCxn id="15" idx="1"/>
          </p:cNvCxnSpPr>
          <p:nvPr/>
        </p:nvCxnSpPr>
        <p:spPr>
          <a:xfrm flipV="1">
            <a:off x="6738936" y="5651110"/>
            <a:ext cx="367079" cy="20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uadroTexto 21">
            <a:extLst>
              <a:ext uri="{FF2B5EF4-FFF2-40B4-BE49-F238E27FC236}">
                <a16:creationId xmlns:a16="http://schemas.microsoft.com/office/drawing/2014/main" id="{AC5355F6-968E-4362-BA3C-A005744B7FE7}"/>
              </a:ext>
            </a:extLst>
          </p:cNvPr>
          <p:cNvSpPr txBox="1"/>
          <p:nvPr/>
        </p:nvSpPr>
        <p:spPr>
          <a:xfrm>
            <a:off x="1351816" y="6150172"/>
            <a:ext cx="980562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Si conocemos la velocidad del efector final, podemos calcular las velocidades articulares necesarias. (Cinemática inversa)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97151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1EB42B-CA68-43AF-B810-E6B63272E5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706659-4ACF-46AC-B46B-D070A9871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Modern </a:t>
            </a:r>
            <a:r>
              <a:rPr lang="es-MX" dirty="0" err="1"/>
              <a:t>robotics</a:t>
            </a:r>
            <a:r>
              <a:rPr lang="es-MX" dirty="0"/>
              <a:t>, </a:t>
            </a:r>
            <a:r>
              <a:rPr lang="es-MX" dirty="0" err="1"/>
              <a:t>Mechanics</a:t>
            </a:r>
            <a:r>
              <a:rPr lang="es-MX" dirty="0"/>
              <a:t>, </a:t>
            </a:r>
            <a:r>
              <a:rPr lang="es-MX" dirty="0" err="1"/>
              <a:t>planning</a:t>
            </a:r>
            <a:r>
              <a:rPr lang="es-MX" dirty="0"/>
              <a:t> and control </a:t>
            </a:r>
            <a:r>
              <a:rPr lang="en-US" dirty="0"/>
              <a:t>Lynch and Park, Cambridge U </a:t>
            </a:r>
          </a:p>
          <a:p>
            <a:r>
              <a:rPr lang="es-MX" dirty="0"/>
              <a:t>Apuntes de catedra de robótica Universidad de Ciencias Aplicadas Karlsruhe</a:t>
            </a:r>
          </a:p>
          <a:p>
            <a:r>
              <a:rPr lang="es-AR" dirty="0" err="1"/>
              <a:t>Sciliano</a:t>
            </a:r>
            <a:r>
              <a:rPr lang="es-AR" dirty="0"/>
              <a:t>, </a:t>
            </a:r>
            <a:r>
              <a:rPr lang="es-AR" dirty="0" err="1"/>
              <a:t>Sciavicco</a:t>
            </a:r>
            <a:r>
              <a:rPr lang="es-AR" dirty="0"/>
              <a:t>, </a:t>
            </a:r>
            <a:r>
              <a:rPr lang="es-AR" dirty="0" err="1"/>
              <a:t>Villani</a:t>
            </a:r>
            <a:r>
              <a:rPr lang="es-AR" dirty="0"/>
              <a:t> y </a:t>
            </a:r>
            <a:r>
              <a:rPr lang="es-AR" dirty="0" err="1"/>
              <a:t>Orioli</a:t>
            </a:r>
            <a:r>
              <a:rPr lang="es-AR" dirty="0"/>
              <a:t>: </a:t>
            </a:r>
            <a:r>
              <a:rPr lang="es-AR" dirty="0" err="1"/>
              <a:t>Robotics</a:t>
            </a:r>
            <a:r>
              <a:rPr lang="es-AR" dirty="0"/>
              <a:t>- </a:t>
            </a:r>
            <a:r>
              <a:rPr lang="es-AR" dirty="0" err="1"/>
              <a:t>Modelling</a:t>
            </a:r>
            <a:r>
              <a:rPr lang="es-AR" dirty="0"/>
              <a:t> </a:t>
            </a:r>
            <a:r>
              <a:rPr lang="es-AR" dirty="0" err="1"/>
              <a:t>Planning</a:t>
            </a:r>
            <a:r>
              <a:rPr lang="es-AR" dirty="0"/>
              <a:t> and Control, Springer</a:t>
            </a:r>
            <a:endParaRPr lang="es-MX" dirty="0"/>
          </a:p>
          <a:p>
            <a:r>
              <a:rPr lang="es-MX" dirty="0" err="1"/>
              <a:t>Shabana</a:t>
            </a:r>
            <a:r>
              <a:rPr lang="es-MX" dirty="0"/>
              <a:t>, A. A.: </a:t>
            </a:r>
            <a:r>
              <a:rPr lang="es-MX" dirty="0" err="1"/>
              <a:t>Computational</a:t>
            </a:r>
            <a:r>
              <a:rPr lang="es-MX" dirty="0"/>
              <a:t> Dynamics, 2.ª edición, John Wiley &amp; </a:t>
            </a:r>
            <a:r>
              <a:rPr lang="es-MX" dirty="0" err="1"/>
              <a:t>Sons,Nueva</a:t>
            </a:r>
            <a:r>
              <a:rPr lang="es-MX" dirty="0"/>
              <a:t> York 2003.</a:t>
            </a:r>
          </a:p>
          <a:p>
            <a:r>
              <a:rPr lang="es-MX" dirty="0" err="1"/>
              <a:t>Shabana</a:t>
            </a:r>
            <a:r>
              <a:rPr lang="es-MX" dirty="0"/>
              <a:t>, A. A.: Dynamics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Multibody</a:t>
            </a:r>
            <a:r>
              <a:rPr lang="es-MX" dirty="0"/>
              <a:t> </a:t>
            </a:r>
            <a:r>
              <a:rPr lang="es-MX" dirty="0" err="1"/>
              <a:t>Systems</a:t>
            </a:r>
            <a:r>
              <a:rPr lang="es-MX" dirty="0"/>
              <a:t>, 3.ª edición, John Wiley &amp;</a:t>
            </a:r>
            <a:r>
              <a:rPr lang="es-MX" dirty="0" err="1"/>
              <a:t>Sons</a:t>
            </a:r>
            <a:r>
              <a:rPr lang="es-MX" dirty="0"/>
              <a:t>, Nueva York 2005.</a:t>
            </a:r>
          </a:p>
          <a:p>
            <a:r>
              <a:rPr lang="es-MX" dirty="0" err="1"/>
              <a:t>Sciavicco</a:t>
            </a:r>
            <a:r>
              <a:rPr lang="es-MX" dirty="0"/>
              <a:t>, L. , Siciliano, B. : </a:t>
            </a:r>
            <a:r>
              <a:rPr lang="es-MX" dirty="0" err="1"/>
              <a:t>Modelling</a:t>
            </a:r>
            <a:r>
              <a:rPr lang="es-MX" dirty="0"/>
              <a:t> and Control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RobotManipulators</a:t>
            </a:r>
            <a:r>
              <a:rPr lang="es-MX" dirty="0"/>
              <a:t>, McGraw Hill, 1996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20140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16643-1BD5-42F1-8A82-9A4B696C7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931985"/>
          </a:xfrm>
        </p:spPr>
        <p:txBody>
          <a:bodyPr/>
          <a:lstStyle/>
          <a:p>
            <a:pPr algn="ctr"/>
            <a:r>
              <a:rPr lang="es-MX" dirty="0"/>
              <a:t>Matriz Jacobiana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60C53C-E22C-4E18-AAD8-56589F4B1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9971"/>
            <a:ext cx="10515600" cy="5715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000" dirty="0"/>
              <a:t>Al integrar la expresión anterior conseguimos la posición de cada actuador (cinemática inversa)</a:t>
            </a:r>
            <a:endParaRPr lang="es-AR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313D8A5-A750-4D30-B17D-232324C1259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1112" y="2001471"/>
            <a:ext cx="2009775" cy="571500"/>
          </a:xfrm>
          <a:prstGeom prst="rect">
            <a:avLst/>
          </a:prstGeom>
        </p:spPr>
      </p:pic>
      <p:sp>
        <p:nvSpPr>
          <p:cNvPr id="15" name="CuadroTexto 14">
            <a:extLst>
              <a:ext uri="{FF2B5EF4-FFF2-40B4-BE49-F238E27FC236}">
                <a16:creationId xmlns:a16="http://schemas.microsoft.com/office/drawing/2014/main" id="{42384133-FF16-4ACF-93FD-CFE5BE965856}"/>
              </a:ext>
            </a:extLst>
          </p:cNvPr>
          <p:cNvSpPr txBox="1"/>
          <p:nvPr/>
        </p:nvSpPr>
        <p:spPr>
          <a:xfrm>
            <a:off x="2115540" y="4285030"/>
            <a:ext cx="9150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Ahora veremos un ejemplo de un robot SCARA para que se comprenda mejor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8684463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FD321-6B1B-49EE-9ADC-3CA8448FC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Ejemplo Matriz Jacobiana</a:t>
            </a:r>
            <a:endParaRPr lang="es-AR" dirty="0"/>
          </a:p>
        </p:txBody>
      </p:sp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58FEAFF0-2D2E-4020-A477-3DE8801BC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5329" y="1825625"/>
            <a:ext cx="2305372" cy="876422"/>
          </a:xfr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B4E7A2-0BC2-45FE-BC95-F0A4933332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956" y="1825625"/>
            <a:ext cx="5344271" cy="3734321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B170E3D5-B5D4-45C0-9605-720072506B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9701" y="2959258"/>
            <a:ext cx="3286584" cy="733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307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390DE119-B63D-4B8F-828D-9EA10FC65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2335" y="262935"/>
            <a:ext cx="4972744" cy="790685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6F032757-DC55-4944-98C2-255291558A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2067" y="257824"/>
            <a:ext cx="1295581" cy="771633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43CCAB2C-8FBF-4AE1-BB4F-F3C5D8E7C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417" y="1549238"/>
            <a:ext cx="5363323" cy="1286054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519BC1B0-1F61-4FB5-9BF2-DE3B3D3DA3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8707" y="3180783"/>
            <a:ext cx="4734586" cy="1457528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F5F85A3-0A3B-441F-8D4E-BCF7C82A55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1234" y="4983802"/>
            <a:ext cx="4182059" cy="1714739"/>
          </a:xfrm>
          <a:prstGeom prst="rect">
            <a:avLst/>
          </a:prstGeom>
        </p:spPr>
      </p:pic>
      <p:sp>
        <p:nvSpPr>
          <p:cNvPr id="16" name="Rectángulo 15">
            <a:extLst>
              <a:ext uri="{FF2B5EF4-FFF2-40B4-BE49-F238E27FC236}">
                <a16:creationId xmlns:a16="http://schemas.microsoft.com/office/drawing/2014/main" id="{08D262C9-4DE2-4BB7-A8AA-C9352D21C700}"/>
              </a:ext>
            </a:extLst>
          </p:cNvPr>
          <p:cNvSpPr/>
          <p:nvPr/>
        </p:nvSpPr>
        <p:spPr>
          <a:xfrm>
            <a:off x="1037492" y="175846"/>
            <a:ext cx="5363323" cy="102790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09C082DD-0AD4-4F47-A97A-18F9DA5287F1}"/>
              </a:ext>
            </a:extLst>
          </p:cNvPr>
          <p:cNvSpPr/>
          <p:nvPr/>
        </p:nvSpPr>
        <p:spPr>
          <a:xfrm>
            <a:off x="7939454" y="175846"/>
            <a:ext cx="1378194" cy="1027901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DD75A753-B1E7-49B2-AC39-103D2FB538C5}"/>
              </a:ext>
            </a:extLst>
          </p:cNvPr>
          <p:cNvSpPr/>
          <p:nvPr/>
        </p:nvSpPr>
        <p:spPr>
          <a:xfrm>
            <a:off x="3533417" y="1433146"/>
            <a:ext cx="5496283" cy="1538654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8D4174A6-128D-4F09-905A-F3CB8CD308C2}"/>
              </a:ext>
            </a:extLst>
          </p:cNvPr>
          <p:cNvSpPr/>
          <p:nvPr/>
        </p:nvSpPr>
        <p:spPr>
          <a:xfrm>
            <a:off x="3728707" y="3180783"/>
            <a:ext cx="4878962" cy="1457528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E467EF1E-1369-4465-BB4C-191FCC56EB72}"/>
              </a:ext>
            </a:extLst>
          </p:cNvPr>
          <p:cNvSpPr/>
          <p:nvPr/>
        </p:nvSpPr>
        <p:spPr>
          <a:xfrm>
            <a:off x="4149969" y="4983802"/>
            <a:ext cx="4182059" cy="1795067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id="{98A0DC84-2243-4A23-9467-8028CA098A86}"/>
              </a:ext>
            </a:extLst>
          </p:cNvPr>
          <p:cNvCxnSpPr>
            <a:cxnSpLocks/>
            <a:stCxn id="16" idx="2"/>
            <a:endCxn id="18" idx="0"/>
          </p:cNvCxnSpPr>
          <p:nvPr/>
        </p:nvCxnSpPr>
        <p:spPr>
          <a:xfrm>
            <a:off x="3719154" y="1203747"/>
            <a:ext cx="2562405" cy="229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980E95C7-6109-47DD-8ADB-8B5599ADE782}"/>
              </a:ext>
            </a:extLst>
          </p:cNvPr>
          <p:cNvCxnSpPr>
            <a:stCxn id="17" idx="2"/>
            <a:endCxn id="18" idx="0"/>
          </p:cNvCxnSpPr>
          <p:nvPr/>
        </p:nvCxnSpPr>
        <p:spPr>
          <a:xfrm flipH="1">
            <a:off x="6281559" y="1203747"/>
            <a:ext cx="2346992" cy="229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CF1FE916-A574-4BAC-8B54-3CC7E375D408}"/>
              </a:ext>
            </a:extLst>
          </p:cNvPr>
          <p:cNvCxnSpPr>
            <a:stCxn id="18" idx="2"/>
          </p:cNvCxnSpPr>
          <p:nvPr/>
        </p:nvCxnSpPr>
        <p:spPr>
          <a:xfrm>
            <a:off x="6281559" y="2971800"/>
            <a:ext cx="0" cy="208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9D8508CA-2433-4DD0-ADA7-D0B23156CC47}"/>
              </a:ext>
            </a:extLst>
          </p:cNvPr>
          <p:cNvCxnSpPr>
            <a:cxnSpLocks/>
          </p:cNvCxnSpPr>
          <p:nvPr/>
        </p:nvCxnSpPr>
        <p:spPr>
          <a:xfrm>
            <a:off x="6281559" y="4638311"/>
            <a:ext cx="0" cy="2651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4779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B6E794-C793-419B-ACF4-245A0AC6C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¿Qué significa que haya filas de 0?</a:t>
            </a:r>
            <a:endParaRPr lang="es-AR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2227AC4-B4BB-4390-9C8D-B57B82F7FD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34214" y="2076776"/>
            <a:ext cx="4734586" cy="145752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C91ACF4-DC32-43B4-95B0-A7040B412D82}"/>
              </a:ext>
            </a:extLst>
          </p:cNvPr>
          <p:cNvSpPr txBox="1"/>
          <p:nvPr/>
        </p:nvSpPr>
        <p:spPr>
          <a:xfrm>
            <a:off x="1792165" y="3756509"/>
            <a:ext cx="88186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En esa matriz la Jacobiana completa (6×2) de un robot planar de 2 articulaciones.</a:t>
            </a:r>
            <a:br>
              <a:rPr lang="es-MX" dirty="0"/>
            </a:br>
            <a:r>
              <a:rPr lang="es-MX" dirty="0"/>
              <a:t>Las filas con 0 tienen un significado físico muy claro: hay movimientos que el robot no puede producir.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418315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9DA561D0-1448-4FA7-9055-FEE9A6D404A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dirty="0"/>
              <a:t>Singularidades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EAD6ED9-9247-48FD-A438-736B4468D55D}"/>
              </a:ext>
            </a:extLst>
          </p:cNvPr>
          <p:cNvSpPr txBox="1"/>
          <p:nvPr/>
        </p:nvSpPr>
        <p:spPr>
          <a:xfrm>
            <a:off x="740385" y="1588854"/>
            <a:ext cx="107112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Las singularidades en robótica aparecen cuando la matriz Jacobiana pierde rango, lo que provoca que el robot pierda alguna capacidad de movimiento o requiera velocidades articulares infinitas para producir un movimiento del efector final. </a:t>
            </a:r>
            <a:br>
              <a:rPr lang="es-MX" dirty="0"/>
            </a:br>
            <a:endParaRPr lang="es-AR" dirty="0">
              <a:solidFill>
                <a:srgbClr val="FF0000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FBE0272-A039-4610-BD85-754771656BCC}"/>
              </a:ext>
            </a:extLst>
          </p:cNvPr>
          <p:cNvSpPr txBox="1"/>
          <p:nvPr/>
        </p:nvSpPr>
        <p:spPr>
          <a:xfrm>
            <a:off x="785078" y="2664013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Hay direcciones en las que no puede moverse el efector final.</a:t>
            </a:r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4D6E518-827F-428C-967E-DC9C3FEAF0AB}"/>
              </a:ext>
            </a:extLst>
          </p:cNvPr>
          <p:cNvSpPr txBox="1"/>
          <p:nvPr/>
        </p:nvSpPr>
        <p:spPr>
          <a:xfrm>
            <a:off x="785078" y="3190592"/>
            <a:ext cx="60974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Para producir una velocidad cartesiana pequeña se necesitan velocidades articulares infinitas</a:t>
            </a:r>
            <a:endParaRPr lang="es-AR" dirty="0"/>
          </a:p>
        </p:txBody>
      </p:sp>
      <p:pic>
        <p:nvPicPr>
          <p:cNvPr id="2050" name="Picture 2" descr="no puedo entender las singularidades cinemáticas : r/robotics">
            <a:extLst>
              <a:ext uri="{FF2B5EF4-FFF2-40B4-BE49-F238E27FC236}">
                <a16:creationId xmlns:a16="http://schemas.microsoft.com/office/drawing/2014/main" id="{A3A6482B-D8E0-4E38-B783-4DB5636A4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4915" y="4259393"/>
            <a:ext cx="46577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719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2F023B-1399-4C56-8B0C-5D79FE6E5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dirty="0"/>
              <a:t>Ejemplo simple (robot planar 2R)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0E4BC773-26C7-4722-AB8A-B90447458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8102" y="1520131"/>
            <a:ext cx="6430272" cy="3296110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DF0549D-BC41-4CF6-8BFE-FF8C846865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102" y="4816241"/>
            <a:ext cx="5020376" cy="1676634"/>
          </a:xfrm>
          <a:prstGeom prst="rect">
            <a:avLst/>
          </a:prstGeom>
        </p:spPr>
      </p:pic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6CE19EC8-377F-42EC-A08E-9B9D5BB1B92B}"/>
              </a:ext>
            </a:extLst>
          </p:cNvPr>
          <p:cNvCxnSpPr>
            <a:cxnSpLocks/>
          </p:cNvCxnSpPr>
          <p:nvPr/>
        </p:nvCxnSpPr>
        <p:spPr>
          <a:xfrm>
            <a:off x="7293300" y="1690688"/>
            <a:ext cx="0" cy="4802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FB7BD27-17CA-4F9C-AD79-5961B783F2A7}"/>
              </a:ext>
            </a:extLst>
          </p:cNvPr>
          <p:cNvSpPr txBox="1"/>
          <p:nvPr/>
        </p:nvSpPr>
        <p:spPr>
          <a:xfrm>
            <a:off x="7608276" y="1690688"/>
            <a:ext cx="399032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Esto ocurre cuando el robot está completamente estirado o completamente plegado.</a:t>
            </a:r>
          </a:p>
          <a:p>
            <a:r>
              <a:rPr lang="es-MX" dirty="0"/>
              <a:t>En esa posición:</a:t>
            </a:r>
          </a:p>
          <a:p>
            <a:endParaRPr lang="es-MX" dirty="0"/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los dos links quedan alineados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s-MX" dirty="0"/>
              <a:t>el robot pierde capacidad de movimiento lateral</a:t>
            </a:r>
          </a:p>
          <a:p>
            <a:endParaRPr lang="es-MX" dirty="0"/>
          </a:p>
          <a:p>
            <a:r>
              <a:rPr lang="es-MX" dirty="0"/>
              <a:t>El efector final solo puede moverse en una dirección.</a:t>
            </a:r>
          </a:p>
        </p:txBody>
      </p:sp>
    </p:spTree>
    <p:extLst>
      <p:ext uri="{BB962C8B-B14F-4D97-AF65-F5344CB8AC3E}">
        <p14:creationId xmlns:p14="http://schemas.microsoft.com/office/powerpoint/2010/main" val="35237348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5BEA6F-B352-4775-9693-D66B57072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654" y="-180976"/>
            <a:ext cx="10515600" cy="1325563"/>
          </a:xfrm>
        </p:spPr>
        <p:txBody>
          <a:bodyPr/>
          <a:lstStyle/>
          <a:p>
            <a:pPr algn="ctr"/>
            <a:r>
              <a:rPr lang="es-MX" dirty="0"/>
              <a:t>Fin de la teoría de Robótica </a:t>
            </a:r>
            <a:endParaRPr lang="es-AR" dirty="0"/>
          </a:p>
        </p:txBody>
      </p:sp>
      <p:pic>
        <p:nvPicPr>
          <p:cNvPr id="3078" name="Picture 6" descr="La formación en RRHH para afrontar los desafíos de la próxima década">
            <a:extLst>
              <a:ext uri="{FF2B5EF4-FFF2-40B4-BE49-F238E27FC236}">
                <a16:creationId xmlns:a16="http://schemas.microsoft.com/office/drawing/2014/main" id="{E0869C91-C97E-40BA-9128-5B246873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654" y="1575998"/>
            <a:ext cx="9686193" cy="5282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139D44B2-9D35-4971-A52B-C69EABA179A1}"/>
              </a:ext>
            </a:extLst>
          </p:cNvPr>
          <p:cNvSpPr txBox="1"/>
          <p:nvPr/>
        </p:nvSpPr>
        <p:spPr>
          <a:xfrm>
            <a:off x="3798279" y="821422"/>
            <a:ext cx="4322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Ahora les toca estudiar para el final y para el integrador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94400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0616D3-79FE-4056-A5E0-CE2D2A33B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Matrices Jacobianas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13BF6-B7DF-42A6-A194-D08ACF1B69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0930" y="2695202"/>
            <a:ext cx="10515600" cy="4351338"/>
          </a:xfrm>
        </p:spPr>
        <p:txBody>
          <a:bodyPr/>
          <a:lstStyle/>
          <a:p>
            <a:r>
              <a:rPr lang="es-MX" dirty="0"/>
              <a:t>¿Qué es?</a:t>
            </a:r>
          </a:p>
          <a:p>
            <a:r>
              <a:rPr lang="es-MX" dirty="0"/>
              <a:t>¿Para qué me sirve?</a:t>
            </a:r>
          </a:p>
          <a:p>
            <a:r>
              <a:rPr lang="es-MX" dirty="0"/>
              <a:t>¿Cómo la uso?</a:t>
            </a:r>
            <a:endParaRPr lang="es-AR" dirty="0"/>
          </a:p>
        </p:txBody>
      </p:sp>
      <p:pic>
        <p:nvPicPr>
          <p:cNvPr id="4" name="Picture 2" descr="Robot de renderizado 3D aprendiendo o resolviendo fórmulas matemáticas |  Foto Premium">
            <a:extLst>
              <a:ext uri="{FF2B5EF4-FFF2-40B4-BE49-F238E27FC236}">
                <a16:creationId xmlns:a16="http://schemas.microsoft.com/office/drawing/2014/main" id="{80B899B9-D128-4791-B4FD-4D1326B7A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071" y="1714750"/>
            <a:ext cx="6418729" cy="4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75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B984B1-1C7C-4438-BFCB-D54FCD3FB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/>
              <a:t>Matriz jacobiana ¿Que es?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D3AEDE2-3F5D-4F45-99C1-BF909D6F5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82330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s-MX" dirty="0"/>
              <a:t>Es la herramienta matemática que relaciona las </a:t>
            </a:r>
            <a:r>
              <a:rPr lang="es-MX" b="1" dirty="0"/>
              <a:t>velocidades de las articulaciones</a:t>
            </a:r>
            <a:r>
              <a:rPr lang="es-MX" dirty="0"/>
              <a:t> con la </a:t>
            </a:r>
            <a:r>
              <a:rPr lang="es-MX" b="1" dirty="0"/>
              <a:t>velocidad del efector final (TCP)</a:t>
            </a:r>
            <a:r>
              <a:rPr lang="es-MX" dirty="0"/>
              <a:t>.</a:t>
            </a:r>
            <a:endParaRPr lang="es-AR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DD7B00-4CDE-4B91-BCC6-8B706841A9C7}"/>
              </a:ext>
            </a:extLst>
          </p:cNvPr>
          <p:cNvSpPr txBox="1"/>
          <p:nvPr/>
        </p:nvSpPr>
        <p:spPr>
          <a:xfrm>
            <a:off x="2236510" y="4095466"/>
            <a:ext cx="756736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sz="2800" b="1" dirty="0">
                <a:solidFill>
                  <a:srgbClr val="FF0000"/>
                </a:solidFill>
              </a:rPr>
              <a:t>La Jacobiana convierte velocidades de motores en velocidad del efector final.</a:t>
            </a:r>
            <a:endParaRPr lang="es-AR" sz="2800" b="1" dirty="0">
              <a:solidFill>
                <a:srgbClr val="FF0000"/>
              </a:solidFill>
            </a:endParaRP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81B7E6AD-6F21-478A-997F-210A72B9BA55}"/>
              </a:ext>
            </a:extLst>
          </p:cNvPr>
          <p:cNvCxnSpPr>
            <a:cxnSpLocks/>
          </p:cNvCxnSpPr>
          <p:nvPr/>
        </p:nvCxnSpPr>
        <p:spPr>
          <a:xfrm>
            <a:off x="5825764" y="2762534"/>
            <a:ext cx="0" cy="13329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>
            <a:extLst>
              <a:ext uri="{FF2B5EF4-FFF2-40B4-BE49-F238E27FC236}">
                <a16:creationId xmlns:a16="http://schemas.microsoft.com/office/drawing/2014/main" id="{B6400EC6-4F21-4123-BCEE-AC87093D9FD7}"/>
              </a:ext>
            </a:extLst>
          </p:cNvPr>
          <p:cNvSpPr txBox="1"/>
          <p:nvPr/>
        </p:nvSpPr>
        <p:spPr>
          <a:xfrm>
            <a:off x="5825764" y="3212653"/>
            <a:ext cx="609442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400" b="1" dirty="0"/>
              <a:t>En español para mortales no ingenieros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val="4145528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BD4F2218-73F1-4813-B2AB-E45DC8076B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6838" y="1597918"/>
            <a:ext cx="5578323" cy="3901778"/>
          </a:xfr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1FC7CEC9-6BD9-45C1-8E89-45FF8EE1A703}"/>
              </a:ext>
            </a:extLst>
          </p:cNvPr>
          <p:cNvSpPr txBox="1">
            <a:spLocks/>
          </p:cNvSpPr>
          <p:nvPr/>
        </p:nvSpPr>
        <p:spPr>
          <a:xfrm>
            <a:off x="-330926" y="44325"/>
            <a:ext cx="12853852" cy="18540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AR"/>
          </a:p>
        </p:txBody>
      </p:sp>
      <p:pic>
        <p:nvPicPr>
          <p:cNvPr id="7" name="Marcador de contenido 4">
            <a:extLst>
              <a:ext uri="{FF2B5EF4-FFF2-40B4-BE49-F238E27FC236}">
                <a16:creationId xmlns:a16="http://schemas.microsoft.com/office/drawing/2014/main" id="{3B80F103-61E2-49DE-A5AC-9C1114865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48" y="763571"/>
            <a:ext cx="7802304" cy="54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1638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B393A50A-C49A-42D1-98D2-59FD30A55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45878" y="0"/>
            <a:ext cx="13066590" cy="693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78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BC73FE-C7FC-4397-9945-6E3A5E9006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6B535C9-749E-477F-BBF5-C9F740F21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D349FF-EB89-4DDF-8025-56B353BE72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76" y="123092"/>
            <a:ext cx="12198108" cy="660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444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E60598-050D-47BC-8913-B631E3CA7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Aplicación 2: control y calculo de torque</a:t>
            </a:r>
            <a:endParaRPr lang="es-AR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445BE41-0AF4-4017-9073-B2E89AA663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837" y="1803248"/>
            <a:ext cx="9076207" cy="40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230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4D6B61-CE08-43C6-82FA-1067705D51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Aplicación 3: cinemática inversa</a:t>
            </a:r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78898EAE-4C10-4519-907F-3E0D0AFBD4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07345" y="3270074"/>
            <a:ext cx="1463167" cy="541067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B4A3C13-2A8A-4BED-A1FB-80E0CAE0AB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431" y="1975327"/>
            <a:ext cx="1104996" cy="396274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58F64B78-6780-4A67-9E47-53A1A60AFF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769" y="4230223"/>
            <a:ext cx="5799323" cy="2187130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5BF47B91-1718-4A77-AA09-F7D8676B23E7}"/>
              </a:ext>
            </a:extLst>
          </p:cNvPr>
          <p:cNvSpPr txBox="1"/>
          <p:nvPr/>
        </p:nvSpPr>
        <p:spPr>
          <a:xfrm>
            <a:off x="1052730" y="1980313"/>
            <a:ext cx="2323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 Con jacobiana directa:</a:t>
            </a:r>
            <a:endParaRPr lang="es-AR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828BFB-0923-46AA-AA09-34E0E9EA0067}"/>
              </a:ext>
            </a:extLst>
          </p:cNvPr>
          <p:cNvSpPr txBox="1"/>
          <p:nvPr/>
        </p:nvSpPr>
        <p:spPr>
          <a:xfrm>
            <a:off x="1102936" y="3355942"/>
            <a:ext cx="22229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Con jacobiana inversa</a:t>
            </a:r>
            <a:endParaRPr lang="es-AR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A9903483-6CE8-4A59-8B0C-0ACFE81A10A1}"/>
              </a:ext>
            </a:extLst>
          </p:cNvPr>
          <p:cNvCxnSpPr>
            <a:stCxn id="11" idx="3"/>
            <a:endCxn id="5" idx="1"/>
          </p:cNvCxnSpPr>
          <p:nvPr/>
        </p:nvCxnSpPr>
        <p:spPr>
          <a:xfrm>
            <a:off x="3325852" y="3540608"/>
            <a:ext cx="28149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2357B5AF-6B1A-4172-B402-727918F55E8A}"/>
              </a:ext>
            </a:extLst>
          </p:cNvPr>
          <p:cNvCxnSpPr>
            <a:stCxn id="10" idx="3"/>
          </p:cNvCxnSpPr>
          <p:nvPr/>
        </p:nvCxnSpPr>
        <p:spPr>
          <a:xfrm>
            <a:off x="3376058" y="2164979"/>
            <a:ext cx="2312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>
            <a:extLst>
              <a:ext uri="{FF2B5EF4-FFF2-40B4-BE49-F238E27FC236}">
                <a16:creationId xmlns:a16="http://schemas.microsoft.com/office/drawing/2014/main" id="{F4929E8D-B424-48B5-B62E-E24F153E7E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01859" y="3174815"/>
            <a:ext cx="1280271" cy="731583"/>
          </a:xfrm>
          <a:prstGeom prst="rect">
            <a:avLst/>
          </a:prstGeom>
        </p:spPr>
      </p:pic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33176B76-C271-4019-A658-9E9361BBE4B1}"/>
              </a:ext>
            </a:extLst>
          </p:cNvPr>
          <p:cNvCxnSpPr/>
          <p:nvPr/>
        </p:nvCxnSpPr>
        <p:spPr>
          <a:xfrm>
            <a:off x="5222449" y="3540606"/>
            <a:ext cx="16779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uadroTexto 11">
            <a:extLst>
              <a:ext uri="{FF2B5EF4-FFF2-40B4-BE49-F238E27FC236}">
                <a16:creationId xmlns:a16="http://schemas.microsoft.com/office/drawing/2014/main" id="{BB00CEDF-CF33-44CB-A9A4-D0A174D7C592}"/>
              </a:ext>
            </a:extLst>
          </p:cNvPr>
          <p:cNvSpPr txBox="1"/>
          <p:nvPr/>
        </p:nvSpPr>
        <p:spPr>
          <a:xfrm>
            <a:off x="8282130" y="3355940"/>
            <a:ext cx="29799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Para convertir en posición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60774581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2744</TotalTime>
  <Words>668</Words>
  <Application>Microsoft Office PowerPoint</Application>
  <PresentationFormat>Panorámica</PresentationFormat>
  <Paragraphs>71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Tema de Office</vt:lpstr>
      <vt:lpstr>Presentación de PowerPoint</vt:lpstr>
      <vt:lpstr>Bibliografía</vt:lpstr>
      <vt:lpstr>Matrices Jacobianas</vt:lpstr>
      <vt:lpstr>Matriz jacobiana ¿Que es?</vt:lpstr>
      <vt:lpstr>Presentación de PowerPoint</vt:lpstr>
      <vt:lpstr>Presentación de PowerPoint</vt:lpstr>
      <vt:lpstr>Presentación de PowerPoint</vt:lpstr>
      <vt:lpstr>Aplicación 2: control y calculo de torque</vt:lpstr>
      <vt:lpstr>Aplicación 3: cinemática inversa</vt:lpstr>
      <vt:lpstr>Presentación de PowerPoint</vt:lpstr>
      <vt:lpstr>¿Cuándo no se puede utilizar la jacobiana inversa?</vt:lpstr>
      <vt:lpstr>Presentación de PowerPoint</vt:lpstr>
      <vt:lpstr>¿Cómo se usa?</vt:lpstr>
      <vt:lpstr>Presentación de PowerPoint</vt:lpstr>
      <vt:lpstr>Presentación de PowerPoint</vt:lpstr>
      <vt:lpstr>Método 2: Geométrico</vt:lpstr>
      <vt:lpstr>¿Qué es la formula que vimos?</vt:lpstr>
      <vt:lpstr>Velocidad angular</vt:lpstr>
      <vt:lpstr>Matriz Jacobiana</vt:lpstr>
      <vt:lpstr>Matriz Jacobiana</vt:lpstr>
      <vt:lpstr>Ejemplo Matriz Jacobiana</vt:lpstr>
      <vt:lpstr>Presentación de PowerPoint</vt:lpstr>
      <vt:lpstr>¿Qué significa que haya filas de 0?</vt:lpstr>
      <vt:lpstr>Singularidades</vt:lpstr>
      <vt:lpstr>Ejemplo simple (robot planar 2R)</vt:lpstr>
      <vt:lpstr>Fin de la teoría de Robótica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Grados de Libertad en Cadenas Cinemáticas</dc:title>
  <dc:creator>becario</dc:creator>
  <cp:lastModifiedBy>becario</cp:lastModifiedBy>
  <cp:revision>141</cp:revision>
  <dcterms:created xsi:type="dcterms:W3CDTF">2026-01-20T12:35:28Z</dcterms:created>
  <dcterms:modified xsi:type="dcterms:W3CDTF">2026-03-09T17:11:18Z</dcterms:modified>
</cp:coreProperties>
</file>