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4" r:id="rId2"/>
    <p:sldId id="265" r:id="rId3"/>
    <p:sldId id="266" r:id="rId4"/>
    <p:sldId id="267" r:id="rId5"/>
    <p:sldId id="268" r:id="rId6"/>
    <p:sldId id="269" r:id="rId7"/>
    <p:sldId id="270" r:id="rId8"/>
    <p:sldId id="271" r:id="rId9"/>
    <p:sldId id="272"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291" autoAdjust="0"/>
  </p:normalViewPr>
  <p:slideViewPr>
    <p:cSldViewPr snapToGrid="0">
      <p:cViewPr varScale="1">
        <p:scale>
          <a:sx n="68" d="100"/>
          <a:sy n="68"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10/15/2025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‹Nº›</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10/15/2025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447191" y="2824269"/>
            <a:ext cx="4645152" cy="264445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412362" y="2821491"/>
            <a:ext cx="4645152" cy="263737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10/15/2025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10/15/2025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10/15/2025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10/15/2025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10/15/2025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‹Nº›</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bing.com/videos/riverview/relatedvideo?&amp;q=que+es+big+data&amp;&amp;mid=A9B785899792890E1232A9B785899792890E1232&amp;&amp;FORM=VRDGA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61CBD1-F3CB-9FFD-F4EC-06EBB8F36FD5}"/>
              </a:ext>
            </a:extLst>
          </p:cNvPr>
          <p:cNvSpPr>
            <a:spLocks noGrp="1"/>
          </p:cNvSpPr>
          <p:nvPr>
            <p:ph type="title"/>
          </p:nvPr>
        </p:nvSpPr>
        <p:spPr/>
        <p:txBody>
          <a:bodyPr>
            <a:normAutofit/>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Nº3: INDUSTRIA 4.0</a:t>
            </a: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kern="0" dirty="0">
                <a:effectLst/>
                <a:latin typeface="Calibri" panose="020F0502020204030204" pitchFamily="34" charset="0"/>
                <a:ea typeface="Calibri" panose="020F0502020204030204" pitchFamily="34" charset="0"/>
                <a:cs typeface="Times New Roman" panose="02020603050405020304" pitchFamily="18" charset="0"/>
              </a:rPr>
              <a:t>BIG DATA EN EL MANTENIMIENTO INDUSTRIAL</a:t>
            </a:r>
            <a:endParaRPr lang="es-AR" dirty="0"/>
          </a:p>
        </p:txBody>
      </p:sp>
      <p:sp>
        <p:nvSpPr>
          <p:cNvPr id="3" name="Marcador de contenido 2">
            <a:extLst>
              <a:ext uri="{FF2B5EF4-FFF2-40B4-BE49-F238E27FC236}">
                <a16:creationId xmlns:a16="http://schemas.microsoft.com/office/drawing/2014/main" id="{2AE81648-CDA4-426B-4320-0C0F013BEA9A}"/>
              </a:ext>
            </a:extLst>
          </p:cNvPr>
          <p:cNvSpPr>
            <a:spLocks noGrp="1"/>
          </p:cNvSpPr>
          <p:nvPr>
            <p:ph idx="1"/>
          </p:nvPr>
        </p:nvSpPr>
        <p:spPr/>
        <p:txBody>
          <a:bodyPr>
            <a:normAutofit/>
          </a:bodyPr>
          <a:lstStyle/>
          <a:p>
            <a:pPr>
              <a:lnSpc>
                <a:spcPct val="115000"/>
              </a:lnSpc>
              <a:spcAft>
                <a:spcPts val="800"/>
              </a:spcAft>
            </a:pPr>
            <a:r>
              <a:rPr lang="es-AR" sz="3200" dirty="0">
                <a:effectLst/>
                <a:latin typeface="Calibri" panose="020F0502020204030204" pitchFamily="34" charset="0"/>
                <a:ea typeface="Calibri" panose="020F0502020204030204" pitchFamily="34" charset="0"/>
                <a:cs typeface="Times New Roman" panose="02020603050405020304" pitchFamily="18" charset="0"/>
              </a:rPr>
              <a:t>¿QUÉ ES EL BIG DATA?: </a:t>
            </a: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Se trata de un tipo de procesamiento de datos que está revolucionando la industria moderna en prácticamente todos los ámbitos, por lo que es posible que ya hayas oído hablar de ella y que sigas haciéndolo en los próximos años.</a:t>
            </a:r>
          </a:p>
          <a:p>
            <a:pPr>
              <a:lnSpc>
                <a:spcPct val="115000"/>
              </a:lnSpc>
              <a:spcAft>
                <a:spcPts val="800"/>
              </a:spcAf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20570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AC3499-8FC8-E81D-1028-A45789449B44}"/>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F386A290-9F5A-7497-E4B0-F24205F2D50A}"/>
              </a:ext>
            </a:extLst>
          </p:cNvPr>
          <p:cNvSpPr>
            <a:spLocks noGrp="1"/>
          </p:cNvSpPr>
          <p:nvPr>
            <p:ph type="title"/>
          </p:nvPr>
        </p:nvSpPr>
        <p:spPr/>
        <p:txBody>
          <a:bodyPr>
            <a:normAutofit/>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Nº3: INDUSTRIA 4.0</a:t>
            </a: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kern="0" dirty="0">
                <a:effectLst/>
                <a:latin typeface="Calibri" panose="020F0502020204030204" pitchFamily="34" charset="0"/>
                <a:ea typeface="Calibri" panose="020F0502020204030204" pitchFamily="34" charset="0"/>
                <a:cs typeface="Times New Roman" panose="02020603050405020304" pitchFamily="18" charset="0"/>
              </a:rPr>
              <a:t>BIG DATA EN EL MANTENIMIENTO INDUSTRIAL</a:t>
            </a:r>
            <a:endParaRPr lang="es-AR" dirty="0"/>
          </a:p>
        </p:txBody>
      </p:sp>
      <p:sp>
        <p:nvSpPr>
          <p:cNvPr id="3" name="Marcador de contenido 2">
            <a:extLst>
              <a:ext uri="{FF2B5EF4-FFF2-40B4-BE49-F238E27FC236}">
                <a16:creationId xmlns:a16="http://schemas.microsoft.com/office/drawing/2014/main" id="{F547FC65-5EF7-3F53-A7B6-8D1AC7ABBAD1}"/>
              </a:ext>
            </a:extLst>
          </p:cNvPr>
          <p:cNvSpPr>
            <a:spLocks noGrp="1"/>
          </p:cNvSpPr>
          <p:nvPr>
            <p:ph idx="1"/>
          </p:nvPr>
        </p:nvSpPr>
        <p:spPr/>
        <p:txBody>
          <a:bodyPr>
            <a:normAutofit fontScale="70000" lnSpcReduction="20000"/>
          </a:bodyPr>
          <a:lstStyle/>
          <a:p>
            <a:pPr>
              <a:lnSpc>
                <a:spcPct val="115000"/>
              </a:lnSpc>
              <a:spcAft>
                <a:spcPts val="800"/>
              </a:spcAft>
            </a:pPr>
            <a:r>
              <a:rPr lang="es-AR" sz="3100" u="sng" dirty="0">
                <a:effectLst/>
                <a:latin typeface="Calibri" panose="020F0502020204030204" pitchFamily="34" charset="0"/>
                <a:ea typeface="Calibri" panose="020F0502020204030204" pitchFamily="34" charset="0"/>
                <a:cs typeface="Times New Roman" panose="02020603050405020304" pitchFamily="18" charset="0"/>
              </a:rPr>
              <a:t>BIG DATA</a:t>
            </a:r>
            <a:r>
              <a:rPr lang="es-AR" sz="3100" dirty="0">
                <a:effectLst/>
                <a:latin typeface="Calibri" panose="020F0502020204030204" pitchFamily="34" charset="0"/>
                <a:ea typeface="Calibri" panose="020F0502020204030204" pitchFamily="34" charset="0"/>
                <a:cs typeface="Times New Roman" panose="02020603050405020304" pitchFamily="18" charset="0"/>
              </a:rPr>
              <a:t>: </a:t>
            </a:r>
            <a:r>
              <a:rPr lang="es-AR" sz="3100" kern="100" dirty="0">
                <a:effectLst/>
                <a:latin typeface="Calibri" panose="020F0502020204030204" pitchFamily="34" charset="0"/>
                <a:ea typeface="Calibri" panose="020F0502020204030204" pitchFamily="34" charset="0"/>
                <a:cs typeface="Times New Roman" panose="02020603050405020304" pitchFamily="18" charset="0"/>
              </a:rPr>
              <a:t>tipo de procesamiento de datos que está revolucionando la industria moderna en prácticamente todos los ámbitos, por lo que es posible que ya hayas oído hablar de ella y que sigas haciéndolo en los próximos años.</a:t>
            </a:r>
          </a:p>
          <a:p>
            <a:pPr>
              <a:lnSpc>
                <a:spcPct val="115000"/>
              </a:lnSpc>
              <a:spcAft>
                <a:spcPts val="800"/>
              </a:spcAft>
            </a:pPr>
            <a:r>
              <a:rPr lang="es-AR" sz="3100" u="sng" dirty="0">
                <a:effectLst/>
                <a:latin typeface="Calibri" panose="020F0502020204030204" pitchFamily="34" charset="0"/>
                <a:ea typeface="Calibri" panose="020F0502020204030204" pitchFamily="34" charset="0"/>
                <a:cs typeface="Times New Roman" panose="02020603050405020304" pitchFamily="18" charset="0"/>
              </a:rPr>
              <a:t>¿QUÉ ES EL BIG DATA?</a:t>
            </a:r>
            <a:r>
              <a:rPr lang="es-AR" sz="3100" dirty="0">
                <a:effectLst/>
                <a:latin typeface="Calibri" panose="020F0502020204030204" pitchFamily="34" charset="0"/>
                <a:ea typeface="Calibri" panose="020F0502020204030204" pitchFamily="34" charset="0"/>
                <a:cs typeface="Times New Roman" panose="02020603050405020304" pitchFamily="18" charset="0"/>
              </a:rPr>
              <a:t>:  es </a:t>
            </a:r>
            <a:r>
              <a:rPr lang="es-AR" sz="3100" kern="100" dirty="0">
                <a:effectLst/>
                <a:latin typeface="Calibri" panose="020F0502020204030204" pitchFamily="34" charset="0"/>
                <a:ea typeface="Calibri" panose="020F0502020204030204" pitchFamily="34" charset="0"/>
                <a:cs typeface="Times New Roman" panose="02020603050405020304" pitchFamily="18" charset="0"/>
              </a:rPr>
              <a:t>el conjunto de tecnologías que han sido creadas para recopilar, analizar y gestionar los datos que generan los usuarios de Internet. </a:t>
            </a:r>
          </a:p>
          <a:p>
            <a:pPr>
              <a:lnSpc>
                <a:spcPct val="115000"/>
              </a:lnSpc>
              <a:spcAft>
                <a:spcPts val="800"/>
              </a:spcAft>
            </a:pPr>
            <a:r>
              <a:rPr lang="es-AR" sz="3100" kern="100" dirty="0">
                <a:effectLst/>
                <a:latin typeface="Calibri" panose="020F0502020204030204" pitchFamily="34" charset="0"/>
                <a:ea typeface="Calibri" panose="020F0502020204030204" pitchFamily="34" charset="0"/>
                <a:cs typeface="Times New Roman" panose="02020603050405020304" pitchFamily="18" charset="0"/>
              </a:rPr>
              <a:t>Su idea es la de recopilar los datos masivos que son generados en "bruto", y </a:t>
            </a:r>
            <a:r>
              <a:rPr lang="es-AR" sz="3100" b="1" kern="100" dirty="0">
                <a:effectLst/>
                <a:latin typeface="Calibri" panose="020F0502020204030204" pitchFamily="34" charset="0"/>
                <a:ea typeface="Calibri" panose="020F0502020204030204" pitchFamily="34" charset="0"/>
                <a:cs typeface="Times New Roman" panose="02020603050405020304" pitchFamily="18" charset="0"/>
              </a:rPr>
              <a:t>procesarlos para identificar patrones</a:t>
            </a:r>
            <a:r>
              <a:rPr lang="es-AR" sz="3100" kern="100" dirty="0">
                <a:effectLst/>
                <a:latin typeface="Calibri" panose="020F0502020204030204" pitchFamily="34" charset="0"/>
                <a:ea typeface="Calibri" panose="020F0502020204030204" pitchFamily="34" charset="0"/>
                <a:cs typeface="Times New Roman" panose="02020603050405020304" pitchFamily="18" charset="0"/>
              </a:rPr>
              <a:t> u otro tipo de comportamientos que puedan ayudar a sectores concretos.</a:t>
            </a:r>
          </a:p>
          <a:p>
            <a:pPr>
              <a:lnSpc>
                <a:spcPct val="115000"/>
              </a:lnSpc>
              <a:spcAft>
                <a:spcPts val="800"/>
              </a:spcAf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17930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7141D8-44A6-17B7-5A10-2C97989BDCAE}"/>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A7FE32C1-1741-FD72-075F-4709FA2A9C25}"/>
              </a:ext>
            </a:extLst>
          </p:cNvPr>
          <p:cNvSpPr>
            <a:spLocks noGrp="1"/>
          </p:cNvSpPr>
          <p:nvPr>
            <p:ph type="title"/>
          </p:nvPr>
        </p:nvSpPr>
        <p:spPr/>
        <p:txBody>
          <a:bodyPr>
            <a:normAutofit/>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Nº3: INDUSTRIA 4.0</a:t>
            </a: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kern="0" dirty="0">
                <a:effectLst/>
                <a:latin typeface="Calibri" panose="020F0502020204030204" pitchFamily="34" charset="0"/>
                <a:ea typeface="Calibri" panose="020F0502020204030204" pitchFamily="34" charset="0"/>
                <a:cs typeface="Times New Roman" panose="02020603050405020304" pitchFamily="18" charset="0"/>
              </a:rPr>
              <a:t>BIG DATA EN EL MANTENIMIENTO INDUSTRIAL</a:t>
            </a:r>
            <a:endParaRPr lang="es-AR" dirty="0"/>
          </a:p>
        </p:txBody>
      </p:sp>
      <p:sp>
        <p:nvSpPr>
          <p:cNvPr id="3" name="Marcador de contenido 2">
            <a:extLst>
              <a:ext uri="{FF2B5EF4-FFF2-40B4-BE49-F238E27FC236}">
                <a16:creationId xmlns:a16="http://schemas.microsoft.com/office/drawing/2014/main" id="{A27D417C-A835-3FE4-F466-32E5A52CCE9D}"/>
              </a:ext>
            </a:extLst>
          </p:cNvPr>
          <p:cNvSpPr>
            <a:spLocks noGrp="1"/>
          </p:cNvSpPr>
          <p:nvPr>
            <p:ph idx="1"/>
          </p:nvPr>
        </p:nvSpPr>
        <p:spPr/>
        <p:txBody>
          <a:bodyPr>
            <a:normAutofit fontScale="92500" lnSpcReduction="20000"/>
          </a:bodyPr>
          <a:lstStyle/>
          <a:p>
            <a:pPr>
              <a:lnSpc>
                <a:spcPct val="115000"/>
              </a:lnSpc>
              <a:spcAft>
                <a:spcPts val="800"/>
              </a:spcAft>
            </a:pPr>
            <a:r>
              <a:rPr lang="es-AR" sz="3100" u="sng" dirty="0">
                <a:effectLst/>
                <a:latin typeface="Calibri" panose="020F0502020204030204" pitchFamily="34" charset="0"/>
                <a:ea typeface="Calibri" panose="020F0502020204030204" pitchFamily="34" charset="0"/>
                <a:cs typeface="Times New Roman" panose="02020603050405020304" pitchFamily="18" charset="0"/>
              </a:rPr>
              <a:t>PARÁMETROS A CONSIDERAR EN EL BIG DATA</a:t>
            </a:r>
            <a:r>
              <a:rPr lang="es-AR" sz="3100" dirty="0">
                <a:effectLst/>
                <a:latin typeface="Calibri" panose="020F0502020204030204" pitchFamily="34" charset="0"/>
                <a:ea typeface="Calibri" panose="020F0502020204030204" pitchFamily="34" charset="0"/>
                <a:cs typeface="Times New Roman" panose="02020603050405020304" pitchFamily="18" charset="0"/>
              </a:rPr>
              <a:t>:</a:t>
            </a:r>
          </a:p>
          <a:p>
            <a:pPr marL="342900" lvl="0" indent="-342900">
              <a:lnSpc>
                <a:spcPct val="115000"/>
              </a:lnSpc>
              <a:spcAft>
                <a:spcPts val="800"/>
              </a:spcAft>
              <a:buSzPts val="1000"/>
              <a:buFont typeface="Symbol" panose="05050102010706020507" pitchFamily="18" charset="2"/>
              <a:buChar char=""/>
              <a:tabLst>
                <a:tab pos="457200" algn="l"/>
              </a:tabLst>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Volumen: grandes cantidades de datos</a:t>
            </a:r>
          </a:p>
          <a:p>
            <a:pPr marL="342900" lvl="0" indent="-342900">
              <a:lnSpc>
                <a:spcPct val="115000"/>
              </a:lnSpc>
              <a:spcAft>
                <a:spcPts val="800"/>
              </a:spcAft>
              <a:buSzPts val="1000"/>
              <a:buFont typeface="Symbol" panose="05050102010706020507" pitchFamily="18" charset="2"/>
              <a:buChar char=""/>
              <a:tabLst>
                <a:tab pos="457200" algn="l"/>
              </a:tabLst>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Velocidad: generación en tiempo real</a:t>
            </a:r>
          </a:p>
          <a:p>
            <a:pPr marL="342900" lvl="0" indent="-342900">
              <a:lnSpc>
                <a:spcPct val="115000"/>
              </a:lnSpc>
              <a:spcAft>
                <a:spcPts val="800"/>
              </a:spcAft>
              <a:buSzPts val="1000"/>
              <a:buFont typeface="Symbol" panose="05050102010706020507" pitchFamily="18" charset="2"/>
              <a:buChar char=""/>
              <a:tabLst>
                <a:tab pos="457200" algn="l"/>
              </a:tabLst>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Variedad: múltiples fuentes (sensores, logs, etc.)</a:t>
            </a:r>
          </a:p>
          <a:p>
            <a:pPr marL="342900" lvl="0" indent="-342900">
              <a:lnSpc>
                <a:spcPct val="115000"/>
              </a:lnSpc>
              <a:spcAft>
                <a:spcPts val="800"/>
              </a:spcAft>
              <a:buSzPts val="1000"/>
              <a:buFont typeface="Symbol" panose="05050102010706020507" pitchFamily="18" charset="2"/>
              <a:buChar char=""/>
              <a:tabLst>
                <a:tab pos="457200" algn="l"/>
              </a:tabLst>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Veracidad: calidad y confiabilidad</a:t>
            </a:r>
          </a:p>
          <a:p>
            <a:pPr marL="342900" lvl="0" indent="-342900">
              <a:lnSpc>
                <a:spcPct val="115000"/>
              </a:lnSpc>
              <a:spcAft>
                <a:spcPts val="800"/>
              </a:spcAft>
              <a:buSzPts val="1000"/>
              <a:buFont typeface="Symbol" panose="05050102010706020507" pitchFamily="18" charset="2"/>
              <a:buChar char=""/>
              <a:tabLst>
                <a:tab pos="457200" algn="l"/>
              </a:tabLst>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Valor: utilidad para la toma de decisiones</a:t>
            </a:r>
          </a:p>
          <a:p>
            <a:pPr>
              <a:lnSpc>
                <a:spcPct val="115000"/>
              </a:lnSpc>
              <a:spcAft>
                <a:spcPts val="800"/>
              </a:spcAf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29041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5D8AC1-0AF5-919E-A410-A931B01872C3}"/>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92EEB65D-7FBF-3624-06B9-CCB502116A11}"/>
              </a:ext>
            </a:extLst>
          </p:cNvPr>
          <p:cNvSpPr>
            <a:spLocks noGrp="1"/>
          </p:cNvSpPr>
          <p:nvPr>
            <p:ph type="title"/>
          </p:nvPr>
        </p:nvSpPr>
        <p:spPr/>
        <p:txBody>
          <a:bodyPr>
            <a:normAutofit/>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Nº3: INDUSTRIA 4.0</a:t>
            </a: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kern="0" dirty="0">
                <a:effectLst/>
                <a:latin typeface="Calibri" panose="020F0502020204030204" pitchFamily="34" charset="0"/>
                <a:ea typeface="Calibri" panose="020F0502020204030204" pitchFamily="34" charset="0"/>
                <a:cs typeface="Times New Roman" panose="02020603050405020304" pitchFamily="18" charset="0"/>
              </a:rPr>
              <a:t>BIG DATA EN EL MANTENIMIENTO INDUSTRIAL</a:t>
            </a:r>
            <a:endParaRPr lang="es-AR" dirty="0"/>
          </a:p>
        </p:txBody>
      </p:sp>
      <p:sp>
        <p:nvSpPr>
          <p:cNvPr id="3" name="Marcador de contenido 2">
            <a:extLst>
              <a:ext uri="{FF2B5EF4-FFF2-40B4-BE49-F238E27FC236}">
                <a16:creationId xmlns:a16="http://schemas.microsoft.com/office/drawing/2014/main" id="{1D5A0914-4F78-B6DB-00DE-DBB85446B8B7}"/>
              </a:ext>
            </a:extLst>
          </p:cNvPr>
          <p:cNvSpPr>
            <a:spLocks noGrp="1"/>
          </p:cNvSpPr>
          <p:nvPr>
            <p:ph idx="1"/>
          </p:nvPr>
        </p:nvSpPr>
        <p:spPr/>
        <p:txBody>
          <a:bodyPr>
            <a:normAutofit lnSpcReduction="10000"/>
          </a:bodyPr>
          <a:lstStyle/>
          <a:p>
            <a:pPr>
              <a:lnSpc>
                <a:spcPct val="115000"/>
              </a:lnSpc>
              <a:spcAft>
                <a:spcPts val="800"/>
              </a:spcAft>
            </a:pPr>
            <a:r>
              <a:rPr lang="es-AR" sz="3100" u="sng" dirty="0">
                <a:effectLst/>
                <a:latin typeface="Calibri" panose="020F0502020204030204" pitchFamily="34" charset="0"/>
                <a:ea typeface="Calibri" panose="020F0502020204030204" pitchFamily="34" charset="0"/>
                <a:cs typeface="Times New Roman" panose="02020603050405020304" pitchFamily="18" charset="0"/>
              </a:rPr>
              <a:t>¿CÓMO SE APLICA BIG DATA EN MANTENIMIENTO?</a:t>
            </a:r>
            <a:r>
              <a:rPr lang="es-AR" sz="3100" dirty="0">
                <a:effectLst/>
                <a:latin typeface="Calibri" panose="020F0502020204030204" pitchFamily="34" charset="0"/>
                <a:ea typeface="Calibri" panose="020F0502020204030204" pitchFamily="34" charset="0"/>
                <a:cs typeface="Times New Roman" panose="02020603050405020304" pitchFamily="18" charset="0"/>
              </a:rPr>
              <a:t>:</a:t>
            </a:r>
          </a:p>
          <a:p>
            <a:pPr marL="342900" lvl="0" indent="-342900">
              <a:lnSpc>
                <a:spcPct val="115000"/>
              </a:lnSpc>
              <a:spcAft>
                <a:spcPts val="800"/>
              </a:spcAft>
              <a:buSzPts val="1000"/>
              <a:buFont typeface="Symbol" panose="05050102010706020507" pitchFamily="18" charset="2"/>
              <a:buChar char=""/>
              <a:tabLst>
                <a:tab pos="457200" algn="l"/>
              </a:tabLst>
            </a:pPr>
            <a:r>
              <a:rPr lang="es-AR" sz="2800" kern="100" dirty="0">
                <a:effectLst/>
                <a:latin typeface="Calibri" panose="020F0502020204030204" pitchFamily="34" charset="0"/>
                <a:ea typeface="Calibri" panose="020F0502020204030204" pitchFamily="34" charset="0"/>
                <a:cs typeface="Times New Roman" panose="02020603050405020304" pitchFamily="18" charset="0"/>
              </a:rPr>
              <a:t>Sensores en máquinas → datos en tiempo real</a:t>
            </a:r>
          </a:p>
          <a:p>
            <a:pPr marL="342900" lvl="0" indent="-342900">
              <a:lnSpc>
                <a:spcPct val="115000"/>
              </a:lnSpc>
              <a:spcAft>
                <a:spcPts val="800"/>
              </a:spcAft>
              <a:buSzPts val="1000"/>
              <a:buFont typeface="Symbol" panose="05050102010706020507" pitchFamily="18" charset="2"/>
              <a:buChar char=""/>
              <a:tabLst>
                <a:tab pos="457200" algn="l"/>
              </a:tabLst>
            </a:pPr>
            <a:r>
              <a:rPr lang="es-AR" sz="2800" kern="100" dirty="0">
                <a:effectLst/>
                <a:latin typeface="Calibri" panose="020F0502020204030204" pitchFamily="34" charset="0"/>
                <a:ea typeface="Calibri" panose="020F0502020204030204" pitchFamily="34" charset="0"/>
                <a:cs typeface="Times New Roman" panose="02020603050405020304" pitchFamily="18" charset="0"/>
              </a:rPr>
              <a:t>Análisis de patrones → detección de anomalías</a:t>
            </a:r>
          </a:p>
          <a:p>
            <a:pPr marL="342900" lvl="0" indent="-342900">
              <a:lnSpc>
                <a:spcPct val="115000"/>
              </a:lnSpc>
              <a:spcAft>
                <a:spcPts val="800"/>
              </a:spcAft>
              <a:buSzPts val="1000"/>
              <a:buFont typeface="Symbol" panose="05050102010706020507" pitchFamily="18" charset="2"/>
              <a:buChar char=""/>
              <a:tabLst>
                <a:tab pos="457200" algn="l"/>
              </a:tabLst>
            </a:pPr>
            <a:r>
              <a:rPr lang="es-AR" sz="2800" kern="100" dirty="0">
                <a:effectLst/>
                <a:latin typeface="Calibri" panose="020F0502020204030204" pitchFamily="34" charset="0"/>
                <a:ea typeface="Calibri" panose="020F0502020204030204" pitchFamily="34" charset="0"/>
                <a:cs typeface="Times New Roman" panose="02020603050405020304" pitchFamily="18" charset="0"/>
              </a:rPr>
              <a:t>Alertas automáticas → intervención temprana</a:t>
            </a:r>
          </a:p>
          <a:p>
            <a:pPr marL="342900" lvl="0" indent="-342900">
              <a:lnSpc>
                <a:spcPct val="115000"/>
              </a:lnSpc>
              <a:spcAft>
                <a:spcPts val="800"/>
              </a:spcAft>
              <a:buSzPts val="1000"/>
              <a:buFont typeface="Symbol" panose="05050102010706020507" pitchFamily="18" charset="2"/>
              <a:buChar char=""/>
              <a:tabLst>
                <a:tab pos="457200" algn="l"/>
              </a:tabLst>
            </a:pPr>
            <a:r>
              <a:rPr lang="es-AR" sz="2800" kern="100" dirty="0">
                <a:effectLst/>
                <a:latin typeface="Calibri" panose="020F0502020204030204" pitchFamily="34" charset="0"/>
                <a:ea typeface="Calibri" panose="020F0502020204030204" pitchFamily="34" charset="0"/>
                <a:cs typeface="Times New Roman" panose="02020603050405020304" pitchFamily="18" charset="0"/>
              </a:rPr>
              <a:t>Ejemplo: monitoreo de vibración en motores</a:t>
            </a:r>
          </a:p>
          <a:p>
            <a:pPr>
              <a:lnSpc>
                <a:spcPct val="115000"/>
              </a:lnSpc>
              <a:spcAft>
                <a:spcPts val="800"/>
              </a:spcAft>
            </a:pPr>
            <a:endParaRPr lang="es-AR" sz="3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09008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CF2F99-83AF-CFA3-40D8-9A141187F1E0}"/>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CC023F34-BAE2-2376-EC7E-1CA7FA0E5A3E}"/>
              </a:ext>
            </a:extLst>
          </p:cNvPr>
          <p:cNvSpPr>
            <a:spLocks noGrp="1"/>
          </p:cNvSpPr>
          <p:nvPr>
            <p:ph type="title"/>
          </p:nvPr>
        </p:nvSpPr>
        <p:spPr/>
        <p:txBody>
          <a:bodyPr>
            <a:normAutofit/>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Nº3: INDUSTRIA 4.0</a:t>
            </a: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kern="0" dirty="0">
                <a:effectLst/>
                <a:latin typeface="Calibri" panose="020F0502020204030204" pitchFamily="34" charset="0"/>
                <a:ea typeface="Calibri" panose="020F0502020204030204" pitchFamily="34" charset="0"/>
                <a:cs typeface="Times New Roman" panose="02020603050405020304" pitchFamily="18" charset="0"/>
              </a:rPr>
              <a:t>BIG DATA EN EL MANTENIMIENTO INDUSTRIAL</a:t>
            </a:r>
            <a:endParaRPr lang="es-AR" dirty="0"/>
          </a:p>
        </p:txBody>
      </p:sp>
      <p:sp>
        <p:nvSpPr>
          <p:cNvPr id="3" name="Marcador de contenido 2">
            <a:extLst>
              <a:ext uri="{FF2B5EF4-FFF2-40B4-BE49-F238E27FC236}">
                <a16:creationId xmlns:a16="http://schemas.microsoft.com/office/drawing/2014/main" id="{ADDB2DC7-804D-4180-52B0-0D16455565CD}"/>
              </a:ext>
            </a:extLst>
          </p:cNvPr>
          <p:cNvSpPr>
            <a:spLocks noGrp="1"/>
          </p:cNvSpPr>
          <p:nvPr>
            <p:ph idx="1"/>
          </p:nvPr>
        </p:nvSpPr>
        <p:spPr/>
        <p:txBody>
          <a:bodyPr>
            <a:normAutofit fontScale="92500" lnSpcReduction="20000"/>
          </a:bodyPr>
          <a:lstStyle/>
          <a:p>
            <a:pPr>
              <a:lnSpc>
                <a:spcPct val="115000"/>
              </a:lnSpc>
              <a:spcAft>
                <a:spcPts val="800"/>
              </a:spcAft>
              <a:buNone/>
            </a:pPr>
            <a:r>
              <a:rPr lang="es-AR" sz="3200" u="sng" kern="100" dirty="0">
                <a:effectLst/>
                <a:latin typeface="Calibri" panose="020F0502020204030204" pitchFamily="34" charset="0"/>
                <a:ea typeface="Calibri" panose="020F0502020204030204" pitchFamily="34" charset="0"/>
                <a:cs typeface="Times New Roman" panose="02020603050405020304" pitchFamily="18" charset="0"/>
              </a:rPr>
              <a:t>Herramientas y Tecnologías</a:t>
            </a:r>
          </a:p>
          <a:p>
            <a:pPr marL="342900" lvl="0" indent="-342900">
              <a:lnSpc>
                <a:spcPct val="115000"/>
              </a:lnSpc>
              <a:spcAft>
                <a:spcPts val="800"/>
              </a:spcAft>
              <a:buSzPts val="1000"/>
              <a:buFont typeface="Symbol" panose="05050102010706020507" pitchFamily="18" charset="2"/>
              <a:buChar char=""/>
              <a:tabLst>
                <a:tab pos="457200" algn="l"/>
              </a:tabLst>
            </a:pP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SCADA, CMMS, </a:t>
            </a:r>
            <a:r>
              <a:rPr lang="es-AR" sz="3200" kern="100" dirty="0" err="1">
                <a:effectLst/>
                <a:latin typeface="Calibri" panose="020F0502020204030204" pitchFamily="34" charset="0"/>
                <a:ea typeface="Calibri" panose="020F0502020204030204" pitchFamily="34" charset="0"/>
                <a:cs typeface="Times New Roman" panose="02020603050405020304" pitchFamily="18" charset="0"/>
              </a:rPr>
              <a:t>IoT</a:t>
            </a: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Machine </a:t>
            </a:r>
            <a:r>
              <a:rPr lang="es-AR" sz="3200" kern="100" dirty="0" err="1">
                <a:effectLst/>
                <a:latin typeface="Calibri" panose="020F0502020204030204" pitchFamily="34" charset="0"/>
                <a:ea typeface="Calibri" panose="020F0502020204030204" pitchFamily="34" charset="0"/>
                <a:cs typeface="Times New Roman" panose="02020603050405020304" pitchFamily="18" charset="0"/>
              </a:rPr>
              <a:t>Learning</a:t>
            </a: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 para predicción</a:t>
            </a:r>
          </a:p>
          <a:p>
            <a:pPr marL="342900" lvl="0" indent="-342900">
              <a:lnSpc>
                <a:spcPct val="115000"/>
              </a:lnSpc>
              <a:spcAft>
                <a:spcPts val="800"/>
              </a:spcAft>
              <a:buSzPts val="1000"/>
              <a:buFont typeface="Symbol" panose="05050102010706020507" pitchFamily="18" charset="2"/>
              <a:buChar char=""/>
              <a:tabLst>
                <a:tab pos="457200" algn="l"/>
              </a:tabLst>
            </a:pPr>
            <a:r>
              <a:rPr lang="es-AR" sz="3200" kern="100" dirty="0" err="1">
                <a:effectLst/>
                <a:latin typeface="Calibri" panose="020F0502020204030204" pitchFamily="34" charset="0"/>
                <a:ea typeface="Calibri" panose="020F0502020204030204" pitchFamily="34" charset="0"/>
                <a:cs typeface="Times New Roman" panose="02020603050405020304" pitchFamily="18" charset="0"/>
              </a:rPr>
              <a:t>Dashboards</a:t>
            </a: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 para visualización</a:t>
            </a:r>
          </a:p>
          <a:p>
            <a:pPr marL="342900" lvl="0" indent="-342900">
              <a:lnSpc>
                <a:spcPct val="115000"/>
              </a:lnSpc>
              <a:spcAft>
                <a:spcPts val="800"/>
              </a:spcAft>
              <a:buSzPts val="1000"/>
              <a:buFont typeface="Symbol" panose="05050102010706020507" pitchFamily="18" charset="2"/>
              <a:buChar char=""/>
              <a:tabLst>
                <a:tab pos="457200" algn="l"/>
              </a:tabLst>
            </a:pP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Plataformas: Azure, AWS, IBM </a:t>
            </a:r>
            <a:r>
              <a:rPr lang="es-AR" sz="3200" kern="100" dirty="0" err="1">
                <a:effectLst/>
                <a:latin typeface="Calibri" panose="020F0502020204030204" pitchFamily="34" charset="0"/>
                <a:ea typeface="Calibri" panose="020F0502020204030204" pitchFamily="34" charset="0"/>
                <a:cs typeface="Times New Roman" panose="02020603050405020304" pitchFamily="18" charset="0"/>
              </a:rPr>
              <a:t>Maximo</a:t>
            </a: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endParaRPr lang="es-AR" sz="3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048298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20BFDC-A18B-D48B-C10A-A86549069B06}"/>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49C63AB4-2F47-9C5C-0BE5-B7D1894EA4C1}"/>
              </a:ext>
            </a:extLst>
          </p:cNvPr>
          <p:cNvSpPr>
            <a:spLocks noGrp="1"/>
          </p:cNvSpPr>
          <p:nvPr>
            <p:ph type="title"/>
          </p:nvPr>
        </p:nvSpPr>
        <p:spPr/>
        <p:txBody>
          <a:bodyPr>
            <a:normAutofit/>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Nº3: INDUSTRIA 4.0</a:t>
            </a: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kern="0" dirty="0">
                <a:effectLst/>
                <a:latin typeface="Calibri" panose="020F0502020204030204" pitchFamily="34" charset="0"/>
                <a:ea typeface="Calibri" panose="020F0502020204030204" pitchFamily="34" charset="0"/>
                <a:cs typeface="Times New Roman" panose="02020603050405020304" pitchFamily="18" charset="0"/>
              </a:rPr>
              <a:t>BIG DATA EN EL MANTENIMIENTO INDUSTRIAL</a:t>
            </a:r>
            <a:endParaRPr lang="es-AR" dirty="0"/>
          </a:p>
        </p:txBody>
      </p:sp>
      <p:sp>
        <p:nvSpPr>
          <p:cNvPr id="3" name="Marcador de contenido 2">
            <a:extLst>
              <a:ext uri="{FF2B5EF4-FFF2-40B4-BE49-F238E27FC236}">
                <a16:creationId xmlns:a16="http://schemas.microsoft.com/office/drawing/2014/main" id="{1B1E7FAA-F04C-4BB1-6916-86F5CF86EC89}"/>
              </a:ext>
            </a:extLst>
          </p:cNvPr>
          <p:cNvSpPr>
            <a:spLocks noGrp="1"/>
          </p:cNvSpPr>
          <p:nvPr>
            <p:ph idx="1"/>
          </p:nvPr>
        </p:nvSpPr>
        <p:spPr/>
        <p:txBody>
          <a:bodyPr>
            <a:normAutofit fontScale="92500" lnSpcReduction="20000"/>
          </a:bodyPr>
          <a:lstStyle/>
          <a:p>
            <a:pPr>
              <a:lnSpc>
                <a:spcPct val="115000"/>
              </a:lnSpc>
              <a:spcAft>
                <a:spcPts val="800"/>
              </a:spcAft>
              <a:buNone/>
            </a:pPr>
            <a:r>
              <a:rPr lang="es-AR" sz="3200" u="sng" kern="100" dirty="0">
                <a:effectLst/>
                <a:latin typeface="Calibri" panose="020F0502020204030204" pitchFamily="34" charset="0"/>
                <a:ea typeface="Calibri" panose="020F0502020204030204" pitchFamily="34" charset="0"/>
                <a:cs typeface="Times New Roman" panose="02020603050405020304" pitchFamily="18" charset="0"/>
              </a:rPr>
              <a:t>Beneficios al utilizar BIG DATA</a:t>
            </a:r>
          </a:p>
          <a:p>
            <a:pPr marL="342900" lvl="0" indent="-342900">
              <a:lnSpc>
                <a:spcPct val="115000"/>
              </a:lnSpc>
              <a:spcAft>
                <a:spcPts val="800"/>
              </a:spcAft>
              <a:buSzPts val="1000"/>
              <a:buFont typeface="Symbol" panose="05050102010706020507" pitchFamily="18" charset="2"/>
              <a:buChar char=""/>
              <a:tabLst>
                <a:tab pos="457200" algn="l"/>
              </a:tabLst>
            </a:pP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Menos paradas no planificadas</a:t>
            </a:r>
          </a:p>
          <a:p>
            <a:pPr marL="342900" lvl="0" indent="-342900">
              <a:lnSpc>
                <a:spcPct val="115000"/>
              </a:lnSpc>
              <a:spcAft>
                <a:spcPts val="800"/>
              </a:spcAft>
              <a:buSzPts val="1000"/>
              <a:buFont typeface="Symbol" panose="05050102010706020507" pitchFamily="18" charset="2"/>
              <a:buChar char=""/>
              <a:tabLst>
                <a:tab pos="457200" algn="l"/>
              </a:tabLst>
            </a:pP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Mayor vida útil de equipos</a:t>
            </a:r>
          </a:p>
          <a:p>
            <a:pPr marL="342900" lvl="0" indent="-342900">
              <a:lnSpc>
                <a:spcPct val="115000"/>
              </a:lnSpc>
              <a:spcAft>
                <a:spcPts val="800"/>
              </a:spcAft>
              <a:buSzPts val="1000"/>
              <a:buFont typeface="Symbol" panose="05050102010706020507" pitchFamily="18" charset="2"/>
              <a:buChar char=""/>
              <a:tabLst>
                <a:tab pos="457200" algn="l"/>
              </a:tabLst>
            </a:pP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Reducción de costos de mantenimiento</a:t>
            </a:r>
          </a:p>
          <a:p>
            <a:pPr marL="342900" lvl="0" indent="-342900">
              <a:lnSpc>
                <a:spcPct val="115000"/>
              </a:lnSpc>
              <a:spcAft>
                <a:spcPts val="800"/>
              </a:spcAft>
              <a:buSzPts val="1000"/>
              <a:buFont typeface="Symbol" panose="05050102010706020507" pitchFamily="18" charset="2"/>
              <a:buChar char=""/>
              <a:tabLst>
                <a:tab pos="457200" algn="l"/>
              </a:tabLst>
            </a:pP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Mejora en la planificación y logística</a:t>
            </a:r>
          </a:p>
          <a:p>
            <a:pPr>
              <a:lnSpc>
                <a:spcPct val="115000"/>
              </a:lnSpc>
              <a:spcAft>
                <a:spcPts val="800"/>
              </a:spcAft>
            </a:pPr>
            <a:endParaRPr lang="es-AR" sz="3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35056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557EE5-32C2-EBFE-6049-9B4B85AAFC8F}"/>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4F93271C-A095-49A2-1CD4-CF522FFB5573}"/>
              </a:ext>
            </a:extLst>
          </p:cNvPr>
          <p:cNvSpPr>
            <a:spLocks noGrp="1"/>
          </p:cNvSpPr>
          <p:nvPr>
            <p:ph type="title"/>
          </p:nvPr>
        </p:nvSpPr>
        <p:spPr/>
        <p:txBody>
          <a:bodyPr>
            <a:normAutofit/>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Nº3: INDUSTRIA 4.0</a:t>
            </a: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kern="0" dirty="0">
                <a:effectLst/>
                <a:latin typeface="Calibri" panose="020F0502020204030204" pitchFamily="34" charset="0"/>
                <a:ea typeface="Calibri" panose="020F0502020204030204" pitchFamily="34" charset="0"/>
                <a:cs typeface="Times New Roman" panose="02020603050405020304" pitchFamily="18" charset="0"/>
              </a:rPr>
              <a:t>BIG DATA EN EL MANTENIMIENTO INDUSTRIAL</a:t>
            </a:r>
            <a:endParaRPr lang="es-AR" dirty="0"/>
          </a:p>
        </p:txBody>
      </p:sp>
      <p:sp>
        <p:nvSpPr>
          <p:cNvPr id="3" name="Marcador de contenido 2">
            <a:extLst>
              <a:ext uri="{FF2B5EF4-FFF2-40B4-BE49-F238E27FC236}">
                <a16:creationId xmlns:a16="http://schemas.microsoft.com/office/drawing/2014/main" id="{8EF88F88-E5F5-2D95-11E0-B6DEB070C44B}"/>
              </a:ext>
            </a:extLst>
          </p:cNvPr>
          <p:cNvSpPr>
            <a:spLocks noGrp="1"/>
          </p:cNvSpPr>
          <p:nvPr>
            <p:ph idx="1"/>
          </p:nvPr>
        </p:nvSpPr>
        <p:spPr/>
        <p:txBody>
          <a:bodyPr>
            <a:normAutofit fontScale="92500" lnSpcReduction="20000"/>
          </a:bodyPr>
          <a:lstStyle/>
          <a:p>
            <a:pPr>
              <a:lnSpc>
                <a:spcPct val="115000"/>
              </a:lnSpc>
              <a:spcAft>
                <a:spcPts val="800"/>
              </a:spcAft>
              <a:buNone/>
            </a:pPr>
            <a:r>
              <a:rPr lang="es-AR" sz="3200" u="sng" kern="100" dirty="0">
                <a:effectLst/>
                <a:latin typeface="Calibri" panose="020F0502020204030204" pitchFamily="34" charset="0"/>
                <a:ea typeface="Calibri" panose="020F0502020204030204" pitchFamily="34" charset="0"/>
                <a:cs typeface="Times New Roman" panose="02020603050405020304" pitchFamily="18" charset="0"/>
              </a:rPr>
              <a:t>Desafíos</a:t>
            </a:r>
          </a:p>
          <a:p>
            <a:pPr marL="342900" lvl="0" indent="-342900">
              <a:lnSpc>
                <a:spcPct val="115000"/>
              </a:lnSpc>
              <a:spcAft>
                <a:spcPts val="800"/>
              </a:spcAft>
              <a:buSzPts val="1000"/>
              <a:buFont typeface="Symbol" panose="05050102010706020507" pitchFamily="18" charset="2"/>
              <a:buChar char=""/>
              <a:tabLst>
                <a:tab pos="457200" algn="l"/>
              </a:tabLst>
            </a:pP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Calidad y limpieza de datos</a:t>
            </a:r>
          </a:p>
          <a:p>
            <a:pPr marL="342900" lvl="0" indent="-342900">
              <a:lnSpc>
                <a:spcPct val="115000"/>
              </a:lnSpc>
              <a:spcAft>
                <a:spcPts val="800"/>
              </a:spcAft>
              <a:buSzPts val="1000"/>
              <a:buFont typeface="Symbol" panose="05050102010706020507" pitchFamily="18" charset="2"/>
              <a:buChar char=""/>
              <a:tabLst>
                <a:tab pos="457200" algn="l"/>
              </a:tabLst>
            </a:pP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Capacitación del personal</a:t>
            </a:r>
          </a:p>
          <a:p>
            <a:pPr marL="342900" lvl="0" indent="-342900">
              <a:lnSpc>
                <a:spcPct val="115000"/>
              </a:lnSpc>
              <a:spcAft>
                <a:spcPts val="800"/>
              </a:spcAft>
              <a:buSzPts val="1000"/>
              <a:buFont typeface="Symbol" panose="05050102010706020507" pitchFamily="18" charset="2"/>
              <a:buChar char=""/>
              <a:tabLst>
                <a:tab pos="457200" algn="l"/>
              </a:tabLst>
            </a:pP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Inversión en infraestructura</a:t>
            </a:r>
          </a:p>
          <a:p>
            <a:pPr marL="342900" lvl="0" indent="-342900">
              <a:lnSpc>
                <a:spcPct val="115000"/>
              </a:lnSpc>
              <a:spcAft>
                <a:spcPts val="800"/>
              </a:spcAft>
              <a:buSzPts val="1000"/>
              <a:buFont typeface="Symbol" panose="05050102010706020507" pitchFamily="18" charset="2"/>
              <a:buChar char=""/>
              <a:tabLst>
                <a:tab pos="457200" algn="l"/>
              </a:tabLst>
            </a:pP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Integración con sistemas existentes</a:t>
            </a:r>
          </a:p>
          <a:p>
            <a:pPr>
              <a:lnSpc>
                <a:spcPct val="115000"/>
              </a:lnSpc>
              <a:spcAft>
                <a:spcPts val="800"/>
              </a:spcAft>
            </a:pPr>
            <a:endParaRPr lang="es-AR" sz="3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465010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7760C8-218D-7D43-3337-A868BF2584D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D33CAA68-476F-D970-8E49-672A5E02F3D1}"/>
              </a:ext>
            </a:extLst>
          </p:cNvPr>
          <p:cNvSpPr>
            <a:spLocks noGrp="1"/>
          </p:cNvSpPr>
          <p:nvPr>
            <p:ph type="title"/>
          </p:nvPr>
        </p:nvSpPr>
        <p:spPr/>
        <p:txBody>
          <a:bodyPr>
            <a:normAutofit/>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Nº3: INDUSTRIA 4.0</a:t>
            </a: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kern="0" dirty="0">
                <a:effectLst/>
                <a:latin typeface="Calibri" panose="020F0502020204030204" pitchFamily="34" charset="0"/>
                <a:ea typeface="Calibri" panose="020F0502020204030204" pitchFamily="34" charset="0"/>
                <a:cs typeface="Times New Roman" panose="02020603050405020304" pitchFamily="18" charset="0"/>
              </a:rPr>
              <a:t>BIG DATA EN EL MANTENIMIENTO INDUSTRIAL</a:t>
            </a:r>
            <a:endParaRPr lang="es-AR" dirty="0"/>
          </a:p>
        </p:txBody>
      </p:sp>
      <p:sp>
        <p:nvSpPr>
          <p:cNvPr id="3" name="Marcador de contenido 2">
            <a:extLst>
              <a:ext uri="{FF2B5EF4-FFF2-40B4-BE49-F238E27FC236}">
                <a16:creationId xmlns:a16="http://schemas.microsoft.com/office/drawing/2014/main" id="{22A9B931-43FD-773A-086C-A49B435597E9}"/>
              </a:ext>
            </a:extLst>
          </p:cNvPr>
          <p:cNvSpPr>
            <a:spLocks noGrp="1"/>
          </p:cNvSpPr>
          <p:nvPr>
            <p:ph idx="1"/>
          </p:nvPr>
        </p:nvSpPr>
        <p:spPr/>
        <p:txBody>
          <a:bodyPr>
            <a:normAutofit fontScale="92500" lnSpcReduction="20000"/>
          </a:bodyPr>
          <a:lstStyle/>
          <a:p>
            <a:pPr>
              <a:lnSpc>
                <a:spcPct val="115000"/>
              </a:lnSpc>
              <a:spcAft>
                <a:spcPts val="800"/>
              </a:spcAft>
              <a:buNone/>
            </a:pPr>
            <a:r>
              <a:rPr lang="es-AR" sz="3200" u="sng" kern="100" dirty="0">
                <a:effectLst/>
                <a:latin typeface="Calibri" panose="020F0502020204030204" pitchFamily="34" charset="0"/>
                <a:ea typeface="Calibri" panose="020F0502020204030204" pitchFamily="34" charset="0"/>
                <a:cs typeface="Times New Roman" panose="02020603050405020304" pitchFamily="18" charset="0"/>
              </a:rPr>
              <a:t>Desafíos</a:t>
            </a:r>
          </a:p>
          <a:p>
            <a:pPr marL="342900" lvl="0" indent="-342900">
              <a:lnSpc>
                <a:spcPct val="115000"/>
              </a:lnSpc>
              <a:spcAft>
                <a:spcPts val="800"/>
              </a:spcAft>
              <a:buSzPts val="1000"/>
              <a:buFont typeface="Symbol" panose="05050102010706020507" pitchFamily="18" charset="2"/>
              <a:buChar char=""/>
              <a:tabLst>
                <a:tab pos="457200" algn="l"/>
              </a:tabLst>
            </a:pP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Calidad y limpieza de datos</a:t>
            </a:r>
          </a:p>
          <a:p>
            <a:pPr marL="342900" lvl="0" indent="-342900">
              <a:lnSpc>
                <a:spcPct val="115000"/>
              </a:lnSpc>
              <a:spcAft>
                <a:spcPts val="800"/>
              </a:spcAft>
              <a:buSzPts val="1000"/>
              <a:buFont typeface="Symbol" panose="05050102010706020507" pitchFamily="18" charset="2"/>
              <a:buChar char=""/>
              <a:tabLst>
                <a:tab pos="457200" algn="l"/>
              </a:tabLst>
            </a:pP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Capacitación del personal</a:t>
            </a:r>
          </a:p>
          <a:p>
            <a:pPr marL="342900" lvl="0" indent="-342900">
              <a:lnSpc>
                <a:spcPct val="115000"/>
              </a:lnSpc>
              <a:spcAft>
                <a:spcPts val="800"/>
              </a:spcAft>
              <a:buSzPts val="1000"/>
              <a:buFont typeface="Symbol" panose="05050102010706020507" pitchFamily="18" charset="2"/>
              <a:buChar char=""/>
              <a:tabLst>
                <a:tab pos="457200" algn="l"/>
              </a:tabLst>
            </a:pP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Inversión en infraestructura</a:t>
            </a:r>
          </a:p>
          <a:p>
            <a:pPr marL="342900" lvl="0" indent="-342900">
              <a:lnSpc>
                <a:spcPct val="115000"/>
              </a:lnSpc>
              <a:spcAft>
                <a:spcPts val="800"/>
              </a:spcAft>
              <a:buSzPts val="1000"/>
              <a:buFont typeface="Symbol" panose="05050102010706020507" pitchFamily="18" charset="2"/>
              <a:buChar char=""/>
              <a:tabLst>
                <a:tab pos="457200" algn="l"/>
              </a:tabLst>
            </a:pP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Integración con sistemas existentes</a:t>
            </a:r>
          </a:p>
          <a:p>
            <a:pPr>
              <a:lnSpc>
                <a:spcPct val="115000"/>
              </a:lnSpc>
              <a:spcAft>
                <a:spcPts val="800"/>
              </a:spcAft>
            </a:pPr>
            <a:endParaRPr lang="es-AR" sz="3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43333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60B358-D6B0-EEA6-0B67-8EFFE107E2F4}"/>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6A6ACA5A-7199-10A4-6D19-A220FDAF3C7D}"/>
              </a:ext>
            </a:extLst>
          </p:cNvPr>
          <p:cNvSpPr>
            <a:spLocks noGrp="1"/>
          </p:cNvSpPr>
          <p:nvPr>
            <p:ph type="title"/>
          </p:nvPr>
        </p:nvSpPr>
        <p:spPr/>
        <p:txBody>
          <a:bodyPr>
            <a:normAutofit/>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Nº3: INDUSTRIA 4.0</a:t>
            </a: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kern="0" dirty="0">
                <a:effectLst/>
                <a:latin typeface="Calibri" panose="020F0502020204030204" pitchFamily="34" charset="0"/>
                <a:ea typeface="Calibri" panose="020F0502020204030204" pitchFamily="34" charset="0"/>
                <a:cs typeface="Times New Roman" panose="02020603050405020304" pitchFamily="18" charset="0"/>
              </a:rPr>
              <a:t>BIG DATA EN EL MANTENIMIENTO INDUSTRIAL</a:t>
            </a:r>
            <a:endParaRPr lang="es-AR" dirty="0"/>
          </a:p>
        </p:txBody>
      </p:sp>
      <p:sp>
        <p:nvSpPr>
          <p:cNvPr id="3" name="Marcador de contenido 2">
            <a:extLst>
              <a:ext uri="{FF2B5EF4-FFF2-40B4-BE49-F238E27FC236}">
                <a16:creationId xmlns:a16="http://schemas.microsoft.com/office/drawing/2014/main" id="{4A15620D-B939-E67B-AE7D-35B36509C086}"/>
              </a:ext>
            </a:extLst>
          </p:cNvPr>
          <p:cNvSpPr>
            <a:spLocks noGrp="1"/>
          </p:cNvSpPr>
          <p:nvPr>
            <p:ph idx="1"/>
          </p:nvPr>
        </p:nvSpPr>
        <p:spPr/>
        <p:txBody>
          <a:bodyPr>
            <a:normAutofit fontScale="77500" lnSpcReduction="20000"/>
          </a:bodyPr>
          <a:lstStyle/>
          <a:p>
            <a:pPr>
              <a:lnSpc>
                <a:spcPct val="115000"/>
              </a:lnSpc>
              <a:spcAft>
                <a:spcPts val="800"/>
              </a:spcAft>
            </a:pPr>
            <a:r>
              <a:rPr lang="es-AR" sz="4800" u="sng" dirty="0">
                <a:effectLst/>
                <a:latin typeface="Calibri" panose="020F0502020204030204" pitchFamily="34" charset="0"/>
                <a:ea typeface="Calibri" panose="020F0502020204030204" pitchFamily="34" charset="0"/>
                <a:cs typeface="Times New Roman" panose="02020603050405020304" pitchFamily="18" charset="0"/>
              </a:rPr>
              <a:t>Video explicativo</a:t>
            </a:r>
          </a:p>
          <a:p>
            <a:pPr>
              <a:lnSpc>
                <a:spcPct val="115000"/>
              </a:lnSpc>
              <a:spcAft>
                <a:spcPts val="800"/>
              </a:spcAft>
            </a:pPr>
            <a:r>
              <a:rPr lang="es-AR" sz="3100" dirty="0">
                <a:effectLst/>
                <a:latin typeface="Calibri" panose="020F0502020204030204" pitchFamily="34" charset="0"/>
                <a:ea typeface="Calibri" panose="020F0502020204030204" pitchFamily="34" charset="0"/>
                <a:cs typeface="Times New Roman" panose="02020603050405020304" pitchFamily="18" charset="0"/>
                <a:hlinkClick r:id="rId2"/>
              </a:rPr>
              <a:t>www.bing.com/videos/riverview/relatedvideo?&amp;q=que+es+big+data&amp;&amp;mid=A9B785899792890E1232A9B785899792890E1232&amp;&amp;FORM=VRDGAR</a:t>
            </a:r>
            <a:endParaRPr lang="es-AR" sz="3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s-AR" sz="3100" dirty="0">
                <a:effectLst/>
                <a:latin typeface="Calibri" panose="020F0502020204030204" pitchFamily="34" charset="0"/>
                <a:ea typeface="Calibri" panose="020F0502020204030204" pitchFamily="34" charset="0"/>
                <a:cs typeface="Times New Roman" panose="02020603050405020304" pitchFamily="18" charset="0"/>
              </a:rPr>
              <a:t>www.bing.com/videos/riverview/relatedvideo?&amp;q=Machine+Learning+Y+Big+Data+ES+Lo+Mismo&amp;&amp;mid=64AD25966949FFCD7DD764AD25966949FFCD7DD7&amp;&amp;FORM=VRDGAR</a:t>
            </a:r>
          </a:p>
          <a:p>
            <a:pPr>
              <a:lnSpc>
                <a:spcPct val="115000"/>
              </a:lnSpc>
              <a:spcAft>
                <a:spcPts val="800"/>
              </a:spcAf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80743273"/>
      </p:ext>
    </p:extLst>
  </p:cSld>
  <p:clrMapOvr>
    <a:masterClrMapping/>
  </p:clrMapOvr>
</p:sld>
</file>

<file path=ppt/theme/theme1.xml><?xml version="1.0" encoding="utf-8"?>
<a:theme xmlns:a="http://schemas.openxmlformats.org/drawingml/2006/main" name="Galería">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TM10001114[[fn=Galería]]</Template>
  <TotalTime>5139</TotalTime>
  <Words>490</Words>
  <Application>Microsoft Office PowerPoint</Application>
  <PresentationFormat>Panorámica</PresentationFormat>
  <Paragraphs>52</Paragraphs>
  <Slides>9</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9</vt:i4>
      </vt:variant>
    </vt:vector>
  </HeadingPairs>
  <TitlesOfParts>
    <vt:vector size="14" baseType="lpstr">
      <vt:lpstr>Arial</vt:lpstr>
      <vt:lpstr>Calibri</vt:lpstr>
      <vt:lpstr>Gill Sans MT</vt:lpstr>
      <vt:lpstr>Symbol</vt:lpstr>
      <vt:lpstr>Galería</vt:lpstr>
      <vt:lpstr>UNIDAD Nº3: INDUSTRIA 4.0 BIG DATA EN EL MANTENIMIENTO INDUSTRIAL</vt:lpstr>
      <vt:lpstr>UNIDAD Nº3: INDUSTRIA 4.0 BIG DATA EN EL MANTENIMIENTO INDUSTRIAL</vt:lpstr>
      <vt:lpstr>UNIDAD Nº3: INDUSTRIA 4.0 BIG DATA EN EL MANTENIMIENTO INDUSTRIAL</vt:lpstr>
      <vt:lpstr>UNIDAD Nº3: INDUSTRIA 4.0 BIG DATA EN EL MANTENIMIENTO INDUSTRIAL</vt:lpstr>
      <vt:lpstr>UNIDAD Nº3: INDUSTRIA 4.0 BIG DATA EN EL MANTENIMIENTO INDUSTRIAL</vt:lpstr>
      <vt:lpstr>UNIDAD Nº3: INDUSTRIA 4.0 BIG DATA EN EL MANTENIMIENTO INDUSTRIAL</vt:lpstr>
      <vt:lpstr>UNIDAD Nº3: INDUSTRIA 4.0 BIG DATA EN EL MANTENIMIENTO INDUSTRIAL</vt:lpstr>
      <vt:lpstr>UNIDAD Nº3: INDUSTRIA 4.0 BIG DATA EN EL MANTENIMIENTO INDUSTRIAL</vt:lpstr>
      <vt:lpstr>UNIDAD Nº3: INDUSTRIA 4.0 BIG DATA EN EL MANTENIMIENTO INDUSTRIAL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costo del mantenimiento industrial</dc:title>
  <dc:creator>Juan</dc:creator>
  <cp:lastModifiedBy>Juan Carlos Muñoz</cp:lastModifiedBy>
  <cp:revision>16</cp:revision>
  <dcterms:created xsi:type="dcterms:W3CDTF">2022-10-18T01:12:25Z</dcterms:created>
  <dcterms:modified xsi:type="dcterms:W3CDTF">2025-10-16T19:40:21Z</dcterms:modified>
</cp:coreProperties>
</file>