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4" r:id="rId2"/>
    <p:sldId id="265" r:id="rId3"/>
    <p:sldId id="266" r:id="rId4"/>
    <p:sldId id="267" r:id="rId5"/>
    <p:sldId id="268" r:id="rId6"/>
    <p:sldId id="269" r:id="rId7"/>
    <p:sldId id="270" r:id="rId8"/>
    <p:sldId id="271" r:id="rId9"/>
    <p:sldId id="27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10/15/2025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‹Nº›</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10/15/2025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10/15/2025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10/15/2025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10/15/2025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‹Nº›</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bing.com/videos/riverview/relatedvideo?&amp;q=que+es+big+data&amp;&amp;mid=A9B785899792890E1232A9B785899792890E1232&amp;&amp;FORM=VRDGA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61CBD1-F3CB-9FFD-F4EC-06EBB8F36FD5}"/>
              </a:ext>
            </a:extLst>
          </p:cNvPr>
          <p:cNvSpPr>
            <a:spLocks noGrp="1"/>
          </p:cNvSpPr>
          <p:nvPr>
            <p:ph type="title"/>
          </p:nvPr>
        </p:nvSpPr>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Nº3: INDUSTRIA 4.0</a:t>
            </a: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kern="0" dirty="0">
                <a:effectLst/>
                <a:latin typeface="Calibri" panose="020F0502020204030204" pitchFamily="34" charset="0"/>
                <a:ea typeface="Calibri" panose="020F0502020204030204" pitchFamily="34" charset="0"/>
                <a:cs typeface="Times New Roman" panose="02020603050405020304" pitchFamily="18" charset="0"/>
              </a:rPr>
              <a:t>BIG DATA EN EL MANTENIMIENTO INDUSTRIAL</a:t>
            </a:r>
            <a:endParaRPr lang="es-AR" dirty="0"/>
          </a:p>
        </p:txBody>
      </p:sp>
      <p:sp>
        <p:nvSpPr>
          <p:cNvPr id="3" name="Marcador de contenido 2">
            <a:extLst>
              <a:ext uri="{FF2B5EF4-FFF2-40B4-BE49-F238E27FC236}">
                <a16:creationId xmlns:a16="http://schemas.microsoft.com/office/drawing/2014/main" id="{2AE81648-CDA4-426B-4320-0C0F013BEA9A}"/>
              </a:ext>
            </a:extLst>
          </p:cNvPr>
          <p:cNvSpPr>
            <a:spLocks noGrp="1"/>
          </p:cNvSpPr>
          <p:nvPr>
            <p:ph idx="1"/>
          </p:nvPr>
        </p:nvSpPr>
        <p:spPr/>
        <p:txBody>
          <a:bodyPr>
            <a:normAutofit/>
          </a:bodyPr>
          <a:lstStyle/>
          <a:p>
            <a:pPr>
              <a:lnSpc>
                <a:spcPct val="115000"/>
              </a:lnSpc>
              <a:spcAft>
                <a:spcPts val="800"/>
              </a:spcAft>
            </a:pPr>
            <a:r>
              <a:rPr lang="es-AR" sz="3200" dirty="0">
                <a:effectLst/>
                <a:latin typeface="Calibri" panose="020F0502020204030204" pitchFamily="34" charset="0"/>
                <a:ea typeface="Calibri" panose="020F0502020204030204" pitchFamily="34" charset="0"/>
                <a:cs typeface="Times New Roman" panose="02020603050405020304" pitchFamily="18" charset="0"/>
              </a:rPr>
              <a:t>¿QUÉ ES EL BIG DATA?: </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Se trata de un tipo de procesamiento de datos que está revolucionando la industria moderna en prácticamente todos los ámbitos, por lo que es posible que ya hayas oído hablar de ella y que sigas haciéndolo en los próximos años.</a:t>
            </a: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0570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C3499-8FC8-E81D-1028-A45789449B4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386A290-9F5A-7497-E4B0-F24205F2D50A}"/>
              </a:ext>
            </a:extLst>
          </p:cNvPr>
          <p:cNvSpPr>
            <a:spLocks noGrp="1"/>
          </p:cNvSpPr>
          <p:nvPr>
            <p:ph type="title"/>
          </p:nvPr>
        </p:nvSpPr>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Nº3: INDUSTRIA 4.0</a:t>
            </a: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kern="0" dirty="0">
                <a:effectLst/>
                <a:latin typeface="Calibri" panose="020F0502020204030204" pitchFamily="34" charset="0"/>
                <a:ea typeface="Calibri" panose="020F0502020204030204" pitchFamily="34" charset="0"/>
                <a:cs typeface="Times New Roman" panose="02020603050405020304" pitchFamily="18" charset="0"/>
              </a:rPr>
              <a:t>BIG DATA EN EL MANTENIMIENTO INDUSTRIAL</a:t>
            </a:r>
            <a:endParaRPr lang="es-AR" dirty="0"/>
          </a:p>
        </p:txBody>
      </p:sp>
      <p:sp>
        <p:nvSpPr>
          <p:cNvPr id="3" name="Marcador de contenido 2">
            <a:extLst>
              <a:ext uri="{FF2B5EF4-FFF2-40B4-BE49-F238E27FC236}">
                <a16:creationId xmlns:a16="http://schemas.microsoft.com/office/drawing/2014/main" id="{F547FC65-5EF7-3F53-A7B6-8D1AC7ABBAD1}"/>
              </a:ext>
            </a:extLst>
          </p:cNvPr>
          <p:cNvSpPr>
            <a:spLocks noGrp="1"/>
          </p:cNvSpPr>
          <p:nvPr>
            <p:ph idx="1"/>
          </p:nvPr>
        </p:nvSpPr>
        <p:spPr/>
        <p:txBody>
          <a:bodyPr>
            <a:normAutofit fontScale="70000" lnSpcReduction="20000"/>
          </a:bodyPr>
          <a:lstStyle/>
          <a:p>
            <a:pPr>
              <a:lnSpc>
                <a:spcPct val="115000"/>
              </a:lnSpc>
              <a:spcAft>
                <a:spcPts val="800"/>
              </a:spcAft>
            </a:pPr>
            <a:r>
              <a:rPr lang="es-AR" sz="3100" u="sng" dirty="0">
                <a:effectLst/>
                <a:latin typeface="Calibri" panose="020F0502020204030204" pitchFamily="34" charset="0"/>
                <a:ea typeface="Calibri" panose="020F0502020204030204" pitchFamily="34" charset="0"/>
                <a:cs typeface="Times New Roman" panose="02020603050405020304" pitchFamily="18" charset="0"/>
              </a:rPr>
              <a:t>BIG DATA</a:t>
            </a:r>
            <a:r>
              <a:rPr lang="es-AR" sz="3100" dirty="0">
                <a:effectLst/>
                <a:latin typeface="Calibri" panose="020F0502020204030204" pitchFamily="34" charset="0"/>
                <a:ea typeface="Calibri" panose="020F0502020204030204" pitchFamily="34" charset="0"/>
                <a:cs typeface="Times New Roman" panose="02020603050405020304" pitchFamily="18" charset="0"/>
              </a:rPr>
              <a:t>: </a:t>
            </a:r>
            <a:r>
              <a:rPr lang="es-AR" sz="3100" kern="100" dirty="0">
                <a:effectLst/>
                <a:latin typeface="Calibri" panose="020F0502020204030204" pitchFamily="34" charset="0"/>
                <a:ea typeface="Calibri" panose="020F0502020204030204" pitchFamily="34" charset="0"/>
                <a:cs typeface="Times New Roman" panose="02020603050405020304" pitchFamily="18" charset="0"/>
              </a:rPr>
              <a:t>tipo de procesamiento de datos que está revolucionando la industria moderna en prácticamente todos los ámbitos, por lo que es posible que ya hayas oído hablar de ella y que sigas haciéndolo en los próximos años.</a:t>
            </a:r>
          </a:p>
          <a:p>
            <a:pPr>
              <a:lnSpc>
                <a:spcPct val="115000"/>
              </a:lnSpc>
              <a:spcAft>
                <a:spcPts val="800"/>
              </a:spcAft>
            </a:pPr>
            <a:r>
              <a:rPr lang="es-AR" sz="3100" u="sng" dirty="0">
                <a:effectLst/>
                <a:latin typeface="Calibri" panose="020F0502020204030204" pitchFamily="34" charset="0"/>
                <a:ea typeface="Calibri" panose="020F0502020204030204" pitchFamily="34" charset="0"/>
                <a:cs typeface="Times New Roman" panose="02020603050405020304" pitchFamily="18" charset="0"/>
              </a:rPr>
              <a:t>¿QUÉ ES EL BIG DATA?</a:t>
            </a:r>
            <a:r>
              <a:rPr lang="es-AR" sz="3100" dirty="0">
                <a:effectLst/>
                <a:latin typeface="Calibri" panose="020F0502020204030204" pitchFamily="34" charset="0"/>
                <a:ea typeface="Calibri" panose="020F0502020204030204" pitchFamily="34" charset="0"/>
                <a:cs typeface="Times New Roman" panose="02020603050405020304" pitchFamily="18" charset="0"/>
              </a:rPr>
              <a:t>:  es </a:t>
            </a:r>
            <a:r>
              <a:rPr lang="es-AR" sz="3100" kern="100" dirty="0">
                <a:effectLst/>
                <a:latin typeface="Calibri" panose="020F0502020204030204" pitchFamily="34" charset="0"/>
                <a:ea typeface="Calibri" panose="020F0502020204030204" pitchFamily="34" charset="0"/>
                <a:cs typeface="Times New Roman" panose="02020603050405020304" pitchFamily="18" charset="0"/>
              </a:rPr>
              <a:t>el conjunto de tecnologías que han sido creadas para recopilar, analizar y gestionar los datos que generan los usuarios de Internet. </a:t>
            </a:r>
          </a:p>
          <a:p>
            <a:pPr>
              <a:lnSpc>
                <a:spcPct val="115000"/>
              </a:lnSpc>
              <a:spcAft>
                <a:spcPts val="800"/>
              </a:spcAft>
            </a:pPr>
            <a:r>
              <a:rPr lang="es-AR" sz="3100" kern="100" dirty="0">
                <a:effectLst/>
                <a:latin typeface="Calibri" panose="020F0502020204030204" pitchFamily="34" charset="0"/>
                <a:ea typeface="Calibri" panose="020F0502020204030204" pitchFamily="34" charset="0"/>
                <a:cs typeface="Times New Roman" panose="02020603050405020304" pitchFamily="18" charset="0"/>
              </a:rPr>
              <a:t>Su idea es la de recopilar los datos masivos que son generados en "bruto", y </a:t>
            </a:r>
            <a:r>
              <a:rPr lang="es-AR" sz="3100" b="1" kern="100" dirty="0">
                <a:effectLst/>
                <a:latin typeface="Calibri" panose="020F0502020204030204" pitchFamily="34" charset="0"/>
                <a:ea typeface="Calibri" panose="020F0502020204030204" pitchFamily="34" charset="0"/>
                <a:cs typeface="Times New Roman" panose="02020603050405020304" pitchFamily="18" charset="0"/>
              </a:rPr>
              <a:t>procesarlos para identificar patrones</a:t>
            </a:r>
            <a:r>
              <a:rPr lang="es-AR" sz="3100" kern="100" dirty="0">
                <a:effectLst/>
                <a:latin typeface="Calibri" panose="020F0502020204030204" pitchFamily="34" charset="0"/>
                <a:ea typeface="Calibri" panose="020F0502020204030204" pitchFamily="34" charset="0"/>
                <a:cs typeface="Times New Roman" panose="02020603050405020304" pitchFamily="18" charset="0"/>
              </a:rPr>
              <a:t> u otro tipo de comportamientos que puedan ayudar a sectores concretos.</a:t>
            </a: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7930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141D8-44A6-17B7-5A10-2C97989BDCA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7FE32C1-1741-FD72-075F-4709FA2A9C25}"/>
              </a:ext>
            </a:extLst>
          </p:cNvPr>
          <p:cNvSpPr>
            <a:spLocks noGrp="1"/>
          </p:cNvSpPr>
          <p:nvPr>
            <p:ph type="title"/>
          </p:nvPr>
        </p:nvSpPr>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Nº3: INDUSTRIA 4.0</a:t>
            </a: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kern="0" dirty="0">
                <a:effectLst/>
                <a:latin typeface="Calibri" panose="020F0502020204030204" pitchFamily="34" charset="0"/>
                <a:ea typeface="Calibri" panose="020F0502020204030204" pitchFamily="34" charset="0"/>
                <a:cs typeface="Times New Roman" panose="02020603050405020304" pitchFamily="18" charset="0"/>
              </a:rPr>
              <a:t>BIG DATA EN EL MANTENIMIENTO INDUSTRIAL</a:t>
            </a:r>
            <a:endParaRPr lang="es-AR" dirty="0"/>
          </a:p>
        </p:txBody>
      </p:sp>
      <p:sp>
        <p:nvSpPr>
          <p:cNvPr id="3" name="Marcador de contenido 2">
            <a:extLst>
              <a:ext uri="{FF2B5EF4-FFF2-40B4-BE49-F238E27FC236}">
                <a16:creationId xmlns:a16="http://schemas.microsoft.com/office/drawing/2014/main" id="{A27D417C-A835-3FE4-F466-32E5A52CCE9D}"/>
              </a:ext>
            </a:extLst>
          </p:cNvPr>
          <p:cNvSpPr>
            <a:spLocks noGrp="1"/>
          </p:cNvSpPr>
          <p:nvPr>
            <p:ph idx="1"/>
          </p:nvPr>
        </p:nvSpPr>
        <p:spPr/>
        <p:txBody>
          <a:bodyPr>
            <a:normAutofit fontScale="92500" lnSpcReduction="20000"/>
          </a:bodyPr>
          <a:lstStyle/>
          <a:p>
            <a:pPr>
              <a:lnSpc>
                <a:spcPct val="115000"/>
              </a:lnSpc>
              <a:spcAft>
                <a:spcPts val="800"/>
              </a:spcAft>
            </a:pPr>
            <a:r>
              <a:rPr lang="es-AR" sz="3100" u="sng" dirty="0">
                <a:effectLst/>
                <a:latin typeface="Calibri" panose="020F0502020204030204" pitchFamily="34" charset="0"/>
                <a:ea typeface="Calibri" panose="020F0502020204030204" pitchFamily="34" charset="0"/>
                <a:cs typeface="Times New Roman" panose="02020603050405020304" pitchFamily="18" charset="0"/>
              </a:rPr>
              <a:t>PARÁMETROS A CONSIDERAR EN EL BIG DATA</a:t>
            </a:r>
            <a:r>
              <a:rPr lang="es-AR" sz="3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Volumen: grandes cantidades de datos</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Velocidad: generación en tiempo real</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Variedad: múltiples fuentes (sensores, logs, etc.)</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Veracidad: calidad y confiabilidad</a:t>
            </a:r>
          </a:p>
          <a:p>
            <a:pPr marL="342900" lvl="0" indent="-342900">
              <a:lnSpc>
                <a:spcPct val="115000"/>
              </a:lnSpc>
              <a:spcAft>
                <a:spcPts val="800"/>
              </a:spcAft>
              <a:buSzPts val="1000"/>
              <a:buFont typeface="Symbol" panose="05050102010706020507" pitchFamily="18" charset="2"/>
              <a:buChar char=""/>
              <a:tabLst>
                <a:tab pos="457200" algn="l"/>
              </a:tabLst>
            </a:pPr>
            <a:r>
              <a:rPr lang="es-AR" sz="2400" kern="100" dirty="0">
                <a:effectLst/>
                <a:latin typeface="Calibri" panose="020F0502020204030204" pitchFamily="34" charset="0"/>
                <a:ea typeface="Calibri" panose="020F0502020204030204" pitchFamily="34" charset="0"/>
                <a:cs typeface="Times New Roman" panose="02020603050405020304" pitchFamily="18" charset="0"/>
              </a:rPr>
              <a:t>Valor: utilidad para la toma de decisiones</a:t>
            </a: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9041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D8AC1-0AF5-919E-A410-A931B01872C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2EEB65D-7FBF-3624-06B9-CCB502116A11}"/>
              </a:ext>
            </a:extLst>
          </p:cNvPr>
          <p:cNvSpPr>
            <a:spLocks noGrp="1"/>
          </p:cNvSpPr>
          <p:nvPr>
            <p:ph type="title"/>
          </p:nvPr>
        </p:nvSpPr>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Nº3: INDUSTRIA 4.0</a:t>
            </a: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kern="0" dirty="0">
                <a:effectLst/>
                <a:latin typeface="Calibri" panose="020F0502020204030204" pitchFamily="34" charset="0"/>
                <a:ea typeface="Calibri" panose="020F0502020204030204" pitchFamily="34" charset="0"/>
                <a:cs typeface="Times New Roman" panose="02020603050405020304" pitchFamily="18" charset="0"/>
              </a:rPr>
              <a:t>BIG DATA EN EL MANTENIMIENTO INDUSTRIAL</a:t>
            </a:r>
            <a:endParaRPr lang="es-AR" dirty="0"/>
          </a:p>
        </p:txBody>
      </p:sp>
      <p:sp>
        <p:nvSpPr>
          <p:cNvPr id="3" name="Marcador de contenido 2">
            <a:extLst>
              <a:ext uri="{FF2B5EF4-FFF2-40B4-BE49-F238E27FC236}">
                <a16:creationId xmlns:a16="http://schemas.microsoft.com/office/drawing/2014/main" id="{1D5A0914-4F78-B6DB-00DE-DBB85446B8B7}"/>
              </a:ext>
            </a:extLst>
          </p:cNvPr>
          <p:cNvSpPr>
            <a:spLocks noGrp="1"/>
          </p:cNvSpPr>
          <p:nvPr>
            <p:ph idx="1"/>
          </p:nvPr>
        </p:nvSpPr>
        <p:spPr/>
        <p:txBody>
          <a:bodyPr>
            <a:normAutofit lnSpcReduction="10000"/>
          </a:bodyPr>
          <a:lstStyle/>
          <a:p>
            <a:pPr>
              <a:lnSpc>
                <a:spcPct val="115000"/>
              </a:lnSpc>
              <a:spcAft>
                <a:spcPts val="800"/>
              </a:spcAft>
            </a:pPr>
            <a:r>
              <a:rPr lang="es-AR" sz="3100" u="sng" dirty="0">
                <a:effectLst/>
                <a:latin typeface="Calibri" panose="020F0502020204030204" pitchFamily="34" charset="0"/>
                <a:ea typeface="Calibri" panose="020F0502020204030204" pitchFamily="34" charset="0"/>
                <a:cs typeface="Times New Roman" panose="02020603050405020304" pitchFamily="18" charset="0"/>
              </a:rPr>
              <a:t>¿CÓMO SE APLICA BIG DATA EN MANTENIMIENTO?</a:t>
            </a:r>
            <a:r>
              <a:rPr lang="es-AR" sz="3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Sensores en máquinas → datos en tiempo real</a:t>
            </a:r>
          </a:p>
          <a:p>
            <a:pPr marL="342900" lvl="0" indent="-342900">
              <a:lnSpc>
                <a:spcPct val="115000"/>
              </a:lnSpc>
              <a:spcAft>
                <a:spcPts val="800"/>
              </a:spcAft>
              <a:buSzPts val="1000"/>
              <a:buFont typeface="Symbol" panose="05050102010706020507" pitchFamily="18" charset="2"/>
              <a:buChar char=""/>
              <a:tabLst>
                <a:tab pos="457200" algn="l"/>
              </a:tabLst>
            </a:pP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Análisis de patrones → detección de anomalías</a:t>
            </a:r>
          </a:p>
          <a:p>
            <a:pPr marL="342900" lvl="0" indent="-342900">
              <a:lnSpc>
                <a:spcPct val="115000"/>
              </a:lnSpc>
              <a:spcAft>
                <a:spcPts val="800"/>
              </a:spcAft>
              <a:buSzPts val="1000"/>
              <a:buFont typeface="Symbol" panose="05050102010706020507" pitchFamily="18" charset="2"/>
              <a:buChar char=""/>
              <a:tabLst>
                <a:tab pos="457200" algn="l"/>
              </a:tabLst>
            </a:pP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Alertas automáticas → intervención temprana</a:t>
            </a:r>
          </a:p>
          <a:p>
            <a:pPr marL="342900" lvl="0" indent="-342900">
              <a:lnSpc>
                <a:spcPct val="115000"/>
              </a:lnSpc>
              <a:spcAft>
                <a:spcPts val="800"/>
              </a:spcAft>
              <a:buSzPts val="1000"/>
              <a:buFont typeface="Symbol" panose="05050102010706020507" pitchFamily="18" charset="2"/>
              <a:buChar char=""/>
              <a:tabLst>
                <a:tab pos="457200" algn="l"/>
              </a:tabLst>
            </a:pPr>
            <a:r>
              <a:rPr lang="es-AR" sz="2800" kern="100" dirty="0">
                <a:effectLst/>
                <a:latin typeface="Calibri" panose="020F0502020204030204" pitchFamily="34" charset="0"/>
                <a:ea typeface="Calibri" panose="020F0502020204030204" pitchFamily="34" charset="0"/>
                <a:cs typeface="Times New Roman" panose="02020603050405020304" pitchFamily="18" charset="0"/>
              </a:rPr>
              <a:t>Ejemplo: monitoreo de vibración en motores</a:t>
            </a:r>
          </a:p>
          <a:p>
            <a:pPr>
              <a:lnSpc>
                <a:spcPct val="115000"/>
              </a:lnSpc>
              <a:spcAft>
                <a:spcPts val="800"/>
              </a:spcAft>
            </a:pPr>
            <a:endParaRPr lang="es-AR" sz="3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9008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F2F99-83AF-CFA3-40D8-9A141187F1E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C023F34-BAE2-2376-EC7E-1CA7FA0E5A3E}"/>
              </a:ext>
            </a:extLst>
          </p:cNvPr>
          <p:cNvSpPr>
            <a:spLocks noGrp="1"/>
          </p:cNvSpPr>
          <p:nvPr>
            <p:ph type="title"/>
          </p:nvPr>
        </p:nvSpPr>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Nº3: INDUSTRIA 4.0</a:t>
            </a: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kern="0" dirty="0">
                <a:effectLst/>
                <a:latin typeface="Calibri" panose="020F0502020204030204" pitchFamily="34" charset="0"/>
                <a:ea typeface="Calibri" panose="020F0502020204030204" pitchFamily="34" charset="0"/>
                <a:cs typeface="Times New Roman" panose="02020603050405020304" pitchFamily="18" charset="0"/>
              </a:rPr>
              <a:t>BIG DATA EN EL MANTENIMIENTO INDUSTRIAL</a:t>
            </a:r>
            <a:endParaRPr lang="es-AR" dirty="0"/>
          </a:p>
        </p:txBody>
      </p:sp>
      <p:sp>
        <p:nvSpPr>
          <p:cNvPr id="3" name="Marcador de contenido 2">
            <a:extLst>
              <a:ext uri="{FF2B5EF4-FFF2-40B4-BE49-F238E27FC236}">
                <a16:creationId xmlns:a16="http://schemas.microsoft.com/office/drawing/2014/main" id="{ADDB2DC7-804D-4180-52B0-0D16455565CD}"/>
              </a:ext>
            </a:extLst>
          </p:cNvPr>
          <p:cNvSpPr>
            <a:spLocks noGrp="1"/>
          </p:cNvSpPr>
          <p:nvPr>
            <p:ph idx="1"/>
          </p:nvPr>
        </p:nvSpPr>
        <p:spPr/>
        <p:txBody>
          <a:bodyPr>
            <a:normAutofit fontScale="92500" lnSpcReduction="20000"/>
          </a:bodyPr>
          <a:lstStyle/>
          <a:p>
            <a:pPr>
              <a:lnSpc>
                <a:spcPct val="115000"/>
              </a:lnSpc>
              <a:spcAft>
                <a:spcPts val="800"/>
              </a:spcAft>
              <a:buNone/>
            </a:pPr>
            <a:r>
              <a:rPr lang="es-AR" sz="3200" u="sng" kern="100" dirty="0">
                <a:effectLst/>
                <a:latin typeface="Calibri" panose="020F0502020204030204" pitchFamily="34" charset="0"/>
                <a:ea typeface="Calibri" panose="020F0502020204030204" pitchFamily="34" charset="0"/>
                <a:cs typeface="Times New Roman" panose="02020603050405020304" pitchFamily="18" charset="0"/>
              </a:rPr>
              <a:t>Herramientas y Tecnologías</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SCADA, CMMS, </a:t>
            </a:r>
            <a:r>
              <a:rPr lang="es-AR" sz="3200" kern="100" dirty="0" err="1">
                <a:effectLst/>
                <a:latin typeface="Calibri" panose="020F0502020204030204" pitchFamily="34" charset="0"/>
                <a:ea typeface="Calibri" panose="020F0502020204030204" pitchFamily="34" charset="0"/>
                <a:cs typeface="Times New Roman" panose="02020603050405020304" pitchFamily="18" charset="0"/>
              </a:rPr>
              <a:t>IoT</a:t>
            </a: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Machine </a:t>
            </a:r>
            <a:r>
              <a:rPr lang="es-AR" sz="3200" kern="100" dirty="0" err="1">
                <a:effectLst/>
                <a:latin typeface="Calibri" panose="020F0502020204030204" pitchFamily="34" charset="0"/>
                <a:ea typeface="Calibri" panose="020F0502020204030204" pitchFamily="34" charset="0"/>
                <a:cs typeface="Times New Roman" panose="02020603050405020304" pitchFamily="18" charset="0"/>
              </a:rPr>
              <a:t>Learning</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 para predicción</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err="1">
                <a:effectLst/>
                <a:latin typeface="Calibri" panose="020F0502020204030204" pitchFamily="34" charset="0"/>
                <a:ea typeface="Calibri" panose="020F0502020204030204" pitchFamily="34" charset="0"/>
                <a:cs typeface="Times New Roman" panose="02020603050405020304" pitchFamily="18" charset="0"/>
              </a:rPr>
              <a:t>Dashboards</a:t>
            </a: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 para visualización</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Plataformas: Azure, AWS, IBM </a:t>
            </a:r>
            <a:r>
              <a:rPr lang="es-AR" sz="3200" kern="100" dirty="0" err="1">
                <a:effectLst/>
                <a:latin typeface="Calibri" panose="020F0502020204030204" pitchFamily="34" charset="0"/>
                <a:ea typeface="Calibri" panose="020F0502020204030204" pitchFamily="34" charset="0"/>
                <a:cs typeface="Times New Roman" panose="02020603050405020304" pitchFamily="18" charset="0"/>
              </a:rPr>
              <a:t>Maximo</a:t>
            </a: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4829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0BFDC-A18B-D48B-C10A-A86549069B0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9C63AB4-2F47-9C5C-0BE5-B7D1894EA4C1}"/>
              </a:ext>
            </a:extLst>
          </p:cNvPr>
          <p:cNvSpPr>
            <a:spLocks noGrp="1"/>
          </p:cNvSpPr>
          <p:nvPr>
            <p:ph type="title"/>
          </p:nvPr>
        </p:nvSpPr>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Nº3: INDUSTRIA 4.0</a:t>
            </a: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kern="0" dirty="0">
                <a:effectLst/>
                <a:latin typeface="Calibri" panose="020F0502020204030204" pitchFamily="34" charset="0"/>
                <a:ea typeface="Calibri" panose="020F0502020204030204" pitchFamily="34" charset="0"/>
                <a:cs typeface="Times New Roman" panose="02020603050405020304" pitchFamily="18" charset="0"/>
              </a:rPr>
              <a:t>BIG DATA EN EL MANTENIMIENTO INDUSTRIAL</a:t>
            </a:r>
            <a:endParaRPr lang="es-AR" dirty="0"/>
          </a:p>
        </p:txBody>
      </p:sp>
      <p:sp>
        <p:nvSpPr>
          <p:cNvPr id="3" name="Marcador de contenido 2">
            <a:extLst>
              <a:ext uri="{FF2B5EF4-FFF2-40B4-BE49-F238E27FC236}">
                <a16:creationId xmlns:a16="http://schemas.microsoft.com/office/drawing/2014/main" id="{1B1E7FAA-F04C-4BB1-6916-86F5CF86EC89}"/>
              </a:ext>
            </a:extLst>
          </p:cNvPr>
          <p:cNvSpPr>
            <a:spLocks noGrp="1"/>
          </p:cNvSpPr>
          <p:nvPr>
            <p:ph idx="1"/>
          </p:nvPr>
        </p:nvSpPr>
        <p:spPr/>
        <p:txBody>
          <a:bodyPr>
            <a:normAutofit fontScale="92500" lnSpcReduction="20000"/>
          </a:bodyPr>
          <a:lstStyle/>
          <a:p>
            <a:pPr>
              <a:lnSpc>
                <a:spcPct val="115000"/>
              </a:lnSpc>
              <a:spcAft>
                <a:spcPts val="800"/>
              </a:spcAft>
              <a:buNone/>
            </a:pPr>
            <a:r>
              <a:rPr lang="es-AR" sz="3200" u="sng" kern="100" dirty="0">
                <a:effectLst/>
                <a:latin typeface="Calibri" panose="020F0502020204030204" pitchFamily="34" charset="0"/>
                <a:ea typeface="Calibri" panose="020F0502020204030204" pitchFamily="34" charset="0"/>
                <a:cs typeface="Times New Roman" panose="02020603050405020304" pitchFamily="18" charset="0"/>
              </a:rPr>
              <a:t>Beneficios al utilizar BIG DATA</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Menos paradas no planificadas</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Mayor vida útil de equipos</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Reducción de costos de mantenimiento</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Mejora en la planificación y logística</a:t>
            </a:r>
          </a:p>
          <a:p>
            <a:pPr>
              <a:lnSpc>
                <a:spcPct val="115000"/>
              </a:lnSpc>
              <a:spcAft>
                <a:spcPts val="800"/>
              </a:spcAft>
            </a:pPr>
            <a:endParaRPr lang="es-AR" sz="3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5056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57EE5-32C2-EBFE-6049-9B4B85AAFC8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F93271C-A095-49A2-1CD4-CF522FFB5573}"/>
              </a:ext>
            </a:extLst>
          </p:cNvPr>
          <p:cNvSpPr>
            <a:spLocks noGrp="1"/>
          </p:cNvSpPr>
          <p:nvPr>
            <p:ph type="title"/>
          </p:nvPr>
        </p:nvSpPr>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Nº3: INDUSTRIA 4.0</a:t>
            </a: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kern="0" dirty="0">
                <a:effectLst/>
                <a:latin typeface="Calibri" panose="020F0502020204030204" pitchFamily="34" charset="0"/>
                <a:ea typeface="Calibri" panose="020F0502020204030204" pitchFamily="34" charset="0"/>
                <a:cs typeface="Times New Roman" panose="02020603050405020304" pitchFamily="18" charset="0"/>
              </a:rPr>
              <a:t>BIG DATA EN EL MANTENIMIENTO INDUSTRIAL</a:t>
            </a:r>
            <a:endParaRPr lang="es-AR" dirty="0"/>
          </a:p>
        </p:txBody>
      </p:sp>
      <p:sp>
        <p:nvSpPr>
          <p:cNvPr id="3" name="Marcador de contenido 2">
            <a:extLst>
              <a:ext uri="{FF2B5EF4-FFF2-40B4-BE49-F238E27FC236}">
                <a16:creationId xmlns:a16="http://schemas.microsoft.com/office/drawing/2014/main" id="{8EF88F88-E5F5-2D95-11E0-B6DEB070C44B}"/>
              </a:ext>
            </a:extLst>
          </p:cNvPr>
          <p:cNvSpPr>
            <a:spLocks noGrp="1"/>
          </p:cNvSpPr>
          <p:nvPr>
            <p:ph idx="1"/>
          </p:nvPr>
        </p:nvSpPr>
        <p:spPr/>
        <p:txBody>
          <a:bodyPr>
            <a:normAutofit fontScale="92500" lnSpcReduction="20000"/>
          </a:bodyPr>
          <a:lstStyle/>
          <a:p>
            <a:pPr>
              <a:lnSpc>
                <a:spcPct val="115000"/>
              </a:lnSpc>
              <a:spcAft>
                <a:spcPts val="800"/>
              </a:spcAft>
              <a:buNone/>
            </a:pPr>
            <a:r>
              <a:rPr lang="es-AR" sz="3200" u="sng" kern="100" dirty="0">
                <a:effectLst/>
                <a:latin typeface="Calibri" panose="020F0502020204030204" pitchFamily="34" charset="0"/>
                <a:ea typeface="Calibri" panose="020F0502020204030204" pitchFamily="34" charset="0"/>
                <a:cs typeface="Times New Roman" panose="02020603050405020304" pitchFamily="18" charset="0"/>
              </a:rPr>
              <a:t>Desafíos</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Calidad y limpieza de datos</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Capacitación del personal</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Inversión en infraestructura</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Integración con sistemas existentes</a:t>
            </a:r>
          </a:p>
          <a:p>
            <a:pPr>
              <a:lnSpc>
                <a:spcPct val="115000"/>
              </a:lnSpc>
              <a:spcAft>
                <a:spcPts val="800"/>
              </a:spcAft>
            </a:pPr>
            <a:endParaRPr lang="es-AR" sz="3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46501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760C8-218D-7D43-3337-A868BF2584D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33CAA68-476F-D970-8E49-672A5E02F3D1}"/>
              </a:ext>
            </a:extLst>
          </p:cNvPr>
          <p:cNvSpPr>
            <a:spLocks noGrp="1"/>
          </p:cNvSpPr>
          <p:nvPr>
            <p:ph type="title"/>
          </p:nvPr>
        </p:nvSpPr>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Nº3: INDUSTRIA 4.0</a:t>
            </a: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kern="0" dirty="0">
                <a:effectLst/>
                <a:latin typeface="Calibri" panose="020F0502020204030204" pitchFamily="34" charset="0"/>
                <a:ea typeface="Calibri" panose="020F0502020204030204" pitchFamily="34" charset="0"/>
                <a:cs typeface="Times New Roman" panose="02020603050405020304" pitchFamily="18" charset="0"/>
              </a:rPr>
              <a:t>BIG DATA EN EL MANTENIMIENTO INDUSTRIAL</a:t>
            </a:r>
            <a:endParaRPr lang="es-AR" dirty="0"/>
          </a:p>
        </p:txBody>
      </p:sp>
      <p:sp>
        <p:nvSpPr>
          <p:cNvPr id="3" name="Marcador de contenido 2">
            <a:extLst>
              <a:ext uri="{FF2B5EF4-FFF2-40B4-BE49-F238E27FC236}">
                <a16:creationId xmlns:a16="http://schemas.microsoft.com/office/drawing/2014/main" id="{22A9B931-43FD-773A-086C-A49B435597E9}"/>
              </a:ext>
            </a:extLst>
          </p:cNvPr>
          <p:cNvSpPr>
            <a:spLocks noGrp="1"/>
          </p:cNvSpPr>
          <p:nvPr>
            <p:ph idx="1"/>
          </p:nvPr>
        </p:nvSpPr>
        <p:spPr/>
        <p:txBody>
          <a:bodyPr>
            <a:normAutofit fontScale="92500" lnSpcReduction="20000"/>
          </a:bodyPr>
          <a:lstStyle/>
          <a:p>
            <a:pPr>
              <a:lnSpc>
                <a:spcPct val="115000"/>
              </a:lnSpc>
              <a:spcAft>
                <a:spcPts val="800"/>
              </a:spcAft>
              <a:buNone/>
            </a:pPr>
            <a:r>
              <a:rPr lang="es-AR" sz="3200" u="sng" kern="100" dirty="0">
                <a:effectLst/>
                <a:latin typeface="Calibri" panose="020F0502020204030204" pitchFamily="34" charset="0"/>
                <a:ea typeface="Calibri" panose="020F0502020204030204" pitchFamily="34" charset="0"/>
                <a:cs typeface="Times New Roman" panose="02020603050405020304" pitchFamily="18" charset="0"/>
              </a:rPr>
              <a:t>Desafíos</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Calidad y limpieza de datos</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Capacitación del personal</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Inversión en infraestructura</a:t>
            </a:r>
          </a:p>
          <a:p>
            <a:pPr marL="342900" lvl="0" indent="-342900">
              <a:lnSpc>
                <a:spcPct val="115000"/>
              </a:lnSpc>
              <a:spcAft>
                <a:spcPts val="800"/>
              </a:spcAft>
              <a:buSzPts val="1000"/>
              <a:buFont typeface="Symbol" panose="05050102010706020507" pitchFamily="18" charset="2"/>
              <a:buChar char=""/>
              <a:tabLst>
                <a:tab pos="457200" algn="l"/>
              </a:tabLst>
            </a:pPr>
            <a:r>
              <a:rPr lang="es-AR" sz="3200" kern="100" dirty="0">
                <a:effectLst/>
                <a:latin typeface="Calibri" panose="020F0502020204030204" pitchFamily="34" charset="0"/>
                <a:ea typeface="Calibri" panose="020F0502020204030204" pitchFamily="34" charset="0"/>
                <a:cs typeface="Times New Roman" panose="02020603050405020304" pitchFamily="18" charset="0"/>
              </a:rPr>
              <a:t>Integración con sistemas existentes</a:t>
            </a:r>
          </a:p>
          <a:p>
            <a:pPr>
              <a:lnSpc>
                <a:spcPct val="115000"/>
              </a:lnSpc>
              <a:spcAft>
                <a:spcPts val="800"/>
              </a:spcAft>
            </a:pPr>
            <a:endParaRPr lang="es-AR" sz="3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3333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0B358-D6B0-EEA6-0B67-8EFFE107E2F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A6ACA5A-7199-10A4-6D19-A220FDAF3C7D}"/>
              </a:ext>
            </a:extLst>
          </p:cNvPr>
          <p:cNvSpPr>
            <a:spLocks noGrp="1"/>
          </p:cNvSpPr>
          <p:nvPr>
            <p:ph type="title"/>
          </p:nvPr>
        </p:nvSpPr>
        <p:spPr/>
        <p:txBody>
          <a:bodyPr>
            <a:normAutofit/>
          </a:bodyPr>
          <a:lstStyle/>
          <a:p>
            <a:r>
              <a:rPr lang="es-AR" kern="0" dirty="0">
                <a:effectLst/>
                <a:latin typeface="Calibri" panose="020F0502020204030204" pitchFamily="34" charset="0"/>
                <a:ea typeface="Calibri" panose="020F0502020204030204" pitchFamily="34" charset="0"/>
                <a:cs typeface="Times New Roman" panose="02020603050405020304" pitchFamily="18" charset="0"/>
              </a:rPr>
              <a:t>UNIDAD Nº3: INDUSTRIA 4.0</a:t>
            </a:r>
            <a:br>
              <a:rPr lang="es-AR" kern="0" dirty="0">
                <a:effectLst/>
                <a:latin typeface="Calibri" panose="020F0502020204030204" pitchFamily="34" charset="0"/>
                <a:ea typeface="Calibri" panose="020F0502020204030204" pitchFamily="34" charset="0"/>
                <a:cs typeface="Times New Roman" panose="02020603050405020304" pitchFamily="18" charset="0"/>
              </a:rPr>
            </a:br>
            <a:r>
              <a:rPr lang="es-AR" kern="0" dirty="0">
                <a:effectLst/>
                <a:latin typeface="Calibri" panose="020F0502020204030204" pitchFamily="34" charset="0"/>
                <a:ea typeface="Calibri" panose="020F0502020204030204" pitchFamily="34" charset="0"/>
                <a:cs typeface="Times New Roman" panose="02020603050405020304" pitchFamily="18" charset="0"/>
              </a:rPr>
              <a:t>BIG DATA EN EL MANTENIMIENTO INDUSTRIAL</a:t>
            </a:r>
            <a:endParaRPr lang="es-AR" dirty="0"/>
          </a:p>
        </p:txBody>
      </p:sp>
      <p:sp>
        <p:nvSpPr>
          <p:cNvPr id="3" name="Marcador de contenido 2">
            <a:extLst>
              <a:ext uri="{FF2B5EF4-FFF2-40B4-BE49-F238E27FC236}">
                <a16:creationId xmlns:a16="http://schemas.microsoft.com/office/drawing/2014/main" id="{4A15620D-B939-E67B-AE7D-35B36509C086}"/>
              </a:ext>
            </a:extLst>
          </p:cNvPr>
          <p:cNvSpPr>
            <a:spLocks noGrp="1"/>
          </p:cNvSpPr>
          <p:nvPr>
            <p:ph idx="1"/>
          </p:nvPr>
        </p:nvSpPr>
        <p:spPr/>
        <p:txBody>
          <a:bodyPr>
            <a:normAutofit fontScale="77500" lnSpcReduction="20000"/>
          </a:bodyPr>
          <a:lstStyle/>
          <a:p>
            <a:pPr>
              <a:lnSpc>
                <a:spcPct val="115000"/>
              </a:lnSpc>
              <a:spcAft>
                <a:spcPts val="800"/>
              </a:spcAft>
            </a:pPr>
            <a:r>
              <a:rPr lang="es-AR" sz="4800" u="sng" dirty="0">
                <a:effectLst/>
                <a:latin typeface="Calibri" panose="020F0502020204030204" pitchFamily="34" charset="0"/>
                <a:ea typeface="Calibri" panose="020F0502020204030204" pitchFamily="34" charset="0"/>
                <a:cs typeface="Times New Roman" panose="02020603050405020304" pitchFamily="18" charset="0"/>
              </a:rPr>
              <a:t>Video explicativo</a:t>
            </a:r>
          </a:p>
          <a:p>
            <a:pPr>
              <a:lnSpc>
                <a:spcPct val="115000"/>
              </a:lnSpc>
              <a:spcAft>
                <a:spcPts val="800"/>
              </a:spcAft>
            </a:pPr>
            <a:r>
              <a:rPr lang="es-AR" sz="3100" dirty="0">
                <a:effectLst/>
                <a:latin typeface="Calibri" panose="020F0502020204030204" pitchFamily="34" charset="0"/>
                <a:ea typeface="Calibri" panose="020F0502020204030204" pitchFamily="34" charset="0"/>
                <a:cs typeface="Times New Roman" panose="02020603050405020304" pitchFamily="18" charset="0"/>
                <a:hlinkClick r:id="rId2"/>
              </a:rPr>
              <a:t>www.bing.com/videos/riverview/relatedvideo?&amp;q=que+es+big+data&amp;&amp;mid=A9B785899792890E1232A9B785899792890E1232&amp;&amp;FORM=VRDGAR</a:t>
            </a:r>
            <a:endParaRPr lang="es-AR" sz="3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s-AR" sz="3100" dirty="0">
                <a:effectLst/>
                <a:latin typeface="Calibri" panose="020F0502020204030204" pitchFamily="34" charset="0"/>
                <a:ea typeface="Calibri" panose="020F0502020204030204" pitchFamily="34" charset="0"/>
                <a:cs typeface="Times New Roman" panose="02020603050405020304" pitchFamily="18" charset="0"/>
              </a:rPr>
              <a:t>www.bing.com/videos/riverview/relatedvideo?&amp;q=Machine+Learning+Y+Big+Data+ES+Lo+Mismo&amp;&amp;mid=64AD25966949FFCD7DD764AD25966949FFCD7DD7&amp;&amp;FORM=VRDGAR</a:t>
            </a: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s-A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0743273"/>
      </p:ext>
    </p:extLst>
  </p:cSld>
  <p:clrMapOvr>
    <a:masterClrMapping/>
  </p:clrMapOvr>
</p:sld>
</file>

<file path=ppt/theme/theme1.xml><?xml version="1.0" encoding="utf-8"?>
<a:theme xmlns:a="http://schemas.openxmlformats.org/drawingml/2006/main" name="Galería">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TM10001114[[fn=Galería]]</Template>
  <TotalTime>5139</TotalTime>
  <Words>490</Words>
  <Application>Microsoft Office PowerPoint</Application>
  <PresentationFormat>Panorámica</PresentationFormat>
  <Paragraphs>52</Paragraphs>
  <Slides>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9</vt:i4>
      </vt:variant>
    </vt:vector>
  </HeadingPairs>
  <TitlesOfParts>
    <vt:vector size="14" baseType="lpstr">
      <vt:lpstr>Arial</vt:lpstr>
      <vt:lpstr>Calibri</vt:lpstr>
      <vt:lpstr>Gill Sans MT</vt:lpstr>
      <vt:lpstr>Symbol</vt:lpstr>
      <vt:lpstr>Galería</vt:lpstr>
      <vt:lpstr>UNIDAD Nº3: INDUSTRIA 4.0 BIG DATA EN EL MANTENIMIENTO INDUSTRIAL</vt:lpstr>
      <vt:lpstr>UNIDAD Nº3: INDUSTRIA 4.0 BIG DATA EN EL MANTENIMIENTO INDUSTRIAL</vt:lpstr>
      <vt:lpstr>UNIDAD Nº3: INDUSTRIA 4.0 BIG DATA EN EL MANTENIMIENTO INDUSTRIAL</vt:lpstr>
      <vt:lpstr>UNIDAD Nº3: INDUSTRIA 4.0 BIG DATA EN EL MANTENIMIENTO INDUSTRIAL</vt:lpstr>
      <vt:lpstr>UNIDAD Nº3: INDUSTRIA 4.0 BIG DATA EN EL MANTENIMIENTO INDUSTRIAL</vt:lpstr>
      <vt:lpstr>UNIDAD Nº3: INDUSTRIA 4.0 BIG DATA EN EL MANTENIMIENTO INDUSTRIAL</vt:lpstr>
      <vt:lpstr>UNIDAD Nº3: INDUSTRIA 4.0 BIG DATA EN EL MANTENIMIENTO INDUSTRIAL</vt:lpstr>
      <vt:lpstr>UNIDAD Nº3: INDUSTRIA 4.0 BIG DATA EN EL MANTENIMIENTO INDUSTRIAL</vt:lpstr>
      <vt:lpstr>UNIDAD Nº3: INDUSTRIA 4.0 BIG DATA EN EL MANTENIMIENTO INDUSTRIAL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costo del mantenimiento industrial</dc:title>
  <dc:creator>Juan</dc:creator>
  <cp:lastModifiedBy>Juan Carlos Muñoz</cp:lastModifiedBy>
  <cp:revision>16</cp:revision>
  <dcterms:created xsi:type="dcterms:W3CDTF">2022-10-18T01:12:25Z</dcterms:created>
  <dcterms:modified xsi:type="dcterms:W3CDTF">2025-10-16T19:40:21Z</dcterms:modified>
</cp:coreProperties>
</file>