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89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88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5" r:id="rId31"/>
    <p:sldId id="283" r:id="rId32"/>
    <p:sldId id="284" r:id="rId33"/>
    <p:sldId id="286" r:id="rId34"/>
    <p:sldId id="287" r:id="rId3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>
      <p:cViewPr varScale="1">
        <p:scale>
          <a:sx n="72" d="100"/>
          <a:sy n="72" d="100"/>
        </p:scale>
        <p:origin x="576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4/20/2023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4/20/2023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224845" y="801512"/>
            <a:ext cx="7766936" cy="1646302"/>
          </a:xfrm>
        </p:spPr>
        <p:txBody>
          <a:bodyPr/>
          <a:lstStyle/>
          <a:p>
            <a:r>
              <a:rPr lang="es-AR" dirty="0"/>
              <a:t>DERECHO LABORAL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AR" sz="2800" dirty="0">
                <a:solidFill>
                  <a:schemeClr val="accent1"/>
                </a:solidFill>
              </a:rPr>
              <a:t>Legislación y ejercicio profesional</a:t>
            </a:r>
          </a:p>
        </p:txBody>
      </p:sp>
    </p:spTree>
    <p:extLst>
      <p:ext uri="{BB962C8B-B14F-4D97-AF65-F5344CB8AC3E}">
        <p14:creationId xmlns:p14="http://schemas.microsoft.com/office/powerpoint/2010/main" val="40929382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RELACION DE DEPENDENCIA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es-ES" altLang="es-AR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 trabajador pone a disposición del empleador (persona física o jurídica) su fuerza de trabajo y se somete a sus decisiones e instrucciones respecto del trabajo y el empleador se obliga a pagarle la remuneración acordada.</a:t>
            </a:r>
          </a:p>
          <a:p>
            <a:pPr algn="just">
              <a:buNone/>
            </a:pPr>
            <a:r>
              <a:rPr lang="es-ES_tradnl" altLang="es-AR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 hecho de la </a:t>
            </a:r>
            <a:r>
              <a:rPr lang="es-ES_tradnl" altLang="es-AR" sz="36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prestación </a:t>
            </a:r>
            <a:r>
              <a:rPr lang="es-ES_tradnl" altLang="es-AR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servicios hace </a:t>
            </a:r>
            <a:r>
              <a:rPr lang="es-ES_tradnl" altLang="es-AR" sz="36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presumir </a:t>
            </a:r>
            <a:r>
              <a:rPr lang="es-ES_tradnl" altLang="es-AR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existencia de un contrato de trabajo, salvo que por las </a:t>
            </a:r>
            <a:r>
              <a:rPr lang="es-ES_tradnl" altLang="es-AR" sz="36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circunstancias</a:t>
            </a:r>
            <a:r>
              <a:rPr lang="es-ES_tradnl" altLang="es-AR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ES_tradnl" altLang="es-AR" sz="36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las relaciones </a:t>
            </a:r>
            <a:r>
              <a:rPr lang="es-ES_tradnl" altLang="es-AR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es-ES_tradnl" altLang="es-AR" sz="36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causa</a:t>
            </a:r>
            <a:r>
              <a:rPr lang="es-ES_tradnl" altLang="es-AR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que lo motiven se demostrase lo contrario</a:t>
            </a:r>
            <a:r>
              <a:rPr lang="es-ES_tradnl" altLang="es-A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altLang="es-AR" sz="2400" dirty="0"/>
              <a:t>(art. 2</a:t>
            </a:r>
            <a:endParaRPr lang="es-ES" altLang="es-AR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None/>
            </a:pPr>
            <a:endParaRPr lang="es-ES" altLang="es-AR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4690483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ESTRUCTURA DE LA RELACION DE DEPENDENCIA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4" y="2048055"/>
            <a:ext cx="8596668" cy="4569401"/>
          </a:xfrm>
        </p:spPr>
        <p:txBody>
          <a:bodyPr/>
          <a:lstStyle/>
          <a:p>
            <a:pPr marL="548640" lvl="1" indent="-201168">
              <a:spcBef>
                <a:spcPts val="370"/>
              </a:spcBef>
              <a:buFont typeface="Verdana"/>
              <a:buChar char="◦"/>
              <a:defRPr/>
            </a:pPr>
            <a:r>
              <a:rPr lang="es-ES" sz="2000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“ </a:t>
            </a:r>
            <a:r>
              <a:rPr lang="es-ES" sz="2000" b="1" i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técnico”:</a:t>
            </a:r>
            <a:r>
              <a:rPr lang="es-ES" sz="20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somete su trabajo a los pareceres y objetivos señalados por el empleador</a:t>
            </a:r>
            <a:r>
              <a:rPr lang="es-ES" sz="20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; resulta más amplio respecto de los trabajadores con menor calificación, y más tenue en relación con los más capacitados profesionalmente;</a:t>
            </a:r>
            <a:endParaRPr lang="es-AR" sz="20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548640" lvl="1" indent="-201168" algn="just">
              <a:spcBef>
                <a:spcPts val="370"/>
              </a:spcBef>
              <a:buFont typeface="Verdana"/>
              <a:buChar char="◦"/>
              <a:defRPr/>
            </a:pPr>
            <a:endParaRPr lang="es-AR" sz="2000" b="1" i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548640" lvl="1" indent="-201168" algn="just">
              <a:spcBef>
                <a:spcPts val="370"/>
              </a:spcBef>
              <a:buFont typeface="Verdana"/>
              <a:buChar char="◦"/>
              <a:defRPr/>
            </a:pPr>
            <a:r>
              <a:rPr lang="es-ES" sz="2000" b="1" i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“económico”</a:t>
            </a:r>
            <a:r>
              <a:rPr lang="es-ES" sz="2000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s-ES" sz="20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no recibe el producto de su trabajo y no comparte el riesgo de la empresa</a:t>
            </a:r>
            <a:r>
              <a:rPr lang="es-ES" sz="20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; por un lado el trabajador pone su fuerza de trabajo a disposición del empleador a cambio de una remuneración, y por el otro </a:t>
            </a:r>
            <a:r>
              <a:rPr lang="es-ES" sz="2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los mayores beneficios o los quebrantos derivados de la explotación solo benefician o perjudican al patrono</a:t>
            </a:r>
            <a:r>
              <a:rPr lang="es-ES" sz="20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resultando ajenos al obrero.-	</a:t>
            </a:r>
          </a:p>
          <a:p>
            <a:pPr marL="548640" lvl="1" indent="-201168" algn="just">
              <a:spcBef>
                <a:spcPts val="370"/>
              </a:spcBef>
              <a:buFont typeface="Verdana"/>
              <a:buChar char="◦"/>
              <a:defRPr/>
            </a:pPr>
            <a:endParaRPr lang="es-ES" sz="2000" b="1" i="1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548640" lvl="1" indent="-201168" algn="just">
              <a:spcBef>
                <a:spcPts val="370"/>
              </a:spcBef>
              <a:buFont typeface="Verdana"/>
              <a:buChar char="◦"/>
              <a:defRPr/>
            </a:pPr>
            <a:r>
              <a:rPr lang="es-ES" sz="2000" b="1" i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“Jurídico”:</a:t>
            </a:r>
            <a:r>
              <a:rPr lang="es-ES" sz="20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0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posibilidad jurídica del empleador de </a:t>
            </a:r>
            <a:r>
              <a:rPr lang="es-ES" sz="2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dirigir en el empleo la conducta del trabajador hacia los objetivos de la empresa</a:t>
            </a:r>
            <a:r>
              <a:rPr lang="es-ES" sz="20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..”</a:t>
            </a:r>
            <a:r>
              <a:rPr lang="es-ES" sz="2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 </a:t>
            </a:r>
            <a:endParaRPr lang="es-AR" sz="26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7380784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2359378"/>
          </a:xfrm>
        </p:spPr>
        <p:txBody>
          <a:bodyPr>
            <a:normAutofit fontScale="90000"/>
          </a:bodyPr>
          <a:lstStyle/>
          <a:p>
            <a:r>
              <a:rPr lang="es-AR" dirty="0"/>
              <a:t>TRABAJADOR EN RELACION DE DEPENDENCIA </a:t>
            </a:r>
            <a:br>
              <a:rPr lang="es-AR" dirty="0"/>
            </a:br>
            <a:br>
              <a:rPr lang="es-AR" dirty="0"/>
            </a:br>
            <a:br>
              <a:rPr lang="es-AR" dirty="0"/>
            </a:br>
            <a:r>
              <a:rPr lang="es-AR" dirty="0"/>
              <a:t>TRABAJADOR INDEPENDIENTE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69245" y="3312056"/>
            <a:ext cx="8596668" cy="3880773"/>
          </a:xfrm>
        </p:spPr>
        <p:txBody>
          <a:bodyPr/>
          <a:lstStyle/>
          <a:p>
            <a:r>
              <a:rPr lang="es-AR" dirty="0"/>
              <a:t>TRABAJADOR INDEPENDIENTE</a:t>
            </a:r>
          </a:p>
          <a:p>
            <a:pPr lvl="2"/>
            <a:r>
              <a:rPr lang="es-AR" dirty="0"/>
              <a:t>CONTRATO DE SERVICIOS </a:t>
            </a:r>
          </a:p>
          <a:p>
            <a:pPr lvl="2"/>
            <a:r>
              <a:rPr lang="es-AR" dirty="0"/>
              <a:t>CONTRATOS DE OBRA</a:t>
            </a:r>
          </a:p>
        </p:txBody>
      </p:sp>
      <p:sp>
        <p:nvSpPr>
          <p:cNvPr id="4" name="Distinto de 3"/>
          <p:cNvSpPr/>
          <p:nvPr/>
        </p:nvSpPr>
        <p:spPr>
          <a:xfrm>
            <a:off x="4120445" y="1286934"/>
            <a:ext cx="1241778" cy="485422"/>
          </a:xfrm>
          <a:prstGeom prst="mathNot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73636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REQUISITOS DEL CONTRATO DE TRABAJO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s-ES_tradnl" altLang="es-AR" sz="2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Consentimiento</a:t>
            </a:r>
          </a:p>
          <a:p>
            <a:pPr lvl="1"/>
            <a:r>
              <a:rPr lang="es-ES_tradnl" altLang="es-AR" sz="2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Capacidad </a:t>
            </a:r>
            <a:r>
              <a:rPr lang="es-ES_tradnl" altLang="es-AR" sz="2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 las Partes (18años, 16-18 años)</a:t>
            </a:r>
            <a:r>
              <a:rPr lang="es-AR" altLang="es-AR" sz="2000" dirty="0"/>
              <a:t> Convenio Nº 138 de la ORGANIZACION INTERNACIONAL DEL TRABAJO (OIT) ratificado por Argentina</a:t>
            </a:r>
            <a:endParaRPr lang="es-ES_tradnl" altLang="es-AR" sz="20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s-ES_tradnl" altLang="es-AR" sz="2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Objeto</a:t>
            </a:r>
          </a:p>
          <a:p>
            <a:pPr lvl="1"/>
            <a:r>
              <a:rPr lang="es-ES_tradnl" altLang="es-AR" sz="2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Forma</a:t>
            </a:r>
          </a:p>
          <a:p>
            <a:pPr lvl="1"/>
            <a:r>
              <a:rPr lang="es-ES_tradnl" altLang="es-AR" sz="2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Prueba</a:t>
            </a:r>
          </a:p>
          <a:p>
            <a:pPr marL="0" indent="0">
              <a:buNone/>
            </a:pPr>
            <a:r>
              <a:rPr lang="es-ES_tradnl" sz="20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Plazo y Jornada laboral</a:t>
            </a:r>
            <a:endParaRPr lang="es-AR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04469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MODALIDADES DE CONTRATACION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s-AR" altLang="es-AR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plazo Fijo </a:t>
            </a:r>
            <a:r>
              <a:rPr lang="es-AR" altLang="es-A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(no más de cinco años) </a:t>
            </a:r>
            <a:endParaRPr lang="es-AR" altLang="es-A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Despido SIN Causa: </a:t>
            </a:r>
            <a:r>
              <a:rPr lang="es-AR" alt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Indemniz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Art 245 + daños y perjuicios del derecho civil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Extinción p/ finalización del plazo y habiendo preaviso: </a:t>
            </a:r>
            <a:r>
              <a:rPr lang="es-AR" alt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Indemn.art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247 </a:t>
            </a:r>
            <a:r>
              <a:rPr lang="es-AR" alt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cdo.exceda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el año)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s-AR" altLang="es-AR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 trabajo eventual 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(exigencias extraordinarias y transitorias, no puede preverse finalización del plazo, el vínculo comienza y termina con la realización de la obra, la ejecución del acto o la prestación del servicio para el que fue contratado el trabajador)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AR" altLang="es-AR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 trabajo de temporada:</a:t>
            </a:r>
            <a:r>
              <a:rPr lang="es-AR" altLang="es-A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s-AR" alt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Indem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=  C. </a:t>
            </a:r>
            <a:r>
              <a:rPr lang="es-AR" alt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Plaz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fijo </a:t>
            </a:r>
            <a:r>
              <a:rPr lang="es-AR" alt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cdo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el despido es SIN causa) – Notificar 30 días antes del inicio de la temporada y el Trabajador debe contestar en 5 días)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AR" altLang="es-AR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tiempo parcial</a:t>
            </a:r>
            <a:r>
              <a:rPr lang="es-AR" altLang="es-A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(menos a </a:t>
            </a:r>
            <a:r>
              <a:rPr lang="es-AR" altLang="es-AR" dirty="0"/>
              <a:t>dos terceras (2/3) partes de la jornada habitual de la actividad)</a:t>
            </a:r>
            <a:endParaRPr lang="es-AR" altLang="es-A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9558460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DERECHOS Y OBLIGACIONES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AR" dirty="0"/>
              <a:t>TRABAJADOR</a:t>
            </a:r>
          </a:p>
          <a:p>
            <a:r>
              <a:rPr lang="es-AR" u="sng" dirty="0"/>
              <a:t>DERECHOS</a:t>
            </a:r>
          </a:p>
          <a:p>
            <a:r>
              <a:rPr lang="es-AR" dirty="0"/>
              <a:t>A su remuneración</a:t>
            </a:r>
          </a:p>
          <a:p>
            <a:r>
              <a:rPr lang="es-AR" dirty="0"/>
              <a:t>Condiciones dignas de trabajo</a:t>
            </a:r>
          </a:p>
          <a:p>
            <a:r>
              <a:rPr lang="es-AR" dirty="0"/>
              <a:t>Trato igualitario</a:t>
            </a:r>
          </a:p>
          <a:p>
            <a:r>
              <a:rPr lang="es-AR" dirty="0"/>
              <a:t>Licencias </a:t>
            </a:r>
          </a:p>
          <a:p>
            <a:r>
              <a:rPr lang="es-AR" dirty="0"/>
              <a:t>Reintegros de gastos </a:t>
            </a:r>
          </a:p>
          <a:p>
            <a:r>
              <a:rPr lang="es-AR" dirty="0"/>
              <a:t>Libertad de Expresión</a:t>
            </a:r>
          </a:p>
          <a:p>
            <a:endParaRPr lang="es-AR" dirty="0"/>
          </a:p>
          <a:p>
            <a:pPr marL="0" indent="0">
              <a:buNone/>
            </a:pPr>
            <a:endParaRPr lang="es-AR" dirty="0"/>
          </a:p>
          <a:p>
            <a:pPr marL="0" indent="0">
              <a:buNone/>
            </a:pPr>
            <a:endParaRPr lang="es-AR" u="sng" dirty="0"/>
          </a:p>
        </p:txBody>
      </p:sp>
    </p:spTree>
    <p:extLst>
      <p:ext uri="{BB962C8B-B14F-4D97-AF65-F5344CB8AC3E}">
        <p14:creationId xmlns:p14="http://schemas.microsoft.com/office/powerpoint/2010/main" val="25188188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sz="2400" u="sng" dirty="0">
                <a:solidFill>
                  <a:schemeClr val="tx1"/>
                </a:solidFill>
              </a:rPr>
              <a:t>Deberes</a:t>
            </a:r>
            <a:br>
              <a:rPr lang="es-AR" sz="2400" u="sng" dirty="0">
                <a:solidFill>
                  <a:schemeClr val="tx1"/>
                </a:solidFill>
              </a:rPr>
            </a:br>
            <a:endParaRPr lang="es-AR" sz="2400" u="sng" dirty="0">
              <a:solidFill>
                <a:schemeClr val="tx1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5117171"/>
          </a:xfrm>
        </p:spPr>
        <p:txBody>
          <a:bodyPr/>
          <a:lstStyle/>
          <a:p>
            <a:r>
              <a:rPr lang="es-AR" dirty="0"/>
              <a:t>Diligencia y Colaboración</a:t>
            </a:r>
          </a:p>
          <a:p>
            <a:r>
              <a:rPr lang="es-AR" dirty="0"/>
              <a:t>Cumplimiento de ordenes e instrucciones</a:t>
            </a:r>
          </a:p>
          <a:p>
            <a:r>
              <a:rPr lang="es-AR" dirty="0"/>
              <a:t>Responsabilidad por daños</a:t>
            </a:r>
          </a:p>
          <a:p>
            <a:r>
              <a:rPr lang="es-AR" dirty="0"/>
              <a:t>Deber de no Concurrencia</a:t>
            </a:r>
          </a:p>
          <a:p>
            <a:r>
              <a:rPr lang="es-AR" dirty="0"/>
              <a:t>Auxilios extraordinarias</a:t>
            </a:r>
          </a:p>
          <a:p>
            <a:r>
              <a:rPr lang="es-AR" dirty="0"/>
              <a:t>Formación Profesional</a:t>
            </a:r>
          </a:p>
        </p:txBody>
      </p:sp>
    </p:spTree>
    <p:extLst>
      <p:ext uri="{BB962C8B-B14F-4D97-AF65-F5344CB8AC3E}">
        <p14:creationId xmlns:p14="http://schemas.microsoft.com/office/powerpoint/2010/main" val="36188005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sz="2400" u="sng" dirty="0">
                <a:solidFill>
                  <a:schemeClr val="tx1"/>
                </a:solidFill>
              </a:rPr>
              <a:t>EMPLEADOR</a:t>
            </a:r>
            <a:br>
              <a:rPr lang="es-AR" dirty="0"/>
            </a:br>
            <a:r>
              <a:rPr lang="es-AR" sz="2000" u="sng" dirty="0">
                <a:solidFill>
                  <a:schemeClr val="tx1"/>
                </a:solidFill>
              </a:rPr>
              <a:t>Derechos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4" y="1483255"/>
            <a:ext cx="8596668" cy="7125486"/>
          </a:xfrm>
        </p:spPr>
        <p:txBody>
          <a:bodyPr>
            <a:normAutofit/>
          </a:bodyPr>
          <a:lstStyle/>
          <a:p>
            <a:r>
              <a:rPr lang="es-AR" dirty="0"/>
              <a:t>Facultad de Organización y Dirección</a:t>
            </a:r>
          </a:p>
          <a:p>
            <a:r>
              <a:rPr lang="es-AR" dirty="0"/>
              <a:t>Facultad de Modificar las formas y modalidades de trabajo (</a:t>
            </a:r>
            <a:r>
              <a:rPr lang="es-AR" dirty="0" err="1"/>
              <a:t>ius</a:t>
            </a:r>
            <a:r>
              <a:rPr lang="es-AR" dirty="0"/>
              <a:t> variandi)</a:t>
            </a:r>
          </a:p>
          <a:p>
            <a:r>
              <a:rPr lang="es-AR" dirty="0"/>
              <a:t>Facultad disciplinarias</a:t>
            </a:r>
          </a:p>
          <a:p>
            <a:pPr marL="0" indent="0">
              <a:buNone/>
            </a:pPr>
            <a:r>
              <a:rPr lang="es-AR" dirty="0"/>
              <a:t>Según la Ley CCT tales facultades pueden ser ejercidas en función de las necesidades de la empresa respectando la dignidad del trabajador y sus derechos patrimoniales y morales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s-AR" dirty="0"/>
              <a:t>Controles personales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s-AR" dirty="0"/>
              <a:t>Pago de las remuneraciones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s-AR" dirty="0"/>
              <a:t>Deber de seguridad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s-AR" dirty="0"/>
              <a:t>Observar las obligaciones frente a los organismos sindicales y de la seguridad social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s-AR" dirty="0"/>
              <a:t>Certificado de Trabajo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s-AR" dirty="0"/>
              <a:t>Deber de Ocupación</a:t>
            </a:r>
          </a:p>
        </p:txBody>
      </p:sp>
    </p:spTree>
    <p:extLst>
      <p:ext uri="{BB962C8B-B14F-4D97-AF65-F5344CB8AC3E}">
        <p14:creationId xmlns:p14="http://schemas.microsoft.com/office/powerpoint/2010/main" val="7452192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88124" y="0"/>
            <a:ext cx="8596668" cy="4865512"/>
          </a:xfrm>
        </p:spPr>
        <p:txBody>
          <a:bodyPr>
            <a:normAutofit/>
          </a:bodyPr>
          <a:lstStyle/>
          <a:p>
            <a:r>
              <a:rPr lang="es-AR" dirty="0"/>
              <a:t>Licencias ordinarias </a:t>
            </a:r>
            <a:r>
              <a:rPr lang="es-AR" sz="1800" dirty="0">
                <a:solidFill>
                  <a:schemeClr val="tx1"/>
                </a:solidFill>
              </a:rPr>
              <a:t>(Según la antigüedad)</a:t>
            </a:r>
            <a:br>
              <a:rPr lang="es-AR" dirty="0">
                <a:solidFill>
                  <a:schemeClr val="tx1"/>
                </a:solidFill>
              </a:rPr>
            </a:br>
            <a:r>
              <a:rPr lang="es-AR" sz="2700" dirty="0">
                <a:solidFill>
                  <a:schemeClr val="tx1"/>
                </a:solidFill>
              </a:rPr>
              <a:t>14 días corridos menos de 5 años</a:t>
            </a:r>
            <a:br>
              <a:rPr lang="es-AR" sz="2700" dirty="0">
                <a:solidFill>
                  <a:schemeClr val="tx1"/>
                </a:solidFill>
              </a:rPr>
            </a:br>
            <a:r>
              <a:rPr lang="es-AR" sz="2700" dirty="0">
                <a:solidFill>
                  <a:schemeClr val="tx1"/>
                </a:solidFill>
              </a:rPr>
              <a:t>21 días entre 5 y 10 años</a:t>
            </a:r>
            <a:br>
              <a:rPr lang="es-AR" sz="2700" dirty="0">
                <a:solidFill>
                  <a:schemeClr val="tx1"/>
                </a:solidFill>
              </a:rPr>
            </a:br>
            <a:r>
              <a:rPr lang="es-AR" sz="2700" dirty="0">
                <a:solidFill>
                  <a:schemeClr val="tx1"/>
                </a:solidFill>
              </a:rPr>
              <a:t>28 días entre 10 y 20 años</a:t>
            </a:r>
            <a:br>
              <a:rPr lang="es-AR" sz="2700" dirty="0">
                <a:solidFill>
                  <a:schemeClr val="tx1"/>
                </a:solidFill>
              </a:rPr>
            </a:br>
            <a:r>
              <a:rPr lang="es-AR" sz="2700" dirty="0">
                <a:solidFill>
                  <a:schemeClr val="tx1"/>
                </a:solidFill>
              </a:rPr>
              <a:t>35 días mas de 20 años</a:t>
            </a:r>
            <a:br>
              <a:rPr lang="es-AR" sz="2700" dirty="0">
                <a:solidFill>
                  <a:schemeClr val="tx1"/>
                </a:solidFill>
              </a:rPr>
            </a:br>
            <a:r>
              <a:rPr lang="es-AR" dirty="0"/>
              <a:t>Licencias Extraordinarias </a:t>
            </a:r>
            <a:br>
              <a:rPr lang="es-AR" dirty="0"/>
            </a:br>
            <a:r>
              <a:rPr lang="es-AR" sz="2400" dirty="0">
                <a:solidFill>
                  <a:schemeClr val="tx1"/>
                </a:solidFill>
              </a:rPr>
              <a:t>por nacimiento de hijo (2) </a:t>
            </a:r>
            <a:br>
              <a:rPr lang="es-AR" sz="2400" dirty="0">
                <a:solidFill>
                  <a:schemeClr val="tx1"/>
                </a:solidFill>
              </a:rPr>
            </a:br>
            <a:r>
              <a:rPr lang="es-AR" sz="2400" dirty="0">
                <a:solidFill>
                  <a:schemeClr val="tx1"/>
                </a:solidFill>
              </a:rPr>
              <a:t>por matrimonio (10)</a:t>
            </a:r>
            <a:br>
              <a:rPr lang="es-AR" sz="2400" dirty="0">
                <a:solidFill>
                  <a:schemeClr val="tx1"/>
                </a:solidFill>
              </a:rPr>
            </a:br>
            <a:r>
              <a:rPr lang="es-AR" sz="2400" dirty="0">
                <a:solidFill>
                  <a:schemeClr val="tx1"/>
                </a:solidFill>
              </a:rPr>
              <a:t>por fallecimiento de cónyuge, hijo o padres (3)</a:t>
            </a:r>
            <a:br>
              <a:rPr lang="es-AR" sz="2400" dirty="0">
                <a:solidFill>
                  <a:schemeClr val="tx1"/>
                </a:solidFill>
              </a:rPr>
            </a:br>
            <a:r>
              <a:rPr lang="es-AR" sz="2400" dirty="0">
                <a:solidFill>
                  <a:schemeClr val="tx1"/>
                </a:solidFill>
              </a:rPr>
              <a:t>por fallecimiento de hermano (1)</a:t>
            </a:r>
            <a:br>
              <a:rPr lang="es-AR" sz="2400" dirty="0">
                <a:solidFill>
                  <a:schemeClr val="tx1"/>
                </a:solidFill>
              </a:rPr>
            </a:br>
            <a:r>
              <a:rPr lang="es-AR" sz="2400" dirty="0">
                <a:solidFill>
                  <a:schemeClr val="tx1"/>
                </a:solidFill>
              </a:rPr>
              <a:t>por exámenes (10 por año)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922661" y="4865512"/>
            <a:ext cx="8596668" cy="113384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AR" u="sng" dirty="0"/>
              <a:t>Feriados Obligatorios:</a:t>
            </a:r>
            <a:r>
              <a:rPr lang="es-AR" dirty="0"/>
              <a:t> Los domingos los del CCT y los que el organismo de aplicación establezca</a:t>
            </a:r>
          </a:p>
          <a:p>
            <a:pPr marL="0" indent="0" algn="just">
              <a:buNone/>
            </a:pPr>
            <a:r>
              <a:rPr lang="es-AR" u="sng" dirty="0"/>
              <a:t>Feriados Optativos</a:t>
            </a:r>
          </a:p>
        </p:txBody>
      </p:sp>
    </p:spTree>
    <p:extLst>
      <p:ext uri="{BB962C8B-B14F-4D97-AF65-F5344CB8AC3E}">
        <p14:creationId xmlns:p14="http://schemas.microsoft.com/office/powerpoint/2010/main" val="42929773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Suspensión de los efectos del Contrato de Trabajo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/>
              <a:t>Accidentes y Enfermedades inculpables</a:t>
            </a:r>
          </a:p>
          <a:p>
            <a:r>
              <a:rPr lang="es-AR" dirty="0"/>
              <a:t>Servicio militar o convocatorias especiales</a:t>
            </a:r>
          </a:p>
          <a:p>
            <a:r>
              <a:rPr lang="es-AR" dirty="0"/>
              <a:t>Cargos electivos </a:t>
            </a:r>
          </a:p>
          <a:p>
            <a:r>
              <a:rPr lang="es-AR" dirty="0"/>
              <a:t>Por causas económicas o disciplinarias</a:t>
            </a:r>
          </a:p>
          <a:p>
            <a:r>
              <a:rPr lang="es-AR" dirty="0"/>
              <a:t>Otras establecidas por los CCT</a:t>
            </a:r>
          </a:p>
        </p:txBody>
      </p:sp>
    </p:spTree>
    <p:extLst>
      <p:ext uri="{BB962C8B-B14F-4D97-AF65-F5344CB8AC3E}">
        <p14:creationId xmlns:p14="http://schemas.microsoft.com/office/powerpoint/2010/main" val="28713937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FUENTES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s-ES_tradnl" dirty="0"/>
              <a:t>1) CONSTITUCIÓN NACIONAL – TRATADOS INTERNACIONALES</a:t>
            </a:r>
          </a:p>
          <a:p>
            <a:pPr>
              <a:lnSpc>
                <a:spcPct val="90000"/>
              </a:lnSpc>
              <a:defRPr/>
            </a:pPr>
            <a:endParaRPr lang="es-ES_tradnl" dirty="0"/>
          </a:p>
          <a:p>
            <a:pPr>
              <a:lnSpc>
                <a:spcPct val="90000"/>
              </a:lnSpc>
              <a:defRPr/>
            </a:pPr>
            <a:r>
              <a:rPr lang="es-ES_tradnl" dirty="0"/>
              <a:t>	2) LEYES Y ESTATUTOS PROFESIONALES</a:t>
            </a:r>
          </a:p>
          <a:p>
            <a:pPr>
              <a:lnSpc>
                <a:spcPct val="90000"/>
              </a:lnSpc>
              <a:defRPr/>
            </a:pPr>
            <a:endParaRPr lang="es-ES_tradnl" dirty="0"/>
          </a:p>
          <a:p>
            <a:pPr>
              <a:lnSpc>
                <a:spcPct val="90000"/>
              </a:lnSpc>
              <a:defRPr/>
            </a:pPr>
            <a:r>
              <a:rPr lang="es-ES_tradnl" dirty="0"/>
              <a:t>	3) CONVENCIONES COLECTIVAS Y LAUDOS CON FUERZA DE 	TALES</a:t>
            </a:r>
          </a:p>
          <a:p>
            <a:pPr>
              <a:lnSpc>
                <a:spcPct val="90000"/>
              </a:lnSpc>
              <a:defRPr/>
            </a:pPr>
            <a:endParaRPr lang="es-ES_tradnl" dirty="0"/>
          </a:p>
          <a:p>
            <a:pPr>
              <a:lnSpc>
                <a:spcPct val="90000"/>
              </a:lnSpc>
              <a:defRPr/>
            </a:pPr>
            <a:r>
              <a:rPr lang="es-ES_tradnl" dirty="0"/>
              <a:t>	4) VOLUNTAD DE LAS PARTES</a:t>
            </a:r>
          </a:p>
          <a:p>
            <a:pPr>
              <a:lnSpc>
                <a:spcPct val="90000"/>
              </a:lnSpc>
              <a:defRPr/>
            </a:pPr>
            <a:endParaRPr lang="es-ES_tradnl" dirty="0"/>
          </a:p>
          <a:p>
            <a:pPr>
              <a:lnSpc>
                <a:spcPct val="90000"/>
              </a:lnSpc>
              <a:defRPr/>
            </a:pPr>
            <a:r>
              <a:rPr lang="es-ES_tradnl" dirty="0"/>
              <a:t>	5) USOS Y COSTUMBRES 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70205949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Extinción del Contrato de Trabajo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AR" sz="2800" dirty="0"/>
              <a:t>Renuncia</a:t>
            </a:r>
          </a:p>
          <a:p>
            <a:r>
              <a:rPr lang="es-AR" sz="2800" dirty="0"/>
              <a:t>Fallecimiento</a:t>
            </a:r>
          </a:p>
          <a:p>
            <a:r>
              <a:rPr lang="es-AR" sz="2800" dirty="0"/>
              <a:t>Quiebra</a:t>
            </a:r>
          </a:p>
          <a:p>
            <a:r>
              <a:rPr lang="es-AR" sz="2800" dirty="0"/>
              <a:t>Beneficio Previsional</a:t>
            </a:r>
          </a:p>
          <a:p>
            <a:r>
              <a:rPr lang="es-AR" sz="2800" dirty="0"/>
              <a:t>Mutuo Acuerdo</a:t>
            </a:r>
          </a:p>
          <a:p>
            <a:pPr marL="0" indent="0">
              <a:buNone/>
            </a:pPr>
            <a:endParaRPr lang="es-AR" sz="2800" dirty="0"/>
          </a:p>
        </p:txBody>
      </p:sp>
    </p:spTree>
    <p:extLst>
      <p:ext uri="{BB962C8B-B14F-4D97-AF65-F5344CB8AC3E}">
        <p14:creationId xmlns:p14="http://schemas.microsoft.com/office/powerpoint/2010/main" val="279866875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DESPIDO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/>
              <a:t>DIRECTO</a:t>
            </a:r>
          </a:p>
          <a:p>
            <a:pPr lvl="1"/>
            <a:r>
              <a:rPr lang="es-AR" dirty="0"/>
              <a:t>Con Causa</a:t>
            </a:r>
          </a:p>
          <a:p>
            <a:pPr lvl="1"/>
            <a:r>
              <a:rPr lang="es-AR" dirty="0"/>
              <a:t>Sin Causa</a:t>
            </a:r>
          </a:p>
          <a:p>
            <a:endParaRPr lang="es-AR" dirty="0"/>
          </a:p>
          <a:p>
            <a:r>
              <a:rPr lang="es-AR" dirty="0"/>
              <a:t>INDIRECTO</a:t>
            </a:r>
          </a:p>
          <a:p>
            <a:pPr lvl="1"/>
            <a:r>
              <a:rPr lang="es-AR" dirty="0"/>
              <a:t>Por el trabajador denuncia el contrato</a:t>
            </a:r>
          </a:p>
        </p:txBody>
      </p:sp>
    </p:spTree>
    <p:extLst>
      <p:ext uri="{BB962C8B-B14F-4D97-AF65-F5344CB8AC3E}">
        <p14:creationId xmlns:p14="http://schemas.microsoft.com/office/powerpoint/2010/main" val="407421566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63292" y="329581"/>
            <a:ext cx="8596668" cy="1320800"/>
          </a:xfrm>
        </p:spPr>
        <p:txBody>
          <a:bodyPr/>
          <a:lstStyle/>
          <a:p>
            <a:pPr algn="ctr"/>
            <a:r>
              <a:rPr lang="es-AR" dirty="0"/>
              <a:t>ACCIDENTES DE TRABAJO</a:t>
            </a:r>
            <a:br>
              <a:rPr lang="es-AR" dirty="0"/>
            </a:b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4" y="1650381"/>
            <a:ext cx="8596668" cy="4390982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Arial" charset="0"/>
              <a:buNone/>
              <a:defRPr/>
            </a:pPr>
            <a:r>
              <a:rPr lang="es-AR" dirty="0"/>
              <a:t>-</a:t>
            </a:r>
            <a:r>
              <a:rPr lang="es-AR" dirty="0">
                <a:solidFill>
                  <a:srgbClr val="FF0000"/>
                </a:solidFill>
              </a:rPr>
              <a:t> Desde el Imperio Romano</a:t>
            </a:r>
          </a:p>
          <a:p>
            <a:pPr marL="514350" indent="-514350">
              <a:buFont typeface="Arial" charset="0"/>
              <a:buNone/>
              <a:defRPr/>
            </a:pPr>
            <a:r>
              <a:rPr lang="es-AR" dirty="0"/>
              <a:t>			Eran considerados cosas</a:t>
            </a:r>
          </a:p>
          <a:p>
            <a:pPr marL="514350" indent="-514350">
              <a:buFont typeface="Arial" charset="0"/>
              <a:buNone/>
              <a:defRPr/>
            </a:pPr>
            <a:r>
              <a:rPr lang="es-AR" dirty="0"/>
              <a:t>- </a:t>
            </a:r>
            <a:r>
              <a:rPr lang="es-AR" dirty="0">
                <a:solidFill>
                  <a:srgbClr val="FF0000"/>
                </a:solidFill>
              </a:rPr>
              <a:t>Etapa “Preindustrial” (s. X a XVIII) </a:t>
            </a:r>
          </a:p>
          <a:p>
            <a:pPr marL="514350" indent="-514350">
              <a:buFont typeface="Arial" charset="0"/>
              <a:buNone/>
              <a:defRPr/>
            </a:pPr>
            <a:r>
              <a:rPr lang="es-AR" dirty="0"/>
              <a:t>			Los trabajadores estaban anexados a los fundos de los señores para quienes trabajaban</a:t>
            </a:r>
          </a:p>
          <a:p>
            <a:pPr marL="514350" indent="-514350">
              <a:buFont typeface="Arial" charset="0"/>
              <a:buNone/>
              <a:defRPr/>
            </a:pPr>
            <a:r>
              <a:rPr lang="es-AR" dirty="0"/>
              <a:t>- </a:t>
            </a:r>
            <a:r>
              <a:rPr lang="es-AR" dirty="0">
                <a:solidFill>
                  <a:srgbClr val="FF0000"/>
                </a:solidFill>
              </a:rPr>
              <a:t>Etapa de la “Época Industrial” (</a:t>
            </a:r>
            <a:r>
              <a:rPr lang="es-AR" dirty="0" err="1">
                <a:solidFill>
                  <a:srgbClr val="FF0000"/>
                </a:solidFill>
              </a:rPr>
              <a:t>s.XVIII</a:t>
            </a:r>
            <a:r>
              <a:rPr lang="es-AR" dirty="0">
                <a:solidFill>
                  <a:srgbClr val="FF0000"/>
                </a:solidFill>
              </a:rPr>
              <a:t>)</a:t>
            </a:r>
          </a:p>
          <a:p>
            <a:pPr marL="514350" indent="-514350">
              <a:buFont typeface="Arial" charset="0"/>
              <a:buNone/>
              <a:defRPr/>
            </a:pPr>
            <a:r>
              <a:rPr lang="es-AR" dirty="0"/>
              <a:t>                                Aparición de las máquinas, aglomeraciones suburbanas, exceso de mano de obra, aparece grandes índices de mortalidad p/ accidentes. Liberalismo (</a:t>
            </a:r>
            <a:r>
              <a:rPr lang="es-AR" dirty="0" err="1"/>
              <a:t>A.Smith</a:t>
            </a:r>
            <a:r>
              <a:rPr lang="es-AR" dirty="0"/>
              <a:t>), Socialismo (</a:t>
            </a:r>
            <a:r>
              <a:rPr lang="es-AR" dirty="0" err="1"/>
              <a:t>Sismondi</a:t>
            </a:r>
            <a:r>
              <a:rPr lang="es-AR" dirty="0"/>
              <a:t>), Comunismo(Marx y Engels) Doctrina Social de la Iglesia.</a:t>
            </a:r>
            <a:endParaRPr lang="es-AR" b="1" dirty="0"/>
          </a:p>
          <a:p>
            <a:pPr marL="514350" indent="-514350">
              <a:buFont typeface="Arial" charset="0"/>
              <a:buNone/>
              <a:defRPr/>
            </a:pPr>
            <a:r>
              <a:rPr lang="es-AR" dirty="0"/>
              <a:t>- </a:t>
            </a:r>
            <a:r>
              <a:rPr lang="es-AR" dirty="0">
                <a:solidFill>
                  <a:srgbClr val="FF0000"/>
                </a:solidFill>
              </a:rPr>
              <a:t>Etapa “Posindustrial”</a:t>
            </a:r>
            <a:r>
              <a:rPr lang="es-AR" dirty="0"/>
              <a:t>- </a:t>
            </a:r>
          </a:p>
          <a:p>
            <a:pPr marL="514350" indent="-514350">
              <a:buFont typeface="Arial" charset="0"/>
              <a:buNone/>
              <a:defRPr/>
            </a:pPr>
            <a:r>
              <a:rPr lang="es-AR" dirty="0"/>
              <a:t>                                 Globalización, Flexibilización </a:t>
            </a:r>
            <a:r>
              <a:rPr lang="es-AR" dirty="0" err="1"/>
              <a:t>lab</a:t>
            </a:r>
            <a:r>
              <a:rPr lang="es-AR" dirty="0"/>
              <a:t>., informática, </a:t>
            </a:r>
            <a:r>
              <a:rPr lang="es-AR" dirty="0" err="1"/>
              <a:t>automatiz</a:t>
            </a:r>
            <a:r>
              <a:rPr lang="es-AR" dirty="0"/>
              <a:t>. de procesos, eficiencia / bajos costos.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6714827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ACCIDENTES EN EL TRABAJO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es-AR" altLang="es-AR" dirty="0">
                <a:solidFill>
                  <a:srgbClr val="FF0000"/>
                </a:solidFill>
              </a:rPr>
              <a:t>EL HOMBRE COMO TRABAJADOR</a:t>
            </a:r>
          </a:p>
          <a:p>
            <a:pPr>
              <a:buFont typeface="Arial" panose="020B0604020202020204" pitchFamily="34" charset="0"/>
              <a:buNone/>
            </a:pPr>
            <a:endParaRPr lang="es-AR" altLang="es-AR" dirty="0">
              <a:solidFill>
                <a:srgbClr val="FF0000"/>
              </a:solidFill>
            </a:endParaRPr>
          </a:p>
          <a:p>
            <a:r>
              <a:rPr lang="es-AR" altLang="es-AR" dirty="0">
                <a:solidFill>
                  <a:srgbClr val="00B0F0"/>
                </a:solidFill>
              </a:rPr>
              <a:t>ANTECEDENTES</a:t>
            </a:r>
          </a:p>
          <a:p>
            <a:pPr>
              <a:buFont typeface="Arial" panose="020B0604020202020204" pitchFamily="34" charset="0"/>
              <a:buNone/>
            </a:pPr>
            <a:r>
              <a:rPr lang="es-AR" altLang="es-AR" dirty="0"/>
              <a:t>	- Revolución Industrial</a:t>
            </a:r>
          </a:p>
          <a:p>
            <a:pPr>
              <a:buFont typeface="Arial" panose="020B0604020202020204" pitchFamily="34" charset="0"/>
              <a:buNone/>
            </a:pPr>
            <a:r>
              <a:rPr lang="es-AR" altLang="es-AR" dirty="0"/>
              <a:t>	- 1860- Francia – Caja </a:t>
            </a:r>
            <a:r>
              <a:rPr lang="es-AR" altLang="es-AR" dirty="0" err="1"/>
              <a:t>Nac</a:t>
            </a:r>
            <a:r>
              <a:rPr lang="es-AR" altLang="es-AR" dirty="0"/>
              <a:t>. Seguros</a:t>
            </a:r>
          </a:p>
          <a:p>
            <a:pPr>
              <a:buFont typeface="Arial" panose="020B0604020202020204" pitchFamily="34" charset="0"/>
              <a:buNone/>
            </a:pPr>
            <a:r>
              <a:rPr lang="es-AR" altLang="es-AR" dirty="0"/>
              <a:t>	- 1863- Italia – Comp. de Seguros Ordinarios</a:t>
            </a:r>
          </a:p>
          <a:p>
            <a:pPr>
              <a:buFont typeface="Arial" panose="020B0604020202020204" pitchFamily="34" charset="0"/>
              <a:buNone/>
            </a:pPr>
            <a:r>
              <a:rPr lang="es-AR" altLang="es-AR" dirty="0"/>
              <a:t>	- 1884 – Alemania</a:t>
            </a:r>
          </a:p>
          <a:p>
            <a:pPr>
              <a:buFont typeface="Arial" panose="020B0604020202020204" pitchFamily="34" charset="0"/>
              <a:buNone/>
            </a:pPr>
            <a:r>
              <a:rPr lang="es-AR" altLang="es-AR" dirty="0"/>
              <a:t>	- 1914 – Argentina – Ley 9688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99715889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>
                <a:solidFill>
                  <a:srgbClr val="FF0000"/>
                </a:solidFill>
              </a:rPr>
              <a:t>ACCIDENTES EN EL TRABAJO  (Ley 24557)</a:t>
            </a:r>
            <a:br>
              <a:rPr lang="es-AR" dirty="0">
                <a:solidFill>
                  <a:srgbClr val="FF0000"/>
                </a:solidFill>
              </a:rPr>
            </a:b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4" y="1444979"/>
            <a:ext cx="8596668" cy="4596384"/>
          </a:xfrm>
        </p:spPr>
        <p:txBody>
          <a:bodyPr>
            <a:normAutofit fontScale="85000" lnSpcReduction="10000"/>
          </a:bodyPr>
          <a:lstStyle/>
          <a:p>
            <a:pPr algn="ctr">
              <a:buFont typeface="Arial" charset="0"/>
              <a:buNone/>
              <a:defRPr/>
            </a:pPr>
            <a:endParaRPr lang="es-AR" dirty="0">
              <a:solidFill>
                <a:srgbClr val="FF0000"/>
              </a:solidFill>
            </a:endParaRPr>
          </a:p>
          <a:p>
            <a:pPr algn="ctr">
              <a:buFont typeface="Arial" charset="0"/>
              <a:buNone/>
              <a:defRPr/>
            </a:pPr>
            <a:r>
              <a:rPr lang="es-AR" dirty="0">
                <a:solidFill>
                  <a:srgbClr val="D933A2"/>
                </a:solidFill>
              </a:rPr>
              <a:t>-ACCIDENTE LABORAL                    - ENFERMEDAD PROFESIONAL            </a:t>
            </a:r>
          </a:p>
          <a:p>
            <a:pPr algn="ctr">
              <a:buFont typeface="Arial" charset="0"/>
              <a:buNone/>
              <a:defRPr/>
            </a:pPr>
            <a:r>
              <a:rPr lang="es-AR" i="1" dirty="0">
                <a:solidFill>
                  <a:srgbClr val="D933A2"/>
                </a:solidFill>
              </a:rPr>
              <a:t>ENFERMEDAD INCULPABLE</a:t>
            </a:r>
          </a:p>
          <a:p>
            <a:pPr algn="ctr">
              <a:buFont typeface="Arial" charset="0"/>
              <a:buNone/>
              <a:defRPr/>
            </a:pPr>
            <a:r>
              <a:rPr lang="es-AR" altLang="es-AR" dirty="0">
                <a:solidFill>
                  <a:srgbClr val="FF0000"/>
                </a:solidFill>
              </a:rPr>
              <a:t>Están obligatoriamente incluidos</a:t>
            </a:r>
            <a:br>
              <a:rPr lang="es-AR" altLang="es-AR" dirty="0"/>
            </a:br>
            <a:r>
              <a:rPr lang="es-AR" altLang="es-AR" sz="1000" dirty="0"/>
              <a:t>(ámbito de aplicación – art.2)</a:t>
            </a:r>
          </a:p>
          <a:p>
            <a:r>
              <a:rPr lang="es-AR" altLang="es-AR" dirty="0"/>
              <a:t>a) Los funcionarios y empleados del sector público (nacional, provincial, municipal y CABA)</a:t>
            </a:r>
          </a:p>
          <a:p>
            <a:r>
              <a:rPr lang="es-AR" altLang="es-AR" dirty="0"/>
              <a:t>b) Los trabajadores en relación de dependencia del sector privado;</a:t>
            </a:r>
          </a:p>
          <a:p>
            <a:r>
              <a:rPr lang="es-AR" altLang="es-AR" dirty="0"/>
              <a:t>c) Las personas obligadas a prestar un servicio de carga pública.</a:t>
            </a:r>
          </a:p>
          <a:p>
            <a:endParaRPr lang="es-AR" altLang="es-AR" dirty="0"/>
          </a:p>
          <a:p>
            <a:r>
              <a:rPr lang="es-AR" altLang="es-AR" dirty="0"/>
              <a:t> </a:t>
            </a:r>
            <a:r>
              <a:rPr lang="es-AR" altLang="es-AR" dirty="0">
                <a:solidFill>
                  <a:srgbClr val="FF0000"/>
                </a:solidFill>
              </a:rPr>
              <a:t>Poder Ejecutivo nacional podrá incluir en el ámbito de la LRT a</a:t>
            </a:r>
            <a:r>
              <a:rPr lang="es-AR" altLang="es-AR" dirty="0"/>
              <a:t>:</a:t>
            </a:r>
          </a:p>
          <a:p>
            <a:r>
              <a:rPr lang="es-AR" altLang="es-AR" dirty="0"/>
              <a:t>a) Los trabajadores domésticos;</a:t>
            </a:r>
          </a:p>
          <a:p>
            <a:r>
              <a:rPr lang="es-AR" altLang="es-AR" dirty="0"/>
              <a:t>b) Los trabajadores autónomos;</a:t>
            </a:r>
          </a:p>
          <a:p>
            <a:r>
              <a:rPr lang="es-AR" altLang="es-AR" dirty="0"/>
              <a:t>c) Los trabajadores vinculados por relaciones no laborales;</a:t>
            </a:r>
          </a:p>
          <a:p>
            <a:r>
              <a:rPr lang="es-AR" altLang="es-AR" dirty="0"/>
              <a:t>d) Los bomberos voluntarios.</a:t>
            </a:r>
          </a:p>
          <a:p>
            <a:pPr algn="ctr">
              <a:buFont typeface="Arial" charset="0"/>
              <a:buNone/>
              <a:defRPr/>
            </a:pPr>
            <a:endParaRPr lang="es-AR" i="1" dirty="0">
              <a:solidFill>
                <a:srgbClr val="D933A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925766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ACCIDENTE DE TRABAJO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  <a:buNone/>
            </a:pPr>
            <a:r>
              <a:rPr lang="es-ES" altLang="es-AR" dirty="0">
                <a:cs typeface="Arial" panose="020B0604020202020204" pitchFamily="34" charset="0"/>
              </a:rPr>
              <a:t>Se considera </a:t>
            </a:r>
            <a:r>
              <a:rPr lang="es-ES" altLang="es-AR" dirty="0">
                <a:solidFill>
                  <a:schemeClr val="accent1"/>
                </a:solidFill>
                <a:cs typeface="Arial" panose="020B0604020202020204" pitchFamily="34" charset="0"/>
              </a:rPr>
              <a:t>accidente de trabajo</a:t>
            </a:r>
            <a:r>
              <a:rPr lang="es-ES" altLang="es-AR" dirty="0">
                <a:cs typeface="Arial" panose="020B0604020202020204" pitchFamily="34" charset="0"/>
              </a:rPr>
              <a:t> a todo</a:t>
            </a:r>
          </a:p>
          <a:p>
            <a:pPr algn="ctr">
              <a:lnSpc>
                <a:spcPct val="90000"/>
              </a:lnSpc>
              <a:buNone/>
            </a:pPr>
            <a:r>
              <a:rPr lang="es-ES" altLang="es-AR" dirty="0">
                <a:solidFill>
                  <a:srgbClr val="FF0000"/>
                </a:solidFill>
                <a:cs typeface="Arial" panose="020B0604020202020204" pitchFamily="34" charset="0"/>
              </a:rPr>
              <a:t>acontecimiento súbito y violento</a:t>
            </a:r>
            <a:r>
              <a:rPr lang="es-ES" altLang="es-AR" dirty="0">
                <a:cs typeface="Arial" panose="020B0604020202020204" pitchFamily="34" charset="0"/>
              </a:rPr>
              <a:t> ocurrido </a:t>
            </a:r>
          </a:p>
          <a:p>
            <a:pPr algn="ctr">
              <a:lnSpc>
                <a:spcPct val="90000"/>
              </a:lnSpc>
              <a:buNone/>
            </a:pPr>
            <a:r>
              <a:rPr lang="es-ES" altLang="es-AR" dirty="0">
                <a:cs typeface="Arial" panose="020B0604020202020204" pitchFamily="34" charset="0"/>
              </a:rPr>
              <a:t>por el </a:t>
            </a:r>
            <a:r>
              <a:rPr lang="es-ES" altLang="es-AR" dirty="0">
                <a:solidFill>
                  <a:srgbClr val="00B050"/>
                </a:solidFill>
                <a:cs typeface="Arial" panose="020B0604020202020204" pitchFamily="34" charset="0"/>
              </a:rPr>
              <a:t>hecho o en ocasión del trabajo,</a:t>
            </a:r>
            <a:r>
              <a:rPr lang="es-ES" altLang="es-AR" dirty="0">
                <a:cs typeface="Arial" panose="020B0604020202020204" pitchFamily="34" charset="0"/>
              </a:rPr>
              <a:t> o </a:t>
            </a:r>
          </a:p>
          <a:p>
            <a:pPr algn="ctr">
              <a:lnSpc>
                <a:spcPct val="90000"/>
              </a:lnSpc>
              <a:buNone/>
            </a:pPr>
            <a:r>
              <a:rPr lang="es-ES" altLang="es-AR" dirty="0">
                <a:cs typeface="Arial" panose="020B0604020202020204" pitchFamily="34" charset="0"/>
              </a:rPr>
              <a:t>en el </a:t>
            </a:r>
            <a:r>
              <a:rPr lang="es-ES" altLang="es-AR" dirty="0">
                <a:solidFill>
                  <a:srgbClr val="00B050"/>
                </a:solidFill>
                <a:cs typeface="Arial" panose="020B0604020202020204" pitchFamily="34" charset="0"/>
              </a:rPr>
              <a:t>trayecto </a:t>
            </a:r>
            <a:r>
              <a:rPr lang="es-ES" altLang="es-AR" dirty="0">
                <a:cs typeface="Arial" panose="020B0604020202020204" pitchFamily="34" charset="0"/>
              </a:rPr>
              <a:t>entre el domicilio del </a:t>
            </a:r>
          </a:p>
          <a:p>
            <a:pPr algn="ctr">
              <a:lnSpc>
                <a:spcPct val="90000"/>
              </a:lnSpc>
              <a:buNone/>
            </a:pPr>
            <a:r>
              <a:rPr lang="es-ES" altLang="es-AR" dirty="0">
                <a:cs typeface="Arial" panose="020B0604020202020204" pitchFamily="34" charset="0"/>
              </a:rPr>
              <a:t>trabajador y el lugar de trabajo </a:t>
            </a:r>
            <a:r>
              <a:rPr lang="es-ES" altLang="es-AR" sz="1000" dirty="0">
                <a:cs typeface="Arial" panose="020B0604020202020204" pitchFamily="34" charset="0"/>
              </a:rPr>
              <a:t>(art.6 24.557)</a:t>
            </a:r>
          </a:p>
          <a:p>
            <a:endParaRPr lang="es-AR" altLang="es-AR" dirty="0"/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32569626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Enfermedades Profesionales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4" y="1516567"/>
            <a:ext cx="8596668" cy="4524796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es-ES" altLang="es-AR" sz="2800" dirty="0">
                <a:solidFill>
                  <a:srgbClr val="FF0000"/>
                </a:solidFill>
                <a:cs typeface="Arial" panose="020B0604020202020204" pitchFamily="34" charset="0"/>
              </a:rPr>
              <a:t>Aquellas incluidas en el listado que elaborará y revisará el Poder Ejecutivo</a:t>
            </a:r>
          </a:p>
          <a:p>
            <a:pPr algn="ctr">
              <a:buNone/>
            </a:pPr>
            <a:r>
              <a:rPr lang="es-ES" altLang="es-AR" dirty="0">
                <a:cs typeface="Arial" panose="020B0604020202020204" pitchFamily="34" charset="0"/>
              </a:rPr>
              <a:t>Dispuesto por el </a:t>
            </a:r>
            <a:r>
              <a:rPr lang="es-AR" altLang="es-AR" sz="1600" dirty="0"/>
              <a:t>Comité Consultivo Permanente de la LRT</a:t>
            </a:r>
            <a:r>
              <a:rPr lang="es-ES" altLang="es-AR" sz="1600" dirty="0">
                <a:cs typeface="Arial" panose="020B0604020202020204" pitchFamily="34" charset="0"/>
              </a:rPr>
              <a:t>, previo dictamen de la Comisión Médica Central</a:t>
            </a:r>
          </a:p>
          <a:p>
            <a:pPr algn="just"/>
            <a:endParaRPr lang="es-ES" altLang="es-AR" sz="2800" dirty="0">
              <a:cs typeface="Arial" panose="020B0604020202020204" pitchFamily="34" charset="0"/>
            </a:endParaRPr>
          </a:p>
          <a:p>
            <a:pPr algn="just"/>
            <a:r>
              <a:rPr lang="es-ES" altLang="es-AR" sz="2800" dirty="0">
                <a:cs typeface="Arial" panose="020B0604020202020204" pitchFamily="34" charset="0"/>
              </a:rPr>
              <a:t>El listado </a:t>
            </a:r>
            <a:r>
              <a:rPr lang="es-ES" altLang="es-AR" sz="2800" dirty="0">
                <a:solidFill>
                  <a:schemeClr val="accent1"/>
                </a:solidFill>
                <a:cs typeface="Arial" panose="020B0604020202020204" pitchFamily="34" charset="0"/>
              </a:rPr>
              <a:t>identificará:</a:t>
            </a:r>
          </a:p>
          <a:p>
            <a:pPr lvl="1" algn="just"/>
            <a:r>
              <a:rPr lang="es-ES" altLang="es-AR" sz="2400" dirty="0">
                <a:cs typeface="Arial" panose="020B0604020202020204" pitchFamily="34" charset="0"/>
              </a:rPr>
              <a:t> agente de riesgo</a:t>
            </a:r>
          </a:p>
          <a:p>
            <a:pPr lvl="1" algn="just"/>
            <a:r>
              <a:rPr lang="es-ES" altLang="es-AR" sz="2400" dirty="0">
                <a:cs typeface="Arial" panose="020B0604020202020204" pitchFamily="34" charset="0"/>
              </a:rPr>
              <a:t>cuadros clínicos</a:t>
            </a:r>
          </a:p>
          <a:p>
            <a:pPr lvl="1" algn="just"/>
            <a:r>
              <a:rPr lang="es-ES" altLang="es-AR" sz="2400" dirty="0">
                <a:cs typeface="Arial" panose="020B0604020202020204" pitchFamily="34" charset="0"/>
              </a:rPr>
              <a:t>exposición y </a:t>
            </a:r>
          </a:p>
          <a:p>
            <a:pPr lvl="1" algn="just"/>
            <a:r>
              <a:rPr lang="es-ES" altLang="es-AR" sz="2400" dirty="0">
                <a:cs typeface="Arial" panose="020B0604020202020204" pitchFamily="34" charset="0"/>
              </a:rPr>
              <a:t>Actividades con capacidad de determinar la enfermedad profesional.</a:t>
            </a:r>
            <a:endParaRPr lang="es-ES" altLang="es-AR" sz="2400" dirty="0">
              <a:cs typeface="Times New Roman" panose="02020603050405020304" pitchFamily="18" charset="0"/>
            </a:endParaRP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05195205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Exámenes Médicos según el sistema de riesgos del trabajo </a:t>
            </a:r>
            <a:r>
              <a:rPr lang="es-AR" dirty="0" err="1"/>
              <a:t>Resl</a:t>
            </a:r>
            <a:r>
              <a:rPr lang="es-AR" dirty="0"/>
              <a:t> N° 37/10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Font typeface="Arial" panose="020B0604020202020204" pitchFamily="34" charset="0"/>
              <a:buNone/>
            </a:pPr>
            <a:r>
              <a:rPr lang="es-AR" altLang="es-AR" sz="2000" dirty="0"/>
              <a:t>1. </a:t>
            </a:r>
            <a:r>
              <a:rPr lang="es-AR" altLang="es-AR" sz="2000" dirty="0" err="1">
                <a:solidFill>
                  <a:srgbClr val="00B0F0"/>
                </a:solidFill>
              </a:rPr>
              <a:t>Preocupacionales</a:t>
            </a:r>
            <a:r>
              <a:rPr lang="es-AR" altLang="es-AR" sz="2000" dirty="0">
                <a:solidFill>
                  <a:srgbClr val="00B0F0"/>
                </a:solidFill>
              </a:rPr>
              <a:t> o de ingreso</a:t>
            </a:r>
            <a:r>
              <a:rPr lang="es-AR" altLang="es-AR" sz="2000" dirty="0"/>
              <a:t> </a:t>
            </a:r>
            <a:r>
              <a:rPr lang="es-AR" altLang="es-AR" dirty="0"/>
              <a:t>(obligación del empleador)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s-AR" altLang="es-AR" sz="2000" dirty="0"/>
              <a:t>2. </a:t>
            </a:r>
            <a:r>
              <a:rPr lang="es-AR" altLang="es-AR" sz="2000" dirty="0">
                <a:solidFill>
                  <a:srgbClr val="00B0F0"/>
                </a:solidFill>
              </a:rPr>
              <a:t>Periódicos</a:t>
            </a:r>
            <a:r>
              <a:rPr lang="es-AR" altLang="es-AR" sz="2000" dirty="0"/>
              <a:t> </a:t>
            </a:r>
            <a:r>
              <a:rPr lang="es-AR" altLang="es-AR" dirty="0"/>
              <a:t>(obligación de la ART o </a:t>
            </a:r>
            <a:r>
              <a:rPr lang="es-AR" altLang="es-AR" dirty="0" err="1"/>
              <a:t>autoasegurado</a:t>
            </a:r>
            <a:r>
              <a:rPr lang="es-AR" altLang="es-AR" dirty="0"/>
              <a:t>)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s-AR" altLang="es-AR" sz="2000" dirty="0"/>
              <a:t>3. </a:t>
            </a:r>
            <a:r>
              <a:rPr lang="es-AR" altLang="es-AR" sz="2000" dirty="0">
                <a:solidFill>
                  <a:srgbClr val="00B0F0"/>
                </a:solidFill>
              </a:rPr>
              <a:t>Previos a una transferencia de actividad</a:t>
            </a:r>
            <a:endParaRPr lang="es-AR" altLang="es-AR" dirty="0">
              <a:solidFill>
                <a:srgbClr val="00B0F0"/>
              </a:solidFill>
            </a:endParaRPr>
          </a:p>
          <a:p>
            <a:pPr algn="ctr">
              <a:buFontTx/>
              <a:buChar char="-"/>
            </a:pPr>
            <a:r>
              <a:rPr lang="es-AR" altLang="es-AR" dirty="0"/>
              <a:t>Si se transfiere a actividad riesgosa (obligación empleador)</a:t>
            </a:r>
          </a:p>
          <a:p>
            <a:pPr algn="ctr">
              <a:buFontTx/>
              <a:buChar char="-"/>
            </a:pPr>
            <a:r>
              <a:rPr lang="es-AR" altLang="es-AR" dirty="0"/>
              <a:t>Si el trabajador cesa en la actividad riesgosa(optativo  de la ART o </a:t>
            </a:r>
            <a:r>
              <a:rPr lang="es-AR" altLang="es-AR" dirty="0" err="1"/>
              <a:t>autoasegurado</a:t>
            </a:r>
            <a:r>
              <a:rPr lang="es-AR" altLang="es-AR" dirty="0"/>
              <a:t>)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s-AR" altLang="es-AR" sz="2000" dirty="0"/>
              <a:t>4. </a:t>
            </a:r>
            <a:r>
              <a:rPr lang="es-AR" altLang="es-AR" sz="2000" dirty="0">
                <a:solidFill>
                  <a:srgbClr val="00B0F0"/>
                </a:solidFill>
              </a:rPr>
              <a:t>Posteriores a una ausencia prolongada</a:t>
            </a:r>
            <a:r>
              <a:rPr lang="es-AR" altLang="es-AR" dirty="0">
                <a:solidFill>
                  <a:srgbClr val="00B0F0"/>
                </a:solidFill>
              </a:rPr>
              <a:t> </a:t>
            </a:r>
            <a:r>
              <a:rPr lang="es-AR" altLang="es-AR" dirty="0"/>
              <a:t>(optativo de la ART o </a:t>
            </a:r>
            <a:r>
              <a:rPr lang="es-AR" altLang="es-AR" dirty="0" err="1"/>
              <a:t>autoasegurado</a:t>
            </a:r>
            <a:r>
              <a:rPr lang="es-AR" altLang="es-AR" dirty="0"/>
              <a:t>)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s-AR" altLang="es-AR" sz="2000" dirty="0"/>
              <a:t>5. </a:t>
            </a:r>
            <a:r>
              <a:rPr lang="es-AR" altLang="es-AR" sz="2000" dirty="0">
                <a:solidFill>
                  <a:srgbClr val="00B0F0"/>
                </a:solidFill>
              </a:rPr>
              <a:t>Previos a la terminación de la relación laboral o de egreso</a:t>
            </a:r>
            <a:r>
              <a:rPr lang="es-AR" altLang="es-AR" sz="2000" dirty="0"/>
              <a:t> </a:t>
            </a:r>
            <a:r>
              <a:rPr lang="es-AR" altLang="es-AR" dirty="0"/>
              <a:t>(optativo de la ART o </a:t>
            </a:r>
            <a:r>
              <a:rPr lang="es-AR" altLang="es-AR" dirty="0" err="1"/>
              <a:t>autoasegurado</a:t>
            </a:r>
            <a:r>
              <a:rPr lang="es-AR" altLang="es-AR" dirty="0"/>
              <a:t> – 10 antes o 30 días después de la extinción de la relación laboral)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56451161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PLAN DE ACCION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>
              <a:lnSpc>
                <a:spcPct val="90000"/>
              </a:lnSpc>
              <a:buNone/>
              <a:defRPr/>
            </a:pPr>
            <a:r>
              <a:rPr lang="es-ES_tradnl" dirty="0">
                <a:cs typeface="Arial" charset="0"/>
              </a:rPr>
              <a:t>Planes de acción y medidas de prevención son obligatoria para de los </a:t>
            </a:r>
            <a:r>
              <a:rPr lang="es-ES_tradnl" dirty="0">
                <a:solidFill>
                  <a:srgbClr val="FF0000"/>
                </a:solidFill>
                <a:cs typeface="Arial" charset="0"/>
              </a:rPr>
              <a:t>Empleadores y Trabajadores </a:t>
            </a:r>
            <a:r>
              <a:rPr lang="es-ES_tradnl" sz="1200" dirty="0">
                <a:cs typeface="Arial" charset="0"/>
              </a:rPr>
              <a:t>(art 4.1 LRT)</a:t>
            </a:r>
          </a:p>
          <a:p>
            <a:pPr algn="just">
              <a:lnSpc>
                <a:spcPct val="90000"/>
              </a:lnSpc>
              <a:buNone/>
              <a:defRPr/>
            </a:pPr>
            <a:endParaRPr lang="es-ES_tradnl" dirty="0">
              <a:cs typeface="Arial" charset="0"/>
            </a:endParaRPr>
          </a:p>
          <a:p>
            <a:pPr algn="just">
              <a:lnSpc>
                <a:spcPct val="90000"/>
              </a:lnSpc>
              <a:buNone/>
              <a:defRPr/>
            </a:pPr>
            <a:r>
              <a:rPr lang="es-ES_tradnl" sz="2400" dirty="0">
                <a:solidFill>
                  <a:srgbClr val="00B0F0"/>
                </a:solidFill>
                <a:cs typeface="Arial" charset="0"/>
              </a:rPr>
              <a:t>Plan </a:t>
            </a:r>
            <a:r>
              <a:rPr lang="es-ES" sz="2400" dirty="0">
                <a:solidFill>
                  <a:srgbClr val="00B0F0"/>
                </a:solidFill>
                <a:cs typeface="Arial" charset="0"/>
              </a:rPr>
              <a:t>de acción </a:t>
            </a:r>
            <a:r>
              <a:rPr lang="es-ES" dirty="0">
                <a:cs typeface="Arial" charset="0"/>
              </a:rPr>
              <a:t>que debe prever la </a:t>
            </a:r>
            <a:r>
              <a:rPr lang="es-ES" dirty="0">
                <a:solidFill>
                  <a:srgbClr val="FF0000"/>
                </a:solidFill>
                <a:cs typeface="Arial" charset="0"/>
              </a:rPr>
              <a:t>ART</a:t>
            </a:r>
            <a:r>
              <a:rPr lang="es-ES" dirty="0">
                <a:cs typeface="Arial" charset="0"/>
              </a:rPr>
              <a:t>: </a:t>
            </a:r>
            <a:r>
              <a:rPr lang="es-ES" sz="1200" dirty="0">
                <a:cs typeface="Arial" charset="0"/>
              </a:rPr>
              <a:t>(art.4.2LRT)</a:t>
            </a:r>
          </a:p>
          <a:p>
            <a:pPr algn="just">
              <a:lnSpc>
                <a:spcPct val="90000"/>
              </a:lnSpc>
              <a:buNone/>
              <a:defRPr/>
            </a:pPr>
            <a:endParaRPr lang="es-ES" dirty="0">
              <a:cs typeface="Times New Roman" pitchFamily="18" charset="0"/>
            </a:endParaRPr>
          </a:p>
          <a:p>
            <a:pPr algn="just">
              <a:lnSpc>
                <a:spcPct val="90000"/>
              </a:lnSpc>
              <a:buNone/>
              <a:defRPr/>
            </a:pPr>
            <a:r>
              <a:rPr lang="es-ES_tradnl" dirty="0">
                <a:cs typeface="Times New Roman" pitchFamily="18" charset="0"/>
              </a:rPr>
              <a:t> </a:t>
            </a:r>
            <a:r>
              <a:rPr lang="es-ES" dirty="0">
                <a:cs typeface="Times New Roman" pitchFamily="18" charset="0"/>
              </a:rPr>
              <a:t>a)</a:t>
            </a:r>
            <a:r>
              <a:rPr lang="es-ES" b="1" dirty="0">
                <a:cs typeface="Times New Roman" pitchFamily="18" charset="0"/>
              </a:rPr>
              <a:t>	</a:t>
            </a:r>
            <a:r>
              <a:rPr lang="es-ES" dirty="0">
                <a:cs typeface="Times New Roman" pitchFamily="18" charset="0"/>
              </a:rPr>
              <a:t>La evaluación periódica de los riesgos existentes </a:t>
            </a:r>
          </a:p>
          <a:p>
            <a:pPr algn="just">
              <a:lnSpc>
                <a:spcPct val="90000"/>
              </a:lnSpc>
              <a:buNone/>
              <a:defRPr/>
            </a:pPr>
            <a:r>
              <a:rPr lang="es-ES" dirty="0">
                <a:cs typeface="Times New Roman" pitchFamily="18" charset="0"/>
              </a:rPr>
              <a:t>  </a:t>
            </a:r>
          </a:p>
          <a:p>
            <a:pPr algn="just">
              <a:lnSpc>
                <a:spcPct val="90000"/>
              </a:lnSpc>
              <a:buNone/>
              <a:defRPr/>
            </a:pPr>
            <a:r>
              <a:rPr lang="es-ES" dirty="0">
                <a:cs typeface="Times New Roman" pitchFamily="18" charset="0"/>
              </a:rPr>
              <a:t> b)	Visitas periódicas de control de cumplimiento de las normas y del plan de acción elaborado </a:t>
            </a:r>
          </a:p>
          <a:p>
            <a:pPr algn="just">
              <a:lnSpc>
                <a:spcPct val="90000"/>
              </a:lnSpc>
              <a:buNone/>
              <a:defRPr/>
            </a:pPr>
            <a:r>
              <a:rPr lang="es-ES" dirty="0">
                <a:cs typeface="Times New Roman" pitchFamily="18" charset="0"/>
              </a:rPr>
              <a:t>  	</a:t>
            </a:r>
          </a:p>
          <a:p>
            <a:pPr algn="just">
              <a:lnSpc>
                <a:spcPct val="90000"/>
              </a:lnSpc>
              <a:buNone/>
              <a:defRPr/>
            </a:pPr>
            <a:r>
              <a:rPr lang="es-ES" dirty="0">
                <a:cs typeface="Times New Roman" pitchFamily="18" charset="0"/>
              </a:rPr>
              <a:t> c)      Definición de las medidas correctivas</a:t>
            </a:r>
          </a:p>
          <a:p>
            <a:pPr algn="just">
              <a:lnSpc>
                <a:spcPct val="90000"/>
              </a:lnSpc>
              <a:buNone/>
              <a:defRPr/>
            </a:pPr>
            <a:r>
              <a:rPr lang="es-ES" dirty="0">
                <a:cs typeface="Times New Roman" pitchFamily="18" charset="0"/>
              </a:rPr>
              <a:t>  </a:t>
            </a:r>
          </a:p>
          <a:p>
            <a:pPr algn="just">
              <a:lnSpc>
                <a:spcPct val="90000"/>
              </a:lnSpc>
              <a:buNone/>
              <a:defRPr/>
            </a:pPr>
            <a:r>
              <a:rPr lang="es-ES" dirty="0">
                <a:cs typeface="Times New Roman" pitchFamily="18" charset="0"/>
              </a:rPr>
              <a:t>d)	Propuesta de capacitación para el empleador y los trabajadores en materia de prevención de riesgos del trabajo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05230376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INCAPACIDAD LABORAL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4" y="1293541"/>
            <a:ext cx="8596668" cy="4747821"/>
          </a:xfrm>
        </p:spPr>
        <p:txBody>
          <a:bodyPr/>
          <a:lstStyle/>
          <a:p>
            <a:pPr algn="ctr">
              <a:buFont typeface="Arial" panose="020B0604020202020204" pitchFamily="34" charset="0"/>
              <a:buNone/>
            </a:pPr>
            <a:r>
              <a:rPr lang="es-AR" altLang="es-AR" dirty="0">
                <a:solidFill>
                  <a:srgbClr val="00B0F0"/>
                </a:solidFill>
              </a:rPr>
              <a:t>Incapacidad Laboral Temporaria</a:t>
            </a:r>
            <a:r>
              <a:rPr lang="es-AR" altLang="es-AR" dirty="0"/>
              <a:t> (ILT) 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s-AR" altLang="es-AR" dirty="0"/>
              <a:t>cuando el daño sufrido por el trabajador le impida temporariamente la realización de sus tareas habituales </a:t>
            </a:r>
          </a:p>
          <a:p>
            <a:pPr>
              <a:buFont typeface="Arial" panose="020B0604020202020204" pitchFamily="34" charset="0"/>
              <a:buNone/>
            </a:pPr>
            <a:endParaRPr lang="es-AR" altLang="es-AR" dirty="0"/>
          </a:p>
          <a:p>
            <a:pPr>
              <a:buFont typeface="Arial" panose="020B0604020202020204" pitchFamily="34" charset="0"/>
              <a:buNone/>
            </a:pPr>
            <a:r>
              <a:rPr lang="es-AR" altLang="es-AR" dirty="0"/>
              <a:t>La situación de Incapacidad Laboral Temporaria (ILT) </a:t>
            </a:r>
            <a:r>
              <a:rPr lang="es-AR" altLang="es-AR" sz="2400" dirty="0">
                <a:solidFill>
                  <a:srgbClr val="00B0F0"/>
                </a:solidFill>
              </a:rPr>
              <a:t>cesa</a:t>
            </a:r>
            <a:r>
              <a:rPr lang="es-AR" altLang="es-AR" dirty="0"/>
              <a:t> por: </a:t>
            </a:r>
          </a:p>
          <a:p>
            <a:r>
              <a:rPr lang="es-AR" altLang="es-AR" dirty="0"/>
              <a:t>a) Alta médica</a:t>
            </a:r>
          </a:p>
          <a:p>
            <a:r>
              <a:rPr lang="es-AR" altLang="es-AR" dirty="0"/>
              <a:t>b) Declaración de Incapacidad Laboral Permanente (ILP) </a:t>
            </a:r>
          </a:p>
          <a:p>
            <a:r>
              <a:rPr lang="es-AR" altLang="es-AR" dirty="0"/>
              <a:t>c) Transcurso de un año desde la primera manifestación invalidante </a:t>
            </a:r>
          </a:p>
          <a:p>
            <a:r>
              <a:rPr lang="es-AR" altLang="es-AR" dirty="0"/>
              <a:t>d) Muerte del damnificado 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0493015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CONSTITUCION NACIONAL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s-AR" altLang="es-A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Art.14</a:t>
            </a:r>
            <a:r>
              <a:rPr lang="es-AR" altLang="es-A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endParaRPr lang="es-AR" altLang="es-A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s-AR" altLang="es-A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Todos los habitantes de la Nación gozan de los siguientes derechos conforme a las leyes que reglamenten su ejercicio; a saber: </a:t>
            </a:r>
            <a:r>
              <a:rPr lang="es-AR" altLang="es-AR" i="1" dirty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de trabajar y ejercer toda industria lícita</a:t>
            </a:r>
            <a:r>
              <a:rPr lang="es-AR" altLang="es-A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de navegar y comerciar; de peticionar a las autoridades; de entrar, permanecer, transitar y salir del territorio argentino; de publicar sus ideas por la prensa sin censura previa; de usar y disponer de su propiedad; de asociarse con fines útiles; de profesar libremente su culto; de enseñar y aprender.”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54236276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483220"/>
          </a:xfrm>
        </p:spPr>
        <p:txBody>
          <a:bodyPr>
            <a:normAutofit fontScale="90000"/>
          </a:bodyPr>
          <a:lstStyle/>
          <a:p>
            <a:r>
              <a:rPr lang="es-AR" dirty="0"/>
              <a:t>ILT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4" y="1315844"/>
            <a:ext cx="8596668" cy="5542155"/>
          </a:xfrm>
        </p:spPr>
        <p:txBody>
          <a:bodyPr>
            <a:normAutofit/>
          </a:bodyPr>
          <a:lstStyle/>
          <a:p>
            <a:r>
              <a:rPr lang="es-AR" altLang="es-AR" dirty="0">
                <a:solidFill>
                  <a:srgbClr val="00B050"/>
                </a:solidFill>
              </a:rPr>
              <a:t>Incapacidad Laboral Temporaria (RETRIBUCION)</a:t>
            </a:r>
          </a:p>
          <a:p>
            <a:pPr lvl="1"/>
            <a:r>
              <a:rPr lang="es-AR" altLang="es-AR" dirty="0"/>
              <a:t>A partir del día siguiente a la primera manifestación invalidante y mientras dure el período de Incapacidad Laboral Temporaria (ILT), el damnificado percibirá una prestación de </a:t>
            </a:r>
            <a:r>
              <a:rPr lang="es-AR" altLang="es-AR" u="sng" dirty="0">
                <a:solidFill>
                  <a:srgbClr val="FF0000"/>
                </a:solidFill>
              </a:rPr>
              <a:t>pago mensual</a:t>
            </a:r>
            <a:r>
              <a:rPr lang="es-AR" altLang="es-AR" dirty="0"/>
              <a:t>, de cuantía igual al valor mensual del</a:t>
            </a:r>
            <a:r>
              <a:rPr lang="es-AR" altLang="es-AR" dirty="0">
                <a:solidFill>
                  <a:srgbClr val="FF0000"/>
                </a:solidFill>
              </a:rPr>
              <a:t> ingreso base</a:t>
            </a:r>
            <a:r>
              <a:rPr lang="es-AR" altLang="es-AR" dirty="0"/>
              <a:t>.</a:t>
            </a:r>
          </a:p>
          <a:p>
            <a:pPr>
              <a:buFont typeface="Arial" panose="020B0604020202020204" pitchFamily="34" charset="0"/>
              <a:buNone/>
            </a:pPr>
            <a:r>
              <a:rPr lang="es-AR" altLang="es-AR" dirty="0">
                <a:solidFill>
                  <a:srgbClr val="FFC000"/>
                </a:solidFill>
              </a:rPr>
              <a:t>IB</a:t>
            </a:r>
            <a:r>
              <a:rPr lang="es-AR" altLang="es-AR" dirty="0"/>
              <a:t> = suma total de las remuneraciones sujetas a aportes y contribuciones, devengadas en los DOCE (12) meses anteriores a la primera manifestación invalidante, o en el tiempo de prestación de servicio si fuera menor a UN (1) año /  el número de días corridos comprendidos en el período considerado</a:t>
            </a:r>
          </a:p>
          <a:p>
            <a:pPr>
              <a:buFont typeface="Arial" panose="020B0604020202020204" pitchFamily="34" charset="0"/>
              <a:buNone/>
            </a:pPr>
            <a:r>
              <a:rPr lang="es-AR" altLang="es-A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(IB= salarios de los 12 últimos mes con aportes y contribuciones / números de días corridos )</a:t>
            </a:r>
            <a:endParaRPr lang="es-AR" altLang="es-AR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AR" altLang="es-AR" dirty="0">
                <a:solidFill>
                  <a:srgbClr val="00B050"/>
                </a:solidFill>
              </a:rPr>
              <a:t>Incapacidad Laboral Permanente</a:t>
            </a:r>
          </a:p>
          <a:p>
            <a:pPr lvl="1"/>
            <a:r>
              <a:rPr lang="es-AR" altLang="es-AR" dirty="0"/>
              <a:t>PARCIAL           - TOTAL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81809983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INCAPACIDAD LABORAL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4" y="1159727"/>
            <a:ext cx="8596668" cy="5307980"/>
          </a:xfrm>
        </p:spPr>
        <p:txBody>
          <a:bodyPr>
            <a:normAutofit/>
          </a:bodyPr>
          <a:lstStyle/>
          <a:p>
            <a:r>
              <a:rPr lang="es-AR" altLang="es-AR" dirty="0">
                <a:solidFill>
                  <a:srgbClr val="00B050"/>
                </a:solidFill>
              </a:rPr>
              <a:t>IPP Incapacidad laboral Permanente</a:t>
            </a:r>
          </a:p>
          <a:p>
            <a:pPr lvl="2"/>
            <a:r>
              <a:rPr lang="es-AR" altLang="es-AR" dirty="0">
                <a:solidFill>
                  <a:srgbClr val="00B0F0"/>
                </a:solidFill>
              </a:rPr>
              <a:t>Permanente Parcial</a:t>
            </a:r>
          </a:p>
          <a:p>
            <a:pPr lvl="2">
              <a:buFont typeface="Arial" panose="020B0604020202020204" pitchFamily="34" charset="0"/>
              <a:buNone/>
            </a:pPr>
            <a:r>
              <a:rPr lang="es-AR" altLang="es-AR" sz="2000" dirty="0"/>
              <a:t>1)cuando el % de incapacidad sea </a:t>
            </a:r>
            <a:r>
              <a:rPr lang="es-AR" altLang="es-AR" sz="2000" dirty="0">
                <a:solidFill>
                  <a:srgbClr val="FF0000"/>
                </a:solidFill>
              </a:rPr>
              <a:t>Igual o Menor </a:t>
            </a:r>
            <a:r>
              <a:rPr lang="es-AR" altLang="es-AR" sz="2000" dirty="0"/>
              <a:t>al 50% de Inc. la indemnización será de </a:t>
            </a:r>
            <a:r>
              <a:rPr lang="es-AR" altLang="es-AR" sz="2000" u="sng" dirty="0">
                <a:solidFill>
                  <a:srgbClr val="FF0000"/>
                </a:solidFill>
              </a:rPr>
              <a:t>Un Pago único</a:t>
            </a:r>
            <a:r>
              <a:rPr lang="es-AR" altLang="es-AR" sz="2000" dirty="0">
                <a:solidFill>
                  <a:srgbClr val="FF0000"/>
                </a:solidFill>
              </a:rPr>
              <a:t> </a:t>
            </a:r>
            <a:r>
              <a:rPr lang="es-AR" altLang="es-AR" sz="2000" dirty="0"/>
              <a:t>resultante de la siguiente fórmula: </a:t>
            </a:r>
          </a:p>
          <a:p>
            <a:pPr lvl="2">
              <a:buFont typeface="Arial" panose="020B0604020202020204" pitchFamily="34" charset="0"/>
              <a:buNone/>
            </a:pPr>
            <a:r>
              <a:rPr lang="es-AR" altLang="es-AR" sz="2000" dirty="0"/>
              <a:t>			53 X IB X % Inc. X 65/edad  </a:t>
            </a:r>
          </a:p>
          <a:p>
            <a:pPr lvl="2">
              <a:buFont typeface="Arial" panose="020B0604020202020204" pitchFamily="34" charset="0"/>
              <a:buNone/>
            </a:pPr>
            <a:r>
              <a:rPr lang="es-AR" altLang="es-AR" sz="2000" dirty="0"/>
              <a:t>2)Cuando el porcentaje de incapacidad sea </a:t>
            </a:r>
            <a:r>
              <a:rPr lang="es-AR" altLang="es-AR" sz="2000" dirty="0">
                <a:solidFill>
                  <a:srgbClr val="FF0000"/>
                </a:solidFill>
              </a:rPr>
              <a:t>superior al 50% e inferior al 66%, </a:t>
            </a:r>
            <a:r>
              <a:rPr lang="es-AR" altLang="es-AR" sz="2000" dirty="0"/>
              <a:t>una </a:t>
            </a:r>
            <a:r>
              <a:rPr lang="es-AR" altLang="es-AR" sz="2000" u="sng" dirty="0">
                <a:solidFill>
                  <a:srgbClr val="FF0000"/>
                </a:solidFill>
              </a:rPr>
              <a:t>Renta Periódica</a:t>
            </a:r>
            <a:r>
              <a:rPr lang="es-AR" altLang="es-AR" sz="2000" dirty="0"/>
              <a:t> cuya cuantía será igual al valor mensual del ingreso base multiplicado por el porcentaje de incapacidad, hasta que el trabajador se encuentre en condiciones de acceder a la jubilación por cualquier causa. </a:t>
            </a:r>
          </a:p>
          <a:p>
            <a:pPr lvl="2">
              <a:buFont typeface="Arial" panose="020B0604020202020204" pitchFamily="34" charset="0"/>
              <a:buNone/>
            </a:pPr>
            <a:r>
              <a:rPr lang="es-AR" altLang="es-AR" sz="2000" dirty="0"/>
              <a:t>    Más una compensación </a:t>
            </a:r>
            <a:r>
              <a:rPr lang="es-AR" altLang="es-AR" sz="2000" dirty="0">
                <a:solidFill>
                  <a:srgbClr val="FF0000"/>
                </a:solidFill>
              </a:rPr>
              <a:t>dineraria de pago único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64149049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327102"/>
          </a:xfrm>
        </p:spPr>
        <p:txBody>
          <a:bodyPr>
            <a:normAutofit fontScale="90000"/>
          </a:bodyPr>
          <a:lstStyle/>
          <a:p>
            <a:r>
              <a:rPr lang="es-AR" altLang="es-AR" dirty="0">
                <a:solidFill>
                  <a:srgbClr val="00B0F0"/>
                </a:solidFill>
              </a:rPr>
              <a:t>Incapacidad Permanente Total (IPT)</a:t>
            </a:r>
            <a:r>
              <a:rPr lang="es-AR" altLang="es-AR" dirty="0"/>
              <a:t>  (más del 66%)</a:t>
            </a:r>
            <a:br>
              <a:rPr lang="es-AR" altLang="es-AR" dirty="0"/>
            </a:b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4" y="1354667"/>
            <a:ext cx="8596668" cy="4686696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None/>
            </a:pPr>
            <a:endParaRPr lang="es-AR" altLang="es-AR" dirty="0"/>
          </a:p>
          <a:p>
            <a:r>
              <a:rPr lang="es-AR" altLang="es-AR" dirty="0"/>
              <a:t> Declarado el carácter definitivo de la Incapacidad Laboral Permanente Total (IPT), el damnificado percibirá: 1)  las prestaciones que por retiro definitivo por invalidez establezca el régimen previsional al que estuviere afiliado, 2) una prestación de pago mensual complementaria a la correspondiente al régimen previsional, 3) más una suma adicional de pago único actualizada periódicamente.</a:t>
            </a:r>
          </a:p>
          <a:p>
            <a:pPr>
              <a:buFont typeface="Arial" panose="020B0604020202020204" pitchFamily="34" charset="0"/>
              <a:buNone/>
            </a:pPr>
            <a:r>
              <a:rPr lang="es-AR" altLang="es-AR" dirty="0"/>
              <a:t> </a:t>
            </a:r>
            <a:r>
              <a:rPr lang="es-AR" altLang="es-AR" dirty="0">
                <a:solidFill>
                  <a:srgbClr val="00B0F0"/>
                </a:solidFill>
              </a:rPr>
              <a:t>MUERTE : </a:t>
            </a:r>
            <a:r>
              <a:rPr lang="es-AR" altLang="es-AR" dirty="0"/>
              <a:t>Indemnización = ILPT  (art.15 </a:t>
            </a:r>
            <a:r>
              <a:rPr lang="es-AR" altLang="es-AR" dirty="0" err="1"/>
              <a:t>apart</a:t>
            </a:r>
            <a:r>
              <a:rPr lang="es-AR" altLang="es-AR" dirty="0"/>
              <a:t> 2) + adicional del art. 11 apart.4  + 20% del total de las indemnizaciones</a:t>
            </a:r>
          </a:p>
          <a:p>
            <a:pPr>
              <a:buFont typeface="Arial" panose="020B0604020202020204" pitchFamily="34" charset="0"/>
              <a:buNone/>
            </a:pPr>
            <a:r>
              <a:rPr lang="es-AR" altLang="es-AR" dirty="0">
                <a:solidFill>
                  <a:srgbClr val="00B0F0"/>
                </a:solidFill>
              </a:rPr>
              <a:t>GRAN INVALIDEZ </a:t>
            </a:r>
            <a:r>
              <a:rPr lang="es-AR" altLang="es-AR" dirty="0"/>
              <a:t>prestaciones correspondientes a la Incapacidad Laboral Permanente Total (IPT) más una prestación de pago mensual equivalente a tres veces el valor del AMPO definido por la ley 24.241 (artículo 21), que se extinguirá a la muerte del damnificado.</a:t>
            </a:r>
            <a:endParaRPr lang="es-AR" altLang="es-AR" dirty="0">
              <a:solidFill>
                <a:srgbClr val="00B0F0"/>
              </a:solidFill>
            </a:endParaRP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85799284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RESUMEN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AR" altLang="es-AR" sz="2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ILTEMPORARIA:</a:t>
            </a:r>
            <a:r>
              <a:rPr lang="es-AR" altLang="es-A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(ILT) </a:t>
            </a:r>
            <a:r>
              <a:rPr lang="es-AR" altLang="es-AR" sz="20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Pago </a:t>
            </a:r>
            <a:r>
              <a:rPr lang="es-AR" altLang="es-AR" sz="20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Mesual</a:t>
            </a:r>
            <a:r>
              <a:rPr lang="es-AR" altLang="es-A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igual al  IB </a:t>
            </a:r>
          </a:p>
          <a:p>
            <a:pPr>
              <a:buFont typeface="Arial" panose="020B0604020202020204" pitchFamily="34" charset="0"/>
              <a:buNone/>
            </a:pPr>
            <a:r>
              <a:rPr lang="es-AR" altLang="es-A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IB = salarios de los últimos 12 meses / número de días corridos</a:t>
            </a:r>
          </a:p>
          <a:p>
            <a:r>
              <a:rPr lang="es-AR" altLang="es-AR" sz="2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ILPERMANENTE</a:t>
            </a:r>
            <a:r>
              <a:rPr lang="es-AR" altLang="es-A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(ILP)</a:t>
            </a:r>
          </a:p>
          <a:p>
            <a:pPr>
              <a:buFont typeface="Arial" panose="020B0604020202020204" pitchFamily="34" charset="0"/>
              <a:buNone/>
            </a:pPr>
            <a:endParaRPr lang="es-AR" altLang="es-A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/>
            <a:r>
              <a:rPr lang="es-AR" altLang="es-A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altLang="es-AR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PARCIAL</a:t>
            </a:r>
            <a:r>
              <a:rPr lang="es-AR" altLang="es-A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lvl="2">
              <a:buFont typeface="Arial" panose="020B0604020202020204" pitchFamily="34" charset="0"/>
              <a:buNone/>
            </a:pPr>
            <a:r>
              <a:rPr lang="es-AR" altLang="es-A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% de incapacidad </a:t>
            </a:r>
            <a:r>
              <a:rPr lang="es-AR" altLang="es-AR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Igual o Menor </a:t>
            </a:r>
            <a:r>
              <a:rPr lang="es-AR" altLang="es-A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 50% :  </a:t>
            </a:r>
            <a:r>
              <a:rPr lang="es-AR" altLang="es-AR" sz="2000" u="sng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 Pago único</a:t>
            </a:r>
            <a:r>
              <a:rPr lang="es-AR" altLang="es-AR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s-AR" altLang="es-A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>
              <a:buFont typeface="Arial" panose="020B0604020202020204" pitchFamily="34" charset="0"/>
              <a:buNone/>
            </a:pPr>
            <a:r>
              <a:rPr lang="es-AR" altLang="es-A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= 53 X IB X % Inc. X 65/edad  </a:t>
            </a:r>
          </a:p>
          <a:p>
            <a:pPr lvl="2">
              <a:buFont typeface="Arial" panose="020B0604020202020204" pitchFamily="34" charset="0"/>
              <a:buNone/>
            </a:pPr>
            <a:r>
              <a:rPr lang="es-AR" altLang="es-A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% incapacidad </a:t>
            </a:r>
            <a:r>
              <a:rPr lang="es-AR" altLang="es-AR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superior al 50% e inferior al 66%, </a:t>
            </a:r>
            <a:r>
              <a:rPr lang="es-AR" altLang="es-A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una </a:t>
            </a:r>
            <a:r>
              <a:rPr lang="es-AR" altLang="es-AR" sz="2000" u="sng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Renta Periódica</a:t>
            </a:r>
            <a:r>
              <a:rPr lang="es-AR" altLang="es-AR" sz="20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altLang="es-A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 valor mensual del Ingreso Base X % incapacidad, hasta que el trabajador se jubile +  una compensación </a:t>
            </a:r>
            <a:r>
              <a:rPr lang="es-AR" altLang="es-AR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dineraria de pago único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405844873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839789"/>
            <a:ext cx="8596668" cy="743684"/>
          </a:xfrm>
        </p:spPr>
        <p:txBody>
          <a:bodyPr/>
          <a:lstStyle/>
          <a:p>
            <a:r>
              <a:rPr lang="es-AR" dirty="0"/>
              <a:t>RESUMEN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23024" y="1583473"/>
            <a:ext cx="10634450" cy="5107259"/>
          </a:xfrm>
        </p:spPr>
        <p:txBody>
          <a:bodyPr>
            <a:normAutofit fontScale="92500" lnSpcReduction="10000"/>
          </a:bodyPr>
          <a:lstStyle/>
          <a:p>
            <a:r>
              <a:rPr lang="es-AR" altLang="es-AR" sz="2000" dirty="0">
                <a:solidFill>
                  <a:srgbClr val="00B050"/>
                </a:solidFill>
              </a:rPr>
              <a:t>Incapacidad Permanente Total (IPT)</a:t>
            </a:r>
            <a:r>
              <a:rPr lang="es-AR" altLang="es-AR" sz="2000" dirty="0"/>
              <a:t>  (más del 66%)</a:t>
            </a:r>
          </a:p>
          <a:p>
            <a:pPr lvl="1"/>
            <a:r>
              <a:rPr lang="es-AR" altLang="es-AR" sz="2000" dirty="0"/>
              <a:t> 1)  las </a:t>
            </a:r>
            <a:r>
              <a:rPr lang="es-AR" altLang="es-AR" sz="2000" dirty="0">
                <a:solidFill>
                  <a:srgbClr val="00B0F0"/>
                </a:solidFill>
              </a:rPr>
              <a:t>prestaciones</a:t>
            </a:r>
            <a:r>
              <a:rPr lang="es-AR" altLang="es-AR" sz="2000" dirty="0"/>
              <a:t> que por retiro definitivo por invalidez establezca el régimen previsional al que estuviere afiliado, </a:t>
            </a:r>
          </a:p>
          <a:p>
            <a:pPr lvl="1"/>
            <a:r>
              <a:rPr lang="es-AR" altLang="es-AR" sz="2000" dirty="0"/>
              <a:t>2) una prestación de </a:t>
            </a:r>
            <a:r>
              <a:rPr lang="es-AR" altLang="es-AR" sz="2000" dirty="0">
                <a:solidFill>
                  <a:srgbClr val="00B0F0"/>
                </a:solidFill>
              </a:rPr>
              <a:t>PAGO MENSUAL</a:t>
            </a:r>
            <a:r>
              <a:rPr lang="es-AR" altLang="es-AR" sz="2000" dirty="0"/>
              <a:t> complementaria a la correspondiente al régimen previsional, </a:t>
            </a:r>
          </a:p>
          <a:p>
            <a:pPr lvl="1"/>
            <a:r>
              <a:rPr lang="es-AR" altLang="es-AR" sz="2000" dirty="0"/>
              <a:t>3) más una </a:t>
            </a:r>
            <a:r>
              <a:rPr lang="es-AR" altLang="es-AR" sz="2000" dirty="0">
                <a:solidFill>
                  <a:srgbClr val="00B0F0"/>
                </a:solidFill>
              </a:rPr>
              <a:t>SUMA ADICIONAL DE PAGO ÚNICO</a:t>
            </a:r>
            <a:r>
              <a:rPr lang="es-AR" altLang="es-AR" sz="2000" dirty="0"/>
              <a:t> actualizada periódicamente.</a:t>
            </a:r>
          </a:p>
          <a:p>
            <a:r>
              <a:rPr lang="es-AR" altLang="es-AR" sz="2000" dirty="0"/>
              <a:t> </a:t>
            </a:r>
            <a:r>
              <a:rPr lang="es-AR" altLang="es-AR" sz="2000" dirty="0">
                <a:solidFill>
                  <a:srgbClr val="00B050"/>
                </a:solidFill>
              </a:rPr>
              <a:t>MUERTE </a:t>
            </a:r>
            <a:r>
              <a:rPr lang="es-AR" altLang="es-AR" sz="2000" dirty="0">
                <a:solidFill>
                  <a:srgbClr val="00B0F0"/>
                </a:solidFill>
              </a:rPr>
              <a:t>: </a:t>
            </a:r>
            <a:r>
              <a:rPr lang="es-AR" altLang="es-AR" sz="2000" dirty="0"/>
              <a:t>Indemnización =  </a:t>
            </a:r>
          </a:p>
          <a:p>
            <a:pPr>
              <a:buFont typeface="Arial" panose="020B0604020202020204" pitchFamily="34" charset="0"/>
              <a:buNone/>
            </a:pPr>
            <a:r>
              <a:rPr lang="es-AR" altLang="es-AR" sz="2000" dirty="0"/>
              <a:t>		1)Todo lo que correspondería por ILPT  (art.15 </a:t>
            </a:r>
            <a:r>
              <a:rPr lang="es-AR" altLang="es-AR" sz="2000" dirty="0" err="1"/>
              <a:t>apart</a:t>
            </a:r>
            <a:r>
              <a:rPr lang="es-AR" altLang="es-AR" sz="2000" dirty="0"/>
              <a:t> 2)</a:t>
            </a:r>
          </a:p>
          <a:p>
            <a:pPr>
              <a:buFont typeface="Arial" panose="020B0604020202020204" pitchFamily="34" charset="0"/>
              <a:buNone/>
            </a:pPr>
            <a:r>
              <a:rPr lang="es-AR" altLang="es-AR" sz="2000" dirty="0"/>
              <a:t>		2) adicional del art. 11 apart.4 (120 mil en el 2009)  y</a:t>
            </a:r>
          </a:p>
          <a:p>
            <a:pPr>
              <a:buFont typeface="Arial" panose="020B0604020202020204" pitchFamily="34" charset="0"/>
              <a:buNone/>
            </a:pPr>
            <a:r>
              <a:rPr lang="es-AR" altLang="es-AR" sz="2000" dirty="0"/>
              <a:t>		3) 20% del total de las indemnizaciones</a:t>
            </a:r>
          </a:p>
          <a:p>
            <a:pPr>
              <a:buFont typeface="Arial" panose="020B0604020202020204" pitchFamily="34" charset="0"/>
              <a:buNone/>
            </a:pPr>
            <a:r>
              <a:rPr lang="es-AR" altLang="es-AR" sz="2000" dirty="0">
                <a:solidFill>
                  <a:srgbClr val="00B050"/>
                </a:solidFill>
              </a:rPr>
              <a:t>GRAN INVALIDEZ: Indemnización:</a:t>
            </a:r>
          </a:p>
          <a:p>
            <a:pPr>
              <a:buFont typeface="Arial" panose="020B0604020202020204" pitchFamily="34" charset="0"/>
              <a:buNone/>
            </a:pPr>
            <a:r>
              <a:rPr lang="es-AR" altLang="es-AR" sz="2000" dirty="0"/>
              <a:t>		1)</a:t>
            </a:r>
            <a:r>
              <a:rPr lang="es-AR" altLang="es-AR" sz="2000" dirty="0">
                <a:solidFill>
                  <a:srgbClr val="00B0F0"/>
                </a:solidFill>
              </a:rPr>
              <a:t> </a:t>
            </a:r>
            <a:r>
              <a:rPr lang="es-AR" altLang="es-AR" sz="2000" dirty="0"/>
              <a:t>prestaciones correspondientes a la ILP</a:t>
            </a:r>
          </a:p>
          <a:p>
            <a:pPr>
              <a:buFont typeface="Arial" panose="020B0604020202020204" pitchFamily="34" charset="0"/>
              <a:buNone/>
            </a:pPr>
            <a:r>
              <a:rPr lang="es-AR" altLang="es-AR" sz="2000" dirty="0"/>
              <a:t>		2) una prestación de pago mensual equivalente a tres veces el valor del AMPO definido por la ley 24.241 (artículo 21), de por vida. + MONTO ACTUALIZADO </a:t>
            </a:r>
            <a:endParaRPr lang="es-AR" altLang="es-AR" sz="2000" dirty="0">
              <a:solidFill>
                <a:srgbClr val="00B0F0"/>
              </a:solidFill>
            </a:endParaRP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7379924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CONSTITUCION NACIONAL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4" y="1388533"/>
            <a:ext cx="8596668" cy="5469467"/>
          </a:xfrm>
        </p:spPr>
        <p:txBody>
          <a:bodyPr>
            <a:normAutofit/>
          </a:bodyPr>
          <a:lstStyle/>
          <a:p>
            <a:pPr algn="just"/>
            <a:r>
              <a:rPr lang="es-AR" altLang="es-A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Art. 14 bis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El trabajo en sus diversas formas gozará de la protección de las leyes, las que asegurarán al trabajador: condiciones dignas y equitativas de labor, jornada limitada; descanso y vacaciones pagados; retribución justa; salario mínimo vital móvil; igual remuneración por igual tarea; participación en las ganancias de las empresas, con control de la producción y colaboración en la dirección; protección contra el despido arbitrario; estabilidad del empleado público; organización sindical libre y democrática, reconocida por la simple inscripción en un registro especial.</a:t>
            </a:r>
          </a:p>
          <a:p>
            <a:pPr algn="just">
              <a:buFont typeface="Arial" panose="020B0604020202020204" pitchFamily="34" charset="0"/>
              <a:buNone/>
            </a:pP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Queda garantizado a los gremios: concertar convenios colectivos de trabajo; recurrir a la conciliación y al arbitraje; el derecho de huelga. Los representantes gremiales gozarán de las garantías necesarias para el cumplimiento de su gestión sindical y las relacionadas con la estabilidad de su empleo.</a:t>
            </a:r>
          </a:p>
          <a:p>
            <a:pPr algn="just">
              <a:buFont typeface="Arial" panose="020B0604020202020204" pitchFamily="34" charset="0"/>
              <a:buNone/>
            </a:pP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 Estado otorgará los beneficios de la seguridad social, que tendrá carácter de integral e irrenunciable. En especial, la ley establecerá: el seguro social obligatorio, que estará a cargo de entidades nacionales o provinciales con autonomía financiera y económica, administradas por los interesados con participación del Estado, sin que pueda existir superposición de aportes; jubilaciones y pensiones móviles; la protección integral de la familia; la defensa del bien de familia; la compensación económica familiar y el acceso a una vivienda digna.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9124277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PRINCIPIOS APLICABLES AL DERECHO LABORAL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69741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ES_tradnl" altLang="es-AR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principio </a:t>
            </a:r>
            <a:r>
              <a:rPr lang="es-ES_tradnl" altLang="es-AR" sz="20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PROTECTORIO</a:t>
            </a:r>
          </a:p>
          <a:p>
            <a:pPr lvl="2"/>
            <a:r>
              <a:rPr lang="es-ES_tradnl" altLang="es-AR" sz="2000" i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dubio pro operario</a:t>
            </a:r>
          </a:p>
          <a:p>
            <a:pPr lvl="2"/>
            <a:r>
              <a:rPr lang="es-ES_tradnl" altLang="es-AR" sz="2000" i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norma mas favorable</a:t>
            </a:r>
          </a:p>
          <a:p>
            <a:pPr lvl="2"/>
            <a:r>
              <a:rPr lang="es-ES_tradnl" altLang="es-AR" sz="2000" i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condición mas beneficiosa</a:t>
            </a:r>
          </a:p>
          <a:p>
            <a:pPr lvl="2">
              <a:buNone/>
            </a:pPr>
            <a:endParaRPr lang="es-ES_tradnl" altLang="es-AR" sz="2000" i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>
              <a:buNone/>
            </a:pPr>
            <a:r>
              <a:rPr lang="es-ES_tradnl" altLang="es-AR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principio de</a:t>
            </a:r>
            <a:r>
              <a:rPr lang="es-ES_tradnl" altLang="es-AR" sz="2000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altLang="es-AR" sz="20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IRRENUNCIABLIDAD de los  DERECHOS </a:t>
            </a:r>
          </a:p>
          <a:p>
            <a:pPr lvl="2">
              <a:buNone/>
            </a:pPr>
            <a:r>
              <a:rPr lang="es-ES_tradnl" altLang="es-AR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principio de la</a:t>
            </a:r>
            <a:r>
              <a:rPr lang="es-ES_tradnl" altLang="es-AR" sz="2000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altLang="es-AR" sz="20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CONTINUIDAD </a:t>
            </a:r>
            <a:r>
              <a:rPr lang="es-ES_tradnl" altLang="es-AR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laboral</a:t>
            </a:r>
          </a:p>
          <a:p>
            <a:pPr lvl="2">
              <a:buNone/>
            </a:pPr>
            <a:r>
              <a:rPr lang="es-ES_tradnl" altLang="es-AR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 Principio de la</a:t>
            </a:r>
            <a:r>
              <a:rPr lang="es-ES_tradnl" altLang="es-AR" sz="2000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altLang="es-AR" sz="20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PRIMACIA DE LA REALIDAD</a:t>
            </a:r>
          </a:p>
          <a:p>
            <a:pPr lvl="2">
              <a:buNone/>
            </a:pPr>
            <a:r>
              <a:rPr lang="es-ES_tradnl" altLang="es-AR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5) Principio de </a:t>
            </a:r>
            <a:r>
              <a:rPr lang="es-ES_tradnl" altLang="es-AR" sz="20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BUENA FE</a:t>
            </a:r>
          </a:p>
          <a:p>
            <a:pPr lvl="2">
              <a:buNone/>
            </a:pPr>
            <a:r>
              <a:rPr lang="es-ES_tradnl" altLang="es-AR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6) Principio de </a:t>
            </a:r>
            <a:r>
              <a:rPr lang="es-ES_tradnl" altLang="es-AR" sz="20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 DISCRIMINACIÓN</a:t>
            </a:r>
            <a:r>
              <a:rPr lang="es-ES_tradnl" altLang="es-AR" sz="2000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e </a:t>
            </a:r>
            <a:r>
              <a:rPr lang="es-ES_tradnl" altLang="es-AR" sz="20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IGUALDAD DE TRATO</a:t>
            </a:r>
          </a:p>
          <a:p>
            <a:pPr lvl="1"/>
            <a:endParaRPr lang="es-ES_tradnl" altLang="es-AR" sz="2000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51665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	PRINCIPIOS EN LA APLICACIÓN DE LA LEY LABORAL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s-ES" sz="3200" b="1" u="sng" dirty="0"/>
              <a:t>Principio de la Jerarquía Normativa</a:t>
            </a:r>
            <a:r>
              <a:rPr lang="es-ES" sz="3200" dirty="0"/>
              <a:t>: </a:t>
            </a:r>
            <a:r>
              <a:rPr lang="es-ES" sz="2800" dirty="0"/>
              <a:t>norma de rango superior desplaza a la menor</a:t>
            </a:r>
          </a:p>
          <a:p>
            <a:pPr marL="514350" indent="-514350">
              <a:buFont typeface="+mj-lt"/>
              <a:buAutoNum type="arabicPeriod"/>
            </a:pPr>
            <a:endParaRPr lang="es-ES" sz="3200" dirty="0"/>
          </a:p>
          <a:p>
            <a:pPr marL="514350" indent="-514350">
              <a:buFont typeface="+mj-lt"/>
              <a:buAutoNum type="arabicPeriod"/>
            </a:pPr>
            <a:r>
              <a:rPr lang="es-ES" sz="3200" b="1" u="sng" dirty="0"/>
              <a:t>Principio de Modernidad</a:t>
            </a:r>
            <a:r>
              <a:rPr lang="es-ES" sz="3200" dirty="0"/>
              <a:t>: </a:t>
            </a:r>
            <a:r>
              <a:rPr lang="es-ES" sz="2800" dirty="0"/>
              <a:t>del mismo rango se aplica la mas moderna</a:t>
            </a:r>
          </a:p>
          <a:p>
            <a:pPr marL="514350" indent="-514350">
              <a:buFont typeface="+mj-lt"/>
              <a:buAutoNum type="arabicPeriod"/>
            </a:pPr>
            <a:endParaRPr lang="es-ES" sz="3200" dirty="0"/>
          </a:p>
          <a:p>
            <a:pPr marL="514350" indent="-514350">
              <a:buFont typeface="+mj-lt"/>
              <a:buAutoNum type="arabicPeriod"/>
            </a:pPr>
            <a:r>
              <a:rPr lang="es-ES" sz="3200" u="sng" dirty="0"/>
              <a:t>Principio de Especialidad</a:t>
            </a:r>
            <a:r>
              <a:rPr lang="es-ES" sz="3200" dirty="0"/>
              <a:t>: </a:t>
            </a:r>
            <a:r>
              <a:rPr lang="es-ES" sz="2600" dirty="0"/>
              <a:t>se aplica a la que se ajusta a la situación de hecho que es objeto de regulación.-</a:t>
            </a:r>
          </a:p>
          <a:p>
            <a:pPr marL="0" indent="0">
              <a:buNone/>
            </a:pP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1748034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AR" dirty="0"/>
              <a:t>Ley 20.744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4" y="1502229"/>
            <a:ext cx="8596668" cy="5355771"/>
          </a:xfrm>
        </p:spPr>
        <p:txBody>
          <a:bodyPr/>
          <a:lstStyle/>
          <a:p>
            <a:r>
              <a:rPr lang="es-AR" b="1" u="sng" dirty="0"/>
              <a:t>Ámbito de Aplicaci</a:t>
            </a:r>
            <a:r>
              <a:rPr lang="es-AR" dirty="0"/>
              <a:t>ón: a toda relación laboral</a:t>
            </a:r>
          </a:p>
          <a:p>
            <a:endParaRPr lang="es-AR" b="1" u="sng" dirty="0"/>
          </a:p>
          <a:p>
            <a:r>
              <a:rPr lang="es-AR" b="1" u="sng" dirty="0"/>
              <a:t>EXCEPCIONES:</a:t>
            </a:r>
          </a:p>
          <a:p>
            <a:pPr lvl="2"/>
            <a:r>
              <a:rPr lang="es-AR" dirty="0"/>
              <a:t>Empleo Público</a:t>
            </a:r>
          </a:p>
          <a:p>
            <a:pPr lvl="2"/>
            <a:r>
              <a:rPr lang="es-AR" dirty="0"/>
              <a:t>Personal de Casas Particulares</a:t>
            </a:r>
          </a:p>
          <a:p>
            <a:pPr lvl="2"/>
            <a:r>
              <a:rPr lang="es-AR" dirty="0"/>
              <a:t>Trabajadores Agrarios</a:t>
            </a:r>
          </a:p>
          <a:p>
            <a:pPr lvl="2"/>
            <a:endParaRPr lang="es-AR" dirty="0"/>
          </a:p>
          <a:p>
            <a:pPr marL="914400" lvl="2" indent="0" algn="ctr">
              <a:buNone/>
            </a:pPr>
            <a:r>
              <a:rPr lang="es-AR" sz="2000" b="1" u="sng" dirty="0"/>
              <a:t>TRABAJO:</a:t>
            </a:r>
            <a:r>
              <a:rPr lang="es-AR" dirty="0"/>
              <a:t> </a:t>
            </a:r>
          </a:p>
          <a:p>
            <a:pPr marL="914400" lvl="2" indent="0">
              <a:buNone/>
            </a:pPr>
            <a:r>
              <a:rPr lang="es-AR" dirty="0"/>
              <a:t>toda actividad licita que se preste en favor de quien tiene la facultad de dirigirla mediante una remuneración.- </a:t>
            </a:r>
          </a:p>
          <a:p>
            <a:pPr marL="1257300" lvl="2" indent="-342900">
              <a:buAutoNum type="arabicParenR"/>
            </a:pPr>
            <a:r>
              <a:rPr lang="es-AR" dirty="0"/>
              <a:t>Actividad física o intelectual</a:t>
            </a:r>
          </a:p>
          <a:p>
            <a:pPr marL="1257300" lvl="2" indent="-342900">
              <a:buAutoNum type="arabicParenR"/>
            </a:pPr>
            <a:r>
              <a:rPr lang="es-AR" dirty="0"/>
              <a:t>A favor de Otra persona</a:t>
            </a:r>
          </a:p>
          <a:p>
            <a:pPr marL="1257300" lvl="2" indent="-342900">
              <a:buAutoNum type="arabicParenR"/>
            </a:pPr>
            <a:r>
              <a:rPr lang="es-AR" dirty="0"/>
              <a:t>Remuneración</a:t>
            </a:r>
          </a:p>
        </p:txBody>
      </p:sp>
    </p:spTree>
    <p:extLst>
      <p:ext uri="{BB962C8B-B14F-4D97-AF65-F5344CB8AC3E}">
        <p14:creationId xmlns:p14="http://schemas.microsoft.com/office/powerpoint/2010/main" val="17256303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CONTRATO DE TRABAJO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just" defTabSz="9144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None/>
            </a:pPr>
            <a:r>
              <a:rPr lang="es-ES_tradnl" altLang="es-AR" sz="2400" i="1" dirty="0">
                <a:solidFill>
                  <a:srgbClr val="002060"/>
                </a:solidFill>
                <a:latin typeface="Calibri"/>
              </a:rPr>
              <a:t>Habrá Contrato de Trabajo, cualquiera sea su forma o denominación, siempre que una </a:t>
            </a:r>
            <a:r>
              <a:rPr lang="es-ES_tradnl" altLang="es-AR" sz="2400" i="1" dirty="0">
                <a:solidFill>
                  <a:srgbClr val="FF0066"/>
                </a:solidFill>
                <a:latin typeface="Calibri"/>
              </a:rPr>
              <a:t>persona física</a:t>
            </a:r>
            <a:r>
              <a:rPr lang="es-ES_tradnl" altLang="es-AR" sz="2400" i="1" dirty="0">
                <a:solidFill>
                  <a:srgbClr val="EEECE1"/>
                </a:solidFill>
                <a:latin typeface="Calibri"/>
              </a:rPr>
              <a:t> </a:t>
            </a:r>
            <a:r>
              <a:rPr lang="es-ES_tradnl" altLang="es-AR" sz="2400" i="1" dirty="0">
                <a:solidFill>
                  <a:srgbClr val="002060"/>
                </a:solidFill>
                <a:latin typeface="Calibri"/>
              </a:rPr>
              <a:t>se obligue a </a:t>
            </a:r>
            <a:r>
              <a:rPr lang="es-ES_tradnl" altLang="es-AR" sz="2400" i="1" u="sng" dirty="0">
                <a:solidFill>
                  <a:srgbClr val="002060"/>
                </a:solidFill>
                <a:latin typeface="Calibri"/>
              </a:rPr>
              <a:t>realizar actos</a:t>
            </a:r>
            <a:r>
              <a:rPr lang="es-ES_tradnl" altLang="es-AR" sz="2400" i="1" dirty="0">
                <a:solidFill>
                  <a:srgbClr val="002060"/>
                </a:solidFill>
                <a:latin typeface="Calibri"/>
              </a:rPr>
              <a:t>, </a:t>
            </a:r>
            <a:r>
              <a:rPr lang="es-ES_tradnl" altLang="es-AR" sz="2400" i="1" u="sng" dirty="0">
                <a:solidFill>
                  <a:srgbClr val="002060"/>
                </a:solidFill>
                <a:latin typeface="Calibri"/>
              </a:rPr>
              <a:t>ejecutar obras </a:t>
            </a:r>
            <a:r>
              <a:rPr lang="es-ES_tradnl" altLang="es-AR" sz="2400" i="1" dirty="0">
                <a:solidFill>
                  <a:srgbClr val="002060"/>
                </a:solidFill>
                <a:latin typeface="Calibri"/>
              </a:rPr>
              <a:t>o </a:t>
            </a:r>
            <a:r>
              <a:rPr lang="es-ES_tradnl" altLang="es-AR" sz="2400" i="1" u="sng" dirty="0">
                <a:solidFill>
                  <a:srgbClr val="002060"/>
                </a:solidFill>
                <a:latin typeface="Calibri"/>
              </a:rPr>
              <a:t>prestar servicios </a:t>
            </a:r>
            <a:r>
              <a:rPr lang="es-ES_tradnl" altLang="es-AR" sz="2400" i="1" dirty="0">
                <a:solidFill>
                  <a:srgbClr val="002060"/>
                </a:solidFill>
                <a:latin typeface="Calibri"/>
              </a:rPr>
              <a:t>a favor de la otra y bajo la</a:t>
            </a:r>
            <a:r>
              <a:rPr lang="es-ES_tradnl" altLang="es-AR" sz="2400" i="1" dirty="0">
                <a:solidFill>
                  <a:srgbClr val="EEECE1"/>
                </a:solidFill>
                <a:latin typeface="Calibri"/>
              </a:rPr>
              <a:t> </a:t>
            </a:r>
            <a:r>
              <a:rPr lang="es-ES_tradnl" altLang="es-AR" sz="2400" i="1" dirty="0">
                <a:solidFill>
                  <a:srgbClr val="FF0066"/>
                </a:solidFill>
                <a:latin typeface="Calibri"/>
              </a:rPr>
              <a:t>dependencia </a:t>
            </a:r>
            <a:r>
              <a:rPr lang="es-ES_tradnl" altLang="es-AR" sz="2400" i="1" dirty="0">
                <a:solidFill>
                  <a:srgbClr val="002060"/>
                </a:solidFill>
                <a:latin typeface="Calibri"/>
              </a:rPr>
              <a:t>de esta, durante un periodo determinado o indeterminado de tiempo, mediante el pago de una</a:t>
            </a:r>
            <a:r>
              <a:rPr lang="es-ES_tradnl" altLang="es-AR" sz="2400" i="1" dirty="0">
                <a:solidFill>
                  <a:srgbClr val="EEECE1"/>
                </a:solidFill>
                <a:latin typeface="Calibri"/>
              </a:rPr>
              <a:t> </a:t>
            </a:r>
            <a:r>
              <a:rPr lang="es-ES_tradnl" altLang="es-AR" sz="2400" i="1" dirty="0">
                <a:solidFill>
                  <a:srgbClr val="FF0066"/>
                </a:solidFill>
                <a:latin typeface="Calibri"/>
              </a:rPr>
              <a:t>remuneración.</a:t>
            </a:r>
            <a:r>
              <a:rPr lang="es-ES_tradnl" altLang="es-AR" sz="2400" i="1" dirty="0">
                <a:solidFill>
                  <a:srgbClr val="EEECE1"/>
                </a:solidFill>
                <a:latin typeface="Calibri"/>
              </a:rPr>
              <a:t> </a:t>
            </a:r>
            <a:r>
              <a:rPr lang="es-ES_tradnl" altLang="es-AR" sz="2400" i="1" dirty="0">
                <a:solidFill>
                  <a:srgbClr val="002060"/>
                </a:solidFill>
                <a:latin typeface="Calibri"/>
              </a:rPr>
              <a:t>Sus cláusulas, en cuanto a las formas y condiciones de la prestación, quedan sometidas a las disposiciones de </a:t>
            </a:r>
            <a:r>
              <a:rPr lang="es-ES_tradnl" altLang="es-AR" sz="2400" i="1" dirty="0">
                <a:solidFill>
                  <a:srgbClr val="FF0066"/>
                </a:solidFill>
                <a:latin typeface="Calibri"/>
              </a:rPr>
              <a:t>orden público,</a:t>
            </a:r>
            <a:r>
              <a:rPr lang="es-ES_tradnl" altLang="es-AR" sz="2400" i="1" dirty="0">
                <a:solidFill>
                  <a:srgbClr val="EEECE1"/>
                </a:solidFill>
                <a:latin typeface="Calibri"/>
              </a:rPr>
              <a:t> </a:t>
            </a:r>
            <a:r>
              <a:rPr lang="es-ES_tradnl" altLang="es-AR" sz="2400" i="1" dirty="0">
                <a:solidFill>
                  <a:srgbClr val="002060"/>
                </a:solidFill>
                <a:latin typeface="Calibri"/>
              </a:rPr>
              <a:t>los estatutos, las convenciones colectivas de trabajo y laudos con fuerza de tales y los usos y costumbres</a:t>
            </a:r>
            <a:r>
              <a:rPr lang="es-ES_tradnl" altLang="es-AR" sz="2400" dirty="0">
                <a:solidFill>
                  <a:srgbClr val="002060"/>
                </a:solidFill>
                <a:latin typeface="Calibri"/>
              </a:rPr>
              <a:t>. (art.21)</a:t>
            </a:r>
          </a:p>
          <a:p>
            <a:pPr algn="just"/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5126877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Sujetos del Contrato de Trabajo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4" y="1551214"/>
            <a:ext cx="8596668" cy="5127171"/>
          </a:xfrm>
        </p:spPr>
        <p:txBody>
          <a:bodyPr>
            <a:normAutofit/>
          </a:bodyPr>
          <a:lstStyle/>
          <a:p>
            <a:pPr lvl="1" defTabSz="914400" fontAlgn="base"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</a:pPr>
            <a:r>
              <a:rPr lang="es-ES_tradnl" altLang="es-AR" sz="20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TRABAJADOR:  </a:t>
            </a:r>
            <a:r>
              <a:rPr lang="es-ES_tradnl" altLang="es-AR" sz="2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actividad personal e  indelegable</a:t>
            </a:r>
            <a:endParaRPr lang="es-ES_tradnl" altLang="es-AR" sz="2000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defTabSz="914400" fontAlgn="base"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</a:pPr>
            <a:endParaRPr lang="es-ES_tradnl" altLang="es-AR" sz="2000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defTabSz="914400" fontAlgn="base"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</a:pPr>
            <a:r>
              <a:rPr lang="es-ES_tradnl" altLang="es-AR" sz="20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EMPLEADOR: </a:t>
            </a:r>
            <a:r>
              <a:rPr lang="es-ES_tradnl" altLang="es-AR" sz="2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persona o personas física o persona jurídica</a:t>
            </a:r>
            <a:r>
              <a:rPr lang="es-ES_tradnl" altLang="es-AR" sz="20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			Pública o Privada</a:t>
            </a:r>
          </a:p>
          <a:p>
            <a:pPr lvl="1" defTabSz="914400" fontAlgn="base"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</a:pPr>
            <a:endParaRPr lang="es-ES_tradnl" altLang="es-AR" sz="2000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defTabSz="914400" fontAlgn="base"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</a:pPr>
            <a:endParaRPr lang="es-ES_tradnl" altLang="es-AR" sz="2000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defTabSz="914400" fontAlgn="base">
              <a:spcBef>
                <a:spcPct val="20000"/>
              </a:spcBef>
              <a:spcAft>
                <a:spcPct val="0"/>
              </a:spcAft>
              <a:buClrTx/>
              <a:buSzTx/>
              <a:buNone/>
            </a:pPr>
            <a:r>
              <a:rPr lang="es-ES_tradnl" altLang="es-AR" sz="20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</a:t>
            </a:r>
            <a:r>
              <a:rPr lang="es-ES_tradnl" altLang="es-AR" sz="2000" b="1" u="sng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ORGANISMOS DE APLICACIÓN, CONTROL Y/O INTERVINIENTE</a:t>
            </a:r>
            <a:r>
              <a:rPr lang="es-ES_tradnl" altLang="es-AR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2" algn="ctr" defTabSz="914400" fontAlgn="base">
              <a:spcBef>
                <a:spcPct val="20000"/>
              </a:spcBef>
              <a:spcAft>
                <a:spcPct val="0"/>
              </a:spcAft>
              <a:buClrTx/>
              <a:buSzTx/>
              <a:buNone/>
            </a:pPr>
            <a:endParaRPr lang="es-ES_tradnl" altLang="es-AR" sz="2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 algn="ctr" defTabSz="914400" fontAlgn="base">
              <a:spcBef>
                <a:spcPct val="20000"/>
              </a:spcBef>
              <a:spcAft>
                <a:spcPct val="0"/>
              </a:spcAft>
              <a:buClrTx/>
              <a:buSzTx/>
              <a:buNone/>
            </a:pPr>
            <a:r>
              <a:rPr lang="es-ES_tradnl" altLang="es-AR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AFIP  -  ANSES  -  ART</a:t>
            </a:r>
          </a:p>
          <a:p>
            <a:pPr lvl="2" algn="ctr" defTabSz="914400" fontAlgn="base">
              <a:spcBef>
                <a:spcPct val="20000"/>
              </a:spcBef>
              <a:spcAft>
                <a:spcPct val="0"/>
              </a:spcAft>
              <a:buClrTx/>
              <a:buSzTx/>
              <a:buNone/>
            </a:pPr>
            <a:r>
              <a:rPr lang="es-ES_tradnl" altLang="es-AR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GREMIOS - SINDICATOS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90714323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2908</TotalTime>
  <Words>2731</Words>
  <Application>Microsoft Office PowerPoint</Application>
  <PresentationFormat>Panorámica</PresentationFormat>
  <Paragraphs>255</Paragraphs>
  <Slides>34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34</vt:i4>
      </vt:variant>
    </vt:vector>
  </HeadingPairs>
  <TitlesOfParts>
    <vt:vector size="42" baseType="lpstr">
      <vt:lpstr>Arial</vt:lpstr>
      <vt:lpstr>Calibri</vt:lpstr>
      <vt:lpstr>Times New Roman</vt:lpstr>
      <vt:lpstr>Trebuchet MS</vt:lpstr>
      <vt:lpstr>Verdana</vt:lpstr>
      <vt:lpstr>Wingdings</vt:lpstr>
      <vt:lpstr>Wingdings 3</vt:lpstr>
      <vt:lpstr>Faceta</vt:lpstr>
      <vt:lpstr>DERECHO LABORAL</vt:lpstr>
      <vt:lpstr>FUENTES</vt:lpstr>
      <vt:lpstr>CONSTITUCION NACIONAL</vt:lpstr>
      <vt:lpstr>CONSTITUCION NACIONAL</vt:lpstr>
      <vt:lpstr>PRINCIPIOS APLICABLES AL DERECHO LABORAL</vt:lpstr>
      <vt:lpstr> PRINCIPIOS EN LA APLICACIÓN DE LA LEY LABORAL</vt:lpstr>
      <vt:lpstr>Ley 20.744</vt:lpstr>
      <vt:lpstr>CONTRATO DE TRABAJO</vt:lpstr>
      <vt:lpstr>Sujetos del Contrato de Trabajo</vt:lpstr>
      <vt:lpstr>RELACION DE DEPENDENCIA</vt:lpstr>
      <vt:lpstr>ESTRUCTURA DE LA RELACION DE DEPENDENCIA</vt:lpstr>
      <vt:lpstr>TRABAJADOR EN RELACION DE DEPENDENCIA    TRABAJADOR INDEPENDIENTE</vt:lpstr>
      <vt:lpstr>REQUISITOS DEL CONTRATO DE TRABAJO</vt:lpstr>
      <vt:lpstr>MODALIDADES DE CONTRATACION</vt:lpstr>
      <vt:lpstr>DERECHOS Y OBLIGACIONES</vt:lpstr>
      <vt:lpstr>Deberes </vt:lpstr>
      <vt:lpstr>EMPLEADOR Derechos</vt:lpstr>
      <vt:lpstr>Licencias ordinarias (Según la antigüedad) 14 días corridos menos de 5 años 21 días entre 5 y 10 años 28 días entre 10 y 20 años 35 días mas de 20 años Licencias Extraordinarias  por nacimiento de hijo (2)  por matrimonio (10) por fallecimiento de cónyuge, hijo o padres (3) por fallecimiento de hermano (1) por exámenes (10 por año)</vt:lpstr>
      <vt:lpstr>Suspensión de los efectos del Contrato de Trabajo</vt:lpstr>
      <vt:lpstr>Extinción del Contrato de Trabajo</vt:lpstr>
      <vt:lpstr>DESPIDO</vt:lpstr>
      <vt:lpstr>ACCIDENTES DE TRABAJO </vt:lpstr>
      <vt:lpstr>ACCIDENTES EN EL TRABAJO</vt:lpstr>
      <vt:lpstr>ACCIDENTES EN EL TRABAJO  (Ley 24557) </vt:lpstr>
      <vt:lpstr>ACCIDENTE DE TRABAJO </vt:lpstr>
      <vt:lpstr>Enfermedades Profesionales</vt:lpstr>
      <vt:lpstr>Exámenes Médicos según el sistema de riesgos del trabajo Resl N° 37/10</vt:lpstr>
      <vt:lpstr>PLAN DE ACCION</vt:lpstr>
      <vt:lpstr>INCAPACIDAD LABORAL </vt:lpstr>
      <vt:lpstr>ILT</vt:lpstr>
      <vt:lpstr>INCAPACIDAD LABORAL</vt:lpstr>
      <vt:lpstr>Incapacidad Permanente Total (IPT)  (más del 66%) </vt:lpstr>
      <vt:lpstr>RESUMEN</vt:lpstr>
      <vt:lpstr>RESUMEN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DERECHO LABORAL</dc:title>
  <dc:creator>Alfredo</dc:creator>
  <cp:lastModifiedBy>jaqueline faleiro</cp:lastModifiedBy>
  <cp:revision>27</cp:revision>
  <dcterms:created xsi:type="dcterms:W3CDTF">2017-06-12T13:03:39Z</dcterms:created>
  <dcterms:modified xsi:type="dcterms:W3CDTF">2023-04-20T20:32:34Z</dcterms:modified>
</cp:coreProperties>
</file>