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mobility-work.com/es/blog/tecnicas-metodos-de-mantenimiento" TargetMode="External"/><Relationship Id="rId2" Type="http://schemas.openxmlformats.org/officeDocument/2006/relationships/hyperlink" Target="https://www.fracttal.com/es/blog/guia-completa-del-mantenimiento-industrial-estrategias-herramientas-y-mejores-practica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61CBD1-F3CB-9FFD-F4EC-06EBB8F36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para organizar la información (manuales )</a:t>
            </a: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E81648-CDA4-426B-4320-0C0F013BE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s-A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s-AR" sz="3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documental manual</a:t>
            </a:r>
            <a:r>
              <a:rPr lang="es-A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implica la organización y control de la información técnica, administrativa y operativa </a:t>
            </a:r>
            <a:r>
              <a:rPr lang="es-AR" sz="3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 el uso de sistemas informáticos</a:t>
            </a:r>
            <a:r>
              <a:rPr lang="es-A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0570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25B78F-F598-7714-C7FB-D60BFC07E4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7CE2B3-9DF2-744C-675D-8C8C2087C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para organizar la información (</a:t>
            </a:r>
            <a:r>
              <a:rPr lang="es-AR" sz="2400" u="sng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RESUMEN</a:t>
            </a: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AEC06E-058D-72D2-B93F-133446A61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1"/>
            <a:ext cx="9603275" cy="4511678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organizar la información en mantenimiento industrial, se utilizan </a:t>
            </a:r>
            <a:r>
              <a:rPr lang="es-AR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manuales </a:t>
            </a: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como hojas de control, planilla y ficheros y </a:t>
            </a:r>
            <a:r>
              <a:rPr lang="es-AR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digitales </a:t>
            </a: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como software CMMS, hojas de cálculo y plataformas en la nube.</a:t>
            </a:r>
          </a:p>
        </p:txBody>
      </p:sp>
    </p:spTree>
    <p:extLst>
      <p:ext uri="{BB962C8B-B14F-4D97-AF65-F5344CB8AC3E}">
        <p14:creationId xmlns:p14="http://schemas.microsoft.com/office/powerpoint/2010/main" val="562412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BF633-5783-A58E-DCE6-29A560C76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C570AA-FE05-6384-86D5-F2F115F77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para organizar la información (</a:t>
            </a:r>
            <a:r>
              <a:rPr lang="es-AR" sz="2400" u="sng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RESUMEN</a:t>
            </a: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103D6B-3B31-B88C-37AD-B9F321936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19972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800"/>
              </a:spcAft>
              <a:buNone/>
            </a:pPr>
            <a:r>
              <a:rPr lang="es-AR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Manuales</a:t>
            </a:r>
          </a:p>
          <a:p>
            <a:pPr marL="0" lvl="0" indent="0">
              <a:lnSpc>
                <a:spcPct val="100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s-AR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Hojas de control y registros físicos </a:t>
            </a:r>
            <a:b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utilizan formularios impresos para registrar inspecciones, mantenimientos preventivos y correctivos, tiempos de parada, etc.</a:t>
            </a:r>
          </a:p>
          <a:p>
            <a:pPr marL="0" lvl="0" indent="0">
              <a:lnSpc>
                <a:spcPct val="100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s-AR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Archivos de mantenimiento </a:t>
            </a:r>
            <a:b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Cuadernos o carpetas donde los técnicos documentan actividades diarias, incidencias y observaciones.</a:t>
            </a:r>
          </a:p>
        </p:txBody>
      </p:sp>
    </p:spTree>
    <p:extLst>
      <p:ext uri="{BB962C8B-B14F-4D97-AF65-F5344CB8AC3E}">
        <p14:creationId xmlns:p14="http://schemas.microsoft.com/office/powerpoint/2010/main" val="1555813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E6080-0A78-9FD7-9EA4-34A479195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DAF36C-3644-26FD-34D8-D066639AC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para organizar la información (</a:t>
            </a:r>
            <a:r>
              <a:rPr lang="es-AR" sz="2400" u="sng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RESUMEN</a:t>
            </a: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83D420-954A-FBCA-8DE4-B7E1F60F8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19972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800"/>
              </a:spcAft>
              <a:buNone/>
            </a:pPr>
            <a:r>
              <a:rPr lang="es-AR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Manuales (Sigue)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s-AR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s-AR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Diagramas y planos impresos </a:t>
            </a:r>
            <a:b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Planos de maquinaria, diagramas eléctricos o de flujo que se consultan durante las tareas de mantenimiento.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s-AR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Tableros de planificación visual </a:t>
            </a:r>
            <a:b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Pizarras físicas con tarjetas o imanes para programar tareas, asignar recursos y visualizar el estado de los equipos.</a:t>
            </a:r>
          </a:p>
        </p:txBody>
      </p:sp>
    </p:spTree>
    <p:extLst>
      <p:ext uri="{BB962C8B-B14F-4D97-AF65-F5344CB8AC3E}">
        <p14:creationId xmlns:p14="http://schemas.microsoft.com/office/powerpoint/2010/main" val="3701751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3EF95-5C0C-0AA0-7954-29DCF88B6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1E9F61-CEE1-9569-CD65-B2EE72C9C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para organizar la información (</a:t>
            </a:r>
            <a:r>
              <a:rPr lang="es-AR" sz="2400" u="sng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RESUMEN</a:t>
            </a: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BF9285-12A8-9872-DA0F-BE11A1FA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199727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Digitales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Software CMMS 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AR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Computerized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Maintenance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Management </a:t>
            </a:r>
            <a:r>
              <a:rPr lang="es-AR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b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Herramientas como </a:t>
            </a:r>
            <a:r>
              <a:rPr lang="es-AR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Fracttal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AR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Mobility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SAP PM permiten programar mantenimientos, registrar fallas, gestionar repuestos y generar reportes automáticos </a:t>
            </a:r>
            <a:r>
              <a:rPr lang="es-AR" sz="2400" u="sng" kern="100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Fracttal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400" u="sng" kern="100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Mobility</a:t>
            </a:r>
            <a:r>
              <a:rPr lang="es-AR" sz="24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s-AR" sz="2400" u="sng" kern="100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Work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Hojas de cálculo 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(Excel, Google </a:t>
            </a:r>
            <a:r>
              <a:rPr lang="es-AR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Sheets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b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Útiles para pequeñas operaciones o como complemento al CMMS. Se usan para llevar control de inventarios, cronogramas y costos.</a:t>
            </a:r>
          </a:p>
        </p:txBody>
      </p:sp>
    </p:spTree>
    <p:extLst>
      <p:ext uri="{BB962C8B-B14F-4D97-AF65-F5344CB8AC3E}">
        <p14:creationId xmlns:p14="http://schemas.microsoft.com/office/powerpoint/2010/main" val="456059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D3109-1979-7561-D0A9-3D7B5D35F6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70BED0-CD3B-3001-B7E0-806618CDB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para organizar la información (</a:t>
            </a:r>
            <a:r>
              <a:rPr lang="es-AR" sz="2400" u="sng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RESUMEN</a:t>
            </a: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A009A7-FA85-3871-57DA-F008B79AD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94430"/>
            <a:ext cx="9603275" cy="4199727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Digitales 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(Sigue)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s-AR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Bases de datos relacionales </a:t>
            </a:r>
            <a:b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Sistemas como Access o MySQL permiten estructurar y consultar grandes volúmenes de datos técnicos y operativos.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s-AR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Aplicaciones móviles de mantenimiento </a:t>
            </a:r>
            <a:b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Facilitan la recolección de datos en campo, con formularios digitales, escaneo de códigos QR y carga de fotos en tiempo real.</a:t>
            </a:r>
          </a:p>
        </p:txBody>
      </p:sp>
    </p:spTree>
    <p:extLst>
      <p:ext uri="{BB962C8B-B14F-4D97-AF65-F5344CB8AC3E}">
        <p14:creationId xmlns:p14="http://schemas.microsoft.com/office/powerpoint/2010/main" val="9232193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5989D9-D6A0-0825-6B4F-E6B8366ECA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0D4C81-8A82-35C1-0CF1-FD3977D16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para organizar la información (</a:t>
            </a:r>
            <a:r>
              <a:rPr lang="es-AR" sz="2400" u="sng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RESUMEN</a:t>
            </a: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0D60BD-F09C-7889-CEA9-48076379E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716258"/>
            <a:ext cx="9603275" cy="4557933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Digitales 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(Sigue)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es-AR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Sistemas de gestión documental 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(DMS) </a:t>
            </a:r>
            <a:b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Plataformas que almacenan y organizan manuales técnicos, historiales de mantenimiento, certificados y normativas.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es-AR" sz="2800" u="sng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Dashboards</a:t>
            </a:r>
            <a:r>
              <a:rPr lang="es-AR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indicadores 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AR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KPIs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b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Herramientas de visualización como </a:t>
            </a:r>
            <a:r>
              <a:rPr lang="es-AR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Power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BI o </a:t>
            </a:r>
            <a:r>
              <a:rPr lang="es-AR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Tableau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permiten monitorear en tiempo real métricas clave como MTTR, MTBF o disponibilidad operativa.</a:t>
            </a:r>
          </a:p>
        </p:txBody>
      </p:sp>
    </p:spTree>
    <p:extLst>
      <p:ext uri="{BB962C8B-B14F-4D97-AF65-F5344CB8AC3E}">
        <p14:creationId xmlns:p14="http://schemas.microsoft.com/office/powerpoint/2010/main" val="384135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6F638D-EA4B-5F6F-C287-137A841374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A03D0-3805-DD84-6BBB-1EB69F8FF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para organizar la información</a:t>
            </a:r>
            <a:endParaRPr lang="es-AR" sz="2400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23CA58-245B-59CF-BC44-BE4A5FABF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55409"/>
            <a:ext cx="9603275" cy="4318782"/>
          </a:xfrm>
        </p:spPr>
        <p:txBody>
          <a:bodyPr>
            <a:noAutofit/>
          </a:bodyPr>
          <a:lstStyle/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s-AR" sz="2400" u="sng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RECOMENDACIONES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Combinar métodos manuales y digitales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según el tamaño y madurez tecnológica de la empresa.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Capacitar al personal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el uso de herramientas digitales para asegurar una transición efectiva.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Estandarizar formatos y nomenclaturas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facilitar la búsqueda y análisis de información.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Automatizar reportes y alertas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mejorar la toma de decisiones y reducir tiempos de respuesta.</a:t>
            </a:r>
          </a:p>
        </p:txBody>
      </p:sp>
    </p:spTree>
    <p:extLst>
      <p:ext uri="{BB962C8B-B14F-4D97-AF65-F5344CB8AC3E}">
        <p14:creationId xmlns:p14="http://schemas.microsoft.com/office/powerpoint/2010/main" val="840836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C8B39D-6A38-7D65-8CBB-474A52D34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44FE4E-9DA0-9C89-75F8-509FBBF2C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para organizar la información</a:t>
            </a:r>
            <a:endParaRPr lang="es-AR" sz="2400" u="sng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00E0FEE1-30D0-832D-F945-85617E4A70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0326" y="1853754"/>
            <a:ext cx="8159262" cy="50042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26158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4ED68-2F7F-C1F9-CD19-6F6135D5B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714615-4E6F-C1AD-012D-0233B641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para organizar la información (manuales )</a:t>
            </a: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60105C-650A-B50C-847E-4DA334117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2083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Principales métodos y prácticas tradicionales</a:t>
            </a:r>
            <a:r>
              <a:rPr lang="es-A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para hacerlo de forma ordenada y eficiente.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s-AR" sz="23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Clasificación de documentos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Organizar los documentos en </a:t>
            </a:r>
            <a:r>
              <a:rPr lang="es-AR" sz="23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categorías definidas </a:t>
            </a:r>
            <a:r>
              <a:rPr lang="es-AR" sz="2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facilitar su búsqueda y control.</a:t>
            </a:r>
            <a:br>
              <a:rPr lang="es-AR" sz="2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Ejemplos comunes: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3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Documentación técnica</a:t>
            </a:r>
            <a:r>
              <a:rPr lang="es-AR" sz="2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s-AR" sz="2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planos, manuales de equipos, fichas técnicas.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3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Documentación administrativa</a:t>
            </a:r>
            <a:r>
              <a:rPr lang="es-AR" sz="2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s-AR" sz="2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órdenes de trabajo, informes, registros de mantenimiento.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3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Documentación legal y de seguridad</a:t>
            </a:r>
            <a:r>
              <a:rPr lang="es-AR" sz="2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s-AR" sz="2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certificados, inspecciones, habilitaciones.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es-A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570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54EEC2-A1A9-F673-7BF8-8CF5886B3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166574-D67B-3EFD-C079-E102B48E6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para organizar la información (manuales )</a:t>
            </a: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4A274F-87A3-6F99-958B-2F6C0FAAB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1"/>
            <a:ext cx="9603275" cy="4037749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s-AR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Sistema de carpetas físicas</a:t>
            </a:r>
          </a:p>
          <a:p>
            <a:pPr>
              <a:spcAft>
                <a:spcPts val="800"/>
              </a:spcAft>
              <a:buNone/>
            </a:pP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Usar </a:t>
            </a:r>
            <a:r>
              <a:rPr lang="es-AR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carpetas colgantes o archivadores 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 etiquetas normalizadas.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 carpeta representa un equipo, sector o tipo de trabajo.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Etiquetas visibles con código, nombre del equipo y fecha.</a:t>
            </a:r>
          </a:p>
          <a:p>
            <a:pPr>
              <a:spcAft>
                <a:spcPts val="800"/>
              </a:spcAft>
              <a:buNone/>
            </a:pPr>
            <a:r>
              <a:rPr lang="es-AR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</a:t>
            </a: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b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Carpeta: </a:t>
            </a:r>
            <a:r>
              <a:rPr lang="es-AR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Caldera Nº1 : 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Manual del fabricante - Historial de mantenimiento - Planillas de inspección - </a:t>
            </a:r>
            <a: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Partes de intervención</a:t>
            </a: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148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C4B17-84FB-FC43-87BF-B36EA6BDE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6B0A0E-C956-8C7D-721B-D342F45E7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para organizar la información (manuales )</a:t>
            </a: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EAC2D2B-CF82-96D3-B855-1C7D500F1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1"/>
            <a:ext cx="9603275" cy="4037749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s-AR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Registro en formularios y planillas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datos operativos y de mantenimiento se documentan manualmente en </a:t>
            </a:r>
            <a:r>
              <a:rPr lang="es-AR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formularios normalizados:</a:t>
            </a: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Orden de trabajo</a:t>
            </a: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Registro de fallas</a:t>
            </a: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Parte diario de mantenimiento</a:t>
            </a: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Planilla de mantenimiento preventivo</a:t>
            </a:r>
          </a:p>
          <a:p>
            <a:pPr>
              <a:buNone/>
            </a:pPr>
            <a:r>
              <a:rPr lang="es-A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recomienda numerar los formularios y guardarlos cronológicamente</a:t>
            </a:r>
            <a:endParaRPr lang="es-A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572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A5912-0560-0D7C-EEC0-56CA62F65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A9D40C-15CE-07B4-ED86-4AE843C5F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para organizar la información (manuales )</a:t>
            </a: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CE29C0-B978-73A0-3710-2E8636C3E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1"/>
            <a:ext cx="9603275" cy="4244392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s-AR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Archivo cronológico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Organizar documentos </a:t>
            </a:r>
            <a:r>
              <a:rPr lang="es-AR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 fecha 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facilitar el seguimiento histórico.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Carpetas mensuales o anuales.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Dentro de cada carpeta, los documentos se ubican según número de orden o fecha de ejecución.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Ejemplo:</a:t>
            </a:r>
            <a:b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Archivo OT – 2025 / Marzo / OT </a:t>
            </a:r>
            <a:r>
              <a:rPr lang="es-AR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N°</a:t>
            </a:r>
            <a:r>
              <a:rPr lang="es-AR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120-145</a:t>
            </a:r>
            <a:endParaRPr lang="es-A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491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BFB8C-3334-B31E-4E62-554BA7032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B44CC5-2BFB-FB12-E46B-965EA7055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para organizar la información (manuales )</a:t>
            </a: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2C7D0F-A7E7-1A07-4051-9BCEC006E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1"/>
            <a:ext cx="9603275" cy="4511678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AR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Índices y registros manuales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mantiene un </a:t>
            </a:r>
            <a:r>
              <a:rPr lang="es-AR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libro índice o planilla maestra 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indica: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Número de documento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Descripción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Fecha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Ubicación física (carpeta o estante)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Permite localizar rápidamente documentos archivados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0217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C5D53-98BB-0143-E005-3958421E8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6B5499-7502-4886-70DE-E76BA20E6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para organizar la información (manuales )</a:t>
            </a: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1EABF1-88C9-1C8F-B713-542C6C6FB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1"/>
            <a:ext cx="9603275" cy="4511678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es-AR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Conservación y control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Guardar la documentación en muebles de archivo metálicos o archivadores cerrados.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Evitar humedad, polvo y exposición solar.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Asignar un responsable de archivo o encargado de documentación.</a:t>
            </a:r>
          </a:p>
        </p:txBody>
      </p:sp>
    </p:spTree>
    <p:extLst>
      <p:ext uri="{BB962C8B-B14F-4D97-AF65-F5344CB8AC3E}">
        <p14:creationId xmlns:p14="http://schemas.microsoft.com/office/powerpoint/2010/main" val="3766811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3CA67-6DC2-CD21-211A-5EA231187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B2657F-F9A2-3D39-8B63-9627FF3A8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para organizar la información (manuales )</a:t>
            </a: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EE410A-8314-BA88-940C-984E0240B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1"/>
            <a:ext cx="9603275" cy="4511678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es-AR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Actualización y depuración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Periódicamente se debe: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Retirar versiones obsoletas.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Sustituir por revisiones actualizadas.</a:t>
            </a:r>
          </a:p>
          <a:p>
            <a:r>
              <a:rPr lang="es-A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Registrar los cambios en una planilla de control de revisiones.</a:t>
            </a:r>
            <a:endParaRPr lang="es-A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055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886C4-55EC-E2C6-E7B0-54AE6F636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1E830E-9AED-29BD-1A36-2642F550E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para organizar la información (manuales )</a:t>
            </a: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6E65EED-0756-7EA3-F839-3FC3489C9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1"/>
            <a:ext cx="9603275" cy="4511678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</a:t>
            </a: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Sistema manual de gestión documental para una caldera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es-A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EA09BEFB-1BFB-F780-B2F7-3A18BCC48F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003545"/>
              </p:ext>
            </p:extLst>
          </p:nvPr>
        </p:nvGraphicFramePr>
        <p:xfrm>
          <a:off x="1450975" y="2729132"/>
          <a:ext cx="9604376" cy="28416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6459">
                  <a:extLst>
                    <a:ext uri="{9D8B030D-6E8A-4147-A177-3AD203B41FA5}">
                      <a16:colId xmlns:a16="http://schemas.microsoft.com/office/drawing/2014/main" val="2014834032"/>
                    </a:ext>
                  </a:extLst>
                </a:gridCol>
                <a:gridCol w="1941341">
                  <a:extLst>
                    <a:ext uri="{9D8B030D-6E8A-4147-A177-3AD203B41FA5}">
                      <a16:colId xmlns:a16="http://schemas.microsoft.com/office/drawing/2014/main" val="950978589"/>
                    </a:ext>
                  </a:extLst>
                </a:gridCol>
                <a:gridCol w="3123028">
                  <a:extLst>
                    <a:ext uri="{9D8B030D-6E8A-4147-A177-3AD203B41FA5}">
                      <a16:colId xmlns:a16="http://schemas.microsoft.com/office/drawing/2014/main" val="1999210308"/>
                    </a:ext>
                  </a:extLst>
                </a:gridCol>
                <a:gridCol w="2783548">
                  <a:extLst>
                    <a:ext uri="{9D8B030D-6E8A-4147-A177-3AD203B41FA5}">
                      <a16:colId xmlns:a16="http://schemas.microsoft.com/office/drawing/2014/main" val="466765283"/>
                    </a:ext>
                  </a:extLst>
                </a:gridCol>
              </a:tblGrid>
              <a:tr h="7104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Tipo de documento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 dirty="0">
                          <a:effectLst/>
                        </a:rPr>
                        <a:t>Código</a:t>
                      </a:r>
                      <a:endParaRPr lang="es-AR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Ubicación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Responsable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1641154"/>
                  </a:ext>
                </a:extLst>
              </a:tr>
              <a:tr h="7104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Manual técnico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MT-CAL-001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Carpeta “Caldera N°1 / Manuales”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Jefe de Mantenimiento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26483285"/>
                  </a:ext>
                </a:extLst>
              </a:tr>
              <a:tr h="7104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Orden de trabajo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OT-2025-045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Carpeta “OT / Marzo 2025”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Técnico asignado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82158264"/>
                  </a:ext>
                </a:extLst>
              </a:tr>
              <a:tr h="7104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Informe de inspección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INSP-CAL-03/25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Carpeta “Inspecciones / 2025”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 dirty="0">
                          <a:effectLst/>
                        </a:rPr>
                        <a:t>Responsable de seguridad</a:t>
                      </a:r>
                      <a:endParaRPr lang="es-AR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79752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543962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6497</TotalTime>
  <Words>1040</Words>
  <Application>Microsoft Office PowerPoint</Application>
  <PresentationFormat>Panorámica</PresentationFormat>
  <Paragraphs>95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2" baseType="lpstr">
      <vt:lpstr>Arial</vt:lpstr>
      <vt:lpstr>Calibri</vt:lpstr>
      <vt:lpstr>Gill Sans MT</vt:lpstr>
      <vt:lpstr>Symbol</vt:lpstr>
      <vt:lpstr>Galería</vt:lpstr>
      <vt:lpstr>UNIDAD Nº3: GESTIÓN DOCUMENTAL Métodos para organizar la información (manuales )</vt:lpstr>
      <vt:lpstr>UNIDAD Nº3: GESTIÓN DOCUMENTAL Métodos para organizar la información (manuales )</vt:lpstr>
      <vt:lpstr>UNIDAD Nº3: GESTIÓN DOCUMENTAL Métodos para organizar la información (manuales )</vt:lpstr>
      <vt:lpstr>UNIDAD Nº3: GESTIÓN DOCUMENTAL Métodos para organizar la información (manuales )</vt:lpstr>
      <vt:lpstr>UNIDAD Nº3: GESTIÓN DOCUMENTAL Métodos para organizar la información (manuales )</vt:lpstr>
      <vt:lpstr>UNIDAD Nº3: GESTIÓN DOCUMENTAL Métodos para organizar la información (manuales )</vt:lpstr>
      <vt:lpstr>UNIDAD Nº3: GESTIÓN DOCUMENTAL Métodos para organizar la información (manuales )</vt:lpstr>
      <vt:lpstr>UNIDAD Nº3: GESTIÓN DOCUMENTAL Métodos para organizar la información (manuales )</vt:lpstr>
      <vt:lpstr>UNIDAD Nº3: GESTIÓN DOCUMENTAL Métodos para organizar la información (manuales )</vt:lpstr>
      <vt:lpstr>UNIDAD Nº3: GESTIÓN DOCUMENTAL Métodos para organizar la información (RESUMEN)</vt:lpstr>
      <vt:lpstr>UNIDAD Nº3: GESTIÓN DOCUMENTAL Métodos para organizar la información (RESUMEN)</vt:lpstr>
      <vt:lpstr>UNIDAD Nº3: GESTIÓN DOCUMENTAL Métodos para organizar la información (RESUMEN)</vt:lpstr>
      <vt:lpstr>UNIDAD Nº3: GESTIÓN DOCUMENTAL Métodos para organizar la información (RESUMEN)</vt:lpstr>
      <vt:lpstr>UNIDAD Nº3: GESTIÓN DOCUMENTAL Métodos para organizar la información (RESUMEN)</vt:lpstr>
      <vt:lpstr>UNIDAD Nº3: GESTIÓN DOCUMENTAL Métodos para organizar la información (RESUMEN)</vt:lpstr>
      <vt:lpstr>UNIDAD Nº3: GESTIÓN DOCUMENTAL Métodos para organizar la información</vt:lpstr>
      <vt:lpstr>UNIDAD Nº3: GESTIÓN DOCUMENTAL Métodos para organizar la información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costo del mantenimiento industrial</dc:title>
  <dc:creator>Juan</dc:creator>
  <cp:lastModifiedBy>Juan Carlos Muñoz</cp:lastModifiedBy>
  <cp:revision>23</cp:revision>
  <dcterms:created xsi:type="dcterms:W3CDTF">2022-10-18T01:12:25Z</dcterms:created>
  <dcterms:modified xsi:type="dcterms:W3CDTF">2025-10-30T21:43:39Z</dcterms:modified>
</cp:coreProperties>
</file>