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2" r:id="rId3"/>
    <p:sldId id="281" r:id="rId4"/>
    <p:sldId id="274" r:id="rId5"/>
    <p:sldId id="275" r:id="rId6"/>
    <p:sldId id="285" r:id="rId7"/>
    <p:sldId id="276" r:id="rId8"/>
    <p:sldId id="277" r:id="rId9"/>
    <p:sldId id="279" r:id="rId10"/>
    <p:sldId id="286" r:id="rId11"/>
    <p:sldId id="280" r:id="rId12"/>
    <p:sldId id="278" r:id="rId13"/>
    <p:sldId id="283" r:id="rId14"/>
    <p:sldId id="284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3B"/>
    <a:srgbClr val="E2DCC4"/>
    <a:srgbClr val="D8E0C6"/>
    <a:srgbClr val="C2CEA6"/>
    <a:srgbClr val="DA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47" autoAdjust="0"/>
    <p:restoredTop sz="89943" autoAdjust="0"/>
  </p:normalViewPr>
  <p:slideViewPr>
    <p:cSldViewPr>
      <p:cViewPr>
        <p:scale>
          <a:sx n="70" d="100"/>
          <a:sy n="70" d="100"/>
        </p:scale>
        <p:origin x="-115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C1AAE-46F6-405B-94AD-8C190E6E67A9}" type="datetime1">
              <a:rPr lang="es-AR" smtClean="0"/>
              <a:t>27/9/2020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CL" smtClean="0"/>
              <a:t>TANSFERENCIA DE CALOR</a:t>
            </a:r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BABF4-26E1-4EF6-8ADE-8954CC0893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6606790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385BD-1499-4446-AF66-B214AB137E1A}" type="datetime1">
              <a:rPr lang="es-AR" smtClean="0"/>
              <a:t>27/9/2020</a:t>
            </a:fld>
            <a:endParaRPr 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CL" smtClean="0"/>
              <a:t>TANSFERENCIA DE CALOR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1C6CC-822D-40E9-B6DA-AC1A01A113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8386667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CL" smtClean="0"/>
              <a:t>TANSFERENCIA DE CALOR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FBBB834-502D-41B8-81ED-60486D9D0B6D}" type="datetime1">
              <a:rPr lang="es-AR" smtClean="0"/>
              <a:t>27/9/2020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4364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9pPr>
          </a:lstStyle>
          <a:p>
            <a:pPr eaLnBrk="1" hangingPunct="1"/>
            <a:fld id="{DC5017F6-96D0-4E16-846B-A0B7CFA42511}" type="slidenum">
              <a:rPr lang="en-US" u="none">
                <a:latin typeface="Arial" charset="0"/>
              </a:rPr>
              <a:pPr eaLnBrk="1" hangingPunct="1"/>
              <a:t>2</a:t>
            </a:fld>
            <a:endParaRPr lang="en-US" u="none">
              <a:latin typeface="Arial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E8E8338-65C5-4B1D-A68D-CDB1389B3E8F}" type="datetime1">
              <a:rPr lang="es-AR" smtClean="0"/>
              <a:t>27/9/2020</a:t>
            </a:fld>
            <a:endParaRPr lang="es-C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9pPr>
          </a:lstStyle>
          <a:p>
            <a:pPr eaLnBrk="1" hangingPunct="1"/>
            <a:fld id="{94F6A63C-D94E-48BD-ACCB-2F4C4CEA6248}" type="slidenum">
              <a:rPr lang="en-US" u="none">
                <a:latin typeface="Arial" charset="0"/>
              </a:rPr>
              <a:pPr eaLnBrk="1" hangingPunct="1"/>
              <a:t>4</a:t>
            </a:fld>
            <a:endParaRPr lang="en-US" u="none">
              <a:latin typeface="Arial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68329AA-85CD-44BC-8842-BB028AF8E95A}" type="datetime1">
              <a:rPr lang="es-AR" smtClean="0"/>
              <a:t>27/9/2020</a:t>
            </a:fld>
            <a:endParaRPr lang="es-C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9pPr>
          </a:lstStyle>
          <a:p>
            <a:pPr eaLnBrk="1" hangingPunct="1"/>
            <a:fld id="{88CC39CE-648F-48F7-A8F0-44DC695EC0FD}" type="slidenum">
              <a:rPr lang="en-US" u="none">
                <a:latin typeface="Arial" charset="0"/>
              </a:rPr>
              <a:pPr eaLnBrk="1" hangingPunct="1"/>
              <a:t>5</a:t>
            </a:fld>
            <a:endParaRPr lang="en-US" u="none">
              <a:latin typeface="Arial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6B54F2E-1512-4D0A-806A-D7D033BFF015}" type="datetime1">
              <a:rPr lang="es-AR" smtClean="0"/>
              <a:t>27/9/2020</a:t>
            </a:fld>
            <a:endParaRPr lang="es-C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9pPr>
          </a:lstStyle>
          <a:p>
            <a:pPr eaLnBrk="1" hangingPunct="1"/>
            <a:fld id="{073C1389-FDEF-4FEC-8CEB-08E76BE68468}" type="slidenum">
              <a:rPr lang="en-US" u="none">
                <a:latin typeface="Arial" charset="0"/>
              </a:rPr>
              <a:pPr eaLnBrk="1" hangingPunct="1"/>
              <a:t>7</a:t>
            </a:fld>
            <a:endParaRPr lang="en-US" u="none">
              <a:latin typeface="Arial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800637B-987E-490B-B234-7A790CEB7F8F}" type="datetime1">
              <a:rPr lang="es-AR" smtClean="0"/>
              <a:t>27/9/2020</a:t>
            </a:fld>
            <a:endParaRPr lang="es-C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9pPr>
          </a:lstStyle>
          <a:p>
            <a:pPr eaLnBrk="1" hangingPunct="1"/>
            <a:fld id="{B79502B3-6283-44F2-B973-D0938B2A6853}" type="slidenum">
              <a:rPr lang="en-US" u="none">
                <a:latin typeface="Arial" charset="0"/>
              </a:rPr>
              <a:pPr eaLnBrk="1" hangingPunct="1"/>
              <a:t>8</a:t>
            </a:fld>
            <a:endParaRPr lang="en-US" u="none"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FA57808-832E-48B2-BFDB-7FABFB23E0B4}" type="datetime1">
              <a:rPr lang="es-AR" smtClean="0"/>
              <a:t>27/9/2020</a:t>
            </a:fld>
            <a:endParaRPr lang="es-C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 Narrow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 Narrow" pitchFamily="-16" charset="0"/>
              </a:defRPr>
            </a:lvl9pPr>
          </a:lstStyle>
          <a:p>
            <a:pPr eaLnBrk="1" hangingPunct="1"/>
            <a:fld id="{B2FC4321-FDBB-41A0-80DF-333542A3455D}" type="slidenum">
              <a:rPr lang="en-US" u="none">
                <a:latin typeface="Arial" charset="0"/>
              </a:rPr>
              <a:pPr eaLnBrk="1" hangingPunct="1"/>
              <a:t>12</a:t>
            </a:fld>
            <a:endParaRPr lang="en-US" u="none">
              <a:latin typeface="Arial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137F108-0170-4F10-8EB8-35B0CF4AA921}" type="datetime1">
              <a:rPr lang="es-AR" smtClean="0"/>
              <a:t>27/9/2020</a:t>
            </a:fld>
            <a:endParaRPr lang="es-C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CL" smtClean="0"/>
              <a:t>TANSFERENCIA DE CALOR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E422886-B1ED-4082-930A-2DCE619E0874}" type="datetime1">
              <a:rPr lang="es-AR" smtClean="0"/>
              <a:t>27/9/2020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0857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5B68-087E-4995-BE25-BCA1702BE6C6}" type="datetime1">
              <a:rPr lang="es-CL" smtClean="0"/>
              <a:t>27-09-2020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CL" smtClean="0"/>
              <a:t>TANSFERENCIA DE CALOR</a:t>
            </a:r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DBE6-F1E9-44ED-8959-7509756F86F0}" type="datetime1">
              <a:rPr lang="es-CL" smtClean="0"/>
              <a:t>27-09-2020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TANSFERENCIA DE CALOR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5643-55E5-4345-9BF4-B4DCB2554F33}" type="datetime1">
              <a:rPr lang="es-CL" smtClean="0"/>
              <a:t>27-09-2020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TANSFERENCIA DE CALOR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60731-01F1-40CA-AE39-C8C719D80723}" type="datetime1">
              <a:rPr lang="es-CL" smtClean="0"/>
              <a:t>27-09-2020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TANSFERENCIA DE CALOR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A4B-28A2-4679-8B10-7B5A6866736B}" type="datetime1">
              <a:rPr lang="es-CL" smtClean="0"/>
              <a:t>27-09-2020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TANSFERENCIA DE CALOR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AC68-61ED-4648-935A-D990859F5646}" type="datetime1">
              <a:rPr lang="es-CL" smtClean="0"/>
              <a:t>27-09-2020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TANSFERENCIA DE CALOR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2622-2F49-42DA-9306-196F1C1726E8}" type="datetime1">
              <a:rPr lang="es-CL" smtClean="0"/>
              <a:t>27-09-2020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TANSFERENCIA DE CALOR</a:t>
            </a:r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86A7-AC9D-47EA-A8E1-E6C4D1B1EB03}" type="datetime1">
              <a:rPr lang="es-CL" smtClean="0"/>
              <a:t>27-09-2020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TANSFERENCIA DE CALOR</a:t>
            </a:r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91F59-20DE-4BCA-8316-BB602F31C08E}" type="datetime1">
              <a:rPr lang="es-CL" smtClean="0"/>
              <a:t>27-09-2020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TANSFERENCIA DE CALOR</a:t>
            </a:r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C27E-421E-48CD-B7FF-4FD959EE2E0C}" type="datetime1">
              <a:rPr lang="es-CL" smtClean="0"/>
              <a:t>27-09-2020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TANSFERENCIA DE CALOR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84BBC-A789-49D6-8DBA-44CD79752E1C}" type="datetime1">
              <a:rPr lang="es-CL" smtClean="0"/>
              <a:t>27-09-2020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TANSFERENCIA DE CALOR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FF19DC32-5F31-432C-BFA8-A616B14C56A4}" type="datetime1">
              <a:rPr lang="es-CL" smtClean="0"/>
              <a:t>27-09-2020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s-CL" smtClean="0"/>
              <a:t>TANSFERENCIA DE CALOR</a:t>
            </a:r>
            <a:endParaRPr lang="es-C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0.png"/><Relationship Id="rId4" Type="http://schemas.openxmlformats.org/officeDocument/2006/relationships/image" Target="../media/image24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900" y="1605480"/>
            <a:ext cx="6732240" cy="1296144"/>
          </a:xfrm>
        </p:spPr>
        <p:txBody>
          <a:bodyPr>
            <a:noAutofit/>
          </a:bodyPr>
          <a:lstStyle/>
          <a:p>
            <a:r>
              <a:rPr lang="es-CL" sz="4000" dirty="0" smtClean="0"/>
              <a:t/>
            </a:r>
            <a:br>
              <a:rPr lang="es-CL" sz="4000" dirty="0" smtClean="0"/>
            </a:br>
            <a:r>
              <a:rPr lang="es-CL" sz="4000" dirty="0" smtClean="0"/>
              <a:t>Transferencia de Calor</a:t>
            </a:r>
            <a:endParaRPr lang="es-CL" sz="4000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AA3B-E55B-416B-97FD-388E8656BE2D}" type="datetime1">
              <a:rPr lang="es-CL" smtClean="0"/>
              <a:t>27-09-2020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394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10972800">
                <a:moveTo>
                  <a:pt x="0" y="0"/>
                </a:moveTo>
                <a:lnTo>
                  <a:pt x="10972800" y="0"/>
                </a:lnTo>
              </a:path>
            </a:pathLst>
          </a:custGeom>
          <a:ln w="9144">
            <a:solidFill>
              <a:srgbClr val="9FB8CD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913" y="6432803"/>
            <a:ext cx="120015" cy="190500"/>
          </a:xfrm>
          <a:custGeom>
            <a:avLst/>
            <a:gdLst/>
            <a:ahLst/>
            <a:cxnLst/>
            <a:rect l="l" t="t" r="r" b="b"/>
            <a:pathLst>
              <a:path w="160020" h="190500">
                <a:moveTo>
                  <a:pt x="0" y="0"/>
                </a:moveTo>
                <a:lnTo>
                  <a:pt x="0" y="190500"/>
                </a:lnTo>
                <a:lnTo>
                  <a:pt x="160020" y="95250"/>
                </a:lnTo>
                <a:lnTo>
                  <a:pt x="0" y="0"/>
                </a:lnTo>
                <a:close/>
              </a:path>
            </a:pathLst>
          </a:custGeom>
          <a:solidFill>
            <a:srgbClr val="9F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44432" y="5103876"/>
            <a:ext cx="2772194" cy="6770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1323753" y="2612136"/>
            <a:ext cx="1112044" cy="786765"/>
            <a:chOff x="1765004" y="2612135"/>
            <a:chExt cx="1482725" cy="786765"/>
          </a:xfrm>
        </p:grpSpPr>
        <p:sp>
          <p:nvSpPr>
            <p:cNvPr id="6" name="object 6"/>
            <p:cNvSpPr/>
            <p:nvPr/>
          </p:nvSpPr>
          <p:spPr>
            <a:xfrm>
              <a:off x="1765004" y="2782677"/>
              <a:ext cx="1191732" cy="26528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09672" y="2612135"/>
              <a:ext cx="537972" cy="78638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2082545" y="345947"/>
            <a:ext cx="5095494" cy="952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273237" y="-99773"/>
            <a:ext cx="4692491" cy="105862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u="none" spc="-190" dirty="0"/>
              <a:t>APLICACIÓN </a:t>
            </a:r>
            <a:r>
              <a:rPr sz="3400" u="none" spc="-185" dirty="0"/>
              <a:t>DE </a:t>
            </a:r>
            <a:r>
              <a:rPr sz="3400" u="none" spc="-260" dirty="0"/>
              <a:t>LA</a:t>
            </a:r>
            <a:r>
              <a:rPr sz="3400" u="none" spc="-440" dirty="0"/>
              <a:t> </a:t>
            </a:r>
            <a:r>
              <a:rPr sz="3400" u="none" spc="-185" dirty="0"/>
              <a:t>CONVECCIÓN</a:t>
            </a:r>
            <a:endParaRPr sz="3400"/>
          </a:p>
        </p:txBody>
      </p:sp>
      <p:sp>
        <p:nvSpPr>
          <p:cNvPr id="10" name="object 10"/>
          <p:cNvSpPr/>
          <p:nvPr/>
        </p:nvSpPr>
        <p:spPr>
          <a:xfrm>
            <a:off x="2819488" y="5456508"/>
            <a:ext cx="1262282" cy="3316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176909" y="1233296"/>
            <a:ext cx="6117431" cy="47525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33144">
              <a:lnSpc>
                <a:spcPct val="100000"/>
              </a:lnSpc>
              <a:spcBef>
                <a:spcPts val="100"/>
              </a:spcBef>
            </a:pPr>
            <a:r>
              <a:rPr sz="3600" u="heavy" spc="-204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LEY </a:t>
            </a:r>
            <a:r>
              <a:rPr sz="3600" u="heavy" spc="-19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DE </a:t>
            </a:r>
            <a:r>
              <a:rPr sz="3600" u="heavy" spc="-19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ENFRIAMIENTO </a:t>
            </a:r>
            <a:r>
              <a:rPr sz="3600" u="heavy" spc="-19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DE</a:t>
            </a:r>
            <a:r>
              <a:rPr sz="3600" u="heavy" spc="-54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3600" u="heavy" spc="-14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NEWTON</a:t>
            </a:r>
            <a:endParaRPr sz="3600" dirty="0">
              <a:latin typeface="Lucida Sans Unicode"/>
              <a:cs typeface="Lucida Sans Unicode"/>
            </a:endParaRPr>
          </a:p>
          <a:p>
            <a:pPr marL="187960">
              <a:lnSpc>
                <a:spcPct val="100000"/>
              </a:lnSpc>
            </a:pPr>
            <a:endParaRPr sz="2800" dirty="0">
              <a:latin typeface="Lucida Sans Unicode"/>
              <a:cs typeface="Lucida Sans Unicode"/>
            </a:endParaRPr>
          </a:p>
          <a:p>
            <a:pPr marL="17780">
              <a:lnSpc>
                <a:spcPct val="100000"/>
              </a:lnSpc>
              <a:spcBef>
                <a:spcPts val="1060"/>
              </a:spcBef>
            </a:pPr>
            <a:r>
              <a:rPr lang="es-AR" sz="2800" spc="-140" dirty="0">
                <a:latin typeface="Lucida Sans Unicode"/>
                <a:cs typeface="Lucida Sans Unicode"/>
              </a:rPr>
              <a:t>h</a:t>
            </a:r>
            <a:r>
              <a:rPr sz="2800" spc="-140" dirty="0" smtClean="0">
                <a:latin typeface="Lucida Sans Unicode"/>
                <a:cs typeface="Lucida Sans Unicode"/>
              </a:rPr>
              <a:t> </a:t>
            </a:r>
            <a:r>
              <a:rPr sz="2800" spc="-935" dirty="0">
                <a:latin typeface="Lucida Sans Unicode"/>
                <a:cs typeface="Lucida Sans Unicode"/>
              </a:rPr>
              <a:t>=</a:t>
            </a:r>
            <a:r>
              <a:rPr sz="2800" spc="-210" dirty="0">
                <a:latin typeface="Lucida Sans Unicode"/>
                <a:cs typeface="Lucida Sans Unicode"/>
              </a:rPr>
              <a:t> </a:t>
            </a:r>
            <a:r>
              <a:rPr sz="2800" spc="-170" dirty="0">
                <a:latin typeface="Lucida Sans Unicode"/>
                <a:cs typeface="Lucida Sans Unicode"/>
              </a:rPr>
              <a:t>COEFICIENTE </a:t>
            </a:r>
            <a:r>
              <a:rPr sz="2800" spc="-150" dirty="0">
                <a:latin typeface="Lucida Sans Unicode"/>
                <a:cs typeface="Lucida Sans Unicode"/>
              </a:rPr>
              <a:t>DE</a:t>
            </a:r>
            <a:r>
              <a:rPr sz="2800" spc="-245" dirty="0">
                <a:latin typeface="Lucida Sans Unicode"/>
                <a:cs typeface="Lucida Sans Unicode"/>
              </a:rPr>
              <a:t> </a:t>
            </a:r>
            <a:r>
              <a:rPr sz="2800" spc="-135" dirty="0">
                <a:latin typeface="Lucida Sans Unicode"/>
                <a:cs typeface="Lucida Sans Unicode"/>
              </a:rPr>
              <a:t>CONVICCIÓN</a:t>
            </a:r>
            <a:endParaRPr sz="2800" dirty="0">
              <a:latin typeface="Lucida Sans Unicode"/>
              <a:cs typeface="Lucida Sans Unicode"/>
            </a:endParaRPr>
          </a:p>
          <a:p>
            <a:pPr marL="19685">
              <a:lnSpc>
                <a:spcPct val="100000"/>
              </a:lnSpc>
              <a:spcBef>
                <a:spcPts val="20"/>
              </a:spcBef>
            </a:pPr>
            <a:r>
              <a:rPr sz="2800" spc="-245" dirty="0">
                <a:latin typeface="Lucida Sans Unicode"/>
                <a:cs typeface="Lucida Sans Unicode"/>
              </a:rPr>
              <a:t>A </a:t>
            </a:r>
            <a:r>
              <a:rPr sz="2800" spc="-935" dirty="0">
                <a:latin typeface="Lucida Sans Unicode"/>
                <a:cs typeface="Lucida Sans Unicode"/>
              </a:rPr>
              <a:t>=</a:t>
            </a:r>
            <a:r>
              <a:rPr sz="2800" spc="-215" dirty="0">
                <a:latin typeface="Lucida Sans Unicode"/>
                <a:cs typeface="Lucida Sans Unicode"/>
              </a:rPr>
              <a:t> LA </a:t>
            </a:r>
            <a:r>
              <a:rPr sz="2800" spc="-160" dirty="0">
                <a:latin typeface="Lucida Sans Unicode"/>
                <a:cs typeface="Lucida Sans Unicode"/>
              </a:rPr>
              <a:t>SUPERFICIE </a:t>
            </a:r>
            <a:r>
              <a:rPr sz="2800" spc="-125" dirty="0">
                <a:latin typeface="Lucida Sans Unicode"/>
                <a:cs typeface="Lucida Sans Unicode"/>
              </a:rPr>
              <a:t>QUE </a:t>
            </a:r>
            <a:r>
              <a:rPr sz="2800" spc="-215" dirty="0">
                <a:latin typeface="Lucida Sans Unicode"/>
                <a:cs typeface="Lucida Sans Unicode"/>
              </a:rPr>
              <a:t>ENTREGA</a:t>
            </a:r>
            <a:r>
              <a:rPr sz="2800" spc="-254" dirty="0">
                <a:latin typeface="Lucida Sans Unicode"/>
                <a:cs typeface="Lucida Sans Unicode"/>
              </a:rPr>
              <a:t> </a:t>
            </a:r>
            <a:r>
              <a:rPr sz="2800" spc="-210" dirty="0">
                <a:latin typeface="Lucida Sans Unicode"/>
                <a:cs typeface="Lucida Sans Unicode"/>
              </a:rPr>
              <a:t>CALOR</a:t>
            </a:r>
            <a:endParaRPr sz="2800" dirty="0">
              <a:latin typeface="Lucida Sans Unicode"/>
              <a:cs typeface="Lucida Sans Unicode"/>
            </a:endParaRPr>
          </a:p>
          <a:p>
            <a:pPr marL="29209">
              <a:lnSpc>
                <a:spcPct val="100000"/>
              </a:lnSpc>
              <a:spcBef>
                <a:spcPts val="65"/>
              </a:spcBef>
            </a:pPr>
            <a:r>
              <a:rPr sz="2800" spc="-240" dirty="0">
                <a:latin typeface="Lucida Sans Unicode"/>
                <a:cs typeface="Lucida Sans Unicode"/>
              </a:rPr>
              <a:t>T</a:t>
            </a:r>
            <a:r>
              <a:rPr sz="1800" spc="-240" dirty="0">
                <a:latin typeface="Lucida Sans Unicode"/>
                <a:cs typeface="Lucida Sans Unicode"/>
              </a:rPr>
              <a:t>A </a:t>
            </a:r>
            <a:r>
              <a:rPr sz="2800" spc="-935" dirty="0">
                <a:latin typeface="Lucida Sans Unicode"/>
                <a:cs typeface="Lucida Sans Unicode"/>
              </a:rPr>
              <a:t>=</a:t>
            </a:r>
            <a:r>
              <a:rPr sz="2800" spc="-210" dirty="0">
                <a:latin typeface="Lucida Sans Unicode"/>
                <a:cs typeface="Lucida Sans Unicode"/>
              </a:rPr>
              <a:t> </a:t>
            </a:r>
            <a:r>
              <a:rPr sz="2800" spc="-200" dirty="0">
                <a:latin typeface="Lucida Sans Unicode"/>
                <a:cs typeface="Lucida Sans Unicode"/>
              </a:rPr>
              <a:t>TEMPERATURA </a:t>
            </a:r>
            <a:r>
              <a:rPr sz="2800" spc="-165" dirty="0">
                <a:latin typeface="Lucida Sans Unicode"/>
                <a:cs typeface="Lucida Sans Unicode"/>
              </a:rPr>
              <a:t>DEL </a:t>
            </a:r>
            <a:r>
              <a:rPr sz="2800" spc="-130" dirty="0">
                <a:latin typeface="Lucida Sans Unicode"/>
                <a:cs typeface="Lucida Sans Unicode"/>
              </a:rPr>
              <a:t>FLUIDO</a:t>
            </a:r>
            <a:r>
              <a:rPr sz="2800" spc="-185" dirty="0">
                <a:latin typeface="Lucida Sans Unicode"/>
                <a:cs typeface="Lucida Sans Unicode"/>
              </a:rPr>
              <a:t> </a:t>
            </a:r>
            <a:r>
              <a:rPr sz="2800" spc="-200" dirty="0">
                <a:latin typeface="Lucida Sans Unicode"/>
                <a:cs typeface="Lucida Sans Unicode"/>
              </a:rPr>
              <a:t>ADYACENTE</a:t>
            </a:r>
            <a:endParaRPr sz="28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2800" spc="-315" dirty="0">
                <a:latin typeface="Lucida Sans Unicode"/>
                <a:cs typeface="Lucida Sans Unicode"/>
              </a:rPr>
              <a:t>T</a:t>
            </a:r>
            <a:r>
              <a:rPr sz="2800" spc="-450" dirty="0">
                <a:latin typeface="Lucida Sans Unicode"/>
                <a:cs typeface="Lucida Sans Unicode"/>
              </a:rPr>
              <a:t> </a:t>
            </a:r>
            <a:r>
              <a:rPr sz="2800" spc="-935" dirty="0">
                <a:latin typeface="Lucida Sans Unicode"/>
                <a:cs typeface="Lucida Sans Unicode"/>
              </a:rPr>
              <a:t>=</a:t>
            </a:r>
            <a:r>
              <a:rPr sz="2800" spc="-204" dirty="0">
                <a:latin typeface="Lucida Sans Unicode"/>
                <a:cs typeface="Lucida Sans Unicode"/>
              </a:rPr>
              <a:t> </a:t>
            </a:r>
            <a:r>
              <a:rPr sz="2800" spc="-200" dirty="0">
                <a:latin typeface="Lucida Sans Unicode"/>
                <a:cs typeface="Lucida Sans Unicode"/>
              </a:rPr>
              <a:t>TEMPERATURA</a:t>
            </a:r>
            <a:endParaRPr sz="2800" dirty="0">
              <a:latin typeface="Lucida Sans Unicode"/>
              <a:cs typeface="Lucida Sans Unicode"/>
            </a:endParaRPr>
          </a:p>
          <a:p>
            <a:pPr marL="2183130">
              <a:lnSpc>
                <a:spcPct val="100000"/>
              </a:lnSpc>
              <a:spcBef>
                <a:spcPts val="3290"/>
              </a:spcBef>
            </a:pPr>
            <a:endParaRPr sz="2800" dirty="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967352" y="5352288"/>
            <a:ext cx="473202" cy="7863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57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27584" y="44624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L" sz="4400" smtClean="0"/>
              <a:t>Radiación</a:t>
            </a:r>
            <a:endParaRPr lang="es-CL" sz="4400" dirty="0" smtClean="0"/>
          </a:p>
        </p:txBody>
      </p:sp>
      <p:pic>
        <p:nvPicPr>
          <p:cNvPr id="62466" name="Picture 2" descr="http://img402.imageshack.us/img402/9642/transferenciadecalor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763" y="1436100"/>
            <a:ext cx="4315262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468" name="Picture 4" descr="http://www.industrial-needs.com/technical-data/images/solar-radiation-meter-pce-spm1-esque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03" y="1436100"/>
            <a:ext cx="447675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47A7-42D0-4EFB-B1DD-23DBD8BBCEE0}" type="datetime1">
              <a:rPr lang="es-CL" smtClean="0"/>
              <a:t>27-09-2020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44624"/>
            <a:ext cx="7620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s-CL" sz="4400" dirty="0" smtClean="0"/>
              <a:t>Radiación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08912" cy="46482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CL" dirty="0" smtClean="0">
                <a:latin typeface="+mj-lt"/>
              </a:rPr>
              <a:t>¿Cómo llega a la Tierra el calor generado por el sol?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dirty="0" smtClean="0">
              <a:latin typeface="+mj-lt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CL" dirty="0" smtClean="0">
                <a:latin typeface="+mj-lt"/>
              </a:rPr>
              <a:t>	Entre la tierra y el sol hay espacio vac</a:t>
            </a:r>
            <a:r>
              <a:rPr lang="es-CL" altLang="ja-JP" dirty="0" smtClean="0">
                <a:latin typeface="+mj-lt"/>
                <a:ea typeface="ＭＳ Ｐゴシック" pitchFamily="28" charset="-128"/>
              </a:rPr>
              <a:t>ío -  no tiene átomos o moléculas para transmitir el calor por conducción ni convección.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ja-JP" dirty="0" smtClean="0">
              <a:latin typeface="+mj-lt"/>
              <a:ea typeface="ＭＳ Ｐゴシック" pitchFamily="28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CL" dirty="0" smtClean="0">
                <a:latin typeface="+mj-lt"/>
              </a:rPr>
              <a:t>	Todos los objetos irradian energ</a:t>
            </a:r>
            <a:r>
              <a:rPr lang="es-CL" altLang="ja-JP" dirty="0" smtClean="0">
                <a:latin typeface="+mj-lt"/>
                <a:ea typeface="ＭＳ Ｐゴシック" pitchFamily="28" charset="-128"/>
              </a:rPr>
              <a:t>ía en forma de ondas electromagnéticas.  La radiación asociada con la pérdida de energía térmica de un objeto se llama radiación infrarroja.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ja-JP" dirty="0" smtClean="0">
              <a:latin typeface="+mj-lt"/>
              <a:ea typeface="ＭＳ Ｐゴシック" pitchFamily="28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CL" altLang="ja-JP" dirty="0" smtClean="0">
                <a:latin typeface="+mj-lt"/>
                <a:ea typeface="ＭＳ Ｐゴシック" pitchFamily="28" charset="-128"/>
              </a:rPr>
              <a:t>	El calor del sol llega a la tierra en forma de radiación.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ja-JP" dirty="0" smtClean="0">
              <a:latin typeface="+mj-lt"/>
              <a:ea typeface="ＭＳ Ｐゴシック" pitchFamily="28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CL" dirty="0" smtClean="0">
                <a:latin typeface="+mj-lt"/>
              </a:rPr>
              <a:t>	</a:t>
            </a:r>
            <a:r>
              <a:rPr lang="es-CL" altLang="ja-JP" dirty="0" smtClean="0">
                <a:latin typeface="+mj-lt"/>
                <a:ea typeface="ＭＳ Ｐゴシック" pitchFamily="28" charset="-128"/>
              </a:rPr>
              <a:t>~1340 J de energía llegan por segundo a cada m</a:t>
            </a:r>
            <a:r>
              <a:rPr lang="es-CL" altLang="ja-JP" baseline="30000" dirty="0" smtClean="0">
                <a:latin typeface="+mj-lt"/>
                <a:ea typeface="ＭＳ Ｐゴシック" pitchFamily="28" charset="-128"/>
              </a:rPr>
              <a:t>2</a:t>
            </a:r>
            <a:r>
              <a:rPr lang="es-CL" altLang="ja-JP" dirty="0" smtClean="0">
                <a:latin typeface="+mj-lt"/>
                <a:ea typeface="ＭＳ Ｐゴシック" pitchFamily="28" charset="-128"/>
              </a:rPr>
              <a:t> de la parte superior de la atmósfera.  Parte de ésta es reflejada, la otra parte es absorbida por la atmósfera.</a:t>
            </a:r>
            <a:endParaRPr lang="es-CL" dirty="0" smtClean="0">
              <a:latin typeface="+mj-lt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659188" y="60610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s-ES_tradnl" u="non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B64A-B996-4305-9E8D-E9BCC0E6DDB3}" type="datetime1">
              <a:rPr lang="es-CL" smtClean="0"/>
              <a:t>27-09-2020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310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412776"/>
            <a:ext cx="4124325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703888" y="1268760"/>
            <a:ext cx="20842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CL" sz="2400" dirty="0"/>
              <a:t>Ley de Stefan</a:t>
            </a:r>
            <a:endParaRPr lang="es-E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5004048" y="2420888"/>
                <a:ext cx="3816424" cy="25374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CL" sz="2400" i="1" dirty="0" smtClean="0">
                        <a:latin typeface="Cambria Math"/>
                      </a:rPr>
                      <m:t>𝐴</m:t>
                    </m:r>
                    <m:r>
                      <a:rPr lang="es-CL" sz="2400" i="1" dirty="0" smtClean="0">
                        <a:latin typeface="Cambria Math"/>
                      </a:rPr>
                      <m:t>:</m:t>
                    </m:r>
                  </m:oMath>
                </a14:m>
                <a:r>
                  <a:rPr lang="es-CL" sz="2400" b="0" i="0" dirty="0" smtClean="0">
                    <a:latin typeface="+mj-lt"/>
                  </a:rPr>
                  <a:t> á</a:t>
                </a:r>
                <a:r>
                  <a:rPr lang="es-CL" sz="2400" dirty="0" smtClean="0">
                    <a:latin typeface="+mj-lt"/>
                  </a:rPr>
                  <a:t>rea</a:t>
                </a:r>
              </a:p>
              <a:p>
                <a14:m>
                  <m:oMath xmlns:m="http://schemas.openxmlformats.org/officeDocument/2006/math">
                    <m:r>
                      <a:rPr lang="el-GR" sz="2400" i="1" dirty="0">
                        <a:latin typeface="Cambria Math"/>
                      </a:rPr>
                      <m:t>𝜎</m:t>
                    </m:r>
                    <m:r>
                      <a:rPr lang="es-CL" sz="24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s-CL" sz="2400" dirty="0">
                    <a:latin typeface="Times New Roman" pitchFamily="18" charset="0"/>
                  </a:rPr>
                  <a:t>= 5.67 x 10</a:t>
                </a:r>
                <a:r>
                  <a:rPr lang="es-CL" sz="2400" baseline="30000" dirty="0">
                    <a:latin typeface="Times New Roman" pitchFamily="18" charset="0"/>
                  </a:rPr>
                  <a:t>-8 </a:t>
                </a:r>
                <a:r>
                  <a:rPr lang="es-CL" sz="2400" dirty="0">
                    <a:latin typeface="Times New Roman" pitchFamily="18" charset="0"/>
                  </a:rPr>
                  <a:t> W/m</a:t>
                </a:r>
                <a:r>
                  <a:rPr lang="es-CL" sz="2400" baseline="30000" dirty="0">
                    <a:latin typeface="Times New Roman" pitchFamily="18" charset="0"/>
                  </a:rPr>
                  <a:t>2 </a:t>
                </a:r>
                <a:r>
                  <a:rPr lang="es-CL" sz="2400" dirty="0">
                    <a:latin typeface="Times New Roman" pitchFamily="18" charset="0"/>
                  </a:rPr>
                  <a:t>K</a:t>
                </a:r>
                <a:r>
                  <a:rPr lang="es-CL" sz="2400" baseline="30000" dirty="0">
                    <a:latin typeface="Times New Roman" pitchFamily="18" charset="0"/>
                  </a:rPr>
                  <a:t>4</a:t>
                </a:r>
                <a:endParaRPr lang="el-GR" sz="2400" dirty="0">
                  <a:latin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s-CL" sz="2000" i="1" dirty="0" smtClean="0">
                        <a:latin typeface="Cambria Math"/>
                      </a:rPr>
                      <m:t>𝑒</m:t>
                    </m:r>
                    <m:r>
                      <a:rPr lang="es-CL" sz="2000" b="0" i="1" dirty="0" smtClean="0">
                        <a:latin typeface="Cambria Math"/>
                      </a:rPr>
                      <m:t>: </m:t>
                    </m:r>
                  </m:oMath>
                </a14:m>
                <a:r>
                  <a:rPr lang="es-CL" sz="2000" dirty="0" err="1"/>
                  <a:t>emisividad</a:t>
                </a:r>
                <a:r>
                  <a:rPr lang="es-CL" sz="2000" dirty="0"/>
                  <a:t> o absorbencia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dirty="0" smtClean="0">
                          <a:latin typeface="Cambria Math"/>
                        </a:rPr>
                        <m:t>𝟎</m:t>
                      </m:r>
                      <m:r>
                        <a:rPr lang="es-CL" sz="2400" b="1" i="1" dirty="0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s-CL" sz="2400" b="1" i="1" dirty="0" smtClean="0">
                          <a:latin typeface="Cambria Math"/>
                        </a:rPr>
                        <m:t>𝒆</m:t>
                      </m:r>
                      <m:r>
                        <a:rPr lang="es-CL" sz="2400" b="1" i="1" dirty="0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s-CL" sz="2400" b="1" i="1" dirty="0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s-CL" sz="2400" b="1" dirty="0" smtClean="0"/>
              </a:p>
              <a:p>
                <a:r>
                  <a:rPr lang="es-ES" sz="2000" dirty="0" smtClean="0"/>
                  <a:t>	</a:t>
                </a:r>
                <a14:m>
                  <m:oMath xmlns:m="http://schemas.openxmlformats.org/officeDocument/2006/math">
                    <m:r>
                      <a:rPr lang="es-ES" sz="2400" i="1" dirty="0" smtClean="0">
                        <a:latin typeface="Cambria Math"/>
                      </a:rPr>
                      <m:t>𝑒</m:t>
                    </m:r>
                    <m:r>
                      <a:rPr lang="es-ES" sz="2400" i="1" dirty="0" smtClean="0">
                        <a:latin typeface="Cambria Math"/>
                      </a:rPr>
                      <m:t>=1</m:t>
                    </m:r>
                  </m:oMath>
                </a14:m>
                <a:r>
                  <a:rPr lang="es-ES" sz="2000" dirty="0" smtClean="0"/>
                  <a:t> </a:t>
                </a:r>
                <a:r>
                  <a:rPr lang="es-ES" sz="2000" dirty="0" err="1" smtClean="0"/>
                  <a:t>absorbedor</a:t>
                </a:r>
                <a:r>
                  <a:rPr lang="es-ES" sz="2000" dirty="0" smtClean="0"/>
                  <a:t> ideal</a:t>
                </a:r>
              </a:p>
              <a:p>
                <a:r>
                  <a:rPr lang="es-ES" sz="2000" dirty="0" smtClean="0"/>
                  <a:t>	</a:t>
                </a:r>
                <a14:m>
                  <m:oMath xmlns:m="http://schemas.openxmlformats.org/officeDocument/2006/math">
                    <m:r>
                      <a:rPr lang="es-ES" sz="2400" i="1" dirty="0" smtClean="0">
                        <a:latin typeface="Cambria Math"/>
                      </a:rPr>
                      <m:t>𝑒</m:t>
                    </m:r>
                    <m:r>
                      <a:rPr lang="es-ES" sz="2400" i="1" dirty="0" smtClean="0">
                        <a:latin typeface="Cambria Math"/>
                      </a:rPr>
                      <m:t>=0</m:t>
                    </m:r>
                  </m:oMath>
                </a14:m>
                <a:r>
                  <a:rPr lang="es-ES" sz="2000" dirty="0" smtClean="0"/>
                  <a:t> reflector ideal	</a:t>
                </a:r>
                <a:endParaRPr lang="es-ES" sz="2000" dirty="0"/>
              </a:p>
            </p:txBody>
          </p:sp>
        </mc:Choice>
        <mc:Fallback xmlns="">
          <p:sp>
            <p:nvSpPr>
              <p:cNvPr id="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04048" y="2420888"/>
                <a:ext cx="3816424" cy="2537490"/>
              </a:xfrm>
              <a:prstGeom prst="rect">
                <a:avLst/>
              </a:prstGeom>
              <a:blipFill rotWithShape="1">
                <a:blip r:embed="rId3"/>
                <a:stretch>
                  <a:fillRect l="-479" t="-1683" r="-79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058227" y="5446965"/>
            <a:ext cx="182614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dirty="0" smtClean="0">
                <a:latin typeface="Arial" charset="0"/>
              </a:rPr>
              <a:t>Todo cuerpo</a:t>
            </a:r>
          </a:p>
          <a:p>
            <a:r>
              <a:rPr lang="es-ES" dirty="0" smtClean="0">
                <a:latin typeface="Arial" charset="0"/>
              </a:rPr>
              <a:t>absorbe </a:t>
            </a:r>
            <a:r>
              <a:rPr lang="es-ES" dirty="0">
                <a:latin typeface="Arial" charset="0"/>
              </a:rPr>
              <a:t>y emite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827584" y="44624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L" sz="4400" smtClean="0"/>
              <a:t>Radiación</a:t>
            </a:r>
            <a:endParaRPr lang="es-CL" sz="4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292080" y="1700808"/>
                <a:ext cx="2860142" cy="7201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0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𝑷</m:t>
                      </m:r>
                      <m:r>
                        <a:rPr lang="es-CL" sz="40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s-CL" sz="40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𝝈</m:t>
                      </m:r>
                      <m:r>
                        <a:rPr lang="es-CL" sz="40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𝑨𝒆</m:t>
                      </m:r>
                      <m:sSup>
                        <m:sSupPr>
                          <m:ctrlPr>
                            <a:rPr lang="es-CL" sz="40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𝑻</m:t>
                          </m:r>
                        </m:e>
                        <m:sup>
                          <m:r>
                            <a:rPr lang="es-CL" sz="40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s-CL" sz="40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700808"/>
                <a:ext cx="2860142" cy="72013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5536" y="5344373"/>
                <a:ext cx="5322033" cy="7489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4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sz="4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es-CL" sz="4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𝒏𝒆𝒕𝒂</m:t>
                          </m:r>
                        </m:sub>
                      </m:sSub>
                      <m:r>
                        <a:rPr lang="es-CL" sz="40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s-CL" sz="40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𝝈</m:t>
                      </m:r>
                      <m:r>
                        <a:rPr lang="es-CL" sz="40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𝑨𝒆</m:t>
                      </m:r>
                      <m:r>
                        <a:rPr lang="es-CL" sz="40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sSup>
                        <m:sSupPr>
                          <m:ctrlPr>
                            <a:rPr lang="es-CL" sz="40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𝑻</m:t>
                          </m:r>
                        </m:e>
                        <m:sup>
                          <m:r>
                            <a:rPr lang="es-CL" sz="40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sup>
                      </m:sSup>
                      <m:r>
                        <a:rPr lang="es-CL" sz="40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sSubSup>
                        <m:sSubSupPr>
                          <m:ctrlPr>
                            <a:rPr lang="es-CL" sz="40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s-CL" sz="40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𝑻</m:t>
                          </m:r>
                        </m:e>
                        <m:sub>
                          <m:r>
                            <a:rPr lang="es-CL" sz="40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s-CL" sz="40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sup>
                      </m:sSubSup>
                      <m:r>
                        <a:rPr lang="es-CL" sz="40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s-CL" sz="40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344373"/>
                <a:ext cx="5322033" cy="7489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31FC-25B6-495D-8993-83FB55544DCB}" type="datetime1">
              <a:rPr lang="es-CL" smtClean="0"/>
              <a:t>27-09-2020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036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556792"/>
            <a:ext cx="7315200" cy="3539527"/>
          </a:xfrm>
        </p:spPr>
        <p:txBody>
          <a:bodyPr/>
          <a:lstStyle/>
          <a:p>
            <a:pPr marL="45720" indent="0">
              <a:buNone/>
            </a:pPr>
            <a:r>
              <a:rPr lang="es-CL" dirty="0" smtClean="0"/>
              <a:t>Una persona demora 10 min en decidir que ropa ponerse en la mañana mientras se encuentra totalmente desnuda. Si la temperatura de la persona es de 35 °C ¿qué energía neta pierde su cuerpo por radiación? </a:t>
            </a:r>
          </a:p>
          <a:p>
            <a:pPr marL="45720" indent="0">
              <a:buNone/>
            </a:pPr>
            <a:endParaRPr lang="es-CL" dirty="0"/>
          </a:p>
          <a:p>
            <a:pPr marL="45720" indent="0">
              <a:buNone/>
            </a:pPr>
            <a:r>
              <a:rPr lang="es-CL" dirty="0" smtClean="0"/>
              <a:t>Suponer que la </a:t>
            </a:r>
            <a:r>
              <a:rPr lang="es-CL" dirty="0" err="1" smtClean="0"/>
              <a:t>emisividad</a:t>
            </a:r>
            <a:r>
              <a:rPr lang="es-CL" dirty="0" smtClean="0"/>
              <a:t> de la piel es de 0.900 y que el área de la superficie de la persona es de 1.5 m</a:t>
            </a:r>
            <a:r>
              <a:rPr lang="es-CL" baseline="30000" dirty="0" smtClean="0"/>
              <a:t>2</a:t>
            </a:r>
            <a:r>
              <a:rPr lang="es-CL" dirty="0" smtClean="0"/>
              <a:t>.</a:t>
            </a:r>
            <a:endParaRPr lang="es-CL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99592" y="44624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L" sz="4400" dirty="0" smtClean="0"/>
              <a:t>Ejercicio: Radiación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7B20-9E9A-4C5C-927C-34C0727A0171}" type="datetime1">
              <a:rPr lang="es-CL" smtClean="0"/>
              <a:t>27-09-2020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700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2440" y="404664"/>
            <a:ext cx="7620000" cy="796950"/>
          </a:xfrm>
        </p:spPr>
        <p:txBody>
          <a:bodyPr>
            <a:normAutofit/>
          </a:bodyPr>
          <a:lstStyle/>
          <a:p>
            <a:pPr eaLnBrk="1" hangingPunct="1"/>
            <a:r>
              <a:rPr lang="es-CL" sz="4400" dirty="0" smtClean="0"/>
              <a:t>Potencia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12776"/>
            <a:ext cx="7910264" cy="47244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CL" sz="1800" dirty="0" smtClean="0">
                <a:latin typeface="+mj-lt"/>
              </a:rPr>
              <a:t>	La potencia se define como la rapidez de transferencia de energía o el trabajo realizado por segundo.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sz="18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sz="18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CL" sz="1800" dirty="0" smtClean="0">
                <a:latin typeface="+mj-lt"/>
              </a:rPr>
              <a:t>	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sz="18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CL" sz="1800" dirty="0" smtClean="0">
                <a:latin typeface="+mj-lt"/>
              </a:rPr>
              <a:t>	Las unidades de potencia son J/s o Watts (W)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sz="18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sz="18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CL" sz="1800" dirty="0" smtClean="0">
                <a:latin typeface="+mj-lt"/>
              </a:rPr>
              <a:t>	En mecánica: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sz="18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sz="18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CL" sz="1800" dirty="0" smtClean="0">
                <a:latin typeface="+mj-lt"/>
              </a:rPr>
              <a:t>	Entonces,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631111" y="2114522"/>
                <a:ext cx="1290161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𝑷</m:t>
                      </m:r>
                      <m:r>
                        <a:rPr lang="es-CL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s-CL" sz="24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𝑸</m:t>
                          </m:r>
                        </m:num>
                        <m:den>
                          <m:r>
                            <a:rPr lang="es-CL" sz="24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s-CL" sz="24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es-CL" sz="24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111" y="2114522"/>
                <a:ext cx="1290161" cy="7861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01913" y="4006254"/>
                <a:ext cx="15306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𝑾</m:t>
                      </m:r>
                      <m:r>
                        <a:rPr lang="es-CL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s-CL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𝑭</m:t>
                      </m:r>
                      <m:r>
                        <a:rPr lang="es-CL" sz="24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s-CL" sz="24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</m:oMath>
                  </m:oMathPara>
                </a14:m>
                <a:endParaRPr lang="es-CL" sz="24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1913" y="4006254"/>
                <a:ext cx="1530612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87823" y="5006677"/>
                <a:ext cx="2272225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𝑷</m:t>
                      </m:r>
                      <m:r>
                        <a:rPr lang="es-CL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s-CL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𝑭</m:t>
                      </m:r>
                      <m:f>
                        <m:fPr>
                          <m:ctrlPr>
                            <a:rPr lang="es-CL" sz="24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s-CL" sz="24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s-CL" sz="24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s-CL" sz="2400" b="1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𝒕</m:t>
                          </m:r>
                        </m:den>
                      </m:f>
                      <m:r>
                        <a:rPr lang="es-CL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s-CL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s-CL" sz="24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3" y="5006677"/>
                <a:ext cx="2272225" cy="7861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645024"/>
            <a:ext cx="3147064" cy="176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D0CB-B440-4AB0-BDE0-960EC0E83630}" type="datetime1">
              <a:rPr lang="es-CL" smtClean="0"/>
              <a:t>27-09-2020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860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Step 3 - vibration is spread through the me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814522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71600" y="404664"/>
            <a:ext cx="7620000" cy="7969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L" sz="4400" smtClean="0"/>
              <a:t>Conducción</a:t>
            </a:r>
            <a:endParaRPr lang="es-CL" sz="4400" dirty="0" smtClean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0759-4A6C-4133-BD7C-BAD01149CCF6}" type="datetime1">
              <a:rPr lang="es-CL" smtClean="0"/>
              <a:t>27-09-2020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151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04664"/>
            <a:ext cx="7620000" cy="796950"/>
          </a:xfrm>
        </p:spPr>
        <p:txBody>
          <a:bodyPr>
            <a:normAutofit/>
          </a:bodyPr>
          <a:lstStyle/>
          <a:p>
            <a:pPr eaLnBrk="1" hangingPunct="1"/>
            <a:r>
              <a:rPr lang="es-CL" sz="4400" dirty="0" smtClean="0"/>
              <a:t>Conducción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953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18864" y="1347936"/>
                <a:ext cx="7797552" cy="5105400"/>
              </a:xfrm>
            </p:spPr>
            <p:txBody>
              <a:bodyPr>
                <a:normAutofit fontScale="92500" lnSpcReduction="10000"/>
              </a:bodyPr>
              <a:lstStyle/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s-CL" sz="1800" dirty="0" smtClean="0">
                    <a:latin typeface="+mj-lt"/>
                  </a:rPr>
                  <a:t>	Si se inserta un extremo de una varilla de cobre en una fogata, la temperatura del otro extremo aumenta rápidamente por el proceso de conducción.</a:t>
                </a:r>
              </a:p>
              <a:p>
                <a:pPr eaLnBrk="1" hangingPunct="1">
                  <a:buFont typeface="Wingdings" pitchFamily="-16" charset="2"/>
                  <a:buNone/>
                </a:pPr>
                <a:endParaRPr lang="es-CL" sz="1800" dirty="0" smtClean="0">
                  <a:latin typeface="+mj-lt"/>
                </a:endParaRP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s-CL" sz="1800" dirty="0" smtClean="0">
                    <a:latin typeface="+mj-lt"/>
                  </a:rPr>
                  <a:t>	La conducción se debe a la transferencia de energía cinética entre las moléculas o átomos de la sustancia.</a:t>
                </a: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s-CL" sz="1800" dirty="0" smtClean="0">
                  <a:latin typeface="+mj-lt"/>
                </a:endParaRP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s-CL" sz="1800" dirty="0" smtClean="0">
                    <a:latin typeface="+mj-lt"/>
                  </a:rPr>
                  <a:t>	</a:t>
                </a:r>
                <a14:m>
                  <m:oMath xmlns:m="http://schemas.openxmlformats.org/officeDocument/2006/math">
                    <m:r>
                      <a:rPr lang="es-AR" sz="4000" b="1" i="1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𝑯</m:t>
                    </m:r>
                  </m:oMath>
                </a14:m>
                <a:r>
                  <a:rPr lang="es-CL" sz="1800" dirty="0" smtClean="0">
                    <a:latin typeface="+mj-lt"/>
                  </a:rPr>
                  <a:t> </a:t>
                </a:r>
                <a:r>
                  <a:rPr lang="es-CL" sz="1800" dirty="0" smtClean="0">
                    <a:latin typeface="+mj-lt"/>
                  </a:rPr>
                  <a:t>denota la rapidez con la que el calor se transfiere de un lugar a otro.  </a:t>
                </a: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s-CL" sz="1800" dirty="0" smtClean="0">
                    <a:latin typeface="+mj-lt"/>
                  </a:rPr>
                  <a:t>	</a:t>
                </a: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s-CL" sz="1800" dirty="0" smtClean="0">
                    <a:latin typeface="+mj-lt"/>
                  </a:rPr>
                  <a:t>	Experimentalmente se encuentra que:</a:t>
                </a: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s-CL" sz="1800" dirty="0" smtClean="0">
                  <a:latin typeface="+mj-lt"/>
                </a:endParaRP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s-CL" sz="1800" dirty="0" smtClean="0">
                    <a:latin typeface="+mj-lt"/>
                  </a:rPr>
                  <a:t>					</a:t>
                </a:r>
                <a:endParaRPr lang="es-CL" sz="1800" dirty="0" smtClean="0">
                  <a:latin typeface="+mj-lt"/>
                </a:endParaRP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s-CL" sz="1800" dirty="0" smtClean="0">
                    <a:latin typeface="+mj-lt"/>
                  </a:rPr>
                  <a:t>                                                           la </a:t>
                </a:r>
                <a:r>
                  <a:rPr lang="es-CL" sz="1800" dirty="0" smtClean="0">
                    <a:latin typeface="+mj-lt"/>
                  </a:rPr>
                  <a:t>diferencia de </a:t>
                </a:r>
                <a:r>
                  <a:rPr lang="es-CL" sz="1800" dirty="0" smtClean="0">
                    <a:latin typeface="+mj-lt"/>
                  </a:rPr>
                  <a:t>temperatura </a:t>
                </a:r>
                <a:endParaRPr lang="es-CL" sz="1800" dirty="0" smtClean="0">
                  <a:latin typeface="+mj-lt"/>
                </a:endParaRP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s-CL" sz="1800" dirty="0" smtClean="0">
                  <a:latin typeface="+mj-lt"/>
                </a:endParaRP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s-CL" sz="1800" dirty="0" smtClean="0">
                    <a:latin typeface="+mj-lt"/>
                  </a:rPr>
                  <a:t>					</a:t>
                </a:r>
                <a:endParaRPr lang="es-CL" sz="1800" dirty="0" smtClean="0">
                  <a:latin typeface="+mj-lt"/>
                </a:endParaRP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s-CL" sz="1800" dirty="0">
                    <a:latin typeface="+mj-lt"/>
                  </a:rPr>
                  <a:t> </a:t>
                </a:r>
                <a:r>
                  <a:rPr lang="es-CL" sz="1800" dirty="0" smtClean="0">
                    <a:latin typeface="+mj-lt"/>
                  </a:rPr>
                  <a:t>                                                            </a:t>
                </a:r>
                <a:r>
                  <a:rPr lang="es-CL" sz="1800" dirty="0" smtClean="0">
                    <a:latin typeface="+mj-lt"/>
                  </a:rPr>
                  <a:t>el </a:t>
                </a:r>
                <a:r>
                  <a:rPr lang="es-CL" sz="1800" dirty="0" smtClean="0">
                    <a:latin typeface="+mj-lt"/>
                  </a:rPr>
                  <a:t>área del conductor</a:t>
                </a: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s-CL" sz="1800" dirty="0" smtClean="0">
                  <a:latin typeface="+mj-lt"/>
                </a:endParaRP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s-CL" sz="1800" dirty="0" smtClean="0">
                    <a:latin typeface="+mj-lt"/>
                  </a:rPr>
                  <a:t>					</a:t>
                </a:r>
                <a:r>
                  <a:rPr lang="es-CL" sz="1800" dirty="0" smtClean="0">
                    <a:latin typeface="+mj-lt"/>
                  </a:rPr>
                  <a:t> el </a:t>
                </a:r>
                <a:r>
                  <a:rPr lang="es-CL" sz="1800" dirty="0" smtClean="0">
                    <a:latin typeface="+mj-lt"/>
                  </a:rPr>
                  <a:t>largo del conductor.</a:t>
                </a: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s-CL" sz="1800" dirty="0" smtClean="0">
                    <a:latin typeface="+mj-lt"/>
                  </a:rPr>
                  <a:t>	</a:t>
                </a:r>
              </a:p>
            </p:txBody>
          </p:sp>
        </mc:Choice>
        <mc:Fallback>
          <p:sp>
            <p:nvSpPr>
              <p:cNvPr id="4495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18864" y="1347936"/>
                <a:ext cx="7797552" cy="5105400"/>
              </a:xfrm>
              <a:blipFill rotWithShape="1">
                <a:blip r:embed="rId3"/>
                <a:stretch>
                  <a:fillRect t="-83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98306" y="4365104"/>
                <a:ext cx="20838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40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𝑯</m:t>
                      </m:r>
                      <m:r>
                        <a:rPr lang="es-AR" sz="4000" b="1" i="1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s-CL" sz="4000" b="1" i="1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∝∆</m:t>
                      </m:r>
                      <m:r>
                        <a:rPr lang="es-CL" sz="4000" b="1" i="1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𝑻</m:t>
                      </m:r>
                    </m:oMath>
                  </m:oMathPara>
                </a14:m>
                <a:endParaRPr lang="es-CL" sz="4000" b="1" i="1" dirty="0">
                  <a:solidFill>
                    <a:schemeClr val="tx2"/>
                  </a:solidFill>
                  <a:latin typeface="Cambria Math"/>
                  <a:ea typeface="Cambria Math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306" y="4365104"/>
                <a:ext cx="2083839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098306" y="4869160"/>
                <a:ext cx="179690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40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𝑯</m:t>
                      </m:r>
                      <m:r>
                        <a:rPr lang="es-AR" sz="4000" b="1" i="1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s-CL" sz="4000" b="1" i="1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∝</m:t>
                      </m:r>
                      <m:r>
                        <a:rPr lang="es-CL" sz="4000" b="1" i="1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𝑨</m:t>
                      </m:r>
                    </m:oMath>
                  </m:oMathPara>
                </a14:m>
                <a:endParaRPr lang="es-CL" sz="4000" b="1" i="1" dirty="0">
                  <a:solidFill>
                    <a:schemeClr val="tx2"/>
                  </a:solidFill>
                  <a:latin typeface="Cambria Math"/>
                  <a:ea typeface="Cambria Math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306" y="4869160"/>
                <a:ext cx="1796902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098306" y="5514230"/>
                <a:ext cx="230204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s-CL" sz="4000" b="1" dirty="0" smtClean="0">
                    <a:solidFill>
                      <a:schemeClr val="tx2"/>
                    </a:solidFill>
                    <a:ea typeface="Cambria Math"/>
                  </a:rPr>
                  <a:t>H  </a:t>
                </a:r>
                <a14:m>
                  <m:oMath xmlns:m="http://schemas.openxmlformats.org/officeDocument/2006/math">
                    <m:r>
                      <a:rPr lang="es-CL" sz="4000" b="1" i="1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∝</m:t>
                    </m:r>
                    <m:r>
                      <a:rPr lang="es-CL" sz="4000" b="1" i="1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es-CL" sz="4000" b="1" i="1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/</m:t>
                    </m:r>
                    <m:r>
                      <a:rPr lang="es-CL" sz="4000" b="1" i="1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𝑳</m:t>
                    </m:r>
                  </m:oMath>
                </a14:m>
                <a:r>
                  <a:rPr lang="es-CL" sz="4000" b="1" i="1" dirty="0" smtClean="0">
                    <a:solidFill>
                      <a:schemeClr val="tx2"/>
                    </a:solidFill>
                    <a:latin typeface="Cambria Math"/>
                    <a:ea typeface="Cambria Math"/>
                  </a:rPr>
                  <a:t> </a:t>
                </a:r>
                <a:endParaRPr lang="es-CL" sz="4000" b="1" i="1" dirty="0">
                  <a:solidFill>
                    <a:schemeClr val="tx2"/>
                  </a:solidFill>
                  <a:latin typeface="Cambria Math"/>
                  <a:ea typeface="Cambria Math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306" y="5514230"/>
                <a:ext cx="2302040" cy="707886"/>
              </a:xfrm>
              <a:prstGeom prst="rect">
                <a:avLst/>
              </a:prstGeom>
              <a:blipFill rotWithShape="1">
                <a:blip r:embed="rId6"/>
                <a:stretch>
                  <a:fillRect l="-9259" t="-15517" b="-3620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60F7D-800D-4D6A-8D80-ACB0A7F9ADBD}" type="datetime1">
              <a:rPr lang="es-CL" smtClean="0"/>
              <a:t>27-09-2020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537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5158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39552" y="2564904"/>
                <a:ext cx="8229600" cy="3683496"/>
              </a:xfrm>
            </p:spPr>
            <p:txBody>
              <a:bodyPr/>
              <a:lstStyle/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s-CL" sz="1800" dirty="0" smtClean="0">
                    <a:latin typeface="+mj-lt"/>
                  </a:rPr>
                  <a:t>	</a:t>
                </a:r>
                <a14:m>
                  <m:oMath xmlns:m="http://schemas.openxmlformats.org/officeDocument/2006/math">
                    <m:r>
                      <a:rPr lang="es-CL" b="1" i="1" dirty="0" smtClean="0">
                        <a:solidFill>
                          <a:schemeClr val="tx2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es-CL" sz="1800" dirty="0" smtClean="0">
                    <a:latin typeface="+mj-lt"/>
                  </a:rPr>
                  <a:t> es una constante conocida como la </a:t>
                </a:r>
                <a:r>
                  <a:rPr lang="es-CL" sz="1800" b="1" i="1" dirty="0" smtClean="0">
                    <a:solidFill>
                      <a:schemeClr val="tx2"/>
                    </a:solidFill>
                    <a:latin typeface="+mj-lt"/>
                  </a:rPr>
                  <a:t>conductividad térmica</a:t>
                </a:r>
                <a:r>
                  <a:rPr lang="es-CL" sz="1800" dirty="0" smtClean="0">
                    <a:solidFill>
                      <a:schemeClr val="tx2"/>
                    </a:solidFill>
                    <a:latin typeface="+mj-lt"/>
                  </a:rPr>
                  <a:t> </a:t>
                </a:r>
                <a:r>
                  <a:rPr lang="es-CL" sz="1800" dirty="0" smtClean="0">
                    <a:latin typeface="+mj-lt"/>
                  </a:rPr>
                  <a:t>del material y tiene unidades de </a:t>
                </a:r>
                <a14:m>
                  <m:oMath xmlns:m="http://schemas.openxmlformats.org/officeDocument/2006/math">
                    <m:r>
                      <a:rPr lang="es-CL" sz="1800" i="1" dirty="0" smtClean="0">
                        <a:latin typeface="Cambria Math"/>
                      </a:rPr>
                      <m:t>𝐽</m:t>
                    </m:r>
                    <m:r>
                      <a:rPr lang="es-CL" sz="1800" i="1" dirty="0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s-CL" sz="1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CL" sz="1800" b="0" i="1" dirty="0" smtClean="0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es-CL" sz="1800" b="0" i="1" dirty="0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s-CL" sz="1800" b="0" i="1" dirty="0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s-CL" sz="18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CL" sz="1800" b="0" i="1" dirty="0" smtClean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s-CL" sz="1800" b="0" i="1" dirty="0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s-CL" sz="1800" i="1" dirty="0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s-CL" sz="1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AR" sz="1800" b="0" i="1" dirty="0" smtClean="0">
                            <a:latin typeface="Cambria Math"/>
                          </a:rPr>
                          <m:t>𝐾</m:t>
                        </m:r>
                      </m:e>
                      <m:sup>
                        <m:r>
                          <a:rPr lang="es-CL" sz="1800" b="0" i="1" dirty="0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s-CL" sz="1800" dirty="0" smtClean="0">
                    <a:latin typeface="+mj-lt"/>
                  </a:rPr>
                  <a:t>.</a:t>
                </a: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s-CL" sz="1800" dirty="0" smtClean="0">
                  <a:latin typeface="+mj-lt"/>
                </a:endParaRP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s-CL" sz="1800" dirty="0" smtClean="0">
                  <a:latin typeface="+mj-lt"/>
                </a:endParaRPr>
              </a:p>
              <a:p>
                <a:pPr>
                  <a:spcBef>
                    <a:spcPct val="0"/>
                  </a:spcBef>
                  <a:buClrTx/>
                  <a:buNone/>
                </a:pPr>
                <a:r>
                  <a:rPr lang="es-CL" sz="1800" dirty="0" smtClean="0">
                    <a:latin typeface="+mj-lt"/>
                  </a:rPr>
                  <a:t>	En general, los metales son buenos conductores (tienen </a:t>
                </a:r>
                <a14:m>
                  <m:oMath xmlns:m="http://schemas.openxmlformats.org/officeDocument/2006/math">
                    <m:r>
                      <a:rPr lang="es-CL" b="1" i="1" dirty="0" smtClean="0">
                        <a:solidFill>
                          <a:schemeClr val="tx2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es-CL" sz="1800" dirty="0" smtClean="0">
                    <a:latin typeface="+mj-lt"/>
                  </a:rPr>
                  <a:t> alta), mientras que los no-metales y los gases son malos conductores (tienen </a:t>
                </a:r>
                <a14:m>
                  <m:oMath xmlns:m="http://schemas.openxmlformats.org/officeDocument/2006/math">
                    <m:r>
                      <a:rPr lang="es-CL" sz="1800" b="1" i="1" dirty="0">
                        <a:solidFill>
                          <a:schemeClr val="tx2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es-CL" sz="1600" dirty="0"/>
                  <a:t> </a:t>
                </a:r>
                <a:r>
                  <a:rPr lang="es-CL" sz="1800" dirty="0" smtClean="0">
                    <a:latin typeface="+mj-lt"/>
                  </a:rPr>
                  <a:t>baja).</a:t>
                </a:r>
              </a:p>
              <a:p>
                <a:pPr eaLnBrk="1" hangingPunct="1">
                  <a:buFont typeface="Wingdings" pitchFamily="-16" charset="2"/>
                  <a:buNone/>
                </a:pPr>
                <a:endParaRPr lang="es-CL" sz="1800" dirty="0" smtClean="0">
                  <a:latin typeface="+mj-lt"/>
                </a:endParaRPr>
              </a:p>
              <a:p>
                <a:pPr eaLnBrk="1" hangingPunct="1">
                  <a:buFont typeface="Wingdings" pitchFamily="-16" charset="2"/>
                  <a:buNone/>
                </a:pPr>
                <a:endParaRPr lang="es-CL" sz="1800" dirty="0" smtClean="0">
                  <a:latin typeface="+mj-lt"/>
                </a:endParaRPr>
              </a:p>
              <a:p>
                <a:pPr eaLnBrk="1" hangingPunct="1">
                  <a:buFont typeface="Wingdings" pitchFamily="-16" charset="2"/>
                  <a:buNone/>
                </a:pPr>
                <a:r>
                  <a:rPr lang="es-CL" sz="1800" dirty="0" smtClean="0">
                    <a:latin typeface="+mj-lt"/>
                  </a:rPr>
                  <a:t>		Cobre: </a:t>
                </a:r>
                <a14:m>
                  <m:oMath xmlns:m="http://schemas.openxmlformats.org/officeDocument/2006/math">
                    <m:r>
                      <a:rPr lang="es-CL" sz="1800" i="1" dirty="0" smtClean="0">
                        <a:latin typeface="Cambria Math"/>
                      </a:rPr>
                      <m:t>397</m:t>
                    </m:r>
                    <m:r>
                      <a:rPr lang="es-CL" sz="1800" b="0" i="1" dirty="0" smtClean="0">
                        <a:latin typeface="Cambria Math"/>
                      </a:rPr>
                      <m:t> </m:t>
                    </m:r>
                    <m:r>
                      <a:rPr lang="es-CL" sz="1800" i="1" dirty="0" smtClean="0">
                        <a:latin typeface="Cambria Math"/>
                      </a:rPr>
                      <m:t>𝐽</m:t>
                    </m:r>
                    <m:r>
                      <a:rPr lang="es-CL" sz="1800" i="1" dirty="0" smtClean="0">
                        <a:latin typeface="Cambria Math"/>
                      </a:rPr>
                      <m:t>/</m:t>
                    </m:r>
                    <m:r>
                      <a:rPr lang="es-CL" sz="1800" i="1" dirty="0" smtClean="0">
                        <a:latin typeface="Cambria Math"/>
                      </a:rPr>
                      <m:t>𝑠</m:t>
                    </m:r>
                    <m:r>
                      <a:rPr lang="es-CL" sz="1800" i="1" dirty="0" smtClean="0">
                        <a:latin typeface="Cambria Math"/>
                      </a:rPr>
                      <m:t> </m:t>
                    </m:r>
                    <m:r>
                      <a:rPr lang="es-CL" sz="1800" i="1" dirty="0" smtClean="0">
                        <a:latin typeface="Cambria Math"/>
                      </a:rPr>
                      <m:t>𝑚</m:t>
                    </m:r>
                    <m:r>
                      <a:rPr lang="es-CL" sz="1800" i="1" dirty="0" smtClean="0">
                        <a:latin typeface="Cambria Math"/>
                      </a:rPr>
                      <m:t> </m:t>
                    </m:r>
                    <m:r>
                      <a:rPr lang="es-AR" sz="1800" b="0" i="1" dirty="0" smtClean="0">
                        <a:latin typeface="Cambria Math"/>
                      </a:rPr>
                      <m:t>𝐾</m:t>
                    </m:r>
                  </m:oMath>
                </a14:m>
                <a:r>
                  <a:rPr lang="es-CL" sz="1800" dirty="0" smtClean="0">
                    <a:latin typeface="+mj-lt"/>
                  </a:rPr>
                  <a:t>		Aire: </a:t>
                </a:r>
                <a14:m>
                  <m:oMath xmlns:m="http://schemas.openxmlformats.org/officeDocument/2006/math">
                    <m:r>
                      <a:rPr lang="es-CL" sz="1800" i="1" dirty="0" smtClean="0">
                        <a:latin typeface="Cambria Math"/>
                      </a:rPr>
                      <m:t>0,0234 </m:t>
                    </m:r>
                    <m:r>
                      <a:rPr lang="es-CL" sz="1800" i="1" dirty="0" smtClean="0">
                        <a:latin typeface="Cambria Math"/>
                      </a:rPr>
                      <m:t>𝐽</m:t>
                    </m:r>
                    <m:r>
                      <a:rPr lang="es-CL" sz="1800" i="1" dirty="0" smtClean="0">
                        <a:latin typeface="Cambria Math"/>
                      </a:rPr>
                      <m:t>/</m:t>
                    </m:r>
                    <m:r>
                      <a:rPr lang="es-CL" sz="1800" i="1" dirty="0" smtClean="0">
                        <a:latin typeface="Cambria Math"/>
                      </a:rPr>
                      <m:t>𝑠</m:t>
                    </m:r>
                    <m:r>
                      <a:rPr lang="es-CL" sz="1800" i="1" dirty="0" smtClean="0">
                        <a:latin typeface="Cambria Math"/>
                      </a:rPr>
                      <m:t> </m:t>
                    </m:r>
                    <m:r>
                      <a:rPr lang="es-CL" sz="1800" i="1" dirty="0" smtClean="0">
                        <a:latin typeface="Cambria Math"/>
                      </a:rPr>
                      <m:t>𝑚</m:t>
                    </m:r>
                    <m:r>
                      <a:rPr lang="es-CL" sz="1800" i="1" dirty="0" smtClean="0">
                        <a:latin typeface="Cambria Math"/>
                      </a:rPr>
                      <m:t> </m:t>
                    </m:r>
                    <m:r>
                      <a:rPr lang="es-AR" sz="1800" b="0" i="1" dirty="0" smtClean="0">
                        <a:latin typeface="Cambria Math"/>
                      </a:rPr>
                      <m:t>𝐾</m:t>
                    </m:r>
                  </m:oMath>
                </a14:m>
                <a:endParaRPr lang="es-CL" sz="1800" dirty="0" smtClean="0">
                  <a:latin typeface="+mj-lt"/>
                </a:endParaRPr>
              </a:p>
              <a:p>
                <a:pPr eaLnBrk="1" hangingPunct="1">
                  <a:buFont typeface="Wingdings" pitchFamily="-16" charset="2"/>
                  <a:buNone/>
                </a:pPr>
                <a:r>
                  <a:rPr lang="es-CL" sz="1800" dirty="0" smtClean="0">
                    <a:latin typeface="+mj-lt"/>
                  </a:rPr>
                  <a:t>		Concreto: </a:t>
                </a:r>
                <a14:m>
                  <m:oMath xmlns:m="http://schemas.openxmlformats.org/officeDocument/2006/math">
                    <m:r>
                      <a:rPr lang="es-CL" sz="1800" i="1" dirty="0" smtClean="0">
                        <a:latin typeface="Cambria Math"/>
                      </a:rPr>
                      <m:t>1,3 </m:t>
                    </m:r>
                    <m:r>
                      <a:rPr lang="es-CL" sz="1800" i="1" dirty="0" smtClean="0">
                        <a:latin typeface="Cambria Math"/>
                      </a:rPr>
                      <m:t>𝐽</m:t>
                    </m:r>
                    <m:r>
                      <a:rPr lang="es-CL" sz="1800" i="1" dirty="0" smtClean="0">
                        <a:latin typeface="Cambria Math"/>
                      </a:rPr>
                      <m:t>/</m:t>
                    </m:r>
                    <m:r>
                      <a:rPr lang="es-CL" sz="1800" i="1" dirty="0" smtClean="0">
                        <a:latin typeface="Cambria Math"/>
                      </a:rPr>
                      <m:t>𝑠</m:t>
                    </m:r>
                    <m:r>
                      <a:rPr lang="es-CL" sz="1800" i="1" dirty="0" smtClean="0">
                        <a:latin typeface="Cambria Math"/>
                      </a:rPr>
                      <m:t> </m:t>
                    </m:r>
                    <m:r>
                      <a:rPr lang="es-CL" sz="1800" i="1" dirty="0" smtClean="0">
                        <a:latin typeface="Cambria Math"/>
                      </a:rPr>
                      <m:t>𝑚</m:t>
                    </m:r>
                    <m:r>
                      <a:rPr lang="es-CL" sz="1800" i="1" dirty="0" smtClean="0">
                        <a:latin typeface="Cambria Math"/>
                      </a:rPr>
                      <m:t> </m:t>
                    </m:r>
                    <m:r>
                      <a:rPr lang="es-AR" sz="1800" b="0" i="1" dirty="0" smtClean="0">
                        <a:latin typeface="Cambria Math"/>
                      </a:rPr>
                      <m:t>𝐾</m:t>
                    </m:r>
                  </m:oMath>
                </a14:m>
                <a:r>
                  <a:rPr lang="es-CL" sz="1800" dirty="0" smtClean="0">
                    <a:latin typeface="+mj-lt"/>
                  </a:rPr>
                  <a:t>		Asbesto:</a:t>
                </a:r>
                <a14:m>
                  <m:oMath xmlns:m="http://schemas.openxmlformats.org/officeDocument/2006/math">
                    <m:r>
                      <a:rPr lang="es-CL" sz="1800" i="1" dirty="0" smtClean="0">
                        <a:latin typeface="Cambria Math"/>
                      </a:rPr>
                      <m:t> 0,25 </m:t>
                    </m:r>
                    <m:r>
                      <a:rPr lang="es-CL" sz="1800" i="1" dirty="0" smtClean="0">
                        <a:latin typeface="Cambria Math"/>
                      </a:rPr>
                      <m:t>𝐽</m:t>
                    </m:r>
                    <m:r>
                      <a:rPr lang="es-CL" sz="1800" i="1" dirty="0" smtClean="0">
                        <a:latin typeface="Cambria Math"/>
                      </a:rPr>
                      <m:t>/</m:t>
                    </m:r>
                    <m:r>
                      <a:rPr lang="es-CL" sz="1800" i="1" dirty="0" smtClean="0">
                        <a:latin typeface="Cambria Math"/>
                      </a:rPr>
                      <m:t>𝑠</m:t>
                    </m:r>
                    <m:r>
                      <a:rPr lang="es-CL" sz="1800" i="1" dirty="0" smtClean="0">
                        <a:latin typeface="Cambria Math"/>
                      </a:rPr>
                      <m:t> </m:t>
                    </m:r>
                    <m:r>
                      <a:rPr lang="es-CL" sz="1800" i="1" dirty="0" smtClean="0">
                        <a:latin typeface="Cambria Math"/>
                      </a:rPr>
                      <m:t>𝑚</m:t>
                    </m:r>
                    <m:r>
                      <a:rPr lang="es-CL" sz="1800" i="1" dirty="0" smtClean="0">
                        <a:latin typeface="Cambria Math"/>
                      </a:rPr>
                      <m:t> </m:t>
                    </m:r>
                    <m:r>
                      <a:rPr lang="es-AR" sz="1800" b="0" i="1" dirty="0" smtClean="0">
                        <a:latin typeface="Cambria Math"/>
                      </a:rPr>
                      <m:t>𝐾</m:t>
                    </m:r>
                  </m:oMath>
                </a14:m>
                <a:endParaRPr lang="es-CL" sz="1800" dirty="0" smtClean="0">
                  <a:latin typeface="+mj-lt"/>
                </a:endParaRP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s-CL" sz="1800" dirty="0" smtClean="0">
                  <a:latin typeface="+mj-lt"/>
                </a:endParaRPr>
              </a:p>
            </p:txBody>
          </p:sp>
        </mc:Choice>
        <mc:Fallback>
          <p:sp>
            <p:nvSpPr>
              <p:cNvPr id="45158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39552" y="2564904"/>
                <a:ext cx="8229600" cy="3683496"/>
              </a:xfrm>
              <a:blipFill rotWithShape="1">
                <a:blip r:embed="rId3"/>
                <a:stretch>
                  <a:fillRect t="-166" r="-14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04664"/>
            <a:ext cx="7620000" cy="796950"/>
          </a:xfrm>
        </p:spPr>
        <p:txBody>
          <a:bodyPr>
            <a:normAutofit/>
          </a:bodyPr>
          <a:lstStyle/>
          <a:p>
            <a:pPr eaLnBrk="1" hangingPunct="1"/>
            <a:r>
              <a:rPr lang="es-CL" sz="4400" dirty="0" smtClean="0"/>
              <a:t>Conducción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555776" y="1484784"/>
                <a:ext cx="5199885" cy="1248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40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𝑯</m:t>
                      </m:r>
                      <m:r>
                        <a:rPr lang="es-CL" sz="4000" b="1" i="1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CL" sz="4000" b="1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CL" sz="4000" b="1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s-CL" sz="4000" b="1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𝑸</m:t>
                          </m:r>
                        </m:num>
                        <m:den>
                          <m:r>
                            <a:rPr lang="es-CL" sz="4000" b="1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s-CL" sz="4000" b="1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𝒕</m:t>
                          </m:r>
                        </m:den>
                      </m:f>
                      <m:r>
                        <a:rPr lang="es-CL" sz="4000" b="1" i="1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CL" sz="4000" b="1" i="1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𝒌𝑨</m:t>
                      </m:r>
                      <m:f>
                        <m:fPr>
                          <m:ctrlPr>
                            <a:rPr lang="es-CL" sz="4000" b="1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sz="4000" b="1" i="1">
                                  <a:solidFill>
                                    <a:schemeClr val="tx2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CL" sz="4000" b="1" i="1">
                                  <a:solidFill>
                                    <a:schemeClr val="tx2"/>
                                  </a:solidFill>
                                  <a:latin typeface="Cambria Math"/>
                                  <a:ea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CL" sz="4000" b="1" i="1">
                                  <a:solidFill>
                                    <a:schemeClr val="tx2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s-CL" sz="4000" b="1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CL" sz="4000" b="1" i="1">
                                  <a:solidFill>
                                    <a:schemeClr val="tx2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CL" sz="4000" b="1" i="1">
                                  <a:solidFill>
                                    <a:schemeClr val="tx2"/>
                                  </a:solidFill>
                                  <a:latin typeface="Cambria Math"/>
                                  <a:ea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CL" sz="4000" b="1" i="1">
                                  <a:solidFill>
                                    <a:schemeClr val="tx2"/>
                                  </a:solidFill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es-CL" sz="4000" b="1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𝑳</m:t>
                          </m:r>
                        </m:den>
                      </m:f>
                    </m:oMath>
                  </m:oMathPara>
                </a14:m>
                <a:endParaRPr lang="es-CL" sz="4000" b="1" i="1" dirty="0">
                  <a:solidFill>
                    <a:schemeClr val="tx2"/>
                  </a:solidFill>
                  <a:latin typeface="Cambria Math"/>
                  <a:ea typeface="Cambria Math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1484784"/>
                <a:ext cx="5199885" cy="124880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2DE9-D380-427B-BF8E-1F3792E0E4F1}" type="datetime1">
              <a:rPr lang="es-CL" smtClean="0"/>
              <a:t>27-09-2020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422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10972800">
                <a:moveTo>
                  <a:pt x="0" y="0"/>
                </a:moveTo>
                <a:lnTo>
                  <a:pt x="10972800" y="0"/>
                </a:lnTo>
              </a:path>
            </a:pathLst>
          </a:custGeom>
          <a:ln w="9144">
            <a:solidFill>
              <a:srgbClr val="9FB8CD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913" y="6432803"/>
            <a:ext cx="120015" cy="190500"/>
          </a:xfrm>
          <a:custGeom>
            <a:avLst/>
            <a:gdLst/>
            <a:ahLst/>
            <a:cxnLst/>
            <a:rect l="l" t="t" r="r" b="b"/>
            <a:pathLst>
              <a:path w="160020" h="190500">
                <a:moveTo>
                  <a:pt x="0" y="0"/>
                </a:moveTo>
                <a:lnTo>
                  <a:pt x="0" y="190500"/>
                </a:lnTo>
                <a:lnTo>
                  <a:pt x="160020" y="95250"/>
                </a:lnTo>
                <a:lnTo>
                  <a:pt x="0" y="0"/>
                </a:lnTo>
                <a:close/>
              </a:path>
            </a:pathLst>
          </a:custGeom>
          <a:solidFill>
            <a:srgbClr val="9F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16279" y="1768506"/>
            <a:ext cx="7081520" cy="3348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36800" y="505969"/>
            <a:ext cx="5917311" cy="9265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22062" y="73237"/>
            <a:ext cx="5524500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u="heavy" spc="-229" dirty="0">
                <a:uFill>
                  <a:solidFill>
                    <a:srgbClr val="000000"/>
                  </a:solidFill>
                </a:uFill>
              </a:rPr>
              <a:t>VALORES </a:t>
            </a:r>
            <a:r>
              <a:rPr sz="3300" u="heavy" spc="-175" dirty="0">
                <a:uFill>
                  <a:solidFill>
                    <a:srgbClr val="000000"/>
                  </a:solidFill>
                </a:uFill>
              </a:rPr>
              <a:t>DE </a:t>
            </a:r>
            <a:r>
              <a:rPr sz="3300" u="heavy" spc="-160" dirty="0">
                <a:uFill>
                  <a:solidFill>
                    <a:srgbClr val="000000"/>
                  </a:solidFill>
                </a:uFill>
              </a:rPr>
              <a:t>CONDUCTIVIDAD</a:t>
            </a:r>
            <a:r>
              <a:rPr sz="3300" u="heavy" spc="-40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300" u="heavy" spc="-190" dirty="0">
                <a:uFill>
                  <a:solidFill>
                    <a:srgbClr val="000000"/>
                  </a:solidFill>
                </a:uFill>
              </a:rPr>
              <a:t>TÉRMICA</a:t>
            </a:r>
            <a:endParaRPr sz="3300"/>
          </a:p>
        </p:txBody>
      </p:sp>
      <p:sp>
        <p:nvSpPr>
          <p:cNvPr id="7" name="object 7"/>
          <p:cNvSpPr/>
          <p:nvPr/>
        </p:nvSpPr>
        <p:spPr>
          <a:xfrm>
            <a:off x="2025395" y="1115567"/>
            <a:ext cx="5540121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7951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44624"/>
            <a:ext cx="7620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s-CL" sz="4400" dirty="0" smtClean="0"/>
              <a:t>Ejercicio: Conducción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363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39552" y="1613520"/>
                <a:ext cx="8229600" cy="2895600"/>
              </a:xfrm>
            </p:spPr>
            <p:txBody>
              <a:bodyPr/>
              <a:lstStyle/>
              <a:p>
                <a:pPr>
                  <a:spcBef>
                    <a:spcPct val="0"/>
                  </a:spcBef>
                  <a:buClrTx/>
                  <a:buNone/>
                </a:pPr>
                <a:r>
                  <a:rPr lang="es-CL" sz="1800" dirty="0" smtClean="0">
                    <a:latin typeface="+mj-lt"/>
                  </a:rPr>
                  <a:t>	Calcule la cantidad de calor que se transfiere en una hora a través de un muro de concreto de </a:t>
                </a:r>
                <a14:m>
                  <m:oMath xmlns:m="http://schemas.openxmlformats.org/officeDocument/2006/math">
                    <m:r>
                      <a:rPr lang="es-CL" sz="1800" i="1" dirty="0" smtClean="0">
                        <a:latin typeface="Cambria Math"/>
                      </a:rPr>
                      <m:t>2 </m:t>
                    </m:r>
                    <m:r>
                      <a:rPr lang="es-CL" sz="1800" i="1" dirty="0" smtClean="0">
                        <a:latin typeface="Cambria Math"/>
                      </a:rPr>
                      <m:t>𝑚</m:t>
                    </m:r>
                  </m:oMath>
                </a14:m>
                <a:r>
                  <a:rPr lang="es-CL" sz="1800" dirty="0" smtClean="0">
                    <a:latin typeface="+mj-lt"/>
                  </a:rPr>
                  <a:t> de altura, </a:t>
                </a:r>
                <a14:m>
                  <m:oMath xmlns:m="http://schemas.openxmlformats.org/officeDocument/2006/math">
                    <m:r>
                      <a:rPr lang="es-CL" sz="1800" i="1" dirty="0" smtClean="0">
                        <a:latin typeface="Cambria Math"/>
                      </a:rPr>
                      <m:t>3,65 </m:t>
                    </m:r>
                    <m:r>
                      <a:rPr lang="es-CL" sz="1800" i="1" dirty="0" smtClean="0">
                        <a:latin typeface="Cambria Math"/>
                      </a:rPr>
                      <m:t>𝑚</m:t>
                    </m:r>
                    <m:r>
                      <a:rPr lang="es-CL" sz="18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s-CL" sz="1800" dirty="0" smtClean="0">
                    <a:latin typeface="+mj-lt"/>
                  </a:rPr>
                  <a:t>de longitud, y </a:t>
                </a:r>
                <a14:m>
                  <m:oMath xmlns:m="http://schemas.openxmlformats.org/officeDocument/2006/math">
                    <m:r>
                      <a:rPr lang="es-CL" sz="1800" i="1" dirty="0" smtClean="0">
                        <a:latin typeface="Cambria Math"/>
                      </a:rPr>
                      <m:t>0,2 </m:t>
                    </m:r>
                    <m:r>
                      <a:rPr lang="es-CL" sz="1800" i="1" dirty="0" smtClean="0">
                        <a:latin typeface="Cambria Math"/>
                      </a:rPr>
                      <m:t>𝑚</m:t>
                    </m:r>
                  </m:oMath>
                </a14:m>
                <a:r>
                  <a:rPr lang="es-CL" sz="1800" dirty="0" smtClean="0">
                    <a:latin typeface="+mj-lt"/>
                  </a:rPr>
                  <a:t> de espesor si un lado del muro se mantiene a </a:t>
                </a:r>
                <a14:m>
                  <m:oMath xmlns:m="http://schemas.openxmlformats.org/officeDocument/2006/math">
                    <m:r>
                      <a:rPr lang="es-CL" sz="1800" i="1" dirty="0" smtClean="0">
                        <a:latin typeface="Cambria Math"/>
                      </a:rPr>
                      <m:t>20 </m:t>
                    </m:r>
                    <m:r>
                      <a:rPr lang="es-CL" sz="1800" i="1" baseline="30000" dirty="0" err="1" smtClean="0">
                        <a:latin typeface="Cambria Math"/>
                      </a:rPr>
                      <m:t>𝑜</m:t>
                    </m:r>
                    <m:r>
                      <a:rPr lang="es-CL" sz="1800" i="1" dirty="0" err="1" smtClean="0">
                        <a:latin typeface="Cambria Math"/>
                      </a:rPr>
                      <m:t>𝐶</m:t>
                    </m:r>
                    <m:r>
                      <a:rPr lang="es-CL" sz="18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s-CL" sz="1800" dirty="0" smtClean="0">
                    <a:latin typeface="+mj-lt"/>
                  </a:rPr>
                  <a:t>y el otro </a:t>
                </a:r>
                <a14:m>
                  <m:oMath xmlns:m="http://schemas.openxmlformats.org/officeDocument/2006/math">
                    <m:r>
                      <a:rPr lang="es-CL" sz="1800" i="1" dirty="0" smtClean="0">
                        <a:latin typeface="Cambria Math"/>
                      </a:rPr>
                      <m:t>𝑎</m:t>
                    </m:r>
                    <m:r>
                      <a:rPr lang="es-CL" sz="1800" i="1" dirty="0" smtClean="0">
                        <a:latin typeface="Cambria Math"/>
                      </a:rPr>
                      <m:t> 5 </m:t>
                    </m:r>
                    <m:r>
                      <a:rPr lang="es-CL" sz="1800" i="1" baseline="30000" dirty="0" err="1" smtClean="0">
                        <a:latin typeface="Cambria Math"/>
                      </a:rPr>
                      <m:t>𝑜</m:t>
                    </m:r>
                    <m:r>
                      <a:rPr lang="es-CL" sz="1800" i="1" dirty="0" err="1" smtClean="0">
                        <a:latin typeface="Cambria Math"/>
                      </a:rPr>
                      <m:t>𝐶</m:t>
                    </m:r>
                    <m:r>
                      <a:rPr lang="es-CL" sz="18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s-CL" sz="1800" dirty="0" smtClean="0">
                    <a:latin typeface="+mj-lt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sz="1800" b="0" i="0" dirty="0" smtClean="0">
                        <a:latin typeface="Cambria Math"/>
                      </a:rPr>
                      <m:t>k</m:t>
                    </m:r>
                    <m:r>
                      <a:rPr lang="es-CL" sz="1800" b="0" i="0" dirty="0" smtClean="0">
                        <a:latin typeface="Cambria Math"/>
                      </a:rPr>
                      <m:t>=</m:t>
                    </m:r>
                    <m:r>
                      <a:rPr lang="es-CL" sz="1800" i="1" dirty="0">
                        <a:latin typeface="Cambria Math"/>
                      </a:rPr>
                      <m:t>1,3 </m:t>
                    </m:r>
                    <m:r>
                      <a:rPr lang="es-CL" sz="1800" i="1" dirty="0">
                        <a:latin typeface="Cambria Math"/>
                      </a:rPr>
                      <m:t>𝐽</m:t>
                    </m:r>
                    <m:r>
                      <a:rPr lang="es-CL" sz="1800" i="1" dirty="0">
                        <a:latin typeface="Cambria Math"/>
                      </a:rPr>
                      <m:t>/</m:t>
                    </m:r>
                    <m:r>
                      <a:rPr lang="es-CL" sz="1800" i="1" dirty="0">
                        <a:latin typeface="Cambria Math"/>
                      </a:rPr>
                      <m:t>𝑠</m:t>
                    </m:r>
                    <m:r>
                      <a:rPr lang="es-CL" sz="1800" i="1" dirty="0">
                        <a:latin typeface="Cambria Math"/>
                      </a:rPr>
                      <m:t> </m:t>
                    </m:r>
                    <m:r>
                      <a:rPr lang="es-CL" sz="1800" i="1" dirty="0">
                        <a:latin typeface="Cambria Math"/>
                      </a:rPr>
                      <m:t>𝑚</m:t>
                    </m:r>
                    <m:r>
                      <a:rPr lang="es-CL" sz="1800" i="1" dirty="0">
                        <a:latin typeface="Cambria Math"/>
                      </a:rPr>
                      <m:t> </m:t>
                    </m:r>
                    <m:r>
                      <a:rPr lang="es-AR" sz="1800" b="0" i="1" dirty="0" smtClean="0">
                        <a:latin typeface="Cambria Math"/>
                      </a:rPr>
                      <m:t>𝐾</m:t>
                    </m:r>
                  </m:oMath>
                </a14:m>
                <a:r>
                  <a:rPr lang="es-CL" sz="1800" dirty="0" smtClean="0">
                    <a:latin typeface="+mj-lt"/>
                  </a:rPr>
                  <a:t>).</a:t>
                </a:r>
                <a:endParaRPr lang="es-CL" sz="1800" dirty="0" smtClean="0">
                  <a:latin typeface="+mj-lt"/>
                </a:endParaRPr>
              </a:p>
              <a:p>
                <a:pPr eaLnBrk="1" hangingPunct="1">
                  <a:buFont typeface="Wingdings" pitchFamily="-16" charset="2"/>
                  <a:buNone/>
                </a:pPr>
                <a:endParaRPr lang="es-CL" sz="1800" dirty="0" smtClean="0">
                  <a:latin typeface="+mj-lt"/>
                </a:endParaRP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s-CL" sz="1800" dirty="0" smtClean="0">
                  <a:latin typeface="+mj-lt"/>
                </a:endParaRPr>
              </a:p>
            </p:txBody>
          </p:sp>
        </mc:Choice>
        <mc:Fallback>
          <p:sp>
            <p:nvSpPr>
              <p:cNvPr id="4536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39552" y="1613520"/>
                <a:ext cx="8229600" cy="2895600"/>
              </a:xfrm>
              <a:blipFill rotWithShape="1">
                <a:blip r:embed="rId3"/>
                <a:stretch>
                  <a:fillRect t="-1053" r="-29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1903-AAE8-4055-BDD2-DA347B518A2F}" type="datetime1">
              <a:rPr lang="es-CL" smtClean="0"/>
              <a:t>27-09-2020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238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404664"/>
            <a:ext cx="7620000" cy="796950"/>
          </a:xfrm>
        </p:spPr>
        <p:txBody>
          <a:bodyPr>
            <a:normAutofit/>
          </a:bodyPr>
          <a:lstStyle/>
          <a:p>
            <a:pPr eaLnBrk="1" hangingPunct="1"/>
            <a:r>
              <a:rPr lang="es-CL" sz="4400" dirty="0" smtClean="0"/>
              <a:t>Convección</a:t>
            </a:r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2560"/>
            <a:ext cx="3117316" cy="2159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156" name="Picture 4" descr="Air rising and falling near a heater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76872"/>
            <a:ext cx="2729335" cy="338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58" name="Picture 6" descr="http://greenmaltese.com/wp-content/uploads/sites/20/2012/01/NIST-firefighter_convection_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19" y="3381375"/>
            <a:ext cx="4788024" cy="2958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60" name="Picture 8" descr="http://media.web.britannica.com/eb-media/25/163625-004-54C2B43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234" y="1197843"/>
            <a:ext cx="2153816" cy="215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4699-7F20-42AB-8E77-EBE2CEA5CCA5}" type="datetime1">
              <a:rPr lang="es-CL" smtClean="0"/>
              <a:t>27-09-2020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447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9552" y="1412776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CL" dirty="0" smtClean="0">
                <a:latin typeface="+mj-lt"/>
              </a:rPr>
              <a:t>Calentando las manos sobre una fogata: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CL" dirty="0" smtClean="0">
              <a:latin typeface="+mj-lt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s-CL" dirty="0" smtClean="0">
                <a:latin typeface="+mj-lt"/>
              </a:rPr>
              <a:t>	El aire que est</a:t>
            </a:r>
            <a:r>
              <a:rPr lang="es-CL" altLang="ja-JP" dirty="0" smtClean="0">
                <a:latin typeface="+mj-lt"/>
                <a:ea typeface="ＭＳ Ｐゴシック" pitchFamily="28" charset="-128"/>
              </a:rPr>
              <a:t>á directamente encima de las llamas se calienta y expande.  En consecuencia baja su densidad y el aire sube.  Esta masa de aire calienta las manos.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CL" altLang="ja-JP" dirty="0" smtClean="0">
              <a:latin typeface="+mj-lt"/>
              <a:ea typeface="ＭＳ Ｐゴシック" pitchFamily="28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s-CL" altLang="ja-JP" dirty="0" smtClean="0">
                <a:latin typeface="+mj-lt"/>
                <a:ea typeface="ＭＳ Ｐゴシック" pitchFamily="28" charset="-128"/>
              </a:rPr>
              <a:t>	El calor transferido por el movimiento de las moléculas o átomos de la sustancias de un lugar a otro se transmite por convección.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CL" altLang="ja-JP" dirty="0" smtClean="0">
              <a:latin typeface="+mj-lt"/>
              <a:ea typeface="ＭＳ Ｐゴシック" pitchFamily="28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s-CL" altLang="ja-JP" dirty="0" smtClean="0">
                <a:latin typeface="+mj-lt"/>
                <a:ea typeface="ＭＳ Ｐゴシック" pitchFamily="28" charset="-128"/>
              </a:rPr>
              <a:t>	Cuando el proceso ocurre por diferencias de densidad, se llama </a:t>
            </a:r>
            <a:r>
              <a:rPr lang="es-CL" altLang="ja-JP" dirty="0" smtClean="0">
                <a:solidFill>
                  <a:schemeClr val="tx2"/>
                </a:solidFill>
                <a:latin typeface="+mj-lt"/>
                <a:ea typeface="ＭＳ Ｐゴシック" pitchFamily="28" charset="-128"/>
              </a:rPr>
              <a:t>convección natural.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s-CL" dirty="0" smtClean="0">
                <a:latin typeface="+mj-lt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s-CL" dirty="0" smtClean="0">
                <a:latin typeface="+mj-lt"/>
              </a:rPr>
              <a:t>	Cuando una bomba o ventilador obliga a la sustancia caliente a moverse, </a:t>
            </a:r>
            <a:r>
              <a:rPr lang="es-CL" dirty="0" smtClean="0">
                <a:solidFill>
                  <a:schemeClr val="tx2"/>
                </a:solidFill>
                <a:latin typeface="+mj-lt"/>
              </a:rPr>
              <a:t>convecci</a:t>
            </a:r>
            <a:r>
              <a:rPr lang="es-CL" altLang="ja-JP" dirty="0" smtClean="0">
                <a:solidFill>
                  <a:schemeClr val="tx2"/>
                </a:solidFill>
                <a:latin typeface="+mj-lt"/>
                <a:ea typeface="ＭＳ Ｐゴシック" pitchFamily="28" charset="-128"/>
              </a:rPr>
              <a:t>ón forzada.</a:t>
            </a:r>
            <a:endParaRPr lang="es-CL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404664"/>
            <a:ext cx="7620000" cy="796950"/>
          </a:xfrm>
        </p:spPr>
        <p:txBody>
          <a:bodyPr>
            <a:normAutofit/>
          </a:bodyPr>
          <a:lstStyle/>
          <a:p>
            <a:pPr eaLnBrk="1" hangingPunct="1"/>
            <a:r>
              <a:rPr lang="es-CL" sz="4400" dirty="0" smtClean="0"/>
              <a:t>Convección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4109A-A8A3-47A1-9C6F-44D7A09421DE}" type="datetime1">
              <a:rPr lang="es-CL" smtClean="0"/>
              <a:t>27-09-2020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033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9446</TotalTime>
  <Words>278</Words>
  <Application>Microsoft Office PowerPoint</Application>
  <PresentationFormat>Presentación en pantalla (4:3)</PresentationFormat>
  <Paragraphs>124</Paragraphs>
  <Slides>14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Perspective</vt:lpstr>
      <vt:lpstr> Transferencia de Calor</vt:lpstr>
      <vt:lpstr>Potencia</vt:lpstr>
      <vt:lpstr>Presentación de PowerPoint</vt:lpstr>
      <vt:lpstr>Conducción</vt:lpstr>
      <vt:lpstr>Conducción</vt:lpstr>
      <vt:lpstr>VALORES DE CONDUCTIVIDAD TÉRMICA</vt:lpstr>
      <vt:lpstr>Ejercicio: Conducción</vt:lpstr>
      <vt:lpstr>Convección</vt:lpstr>
      <vt:lpstr>Convección</vt:lpstr>
      <vt:lpstr>APLICACIÓN DE LA CONVECCIÓN</vt:lpstr>
      <vt:lpstr>Presentación de PowerPoint</vt:lpstr>
      <vt:lpstr>Radiación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Aldo</dc:creator>
  <cp:lastModifiedBy>Microsoft</cp:lastModifiedBy>
  <cp:revision>470</cp:revision>
  <dcterms:created xsi:type="dcterms:W3CDTF">2014-03-04T21:20:46Z</dcterms:created>
  <dcterms:modified xsi:type="dcterms:W3CDTF">2020-09-28T03:33:22Z</dcterms:modified>
</cp:coreProperties>
</file>