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3"/>
    <p:sldId id="25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2965"/>
            <a:ext cx="10800000" cy="7056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661241"/>
            <a:ext cx="8915399" cy="1060856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135903"/>
            <a:ext cx="8915399" cy="1767760"/>
          </a:xfrm>
        </p:spPr>
        <p:txBody>
          <a:bodyPr>
            <a:noAutofit/>
          </a:bodyPr>
          <a:lstStyle/>
          <a:p>
            <a:r>
              <a:rPr lang="es-AR" sz="4400" u="sng" dirty="0"/>
              <a:t>UNIDAD 3</a:t>
            </a:r>
            <a:r>
              <a:rPr lang="es-AR" sz="4400" dirty="0"/>
              <a:t>:  </a:t>
            </a:r>
            <a:endParaRPr lang="es-AR" sz="4400" dirty="0"/>
          </a:p>
          <a:p>
            <a:r>
              <a:rPr lang="es-AR" sz="4400" dirty="0"/>
              <a:t>ADMINISTRACIÓN DEL PAÑOL</a:t>
            </a:r>
            <a:endParaRPr lang="es-AR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pr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cticos de 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4.5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Indicadores de gestión del pañol (KPI)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Algunos indicadores comunes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ndice de rotaci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inventario (consumo promedio / inventario 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	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promedio)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 de disponibilidad de 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tems cr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°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paradas por falta de repuestos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Diferencias encontradas en auditor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 y tecnologías recomendadas para la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Excel avanzado o Google Sheets (para pa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oles 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peque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os)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 ERP/MRP (SAP, Softland, Siesa, 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 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ManWinWin)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Sistemas con c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 de barras o RFID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Aplicaciones m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viles para inventarios en terreno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Buenas prácticas recomendadas</a:t>
            </a: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recomendadas para la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Capacitar 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inicial y periódicamente 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personal del pa</a:t>
            </a: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ol.</a:t>
            </a:r>
            <a:endParaRPr lang="en-US" altLang="es-MX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 orden f</a:t>
            </a: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sico y limpieza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lugar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s-MX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 auditor</a:t>
            </a: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peri</a:t>
            </a: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dicas.</a:t>
            </a:r>
            <a:endParaRPr lang="en-US" altLang="es-MX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Trabajar en conjunto con mantenimiento y compras.</a:t>
            </a:r>
            <a:endParaRPr lang="en-US" altLang="es-MX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Determinar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materiales obsoletos 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dar de baja 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es-AR" alt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	  	</a:t>
            </a:r>
            <a:r>
              <a:rPr lang="en-US" altLang="es-MX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 formal.</a:t>
            </a:r>
            <a:endParaRPr lang="en-US" altLang="es-MX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576775"/>
            <a:ext cx="8915399" cy="942536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8895" y="1652905"/>
            <a:ext cx="8915400" cy="5019040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 de la </a:t>
            </a: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Administración del 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Pañol de Mantenimiento</a:t>
            </a:r>
            <a:endParaRPr lang="es-AR" sz="32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arte esencial de la gesti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industrial, ya que garantiza la disponibilidad de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repuestos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y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materiales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necesarios para la operaci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continua de los equipos productivos.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bien gestionado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 tiempos muerto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s,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 p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rdidas por materiales mal almacenados o vencidos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 planificar mantenimientos preventivos y correctivos con eficiencia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576775"/>
            <a:ext cx="8915399" cy="942536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8895" y="1519555"/>
            <a:ext cx="8915400" cy="5019040"/>
          </a:xfrm>
        </p:spPr>
        <p:txBody>
          <a:bodyPr>
            <a:noAutofit/>
          </a:bodyPr>
          <a:lstStyle/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4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Definición: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pa</a:t>
            </a:r>
            <a:r>
              <a:rPr lang="en-US" alt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 de mantenimiento es el almac</a:t>
            </a:r>
            <a:r>
              <a:rPr lang="en-US" alt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o </a:t>
            </a:r>
            <a:r>
              <a:rPr lang="es-AR" alt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depósito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en-US" alt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</a:t>
            </a:r>
            <a:r>
              <a:rPr lang="es-AR" alt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donde se guardan y gestionan todos los materiales relacionados con el mantenimiento de equipos: </a:t>
            </a:r>
            <a:r>
              <a:rPr lang="en-US" altLang="es-MX" sz="4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repuestos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s-MX" sz="4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herramientas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s-MX" sz="4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lubricantes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s-MX" sz="4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consumibles</a:t>
            </a:r>
            <a:r>
              <a:rPr lang="en-US" altLang="es-MX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et</a:t>
            </a:r>
            <a:r>
              <a:rPr lang="es-AR" altLang="en-US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endParaRPr lang="es-AR" altLang="en-US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altLang="es-MX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576775"/>
            <a:ext cx="8915399" cy="942536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8895" y="1652905"/>
            <a:ext cx="8915400" cy="5019040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Objetivos principales: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Garantizar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disponibilidad oportuna de materiales cr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Mantener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control de inventario preciso.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Minimizar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costos de almacenamiento y compras urgentes.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mantenimiento preventivo y correctivo.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Prevenir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obsolescencia o deterioro de materiales.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576775"/>
            <a:ext cx="8915399" cy="942536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8895" y="1519555"/>
            <a:ext cx="8915400" cy="5152390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Funciones clave: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/>
          <p:nvPr>
            <p:custDataLst>
              <p:tags r:id="rId1"/>
            </p:custDataLst>
          </p:nvPr>
        </p:nvGraphicFramePr>
        <p:xfrm>
          <a:off x="2420620" y="2102485"/>
          <a:ext cx="8917940" cy="4656455"/>
        </p:xfrm>
        <a:graphic>
          <a:graphicData uri="http://schemas.openxmlformats.org/drawingml/2006/table">
            <a:tbl>
              <a:tblPr/>
              <a:tblGrid>
                <a:gridCol w="2656205"/>
                <a:gridCol w="6261735"/>
              </a:tblGrid>
              <a:tr h="48133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u="sng">
                          <a:latin typeface="Calibri" panose="020F0502020204030204"/>
                          <a:ea typeface="Calibri" panose="020F0502020204030204"/>
                        </a:rPr>
                        <a:t>Función</a:t>
                      </a:r>
                      <a:endParaRPr sz="18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u="sng">
                          <a:latin typeface="Calibri" panose="020F0502020204030204"/>
                          <a:ea typeface="Calibri" panose="020F0502020204030204"/>
                        </a:rPr>
                        <a:t>Descripción</a:t>
                      </a:r>
                      <a:endParaRPr sz="1800" b="1" u="sng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0134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Recepción de materiales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Verificar que lo recibido cumple con la orden de compra.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8196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Codificación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Asignar un código único y claro a cada ítem.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01345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Almacenamiento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Ordenar los materiales según tipo, criticidad, rotación.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2992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Registro y control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Usar sistemas (Excel, ERP, tarjetas Kardex) para registrar entradas y salidas.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2992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Entrega de materiales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Registrar responsable, hora, destino, y tipo de uso (preventivo, correctivo, etc).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2992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Reposición de stock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Revisión de stock mínimo-máximo y generación de solicitudes de compra.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00710"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Auditoría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Calibri" panose="020F0502020204030204"/>
                          <a:ea typeface="Calibri" panose="020F0502020204030204"/>
                        </a:rPr>
                        <a:t>Conteos cíclicos o generales para verificar existencia física.</a:t>
                      </a:r>
                      <a:endParaRPr sz="1800"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0" marR="0" marT="0" marB="0" anchor="ctr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pr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cticos de 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4.1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Codificaci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estructurada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utiliza un sistema de codificaci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para facilitar la b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squeda y control: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CAT-REP-MOT-003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CAT: Categor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(Repuesto)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REP: Subcategor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(Motor)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MOT: Tipo de equipo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- 003: N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mero secuencial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Evitamos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confusi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entre materiales similares (por ejemplo, motores de diferentes potencias o marcas).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pr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cticos de 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4.2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Co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ntrol de Stock - Mínimo y Máximo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 </a:t>
            </a:r>
            <a:r>
              <a:rPr lang="es-AR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s-MX" sz="36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Rodamiento SKF 6305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 m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nimo: 4 unidades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 m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ximo: 10 unidades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llega a 4, </a:t>
            </a:r>
            <a:r>
              <a:rPr lang="es-AR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hacer un pedido de compra o 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sistema genera autom</a:t>
            </a:r>
            <a:r>
              <a:rPr lang="en-US" alt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ticamente una solicitud de compra.</a:t>
            </a:r>
            <a:endParaRPr lang="en-US" altLang="es-MX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pr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cticos de 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4.3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Ficha Técnica y Trazabilidad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 tiene una ficha con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Foto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Proveedor habitual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Vida 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 estimada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Ubicaci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f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sica en el pa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71450"/>
            <a:ext cx="8915400" cy="869950"/>
          </a:xfrm>
        </p:spPr>
        <p:txBody>
          <a:bodyPr>
            <a:normAutofit/>
          </a:bodyPr>
          <a:lstStyle/>
          <a:p>
            <a:r>
              <a:rPr lang="es-AR" sz="4400" dirty="0"/>
              <a:t>ADMINISTRACIÓN DEL PAÑOL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9445" y="1041400"/>
            <a:ext cx="10281920" cy="5630545"/>
          </a:xfrm>
        </p:spPr>
        <p:txBody>
          <a:bodyPr>
            <a:noAutofit/>
          </a:bodyPr>
          <a:lstStyle/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Ejemplos pr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cticos de administraci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un pa</a:t>
            </a:r>
            <a:r>
              <a:rPr lang="en-US" altLang="en-US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n-US" altLang="es-MX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4.4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Registro de entrega y devolución de herramientas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un t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 retira una herramienta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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registra en una hoja o sistema con: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y hora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t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Herramienta entregada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(buena, observaciones)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6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 asegura el retorno y la trazabilidad.</a:t>
            </a:r>
            <a:endParaRPr lang="en-US" altLang="es-MX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TABLE_ENDDRAG_ORIGIN_RECT" val="702*359"/>
  <p:tag name="TABLE_ENDDRAG_RECT" val="190*165*702*359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4056</Words>
  <Application>WPS Presentation</Application>
  <PresentationFormat>Panorámica</PresentationFormat>
  <Paragraphs>136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SimSun</vt:lpstr>
      <vt:lpstr>Wingdings</vt:lpstr>
      <vt:lpstr>Wingdings 3</vt:lpstr>
      <vt:lpstr>Arial</vt:lpstr>
      <vt:lpstr>Calibri</vt:lpstr>
      <vt:lpstr>Times New Roman</vt:lpstr>
      <vt:lpstr>Symbol</vt:lpstr>
      <vt:lpstr>Calibri</vt:lpstr>
      <vt:lpstr>Century Gothic</vt:lpstr>
      <vt:lpstr>Microsoft YaHei</vt:lpstr>
      <vt:lpstr>Arial Unicode MS</vt:lpstr>
      <vt:lpstr>Espiral</vt:lpstr>
      <vt:lpstr>GESTIÓN DE MANTENIMIENTO II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  <vt:lpstr>ADMINISTRACIÓN DEL PAÑOL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18</cp:revision>
  <dcterms:created xsi:type="dcterms:W3CDTF">2025-08-19T22:15:00Z</dcterms:created>
  <dcterms:modified xsi:type="dcterms:W3CDTF">2026-02-09T19:37:10Z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4641444FA26540B294C44F81C25BBA92_13</vt:lpwstr>
  </property>
  <property fmtid="{D5CDD505-2E9C-101B-9397-08002B2CF9AE}" pid="3" name="KSOProductBuildVer">
    <vt:lpwstr>2058-12.2.0.23196</vt:lpwstr>
  </property>
</Properties>
</file>