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6" r:id="rId4"/>
    <p:sldId id="258" r:id="rId5"/>
    <p:sldId id="259" r:id="rId6"/>
    <p:sldId id="291" r:id="rId7"/>
    <p:sldId id="282" r:id="rId8"/>
    <p:sldId id="260" r:id="rId9"/>
    <p:sldId id="261" r:id="rId10"/>
    <p:sldId id="285" r:id="rId11"/>
    <p:sldId id="262" r:id="rId12"/>
    <p:sldId id="263" r:id="rId13"/>
    <p:sldId id="264" r:id="rId14"/>
    <p:sldId id="286" r:id="rId15"/>
    <p:sldId id="265" r:id="rId16"/>
    <p:sldId id="287" r:id="rId17"/>
    <p:sldId id="266" r:id="rId18"/>
    <p:sldId id="289" r:id="rId19"/>
    <p:sldId id="295" r:id="rId20"/>
    <p:sldId id="268" r:id="rId21"/>
    <p:sldId id="269" r:id="rId22"/>
    <p:sldId id="270" r:id="rId23"/>
    <p:sldId id="272" r:id="rId24"/>
    <p:sldId id="273" r:id="rId25"/>
    <p:sldId id="284" r:id="rId26"/>
    <p:sldId id="274" r:id="rId27"/>
    <p:sldId id="293" r:id="rId28"/>
    <p:sldId id="294" r:id="rId29"/>
    <p:sldId id="277" r:id="rId30"/>
    <p:sldId id="288" r:id="rId31"/>
    <p:sldId id="276" r:id="rId32"/>
    <p:sldId id="278" r:id="rId33"/>
    <p:sldId id="281" r:id="rId34"/>
    <p:sldId id="280" r:id="rId35"/>
    <p:sldId id="279" r:id="rId36"/>
    <p:sldId id="292" r:id="rId37"/>
  </p:sldIdLst>
  <p:sldSz cx="12192000" cy="6858000"/>
  <p:notesSz cx="12192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6" autoAdjust="0"/>
    <p:restoredTop sz="94660"/>
  </p:normalViewPr>
  <p:slideViewPr>
    <p:cSldViewPr>
      <p:cViewPr>
        <p:scale>
          <a:sx n="50" d="100"/>
          <a:sy n="50" d="100"/>
        </p:scale>
        <p:origin x="1206" y="3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30245" y="975487"/>
            <a:ext cx="6731508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8951"/>
            <a:ext cx="3444240" cy="5331460"/>
          </a:xfrm>
          <a:custGeom>
            <a:avLst/>
            <a:gdLst/>
            <a:ahLst/>
            <a:cxnLst/>
            <a:rect l="l" t="t" r="r" b="b"/>
            <a:pathLst>
              <a:path w="3444240" h="5331460">
                <a:moveTo>
                  <a:pt x="3444240" y="0"/>
                </a:moveTo>
                <a:lnTo>
                  <a:pt x="0" y="0"/>
                </a:lnTo>
                <a:lnTo>
                  <a:pt x="0" y="5330952"/>
                </a:lnTo>
                <a:lnTo>
                  <a:pt x="3444240" y="5330952"/>
                </a:lnTo>
                <a:lnTo>
                  <a:pt x="344424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0" y="5330952"/>
                </a:moveTo>
                <a:lnTo>
                  <a:pt x="376427" y="5330952"/>
                </a:lnTo>
                <a:lnTo>
                  <a:pt x="376427" y="0"/>
                </a:lnTo>
                <a:lnTo>
                  <a:pt x="0" y="0"/>
                </a:lnTo>
                <a:lnTo>
                  <a:pt x="0" y="5330952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17214" y="892556"/>
            <a:ext cx="159067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17214" y="1197711"/>
            <a:ext cx="8034020" cy="2282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0"/>
            <a:ext cx="9141460" cy="5334000"/>
          </a:xfrm>
          <a:custGeom>
            <a:avLst/>
            <a:gdLst/>
            <a:ahLst/>
            <a:cxnLst/>
            <a:rect l="l" t="t" r="r" b="b"/>
            <a:pathLst>
              <a:path w="9141460" h="5334000">
                <a:moveTo>
                  <a:pt x="9140952" y="0"/>
                </a:moveTo>
                <a:lnTo>
                  <a:pt x="0" y="0"/>
                </a:lnTo>
                <a:lnTo>
                  <a:pt x="0" y="5334000"/>
                </a:lnTo>
                <a:lnTo>
                  <a:pt x="9140952" y="5334000"/>
                </a:lnTo>
                <a:lnTo>
                  <a:pt x="914095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70492" y="762000"/>
            <a:ext cx="2921635" cy="5334000"/>
          </a:xfrm>
          <a:custGeom>
            <a:avLst/>
            <a:gdLst/>
            <a:ahLst/>
            <a:cxnLst/>
            <a:rect l="l" t="t" r="r" b="b"/>
            <a:pathLst>
              <a:path w="2921634" h="5334000">
                <a:moveTo>
                  <a:pt x="0" y="5334000"/>
                </a:moveTo>
                <a:lnTo>
                  <a:pt x="2921507" y="5334000"/>
                </a:lnTo>
                <a:lnTo>
                  <a:pt x="2921507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35907" y="2837434"/>
            <a:ext cx="42500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4340">
              <a:lnSpc>
                <a:spcPct val="100000"/>
              </a:lnSpc>
              <a:spcBef>
                <a:spcPts val="100"/>
              </a:spcBef>
            </a:pPr>
            <a:r>
              <a:rPr sz="3600" b="1" spc="-130" dirty="0">
                <a:solidFill>
                  <a:srgbClr val="FFFFFF"/>
                </a:solidFill>
                <a:latin typeface="Arial"/>
                <a:cs typeface="Arial"/>
              </a:rPr>
              <a:t>REGIMEN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3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200" dirty="0">
                <a:solidFill>
                  <a:srgbClr val="FFFFFF"/>
                </a:solidFill>
                <a:latin typeface="Arial"/>
                <a:cs typeface="Arial"/>
              </a:rPr>
              <a:t>LA  </a:t>
            </a:r>
            <a:r>
              <a:rPr sz="3600" b="1" spc="-34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3600" b="1" spc="-3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65" dirty="0">
                <a:solidFill>
                  <a:srgbClr val="FFFFFF"/>
                </a:solidFill>
                <a:latin typeface="Arial"/>
                <a:cs typeface="Arial"/>
              </a:rPr>
              <a:t>RGIA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395" dirty="0">
                <a:solidFill>
                  <a:srgbClr val="FFFFFF"/>
                </a:solidFill>
                <a:latin typeface="Arial"/>
                <a:cs typeface="Arial"/>
              </a:rPr>
              <a:t>ELECTRICA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14815" y="2486024"/>
            <a:ext cx="2625090" cy="168084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 indent="56515">
              <a:lnSpc>
                <a:spcPct val="100000"/>
              </a:lnSpc>
              <a:spcBef>
                <a:spcPts val="855"/>
              </a:spcBef>
              <a:tabLst>
                <a:tab pos="14605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Ley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24065	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año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1992</a:t>
            </a:r>
            <a:endParaRPr sz="2400" dirty="0">
              <a:latin typeface="Calibri"/>
              <a:cs typeface="Calibri"/>
            </a:endParaRPr>
          </a:p>
          <a:p>
            <a:pPr marL="952500" marR="109220" indent="-940435">
              <a:lnSpc>
                <a:spcPct val="100000"/>
              </a:lnSpc>
              <a:spcBef>
                <a:spcPts val="755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Decreto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186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año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1995</a:t>
            </a:r>
            <a:endParaRPr sz="2400" dirty="0">
              <a:latin typeface="Calibri"/>
              <a:cs typeface="Calibri"/>
            </a:endParaRPr>
          </a:p>
          <a:p>
            <a:pPr marL="48768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Resoluciones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83140" y="4749278"/>
            <a:ext cx="2339213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2400" spc="-5" dirty="0">
                <a:solidFill>
                  <a:srgbClr val="FFFFFF"/>
                </a:solidFill>
                <a:latin typeface="Calibri"/>
                <a:cs typeface="Calibri"/>
              </a:rPr>
              <a:t>Desintegración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2400" spc="-5" dirty="0">
                <a:solidFill>
                  <a:srgbClr val="FFFFFF"/>
                </a:solidFill>
                <a:latin typeface="Calibri"/>
                <a:cs typeface="Calibri"/>
              </a:rPr>
              <a:t>vertical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58951"/>
            <a:ext cx="4108704" cy="5337048"/>
          </a:xfrm>
          <a:prstGeom prst="rect">
            <a:avLst/>
          </a:prstGeom>
        </p:spPr>
      </p:pic>
      <p:sp>
        <p:nvSpPr>
          <p:cNvPr id="8" name="object 10"/>
          <p:cNvSpPr/>
          <p:nvPr/>
        </p:nvSpPr>
        <p:spPr>
          <a:xfrm>
            <a:off x="10373995" y="4302238"/>
            <a:ext cx="253365" cy="462280"/>
          </a:xfrm>
          <a:custGeom>
            <a:avLst/>
            <a:gdLst/>
            <a:ahLst/>
            <a:cxnLst/>
            <a:rect l="l" t="t" r="r" b="b"/>
            <a:pathLst>
              <a:path w="253364" h="462280">
                <a:moveTo>
                  <a:pt x="189737" y="0"/>
                </a:moveTo>
                <a:lnTo>
                  <a:pt x="189737" y="335279"/>
                </a:lnTo>
                <a:lnTo>
                  <a:pt x="252983" y="335279"/>
                </a:lnTo>
                <a:lnTo>
                  <a:pt x="126491" y="461772"/>
                </a:lnTo>
                <a:lnTo>
                  <a:pt x="0" y="335279"/>
                </a:lnTo>
                <a:lnTo>
                  <a:pt x="63245" y="335279"/>
                </a:lnTo>
                <a:lnTo>
                  <a:pt x="63245" y="0"/>
                </a:lnTo>
                <a:lnTo>
                  <a:pt x="189737" y="0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A037E93-DC17-CEF9-B9CF-6EAC9499F0B2}"/>
              </a:ext>
            </a:extLst>
          </p:cNvPr>
          <p:cNvSpPr txBox="1">
            <a:spLocks/>
          </p:cNvSpPr>
          <p:nvPr/>
        </p:nvSpPr>
        <p:spPr>
          <a:xfrm>
            <a:off x="727049" y="2834462"/>
            <a:ext cx="2397151" cy="107593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indent="360680">
              <a:lnSpc>
                <a:spcPts val="3890"/>
              </a:lnSpc>
              <a:spcBef>
                <a:spcPts val="590"/>
              </a:spcBef>
            </a:pPr>
            <a:r>
              <a:rPr lang="es-AR" sz="3600" kern="0" spc="-130" dirty="0">
                <a:solidFill>
                  <a:srgbClr val="FFFFFF"/>
                </a:solidFill>
                <a:latin typeface="Corbel"/>
                <a:cs typeface="Corbel"/>
              </a:rPr>
              <a:t>Mapa de Generadores </a:t>
            </a:r>
            <a:endParaRPr lang="es-AR" sz="3600" kern="0" dirty="0">
              <a:latin typeface="Corbel"/>
              <a:cs typeface="Corbe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5E24040-2284-DD07-F6AD-276913414EC7}"/>
              </a:ext>
            </a:extLst>
          </p:cNvPr>
          <p:cNvSpPr txBox="1"/>
          <p:nvPr/>
        </p:nvSpPr>
        <p:spPr>
          <a:xfrm>
            <a:off x="3795140" y="6380784"/>
            <a:ext cx="68728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rbel"/>
                <a:cs typeface="Corbel"/>
              </a:rPr>
              <a:t>*Imagen</a:t>
            </a:r>
            <a:r>
              <a:rPr sz="1200" spc="45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obtenida</a:t>
            </a:r>
            <a:r>
              <a:rPr sz="1200" spc="1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de</a:t>
            </a:r>
            <a:r>
              <a:rPr sz="1200" spc="30" dirty="0">
                <a:latin typeface="Corbel"/>
                <a:cs typeface="Corbel"/>
              </a:rPr>
              <a:t> </a:t>
            </a:r>
            <a:r>
              <a:rPr sz="1200" dirty="0" err="1">
                <a:latin typeface="Corbel"/>
                <a:cs typeface="Corbel"/>
              </a:rPr>
              <a:t>fuente</a:t>
            </a:r>
            <a:r>
              <a:rPr sz="1200" dirty="0">
                <a:latin typeface="Corbel"/>
                <a:cs typeface="Corbel"/>
              </a:rPr>
              <a:t>:</a:t>
            </a:r>
            <a:r>
              <a:rPr lang="en-US" sz="1200" dirty="0">
                <a:latin typeface="Corbel"/>
                <a:cs typeface="Corbel"/>
              </a:rPr>
              <a:t> https://www.argentina.gob.ar/enre/competencias-del-enre/generacion</a:t>
            </a:r>
            <a:endParaRPr sz="1200" dirty="0">
              <a:latin typeface="Corbel"/>
              <a:cs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CB358-2F22-7F1B-B6BD-41270F08F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10" y="66612"/>
            <a:ext cx="3637979" cy="62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8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049" y="3081350"/>
            <a:ext cx="2008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>
                <a:solidFill>
                  <a:srgbClr val="FFFFFF"/>
                </a:solidFill>
                <a:latin typeface="Corbel"/>
                <a:cs typeface="Corbel"/>
              </a:rPr>
              <a:t>Transporte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0914" y="739521"/>
            <a:ext cx="70948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16305" algn="l"/>
                <a:tab pos="1827530" algn="l"/>
                <a:tab pos="2676525" algn="l"/>
                <a:tab pos="3121660" algn="l"/>
                <a:tab pos="3705860" algn="l"/>
                <a:tab pos="4998085" algn="l"/>
                <a:tab pos="5441950" algn="l"/>
                <a:tab pos="6793865" algn="l"/>
              </a:tabLst>
            </a:pPr>
            <a:r>
              <a:rPr sz="2200" spc="-100" dirty="0">
                <a:latin typeface="Calibri"/>
                <a:cs typeface="Calibri"/>
              </a:rPr>
              <a:t>“</a:t>
            </a:r>
            <a:r>
              <a:rPr sz="2200" spc="-10" dirty="0">
                <a:latin typeface="Calibri"/>
                <a:cs typeface="Calibri"/>
              </a:rPr>
              <a:t>quie</a:t>
            </a:r>
            <a:r>
              <a:rPr sz="2200" spc="-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sie</a:t>
            </a:r>
            <a:r>
              <a:rPr sz="2200" spc="5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ti</a:t>
            </a:r>
            <a:r>
              <a:rPr sz="2200" spc="-15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ula</a:t>
            </a:r>
            <a:r>
              <a:rPr sz="2200" spc="-5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5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un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3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nc</a:t>
            </a:r>
            <a:r>
              <a:rPr sz="2200" spc="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si</a:t>
            </a:r>
            <a:r>
              <a:rPr sz="2200" dirty="0">
                <a:latin typeface="Calibri"/>
                <a:cs typeface="Calibri"/>
              </a:rPr>
              <a:t>ó</a:t>
            </a:r>
            <a:r>
              <a:rPr sz="2200" spc="-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t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an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po</a:t>
            </a:r>
            <a:r>
              <a:rPr sz="2200" spc="-5" dirty="0">
                <a:latin typeface="Calibri"/>
                <a:cs typeface="Calibri"/>
              </a:rPr>
              <a:t>r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5" dirty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48429" y="1040968"/>
            <a:ext cx="71558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45844" algn="l"/>
                <a:tab pos="2193290" algn="l"/>
                <a:tab pos="2627630" algn="l"/>
                <a:tab pos="4188460" algn="l"/>
                <a:tab pos="4660900" algn="l"/>
                <a:tab pos="5103495" algn="l"/>
                <a:tab pos="7016115" algn="l"/>
              </a:tabLst>
            </a:pPr>
            <a:r>
              <a:rPr sz="2200" spc="-5" dirty="0"/>
              <a:t>en</a:t>
            </a:r>
            <a:r>
              <a:rPr sz="2200" spc="-15" dirty="0"/>
              <a:t>e</a:t>
            </a:r>
            <a:r>
              <a:rPr sz="2200" spc="-30" dirty="0"/>
              <a:t>r</a:t>
            </a:r>
            <a:r>
              <a:rPr sz="2200" spc="-5" dirty="0"/>
              <a:t>gía</a:t>
            </a:r>
            <a:r>
              <a:rPr sz="2200" dirty="0"/>
              <a:t>	</a:t>
            </a:r>
            <a:r>
              <a:rPr sz="2200" spc="-5" dirty="0"/>
              <a:t>el</a:t>
            </a:r>
            <a:r>
              <a:rPr sz="2200" spc="-15" dirty="0"/>
              <a:t>é</a:t>
            </a:r>
            <a:r>
              <a:rPr sz="2200" spc="-5" dirty="0"/>
              <a:t>ctri</a:t>
            </a:r>
            <a:r>
              <a:rPr sz="2200" spc="-35" dirty="0"/>
              <a:t>c</a:t>
            </a:r>
            <a:r>
              <a:rPr sz="2200" spc="-5" dirty="0"/>
              <a:t>a</a:t>
            </a:r>
            <a:r>
              <a:rPr sz="2200" dirty="0"/>
              <a:t>	</a:t>
            </a:r>
            <a:r>
              <a:rPr sz="2200" spc="-10" dirty="0"/>
              <a:t>e</a:t>
            </a:r>
            <a:r>
              <a:rPr sz="2200" spc="-5" dirty="0"/>
              <a:t>s</a:t>
            </a:r>
            <a:r>
              <a:rPr sz="2200" dirty="0"/>
              <a:t>	</a:t>
            </a:r>
            <a:r>
              <a:rPr sz="2200" spc="-30" dirty="0"/>
              <a:t>r</a:t>
            </a:r>
            <a:r>
              <a:rPr sz="2200" spc="-5" dirty="0"/>
              <a:t>e</a:t>
            </a:r>
            <a:r>
              <a:rPr sz="2200" spc="5" dirty="0"/>
              <a:t>s</a:t>
            </a:r>
            <a:r>
              <a:rPr sz="2200" spc="-10" dirty="0"/>
              <a:t>pons</a:t>
            </a:r>
            <a:r>
              <a:rPr sz="2200" dirty="0"/>
              <a:t>a</a:t>
            </a:r>
            <a:r>
              <a:rPr sz="2200" spc="-20" dirty="0"/>
              <a:t>b</a:t>
            </a:r>
            <a:r>
              <a:rPr sz="2200" spc="-5" dirty="0"/>
              <a:t>le</a:t>
            </a:r>
            <a:r>
              <a:rPr sz="2200" dirty="0"/>
              <a:t>	d</a:t>
            </a:r>
            <a:r>
              <a:rPr sz="2200" spc="-5" dirty="0"/>
              <a:t>e</a:t>
            </a:r>
            <a:r>
              <a:rPr sz="2200" dirty="0"/>
              <a:t>	</a:t>
            </a:r>
            <a:r>
              <a:rPr sz="2200" spc="-5" dirty="0"/>
              <a:t>su</a:t>
            </a:r>
            <a:r>
              <a:rPr sz="2200" dirty="0"/>
              <a:t>	</a:t>
            </a:r>
            <a:r>
              <a:rPr sz="2200" spc="-5" dirty="0"/>
              <a:t>t</a:t>
            </a:r>
            <a:r>
              <a:rPr sz="2200" spc="-60" dirty="0"/>
              <a:t>r</a:t>
            </a:r>
            <a:r>
              <a:rPr sz="2200" spc="-5" dirty="0"/>
              <a:t>an</a:t>
            </a:r>
            <a:r>
              <a:rPr sz="2200" spc="-25" dirty="0"/>
              <a:t>s</a:t>
            </a:r>
            <a:r>
              <a:rPr sz="2200" spc="-55" dirty="0"/>
              <a:t>f</a:t>
            </a:r>
            <a:r>
              <a:rPr sz="2200" spc="-10" dirty="0"/>
              <a:t>ormació</a:t>
            </a:r>
            <a:r>
              <a:rPr sz="2200" spc="-5" dirty="0"/>
              <a:t>n</a:t>
            </a:r>
            <a:r>
              <a:rPr sz="2200" dirty="0"/>
              <a:t>	</a:t>
            </a:r>
            <a:r>
              <a:rPr sz="2200" spc="-5" dirty="0"/>
              <a:t>y</a:t>
            </a:r>
            <a:endParaRPr sz="2200"/>
          </a:p>
        </p:txBody>
      </p:sp>
      <p:sp>
        <p:nvSpPr>
          <p:cNvPr id="5" name="object 5"/>
          <p:cNvSpPr txBox="1"/>
          <p:nvPr/>
        </p:nvSpPr>
        <p:spPr>
          <a:xfrm>
            <a:off x="3948429" y="1343405"/>
            <a:ext cx="7158990" cy="172021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6350" algn="just">
              <a:lnSpc>
                <a:spcPts val="2380"/>
              </a:lnSpc>
              <a:spcBef>
                <a:spcPts val="390"/>
              </a:spcBef>
            </a:pPr>
            <a:r>
              <a:rPr sz="2200" spc="-10" dirty="0">
                <a:latin typeface="Calibri"/>
                <a:cs typeface="Calibri"/>
              </a:rPr>
              <a:t>transmisión </a:t>
            </a:r>
            <a:r>
              <a:rPr sz="2200" spc="-5" dirty="0">
                <a:latin typeface="Calibri"/>
                <a:cs typeface="Calibri"/>
              </a:rPr>
              <a:t>desde el </a:t>
            </a:r>
            <a:r>
              <a:rPr sz="2200" spc="-15" dirty="0">
                <a:latin typeface="Calibri"/>
                <a:cs typeface="Calibri"/>
              </a:rPr>
              <a:t>punto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20" dirty="0">
                <a:latin typeface="Calibri"/>
                <a:cs typeface="Calibri"/>
              </a:rPr>
              <a:t>entrega </a:t>
            </a:r>
            <a:r>
              <a:rPr sz="2200" spc="-10" dirty="0">
                <a:latin typeface="Calibri"/>
                <a:cs typeface="Calibri"/>
              </a:rPr>
              <a:t>por </a:t>
            </a:r>
            <a:r>
              <a:rPr sz="2200" spc="-5" dirty="0">
                <a:latin typeface="Calibri"/>
                <a:cs typeface="Calibri"/>
              </a:rPr>
              <a:t>el </a:t>
            </a:r>
            <a:r>
              <a:rPr sz="2200" spc="-10" dirty="0">
                <a:latin typeface="Calibri"/>
                <a:cs typeface="Calibri"/>
              </a:rPr>
              <a:t>generador </a:t>
            </a:r>
            <a:r>
              <a:rPr sz="2200" spc="-20" dirty="0">
                <a:latin typeface="Calibri"/>
                <a:cs typeface="Calibri"/>
              </a:rPr>
              <a:t>hasta 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punto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recepción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distribuidor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gran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usuarios”</a:t>
            </a:r>
            <a:endParaRPr sz="2200">
              <a:latin typeface="Calibri"/>
              <a:cs typeface="Calibri"/>
            </a:endParaRPr>
          </a:p>
          <a:p>
            <a:pPr marL="195580" marR="5080" indent="-182880" algn="just">
              <a:lnSpc>
                <a:spcPct val="90000"/>
              </a:lnSpc>
              <a:spcBef>
                <a:spcPts val="1160"/>
              </a:spcBef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-409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b="1" spc="-25" dirty="0">
                <a:solidFill>
                  <a:srgbClr val="40B9D2"/>
                </a:solidFill>
                <a:latin typeface="Calibri"/>
                <a:cs typeface="Calibri"/>
              </a:rPr>
              <a:t>Transporte Troncal</a:t>
            </a:r>
            <a:r>
              <a:rPr sz="2200" spc="-25" dirty="0">
                <a:latin typeface="Calibri"/>
                <a:cs typeface="Calibri"/>
              </a:rPr>
              <a:t>: </a:t>
            </a:r>
            <a:r>
              <a:rPr sz="2200" spc="-15" dirty="0">
                <a:latin typeface="Calibri"/>
                <a:cs typeface="Calibri"/>
              </a:rPr>
              <a:t>conjunto </a:t>
            </a:r>
            <a:r>
              <a:rPr sz="2200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instalaciones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transmisión </a:t>
            </a:r>
            <a:r>
              <a:rPr sz="2200" spc="-5" dirty="0">
                <a:latin typeface="Calibri"/>
                <a:cs typeface="Calibri"/>
              </a:rPr>
              <a:t> necesarias </a:t>
            </a:r>
            <a:r>
              <a:rPr sz="2200" spc="-20" dirty="0">
                <a:latin typeface="Calibri"/>
                <a:cs typeface="Calibri"/>
              </a:rPr>
              <a:t>para </a:t>
            </a:r>
            <a:r>
              <a:rPr sz="2200" spc="-15" dirty="0">
                <a:latin typeface="Calibri"/>
                <a:cs typeface="Calibri"/>
              </a:rPr>
              <a:t>prestar </a:t>
            </a:r>
            <a:r>
              <a:rPr sz="2200" spc="-5" dirty="0">
                <a:latin typeface="Calibri"/>
                <a:cs typeface="Calibri"/>
              </a:rPr>
              <a:t>el servicio </a:t>
            </a:r>
            <a:r>
              <a:rPr sz="2200" spc="-10" dirty="0">
                <a:latin typeface="Calibri"/>
                <a:cs typeface="Calibri"/>
              </a:rPr>
              <a:t>público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transporte de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energía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eléctrica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en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Alta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Tensión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(en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tensiones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=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+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220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kV)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1309" y="3004819"/>
            <a:ext cx="61245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8150" algn="l"/>
              </a:tabLst>
            </a:pPr>
            <a:r>
              <a:rPr sz="2200" spc="-15" dirty="0">
                <a:latin typeface="Calibri"/>
                <a:cs typeface="Calibri"/>
              </a:rPr>
              <a:t>entre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Regiones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Eléctricas.	TRANSENER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S.A.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8429" y="3458972"/>
            <a:ext cx="71589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83714" algn="l"/>
                <a:tab pos="2520950" algn="l"/>
                <a:tab pos="4262120" algn="l"/>
                <a:tab pos="5516245" algn="l"/>
                <a:tab pos="6857365" algn="l"/>
              </a:tabLst>
            </a:pPr>
            <a:r>
              <a:rPr sz="2200" spc="-141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6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b="1" spc="-110" dirty="0">
                <a:solidFill>
                  <a:srgbClr val="40B9D2"/>
                </a:solidFill>
                <a:latin typeface="Calibri"/>
                <a:cs typeface="Calibri"/>
              </a:rPr>
              <a:t>T</a:t>
            </a:r>
            <a:r>
              <a:rPr sz="2200" b="1" spc="-55" dirty="0">
                <a:solidFill>
                  <a:srgbClr val="40B9D2"/>
                </a:solidFill>
                <a:latin typeface="Calibri"/>
                <a:cs typeface="Calibri"/>
              </a:rPr>
              <a:t>r</a:t>
            </a:r>
            <a:r>
              <a:rPr sz="2200" b="1" spc="-5" dirty="0">
                <a:solidFill>
                  <a:srgbClr val="40B9D2"/>
                </a:solidFill>
                <a:latin typeface="Calibri"/>
                <a:cs typeface="Calibri"/>
              </a:rPr>
              <a:t>a</a:t>
            </a:r>
            <a:r>
              <a:rPr sz="2200" b="1" spc="-15" dirty="0">
                <a:solidFill>
                  <a:srgbClr val="40B9D2"/>
                </a:solidFill>
                <a:latin typeface="Calibri"/>
                <a:cs typeface="Calibri"/>
              </a:rPr>
              <a:t>n</a:t>
            </a:r>
            <a:r>
              <a:rPr sz="2200" b="1" spc="-5" dirty="0">
                <a:solidFill>
                  <a:srgbClr val="40B9D2"/>
                </a:solidFill>
                <a:latin typeface="Calibri"/>
                <a:cs typeface="Calibri"/>
              </a:rPr>
              <a:t>spor</a:t>
            </a:r>
            <a:r>
              <a:rPr sz="2200" b="1" spc="-25" dirty="0">
                <a:solidFill>
                  <a:srgbClr val="40B9D2"/>
                </a:solidFill>
                <a:latin typeface="Calibri"/>
                <a:cs typeface="Calibri"/>
              </a:rPr>
              <a:t>t</a:t>
            </a:r>
            <a:r>
              <a:rPr sz="2200" b="1" spc="-5" dirty="0">
                <a:solidFill>
                  <a:srgbClr val="40B9D2"/>
                </a:solidFill>
                <a:latin typeface="Calibri"/>
                <a:cs typeface="Calibri"/>
              </a:rPr>
              <a:t>e</a:t>
            </a:r>
            <a:r>
              <a:rPr sz="2200" b="1" dirty="0">
                <a:solidFill>
                  <a:srgbClr val="40B9D2"/>
                </a:solidFill>
                <a:latin typeface="Calibri"/>
                <a:cs typeface="Calibri"/>
              </a:rPr>
              <a:t>	p</a:t>
            </a:r>
            <a:r>
              <a:rPr sz="2200" b="1" spc="-5" dirty="0">
                <a:solidFill>
                  <a:srgbClr val="40B9D2"/>
                </a:solidFill>
                <a:latin typeface="Calibri"/>
                <a:cs typeface="Calibri"/>
              </a:rPr>
              <a:t>or</a:t>
            </a:r>
            <a:r>
              <a:rPr sz="2200" b="1" dirty="0">
                <a:solidFill>
                  <a:srgbClr val="40B9D2"/>
                </a:solidFill>
                <a:latin typeface="Calibri"/>
                <a:cs typeface="Calibri"/>
              </a:rPr>
              <a:t>	</a:t>
            </a:r>
            <a:r>
              <a:rPr sz="2200" b="1" spc="-10" dirty="0">
                <a:solidFill>
                  <a:srgbClr val="40B9D2"/>
                </a:solidFill>
                <a:latin typeface="Calibri"/>
                <a:cs typeface="Calibri"/>
              </a:rPr>
              <a:t>Di</a:t>
            </a:r>
            <a:r>
              <a:rPr sz="2200" b="1" spc="-25" dirty="0">
                <a:solidFill>
                  <a:srgbClr val="40B9D2"/>
                </a:solidFill>
                <a:latin typeface="Calibri"/>
                <a:cs typeface="Calibri"/>
              </a:rPr>
              <a:t>s</a:t>
            </a:r>
            <a:r>
              <a:rPr sz="2200" b="1" spc="-5" dirty="0">
                <a:solidFill>
                  <a:srgbClr val="40B9D2"/>
                </a:solidFill>
                <a:latin typeface="Calibri"/>
                <a:cs typeface="Calibri"/>
              </a:rPr>
              <a:t>tribución</a:t>
            </a:r>
            <a:r>
              <a:rPr sz="2200" b="1" dirty="0">
                <a:solidFill>
                  <a:srgbClr val="40B9D2"/>
                </a:solidFill>
                <a:latin typeface="Calibri"/>
                <a:cs typeface="Calibri"/>
              </a:rPr>
              <a:t>	</a:t>
            </a:r>
            <a:r>
              <a:rPr sz="2200" b="1" spc="-110" dirty="0">
                <a:solidFill>
                  <a:srgbClr val="40B9D2"/>
                </a:solidFill>
                <a:latin typeface="Calibri"/>
                <a:cs typeface="Calibri"/>
              </a:rPr>
              <a:t>T</a:t>
            </a:r>
            <a:r>
              <a:rPr sz="2200" b="1" spc="-35" dirty="0">
                <a:solidFill>
                  <a:srgbClr val="40B9D2"/>
                </a:solidFill>
                <a:latin typeface="Calibri"/>
                <a:cs typeface="Calibri"/>
              </a:rPr>
              <a:t>r</a:t>
            </a:r>
            <a:r>
              <a:rPr sz="2200" b="1" spc="-5" dirty="0">
                <a:solidFill>
                  <a:srgbClr val="40B9D2"/>
                </a:solidFill>
                <a:latin typeface="Calibri"/>
                <a:cs typeface="Calibri"/>
              </a:rPr>
              <a:t>o</a:t>
            </a:r>
            <a:r>
              <a:rPr sz="2200" b="1" spc="-15" dirty="0">
                <a:solidFill>
                  <a:srgbClr val="40B9D2"/>
                </a:solidFill>
                <a:latin typeface="Calibri"/>
                <a:cs typeface="Calibri"/>
              </a:rPr>
              <a:t>n</a:t>
            </a:r>
            <a:r>
              <a:rPr sz="2200" b="1" spc="-10" dirty="0">
                <a:solidFill>
                  <a:srgbClr val="40B9D2"/>
                </a:solidFill>
                <a:latin typeface="Calibri"/>
                <a:cs typeface="Calibri"/>
              </a:rPr>
              <a:t>c</a:t>
            </a:r>
            <a:r>
              <a:rPr sz="2200" b="1" spc="-20" dirty="0">
                <a:solidFill>
                  <a:srgbClr val="40B9D2"/>
                </a:solidFill>
                <a:latin typeface="Calibri"/>
                <a:cs typeface="Calibri"/>
              </a:rPr>
              <a:t>a</a:t>
            </a:r>
            <a:r>
              <a:rPr sz="2200" b="1" dirty="0">
                <a:solidFill>
                  <a:srgbClr val="40B9D2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latin typeface="Calibri"/>
                <a:cs typeface="Calibri"/>
              </a:rPr>
              <a:t>: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3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spc="5" dirty="0">
                <a:latin typeface="Calibri"/>
                <a:cs typeface="Calibri"/>
              </a:rPr>
              <a:t>j</a:t>
            </a:r>
            <a:r>
              <a:rPr sz="2200" spc="-10" dirty="0">
                <a:latin typeface="Calibri"/>
                <a:cs typeface="Calibri"/>
              </a:rPr>
              <a:t>u</a:t>
            </a:r>
            <a:r>
              <a:rPr sz="2200" spc="-35" dirty="0">
                <a:latin typeface="Calibri"/>
                <a:cs typeface="Calibri"/>
              </a:rPr>
              <a:t>nt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5" dirty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1309" y="3760419"/>
            <a:ext cx="6975475" cy="187007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60"/>
              </a:spcBef>
              <a:tabLst>
                <a:tab pos="3929379" algn="l"/>
              </a:tabLst>
            </a:pPr>
            <a:r>
              <a:rPr sz="2200" spc="-10" dirty="0">
                <a:latin typeface="Calibri"/>
                <a:cs typeface="Calibri"/>
              </a:rPr>
              <a:t>instalaciones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transmisión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en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tensiones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=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+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2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132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kV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4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dirty="0">
                <a:latin typeface="Calibri"/>
                <a:cs typeface="Calibri"/>
              </a:rPr>
              <a:t>400 </a:t>
            </a:r>
            <a:r>
              <a:rPr sz="2200" spc="-5" dirty="0">
                <a:latin typeface="Calibri"/>
                <a:cs typeface="Calibri"/>
              </a:rPr>
              <a:t>kV dirigidas a </a:t>
            </a:r>
            <a:r>
              <a:rPr sz="2200" spc="-10" dirty="0">
                <a:latin typeface="Calibri"/>
                <a:cs typeface="Calibri"/>
              </a:rPr>
              <a:t>vincular eléctricamente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Generadores,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Distribuidores</a:t>
            </a:r>
            <a:r>
              <a:rPr sz="2200" spc="-5" dirty="0">
                <a:latin typeface="Calibri"/>
                <a:cs typeface="Calibri"/>
              </a:rPr>
              <a:t> 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Grandes</a:t>
            </a:r>
            <a:r>
              <a:rPr sz="2200" spc="-5" dirty="0">
                <a:latin typeface="Calibri"/>
                <a:cs typeface="Calibri"/>
              </a:rPr>
              <a:t> Usuarios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entre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sí,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dentro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una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misma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Región</a:t>
            </a:r>
            <a:r>
              <a:rPr sz="2200" spc="1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Eléctrica.	</a:t>
            </a:r>
            <a:r>
              <a:rPr sz="2200" spc="-5" dirty="0">
                <a:latin typeface="Calibri"/>
                <a:cs typeface="Calibri"/>
              </a:rPr>
              <a:t>TRANSBA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S.A.,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TRANSNOA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S.A.,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TRANSNEA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S.A.,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DISTROCUYO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S.A.,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TRANSCOMAHE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S.A.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TRANSPA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S.A.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14438" y="3128010"/>
            <a:ext cx="702945" cy="172720"/>
          </a:xfrm>
          <a:custGeom>
            <a:avLst/>
            <a:gdLst/>
            <a:ahLst/>
            <a:cxnLst/>
            <a:rect l="l" t="t" r="r" b="b"/>
            <a:pathLst>
              <a:path w="702945" h="172720">
                <a:moveTo>
                  <a:pt x="0" y="43052"/>
                </a:moveTo>
                <a:lnTo>
                  <a:pt x="616457" y="43052"/>
                </a:lnTo>
                <a:lnTo>
                  <a:pt x="616457" y="0"/>
                </a:lnTo>
                <a:lnTo>
                  <a:pt x="702563" y="86105"/>
                </a:lnTo>
                <a:lnTo>
                  <a:pt x="616457" y="172212"/>
                </a:lnTo>
                <a:lnTo>
                  <a:pt x="616457" y="129159"/>
                </a:lnTo>
                <a:lnTo>
                  <a:pt x="0" y="129159"/>
                </a:lnTo>
                <a:lnTo>
                  <a:pt x="0" y="43052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32497" y="4804409"/>
            <a:ext cx="702945" cy="172720"/>
          </a:xfrm>
          <a:custGeom>
            <a:avLst/>
            <a:gdLst/>
            <a:ahLst/>
            <a:cxnLst/>
            <a:rect l="l" t="t" r="r" b="b"/>
            <a:pathLst>
              <a:path w="702945" h="172720">
                <a:moveTo>
                  <a:pt x="0" y="43052"/>
                </a:moveTo>
                <a:lnTo>
                  <a:pt x="616457" y="43052"/>
                </a:lnTo>
                <a:lnTo>
                  <a:pt x="616457" y="0"/>
                </a:lnTo>
                <a:lnTo>
                  <a:pt x="702563" y="86106"/>
                </a:lnTo>
                <a:lnTo>
                  <a:pt x="616457" y="172212"/>
                </a:lnTo>
                <a:lnTo>
                  <a:pt x="616457" y="129158"/>
                </a:lnTo>
                <a:lnTo>
                  <a:pt x="0" y="129158"/>
                </a:lnTo>
                <a:lnTo>
                  <a:pt x="0" y="43052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049" y="2834462"/>
            <a:ext cx="2009139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indent="360680">
              <a:lnSpc>
                <a:spcPts val="3890"/>
              </a:lnSpc>
              <a:spcBef>
                <a:spcPts val="590"/>
              </a:spcBef>
            </a:pPr>
            <a:r>
              <a:rPr sz="3600" spc="-13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600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e  </a:t>
            </a:r>
            <a:r>
              <a:rPr sz="3600" spc="-28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ransp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rt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endParaRPr sz="36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5140" y="6380784"/>
            <a:ext cx="68728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rbel"/>
                <a:cs typeface="Corbel"/>
              </a:rPr>
              <a:t>*Imagen</a:t>
            </a:r>
            <a:r>
              <a:rPr sz="1200" spc="45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obtenida</a:t>
            </a:r>
            <a:r>
              <a:rPr sz="1200" spc="1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de</a:t>
            </a:r>
            <a:r>
              <a:rPr sz="1200" spc="30" dirty="0">
                <a:latin typeface="Corbel"/>
                <a:cs typeface="Corbel"/>
              </a:rPr>
              <a:t> </a:t>
            </a:r>
            <a:r>
              <a:rPr sz="1200" dirty="0" err="1">
                <a:latin typeface="Corbel"/>
                <a:cs typeface="Corbel"/>
              </a:rPr>
              <a:t>fuente</a:t>
            </a:r>
            <a:r>
              <a:rPr sz="1200" dirty="0">
                <a:latin typeface="Corbel"/>
                <a:cs typeface="Corbel"/>
              </a:rPr>
              <a:t>:</a:t>
            </a:r>
            <a:r>
              <a:rPr lang="en-US" sz="1200" dirty="0">
                <a:latin typeface="Corbel"/>
                <a:cs typeface="Corbel"/>
              </a:rPr>
              <a:t> https://www.argentina.gob.ar/enre/competencias-del-enre/transporte</a:t>
            </a:r>
            <a:endParaRPr sz="1200" dirty="0">
              <a:latin typeface="Corbel"/>
              <a:cs typeface="Corbe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E866C-1F89-9437-E177-61E5401F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71497"/>
            <a:ext cx="4419600" cy="63092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492" y="3081350"/>
            <a:ext cx="2232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Distribución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8429" y="1926462"/>
            <a:ext cx="7158990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62230" algn="just">
              <a:lnSpc>
                <a:spcPts val="2380"/>
              </a:lnSpc>
              <a:spcBef>
                <a:spcPts val="390"/>
              </a:spcBef>
            </a:pPr>
            <a:r>
              <a:rPr sz="2200" spc="-25" dirty="0">
                <a:latin typeface="Calibri"/>
                <a:cs typeface="Calibri"/>
              </a:rPr>
              <a:t>“quien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dentro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dirty="0">
                <a:latin typeface="Calibri"/>
                <a:cs typeface="Calibri"/>
              </a:rPr>
              <a:t> su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área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concesión</a:t>
            </a:r>
            <a:r>
              <a:rPr sz="2200" spc="-5" dirty="0">
                <a:latin typeface="Calibri"/>
                <a:cs typeface="Calibri"/>
              </a:rPr>
              <a:t> 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responsable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abastecer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dirty="0">
                <a:latin typeface="Calibri"/>
                <a:cs typeface="Calibri"/>
              </a:rPr>
              <a:t>los </a:t>
            </a:r>
            <a:r>
              <a:rPr sz="2200" spc="-10" dirty="0">
                <a:latin typeface="Calibri"/>
                <a:cs typeface="Calibri"/>
              </a:rPr>
              <a:t>usuarios finales, que </a:t>
            </a:r>
            <a:r>
              <a:rPr sz="2200" dirty="0">
                <a:latin typeface="Calibri"/>
                <a:cs typeface="Calibri"/>
              </a:rPr>
              <a:t>no </a:t>
            </a:r>
            <a:r>
              <a:rPr sz="2200" spc="-15" dirty="0">
                <a:latin typeface="Calibri"/>
                <a:cs typeface="Calibri"/>
              </a:rPr>
              <a:t>tengan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spc="-15" dirty="0">
                <a:latin typeface="Calibri"/>
                <a:cs typeface="Calibri"/>
              </a:rPr>
              <a:t>facultad </a:t>
            </a:r>
            <a:r>
              <a:rPr sz="2200" spc="-10" dirty="0">
                <a:latin typeface="Calibri"/>
                <a:cs typeface="Calibri"/>
              </a:rPr>
              <a:t>de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contratar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 </a:t>
            </a:r>
            <a:r>
              <a:rPr sz="2200" spc="-15" dirty="0">
                <a:latin typeface="Calibri"/>
                <a:cs typeface="Calibri"/>
              </a:rPr>
              <a:t>suministro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forma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independiente”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8429" y="2864383"/>
            <a:ext cx="6831330" cy="199199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35"/>
              </a:spcBef>
            </a:pPr>
            <a:r>
              <a:rPr sz="2200" spc="-141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6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Calibri"/>
                <a:cs typeface="Calibri"/>
              </a:rPr>
              <a:t>EN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G</a:t>
            </a:r>
            <a:r>
              <a:rPr sz="2200" spc="-15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E </a:t>
            </a:r>
            <a:r>
              <a:rPr sz="2200" spc="-15" dirty="0">
                <a:latin typeface="Calibri"/>
                <a:cs typeface="Calibri"/>
              </a:rPr>
              <a:t>M</a:t>
            </a:r>
            <a:r>
              <a:rPr sz="2200" spc="-5" dirty="0">
                <a:latin typeface="Calibri"/>
                <a:cs typeface="Calibri"/>
              </a:rPr>
              <a:t>ISIO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35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.</a:t>
            </a:r>
            <a:r>
              <a:rPr sz="2200" spc="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940"/>
              </a:spcBef>
            </a:pPr>
            <a:r>
              <a:rPr sz="2200" spc="-141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6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Calibri"/>
                <a:cs typeface="Calibri"/>
              </a:rPr>
              <a:t>Se</a:t>
            </a:r>
            <a:r>
              <a:rPr sz="2200" spc="1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vicio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35" dirty="0">
                <a:latin typeface="Calibri"/>
                <a:cs typeface="Calibri"/>
              </a:rPr>
              <a:t>nt</a:t>
            </a:r>
            <a:r>
              <a:rPr sz="2200" spc="-5" dirty="0">
                <a:latin typeface="Calibri"/>
                <a:cs typeface="Calibri"/>
              </a:rPr>
              <a:t>eg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ado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ovin</a:t>
            </a:r>
            <a:r>
              <a:rPr sz="2200" spc="-1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ial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(S</a:t>
            </a:r>
            <a:r>
              <a:rPr sz="2200" spc="-15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P)</a:t>
            </a:r>
            <a:endParaRPr sz="2200" dirty="0">
              <a:latin typeface="Calibri"/>
              <a:cs typeface="Calibri"/>
            </a:endParaRPr>
          </a:p>
          <a:p>
            <a:pPr marL="195580" marR="5080" indent="-182880" algn="just">
              <a:lnSpc>
                <a:spcPts val="2380"/>
              </a:lnSpc>
              <a:spcBef>
                <a:spcPts val="1230"/>
              </a:spcBef>
            </a:pPr>
            <a:r>
              <a:rPr sz="2200" spc="-141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6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4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xi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e </a:t>
            </a:r>
            <a:r>
              <a:rPr sz="2200" spc="-10" dirty="0">
                <a:latin typeface="Calibri"/>
                <a:cs typeface="Calibri"/>
              </a:rPr>
              <a:t>nume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s </a:t>
            </a:r>
            <a:r>
              <a:rPr sz="2200" spc="-3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oo</a:t>
            </a:r>
            <a:r>
              <a:rPr sz="2200" spc="-10" dirty="0">
                <a:latin typeface="Calibri"/>
                <a:cs typeface="Calibri"/>
              </a:rPr>
              <a:t>pe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ti</a:t>
            </a:r>
            <a:r>
              <a:rPr sz="2200" spc="-45" dirty="0">
                <a:latin typeface="Calibri"/>
                <a:cs typeface="Calibri"/>
              </a:rPr>
              <a:t>v</a:t>
            </a:r>
            <a:r>
              <a:rPr sz="2200" spc="-5" dirty="0">
                <a:latin typeface="Calibri"/>
                <a:cs typeface="Calibri"/>
              </a:rPr>
              <a:t>as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ad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as</a:t>
            </a:r>
            <a:r>
              <a:rPr sz="2200" spc="-10" dirty="0">
                <a:latin typeface="Calibri"/>
                <a:cs typeface="Calibri"/>
              </a:rPr>
              <a:t> del  </a:t>
            </a:r>
            <a:r>
              <a:rPr sz="2200" dirty="0">
                <a:latin typeface="Calibri"/>
                <a:cs typeface="Calibri"/>
              </a:rPr>
              <a:t>servicio </a:t>
            </a:r>
            <a:r>
              <a:rPr sz="2200" spc="-5" dirty="0">
                <a:latin typeface="Calibri"/>
                <a:cs typeface="Calibri"/>
              </a:rPr>
              <a:t>en </a:t>
            </a:r>
            <a:r>
              <a:rPr sz="2200" spc="-10" dirty="0">
                <a:latin typeface="Calibri"/>
                <a:cs typeface="Calibri"/>
              </a:rPr>
              <a:t>forma </a:t>
            </a:r>
            <a:r>
              <a:rPr sz="2200" spc="-20" dirty="0">
                <a:latin typeface="Calibri"/>
                <a:cs typeface="Calibri"/>
              </a:rPr>
              <a:t>preexistente, </a:t>
            </a:r>
            <a:r>
              <a:rPr sz="2200" spc="-15" dirty="0">
                <a:latin typeface="Calibri"/>
                <a:cs typeface="Calibri"/>
              </a:rPr>
              <a:t>con </a:t>
            </a:r>
            <a:r>
              <a:rPr sz="2200" spc="-10" dirty="0">
                <a:latin typeface="Calibri"/>
                <a:cs typeface="Calibri"/>
              </a:rPr>
              <a:t>concesiones </a:t>
            </a:r>
            <a:r>
              <a:rPr sz="2200" spc="-15" dirty="0">
                <a:latin typeface="Calibri"/>
                <a:cs typeface="Calibri"/>
              </a:rPr>
              <a:t>otorgadas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municipios.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98C4A3-814B-EF95-C5EA-8BFC68649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891" y="1056943"/>
            <a:ext cx="5258109" cy="5643401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9020AE6-1F4C-3624-D370-91AD9B3FAD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7049" y="2834462"/>
            <a:ext cx="2009139" cy="1576072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indent="360680" algn="ctr">
              <a:lnSpc>
                <a:spcPts val="3890"/>
              </a:lnSpc>
              <a:spcBef>
                <a:spcPts val="590"/>
              </a:spcBef>
            </a:pPr>
            <a:r>
              <a:rPr sz="3600" spc="-13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600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e  </a:t>
            </a:r>
            <a:r>
              <a:rPr lang="en-US" sz="3600" spc="-285" dirty="0" err="1">
                <a:solidFill>
                  <a:srgbClr val="FFFFFF"/>
                </a:solidFill>
                <a:latin typeface="Corbel"/>
                <a:cs typeface="Corbel"/>
              </a:rPr>
              <a:t>Distribución</a:t>
            </a:r>
            <a:r>
              <a:rPr lang="en-US" sz="3600" spc="-285" dirty="0">
                <a:solidFill>
                  <a:srgbClr val="FFFFFF"/>
                </a:solidFill>
                <a:latin typeface="Corbel"/>
                <a:cs typeface="Corbel"/>
              </a:rPr>
              <a:t> Misiones</a:t>
            </a:r>
            <a:endParaRPr sz="3600" dirty="0">
              <a:latin typeface="Corbel"/>
              <a:cs typeface="Corbe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C8F57AB-C0CD-5AB5-BD39-FA408236D31F}"/>
              </a:ext>
            </a:extLst>
          </p:cNvPr>
          <p:cNvSpPr txBox="1"/>
          <p:nvPr/>
        </p:nvSpPr>
        <p:spPr>
          <a:xfrm>
            <a:off x="3200400" y="6380784"/>
            <a:ext cx="8077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rbel"/>
                <a:cs typeface="Corbel"/>
              </a:rPr>
              <a:t>*Imagen</a:t>
            </a:r>
            <a:r>
              <a:rPr sz="1200" spc="45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obtenida</a:t>
            </a:r>
            <a:r>
              <a:rPr sz="1200" spc="1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de</a:t>
            </a:r>
            <a:r>
              <a:rPr sz="1200" spc="30" dirty="0">
                <a:latin typeface="Corbel"/>
                <a:cs typeface="Corbel"/>
              </a:rPr>
              <a:t> </a:t>
            </a:r>
            <a:r>
              <a:rPr sz="1200" dirty="0" err="1">
                <a:latin typeface="Corbel"/>
                <a:cs typeface="Corbel"/>
              </a:rPr>
              <a:t>fuente</a:t>
            </a:r>
            <a:r>
              <a:rPr sz="1200" dirty="0">
                <a:latin typeface="Corbel"/>
                <a:cs typeface="Corbel"/>
              </a:rPr>
              <a:t>:</a:t>
            </a:r>
            <a:r>
              <a:rPr lang="en-US" sz="1200" dirty="0">
                <a:latin typeface="Corbel"/>
                <a:cs typeface="Corbel"/>
              </a:rPr>
              <a:t> https://www.energiademisiones.com.ar/wp-content/uploads/2021/12/LAT-132-Urbanas1.pdf</a:t>
            </a:r>
            <a:endParaRPr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9967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5169" y="2587878"/>
            <a:ext cx="161099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25400">
              <a:lnSpc>
                <a:spcPts val="3890"/>
              </a:lnSpc>
              <a:spcBef>
                <a:spcPts val="585"/>
              </a:spcBef>
            </a:pP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Grandes </a:t>
            </a:r>
            <a:r>
              <a:rPr sz="3600" spc="-7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600" spc="-7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ua</a:t>
            </a:r>
            <a:r>
              <a:rPr sz="3600" spc="-7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8429" y="868425"/>
            <a:ext cx="7154545" cy="202183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ts val="2380"/>
              </a:lnSpc>
              <a:spcBef>
                <a:spcPts val="390"/>
              </a:spcBef>
            </a:pPr>
            <a:r>
              <a:rPr sz="2200" spc="-20" dirty="0">
                <a:latin typeface="Calibri"/>
                <a:cs typeface="Calibri"/>
              </a:rPr>
              <a:t>“quienes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tienen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facultad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contratar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forma </a:t>
            </a:r>
            <a:r>
              <a:rPr sz="2200" spc="-10" dirty="0">
                <a:latin typeface="Calibri"/>
                <a:cs typeface="Calibri"/>
              </a:rPr>
              <a:t> independiente </a:t>
            </a:r>
            <a:r>
              <a:rPr sz="2200" spc="-5" dirty="0">
                <a:latin typeface="Calibri"/>
                <a:cs typeface="Calibri"/>
              </a:rPr>
              <a:t>y </a:t>
            </a:r>
            <a:r>
              <a:rPr sz="2200" spc="-20" dirty="0">
                <a:latin typeface="Calibri"/>
                <a:cs typeface="Calibri"/>
              </a:rPr>
              <a:t>para </a:t>
            </a:r>
            <a:r>
              <a:rPr sz="2200" spc="-10" dirty="0">
                <a:latin typeface="Calibri"/>
                <a:cs typeface="Calibri"/>
              </a:rPr>
              <a:t>consumo </a:t>
            </a:r>
            <a:r>
              <a:rPr sz="2200" spc="-15" dirty="0">
                <a:latin typeface="Calibri"/>
                <a:cs typeface="Calibri"/>
              </a:rPr>
              <a:t>propio </a:t>
            </a:r>
            <a:r>
              <a:rPr sz="2200" dirty="0">
                <a:latin typeface="Calibri"/>
                <a:cs typeface="Calibri"/>
              </a:rPr>
              <a:t>su </a:t>
            </a:r>
            <a:r>
              <a:rPr sz="2200" spc="-10" dirty="0">
                <a:latin typeface="Calibri"/>
                <a:cs typeface="Calibri"/>
              </a:rPr>
              <a:t>abastecimiento de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energía,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ya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sea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 </a:t>
            </a:r>
            <a:r>
              <a:rPr sz="2200" spc="-15" dirty="0">
                <a:latin typeface="Calibri"/>
                <a:cs typeface="Calibri"/>
              </a:rPr>
              <a:t>generador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distribuidor”</a:t>
            </a:r>
            <a:endParaRPr sz="2200">
              <a:latin typeface="Calibri"/>
              <a:cs typeface="Calibri"/>
            </a:endParaRPr>
          </a:p>
          <a:p>
            <a:pPr marL="12700" marR="44450">
              <a:lnSpc>
                <a:spcPts val="2380"/>
              </a:lnSpc>
              <a:spcBef>
                <a:spcPts val="1190"/>
              </a:spcBef>
            </a:pP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Secretaría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Energía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establece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módulos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potencia,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energía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demás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parámetros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técnicos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que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caracterizan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gran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usuario.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8429" y="2984118"/>
            <a:ext cx="7157720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5580" marR="5080" indent="-182880" algn="just">
              <a:lnSpc>
                <a:spcPts val="2380"/>
              </a:lnSpc>
              <a:spcBef>
                <a:spcPts val="390"/>
              </a:spcBef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-409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0B9D2"/>
                </a:solidFill>
                <a:latin typeface="Calibri"/>
                <a:cs typeface="Calibri"/>
              </a:rPr>
              <a:t>Gran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Usuario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B9D2"/>
                </a:solidFill>
                <a:latin typeface="Calibri"/>
                <a:cs typeface="Calibri"/>
              </a:rPr>
              <a:t>Mayor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(GUMA):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demanda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potencia </a:t>
            </a:r>
            <a:r>
              <a:rPr sz="2200" spc="-5" dirty="0">
                <a:latin typeface="Calibri"/>
                <a:cs typeface="Calibri"/>
              </a:rPr>
              <a:t> requerida mínima de 1 MW </a:t>
            </a:r>
            <a:r>
              <a:rPr sz="2200" spc="-35" dirty="0">
                <a:latin typeface="Calibri"/>
                <a:cs typeface="Calibri"/>
              </a:rPr>
              <a:t>(MEGAVATIOS), </a:t>
            </a:r>
            <a:r>
              <a:rPr sz="2200" spc="-5" dirty="0">
                <a:latin typeface="Calibri"/>
                <a:cs typeface="Calibri"/>
              </a:rPr>
              <a:t>un </a:t>
            </a:r>
            <a:r>
              <a:rPr sz="2200" spc="-10" dirty="0">
                <a:latin typeface="Calibri"/>
                <a:cs typeface="Calibri"/>
              </a:rPr>
              <a:t>consumo de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energía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para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consumo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propio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inferior</a:t>
            </a:r>
            <a:r>
              <a:rPr sz="2200" spc="-5" dirty="0">
                <a:latin typeface="Calibri"/>
                <a:cs typeface="Calibri"/>
              </a:rPr>
              <a:t> 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4380 MWh.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8429" y="4042028"/>
            <a:ext cx="179641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07415" algn="l"/>
              </a:tabLst>
            </a:pPr>
            <a:r>
              <a:rPr sz="2200" spc="-141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6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G</a:t>
            </a:r>
            <a:r>
              <a:rPr sz="2200" spc="-60" dirty="0">
                <a:solidFill>
                  <a:srgbClr val="40B9D2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an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Usuar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i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84290" y="4042028"/>
            <a:ext cx="52216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45515" algn="l"/>
                <a:tab pos="2174875" algn="l"/>
                <a:tab pos="2538095" algn="l"/>
                <a:tab pos="3772535" algn="l"/>
                <a:tab pos="4224020" algn="l"/>
              </a:tabLst>
            </a:pP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Menor	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(GUME)	</a:t>
            </a:r>
            <a:r>
              <a:rPr sz="2200" spc="-5" dirty="0">
                <a:latin typeface="Calibri"/>
                <a:cs typeface="Calibri"/>
              </a:rPr>
              <a:t>la	demanda	de	</a:t>
            </a:r>
            <a:r>
              <a:rPr sz="2200" spc="-10" dirty="0">
                <a:latin typeface="Calibri"/>
                <a:cs typeface="Calibri"/>
              </a:rPr>
              <a:t>potencia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8429" y="4223918"/>
            <a:ext cx="7155815" cy="123634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1040"/>
              </a:spcBef>
            </a:pPr>
            <a:r>
              <a:rPr sz="2200" spc="-5" dirty="0">
                <a:latin typeface="Calibri"/>
                <a:cs typeface="Calibri"/>
              </a:rPr>
              <a:t>requerida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debe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inferior</a:t>
            </a:r>
            <a:r>
              <a:rPr sz="2200" spc="-5" dirty="0">
                <a:latin typeface="Calibri"/>
                <a:cs typeface="Calibri"/>
              </a:rPr>
              <a:t> a </a:t>
            </a:r>
            <a:r>
              <a:rPr sz="2200" spc="-10" dirty="0">
                <a:latin typeface="Calibri"/>
                <a:cs typeface="Calibri"/>
              </a:rPr>
              <a:t>2MW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mayor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igual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 30 </a:t>
            </a:r>
            <a:r>
              <a:rPr sz="2200" spc="-10" dirty="0">
                <a:latin typeface="Calibri"/>
                <a:cs typeface="Calibri"/>
              </a:rPr>
              <a:t>kW</a:t>
            </a:r>
            <a:endParaRPr sz="2200" dirty="0">
              <a:latin typeface="Calibri"/>
              <a:cs typeface="Calibri"/>
            </a:endParaRPr>
          </a:p>
          <a:p>
            <a:pPr marL="12700" marR="5080" algn="ctr">
              <a:lnSpc>
                <a:spcPts val="2380"/>
              </a:lnSpc>
              <a:spcBef>
                <a:spcPts val="1235"/>
              </a:spcBef>
              <a:tabLst>
                <a:tab pos="257810" algn="l"/>
                <a:tab pos="953135" algn="l"/>
                <a:tab pos="1975485" algn="l"/>
                <a:tab pos="3207385" algn="l"/>
                <a:tab pos="4163060" algn="l"/>
                <a:tab pos="4507230" algn="l"/>
                <a:tab pos="5725160" algn="l"/>
                <a:tab pos="6158230" algn="l"/>
              </a:tabLst>
            </a:pPr>
            <a:r>
              <a:rPr sz="2200" spc="-141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	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G</a:t>
            </a:r>
            <a:r>
              <a:rPr sz="2200" spc="-60" dirty="0">
                <a:solidFill>
                  <a:srgbClr val="40B9D2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an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Usuar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i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	</a:t>
            </a:r>
            <a:r>
              <a:rPr sz="2200" spc="-50" dirty="0">
                <a:solidFill>
                  <a:srgbClr val="40B9D2"/>
                </a:solidFill>
                <a:latin typeface="Calibri"/>
                <a:cs typeface="Calibri"/>
              </a:rPr>
              <a:t>P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articul</a:t>
            </a:r>
            <a:r>
              <a:rPr sz="2200" spc="-20" dirty="0">
                <a:solidFill>
                  <a:srgbClr val="40B9D2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r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(GU</a:t>
            </a:r>
            <a:r>
              <a:rPr sz="2200" spc="-165" dirty="0">
                <a:solidFill>
                  <a:srgbClr val="40B9D2"/>
                </a:solidFill>
                <a:latin typeface="Calibri"/>
                <a:cs typeface="Calibri"/>
              </a:rPr>
              <a:t>P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A)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dirty="0">
                <a:latin typeface="Calibri"/>
                <a:cs typeface="Calibri"/>
              </a:rPr>
              <a:t>	de</a:t>
            </a:r>
            <a:r>
              <a:rPr sz="2200" spc="-5" dirty="0">
                <a:latin typeface="Calibri"/>
                <a:cs typeface="Calibri"/>
              </a:rPr>
              <a:t>manda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po</a:t>
            </a:r>
            <a:r>
              <a:rPr sz="2200" spc="-3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en</a:t>
            </a:r>
            <a:r>
              <a:rPr sz="2200" spc="-1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ia  requerida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debe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inferior</a:t>
            </a:r>
            <a:r>
              <a:rPr sz="2200" spc="-5" dirty="0">
                <a:latin typeface="Calibri"/>
                <a:cs typeface="Calibri"/>
              </a:rPr>
              <a:t> 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100 </a:t>
            </a:r>
            <a:r>
              <a:rPr sz="2200" spc="-10" dirty="0">
                <a:latin typeface="Calibri"/>
                <a:cs typeface="Calibri"/>
              </a:rPr>
              <a:t>kW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mayor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igual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 30 </a:t>
            </a:r>
            <a:r>
              <a:rPr sz="2200" spc="-105" dirty="0">
                <a:latin typeface="Calibri"/>
                <a:cs typeface="Calibri"/>
              </a:rPr>
              <a:t>Kw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384F7-9BEC-B00B-D319-30C509985766}"/>
              </a:ext>
            </a:extLst>
          </p:cNvPr>
          <p:cNvSpPr txBox="1"/>
          <p:nvPr/>
        </p:nvSpPr>
        <p:spPr>
          <a:xfrm>
            <a:off x="3810000" y="5943600"/>
            <a:ext cx="729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Ejemplos</a:t>
            </a:r>
            <a:r>
              <a:rPr lang="en-US" dirty="0"/>
              <a:t>: ACINDAR, AEROP ARGENTINA, ALTO PALERMO, TOYOTA, LOMA NEGRA, COTO. </a:t>
            </a:r>
            <a:endParaRPr lang="es-A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C59422-6A41-8770-C517-30968FE7FDD1}"/>
              </a:ext>
            </a:extLst>
          </p:cNvPr>
          <p:cNvSpPr txBox="1"/>
          <p:nvPr/>
        </p:nvSpPr>
        <p:spPr>
          <a:xfrm>
            <a:off x="3483136" y="824779"/>
            <a:ext cx="388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solidFill>
                  <a:schemeClr val="accent5"/>
                </a:solidFill>
              </a:rPr>
              <a:t>CENTRALES DE GENERACIÓN ELÉCTRICA CONECTADAS AL SISTEMA NACIONAL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BC27D-F7BF-58F8-93A0-0B38326E1B20}"/>
              </a:ext>
            </a:extLst>
          </p:cNvPr>
          <p:cNvSpPr txBox="1"/>
          <p:nvPr/>
        </p:nvSpPr>
        <p:spPr>
          <a:xfrm>
            <a:off x="3717235" y="1956483"/>
            <a:ext cx="3810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-</a:t>
            </a:r>
            <a:r>
              <a:rPr lang="es-AR" sz="1600" dirty="0"/>
              <a:t>Bernardo de Irigoyen </a:t>
            </a:r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DIESEL</a:t>
            </a:r>
          </a:p>
          <a:p>
            <a:r>
              <a:rPr lang="es-AR" sz="1600" dirty="0"/>
              <a:t>-Pindó Eco-Energía </a:t>
            </a:r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BIOMASA</a:t>
            </a:r>
          </a:p>
          <a:p>
            <a:r>
              <a:rPr lang="es-AR" sz="1600" dirty="0"/>
              <a:t>-</a:t>
            </a:r>
            <a:r>
              <a:rPr lang="es-AR" sz="1600" dirty="0" err="1"/>
              <a:t>Pto</a:t>
            </a:r>
            <a:r>
              <a:rPr lang="es-AR" sz="1600" dirty="0"/>
              <a:t>. Piray </a:t>
            </a:r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BIOMASA</a:t>
            </a:r>
            <a:endParaRPr lang="es-AR" sz="1600" dirty="0"/>
          </a:p>
          <a:p>
            <a:r>
              <a:rPr lang="es-AR" sz="1600" dirty="0"/>
              <a:t>-Central Térmica Alem </a:t>
            </a:r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DIESEL</a:t>
            </a:r>
          </a:p>
          <a:p>
            <a:r>
              <a:rPr lang="es-AR" sz="1600" dirty="0"/>
              <a:t>-Central Térmica Aristóbulo del Valle </a:t>
            </a:r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DIESEL</a:t>
            </a:r>
          </a:p>
          <a:p>
            <a:r>
              <a:rPr lang="es-AR" sz="1600" dirty="0"/>
              <a:t>-Oberá </a:t>
            </a:r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TURBOGAS</a:t>
            </a:r>
          </a:p>
          <a:p>
            <a:r>
              <a:rPr lang="es-AR" sz="1600" dirty="0"/>
              <a:t>-San Antonio - EMSA </a:t>
            </a:r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DIESEL</a:t>
            </a:r>
          </a:p>
          <a:p>
            <a:r>
              <a:rPr lang="es-AR" sz="1600" dirty="0"/>
              <a:t>-Cerro Azul </a:t>
            </a:r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BIOMASA</a:t>
            </a:r>
          </a:p>
          <a:p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-</a:t>
            </a:r>
            <a:r>
              <a:rPr lang="es-AR" sz="1600" dirty="0"/>
              <a:t>Central Térmica Wanda </a:t>
            </a:r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DIESEL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D32EE-EEF0-4198-75AC-8E9BB3704733}"/>
              </a:ext>
            </a:extLst>
          </p:cNvPr>
          <p:cNvSpPr txBox="1"/>
          <p:nvPr/>
        </p:nvSpPr>
        <p:spPr>
          <a:xfrm>
            <a:off x="7369336" y="861526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 </a:t>
            </a:r>
            <a:r>
              <a:rPr lang="es-AR" dirty="0">
                <a:solidFill>
                  <a:schemeClr val="accent5"/>
                </a:solidFill>
              </a:rPr>
              <a:t>CENTRALES AISLADAS Y AUTOGENERADORES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B14EB2-80EC-4506-F390-D3A5C8601E02}"/>
              </a:ext>
            </a:extLst>
          </p:cNvPr>
          <p:cNvSpPr txBox="1"/>
          <p:nvPr/>
        </p:nvSpPr>
        <p:spPr>
          <a:xfrm>
            <a:off x="44197" y="2228671"/>
            <a:ext cx="28514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AR" sz="36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Genera</a:t>
            </a:r>
            <a:r>
              <a:rPr lang="es-AR" sz="3600" kern="0" spc="-130" dirty="0" err="1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lang="es-AR" sz="3600" kern="0" spc="-130" dirty="0">
                <a:solidFill>
                  <a:srgbClr val="FFFFFF"/>
                </a:solidFill>
                <a:latin typeface="Corbel"/>
                <a:cs typeface="Corbel"/>
              </a:rPr>
              <a:t> de Energía  </a:t>
            </a:r>
          </a:p>
          <a:p>
            <a:r>
              <a:rPr lang="es-AR" sz="3600" kern="0" spc="-130" dirty="0">
                <a:solidFill>
                  <a:srgbClr val="FFFFFF"/>
                </a:solidFill>
                <a:latin typeface="Corbel"/>
              </a:rPr>
              <a:t>Misiones</a:t>
            </a:r>
            <a:endParaRPr lang="es-A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65AACD-1C62-3E71-6044-037C3CA55F68}"/>
              </a:ext>
            </a:extLst>
          </p:cNvPr>
          <p:cNvSpPr txBox="1"/>
          <p:nvPr/>
        </p:nvSpPr>
        <p:spPr>
          <a:xfrm>
            <a:off x="7380890" y="1899446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dirty="0"/>
              <a:t>-Establecimiento Don Guillermo S.R.L. </a:t>
            </a:r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TURBOVAPOR</a:t>
            </a:r>
            <a:r>
              <a:rPr lang="es-AR" sz="1600" dirty="0"/>
              <a:t> </a:t>
            </a:r>
          </a:p>
          <a:p>
            <a:r>
              <a:rPr lang="es-AR" sz="1600" dirty="0"/>
              <a:t>-Papel Misionero S.A.I.F.C. </a:t>
            </a:r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TURBOVAPOR</a:t>
            </a:r>
            <a:r>
              <a:rPr lang="es-AR" sz="1600" dirty="0"/>
              <a:t> </a:t>
            </a:r>
          </a:p>
          <a:p>
            <a:r>
              <a:rPr lang="es-AR" sz="1600" dirty="0"/>
              <a:t>-</a:t>
            </a:r>
            <a:r>
              <a:rPr lang="es-AR" sz="1600" dirty="0" err="1"/>
              <a:t>Piñalitos</a:t>
            </a:r>
            <a:r>
              <a:rPr lang="es-AR" sz="1600" dirty="0"/>
              <a:t> </a:t>
            </a:r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DIESEL</a:t>
            </a:r>
          </a:p>
          <a:p>
            <a:r>
              <a:rPr lang="es-AR" sz="1600" dirty="0"/>
              <a:t>-Saltito I </a:t>
            </a:r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HIDRAULICA</a:t>
            </a:r>
            <a:endParaRPr lang="es-AR" sz="1600" dirty="0"/>
          </a:p>
          <a:p>
            <a:r>
              <a:rPr lang="es-AR" sz="1600" dirty="0"/>
              <a:t>-Saltito II </a:t>
            </a:r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HIDRAULICA</a:t>
            </a:r>
            <a:r>
              <a:rPr lang="es-AR" sz="1600" dirty="0"/>
              <a:t> </a:t>
            </a:r>
          </a:p>
          <a:p>
            <a:r>
              <a:rPr lang="es-AR" sz="1600" dirty="0"/>
              <a:t>-San Pedro </a:t>
            </a:r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DIESEL</a:t>
            </a:r>
            <a:endParaRPr lang="es-AR" sz="1600" dirty="0"/>
          </a:p>
          <a:p>
            <a:r>
              <a:rPr lang="es-AR" sz="1600" dirty="0"/>
              <a:t> -</a:t>
            </a:r>
            <a:r>
              <a:rPr lang="es-AR" sz="1600" dirty="0" err="1"/>
              <a:t>Urugua</a:t>
            </a:r>
            <a:r>
              <a:rPr lang="es-AR" sz="1600" dirty="0"/>
              <a:t>-I </a:t>
            </a:r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HIDRAULICA</a:t>
            </a:r>
          </a:p>
          <a:p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- </a:t>
            </a:r>
            <a:r>
              <a:rPr lang="es-AR" sz="1600" spc="-20" dirty="0">
                <a:latin typeface="Calibri"/>
                <a:cs typeface="Calibri"/>
              </a:rPr>
              <a:t>Planta Solar Silicon </a:t>
            </a:r>
            <a:r>
              <a:rPr lang="es-AR" sz="1600" spc="-20" dirty="0">
                <a:solidFill>
                  <a:srgbClr val="40B9D2"/>
                </a:solidFill>
                <a:latin typeface="Calibri"/>
                <a:cs typeface="Calibri"/>
              </a:rPr>
              <a:t>FOTOVOLTAICA</a:t>
            </a:r>
          </a:p>
          <a:p>
            <a:endParaRPr lang="es-AR" sz="1600" spc="-20" dirty="0">
              <a:solidFill>
                <a:srgbClr val="40B9D2"/>
              </a:solidFill>
              <a:latin typeface="Calibri"/>
              <a:cs typeface="Calibri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0F2D3033-8EB3-3820-DCFD-BAE77D849726}"/>
              </a:ext>
            </a:extLst>
          </p:cNvPr>
          <p:cNvSpPr/>
          <p:nvPr/>
        </p:nvSpPr>
        <p:spPr>
          <a:xfrm rot="5400000">
            <a:off x="4978826" y="1531690"/>
            <a:ext cx="500869" cy="248920"/>
          </a:xfrm>
          <a:custGeom>
            <a:avLst/>
            <a:gdLst/>
            <a:ahLst/>
            <a:cxnLst/>
            <a:rect l="l" t="t" r="r" b="b"/>
            <a:pathLst>
              <a:path w="702945" h="172719">
                <a:moveTo>
                  <a:pt x="0" y="43052"/>
                </a:moveTo>
                <a:lnTo>
                  <a:pt x="616457" y="43052"/>
                </a:lnTo>
                <a:lnTo>
                  <a:pt x="616457" y="0"/>
                </a:lnTo>
                <a:lnTo>
                  <a:pt x="702563" y="86106"/>
                </a:lnTo>
                <a:lnTo>
                  <a:pt x="616457" y="172212"/>
                </a:lnTo>
                <a:lnTo>
                  <a:pt x="616457" y="129159"/>
                </a:lnTo>
                <a:lnTo>
                  <a:pt x="0" y="129159"/>
                </a:lnTo>
                <a:lnTo>
                  <a:pt x="0" y="43052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7185E186-B892-96E2-3864-2D1D5EE859C9}"/>
              </a:ext>
            </a:extLst>
          </p:cNvPr>
          <p:cNvSpPr/>
          <p:nvPr/>
        </p:nvSpPr>
        <p:spPr>
          <a:xfrm rot="5400000">
            <a:off x="8941825" y="1508646"/>
            <a:ext cx="500869" cy="248920"/>
          </a:xfrm>
          <a:custGeom>
            <a:avLst/>
            <a:gdLst/>
            <a:ahLst/>
            <a:cxnLst/>
            <a:rect l="l" t="t" r="r" b="b"/>
            <a:pathLst>
              <a:path w="702945" h="172719">
                <a:moveTo>
                  <a:pt x="0" y="43052"/>
                </a:moveTo>
                <a:lnTo>
                  <a:pt x="616457" y="43052"/>
                </a:lnTo>
                <a:lnTo>
                  <a:pt x="616457" y="0"/>
                </a:lnTo>
                <a:lnTo>
                  <a:pt x="702563" y="86106"/>
                </a:lnTo>
                <a:lnTo>
                  <a:pt x="616457" y="172212"/>
                </a:lnTo>
                <a:lnTo>
                  <a:pt x="616457" y="129159"/>
                </a:lnTo>
                <a:lnTo>
                  <a:pt x="0" y="129159"/>
                </a:lnTo>
                <a:lnTo>
                  <a:pt x="0" y="43052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548556-DCDE-E6ED-B8CB-646267BF8F95}"/>
              </a:ext>
            </a:extLst>
          </p:cNvPr>
          <p:cNvSpPr txBox="1"/>
          <p:nvPr/>
        </p:nvSpPr>
        <p:spPr>
          <a:xfrm>
            <a:off x="7447151" y="4958554"/>
            <a:ext cx="780393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-Yacyretá</a:t>
            </a:r>
            <a:r>
              <a:rPr lang="pt-BR" dirty="0"/>
              <a:t> </a:t>
            </a:r>
            <a:r>
              <a:rPr lang="pt-BR" sz="1600" spc="-20" dirty="0">
                <a:solidFill>
                  <a:srgbClr val="40B9D2"/>
                </a:solidFill>
                <a:latin typeface="Calibri"/>
                <a:cs typeface="Calibri"/>
              </a:rPr>
              <a:t>HIDRAULICA</a:t>
            </a:r>
          </a:p>
          <a:p>
            <a:r>
              <a:rPr lang="pt-BR" sz="1600" dirty="0"/>
              <a:t>-Salto Grande </a:t>
            </a:r>
            <a:r>
              <a:rPr lang="pt-BR" sz="1600" spc="-20" dirty="0">
                <a:solidFill>
                  <a:srgbClr val="40B9D2"/>
                </a:solidFill>
                <a:latin typeface="Calibri"/>
                <a:cs typeface="Calibri"/>
              </a:rPr>
              <a:t>HIDRAULICA</a:t>
            </a:r>
            <a:endParaRPr lang="es-AR" sz="1600" spc="-20" dirty="0">
              <a:solidFill>
                <a:srgbClr val="40B9D2"/>
              </a:solidFill>
              <a:latin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FEA506-5F64-983B-7356-8DEA01E645F9}"/>
              </a:ext>
            </a:extLst>
          </p:cNvPr>
          <p:cNvSpPr txBox="1"/>
          <p:nvPr/>
        </p:nvSpPr>
        <p:spPr>
          <a:xfrm>
            <a:off x="3624157" y="5243901"/>
            <a:ext cx="2961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 </a:t>
            </a:r>
            <a:r>
              <a:rPr lang="es-AR" dirty="0">
                <a:solidFill>
                  <a:schemeClr val="accent5"/>
                </a:solidFill>
              </a:rPr>
              <a:t>CENTRALES BINACIONALES</a:t>
            </a: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6EEEB88A-62A4-0A0B-AF02-1B0114BE0A39}"/>
              </a:ext>
            </a:extLst>
          </p:cNvPr>
          <p:cNvSpPr/>
          <p:nvPr/>
        </p:nvSpPr>
        <p:spPr>
          <a:xfrm>
            <a:off x="6602810" y="5266331"/>
            <a:ext cx="651956" cy="248920"/>
          </a:xfrm>
          <a:custGeom>
            <a:avLst/>
            <a:gdLst/>
            <a:ahLst/>
            <a:cxnLst/>
            <a:rect l="l" t="t" r="r" b="b"/>
            <a:pathLst>
              <a:path w="702945" h="172719">
                <a:moveTo>
                  <a:pt x="0" y="43052"/>
                </a:moveTo>
                <a:lnTo>
                  <a:pt x="616457" y="43052"/>
                </a:lnTo>
                <a:lnTo>
                  <a:pt x="616457" y="0"/>
                </a:lnTo>
                <a:lnTo>
                  <a:pt x="702563" y="86106"/>
                </a:lnTo>
                <a:lnTo>
                  <a:pt x="616457" y="172212"/>
                </a:lnTo>
                <a:lnTo>
                  <a:pt x="616457" y="129159"/>
                </a:lnTo>
                <a:lnTo>
                  <a:pt x="0" y="129159"/>
                </a:lnTo>
                <a:lnTo>
                  <a:pt x="0" y="43052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652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696" y="2094103"/>
            <a:ext cx="2776855" cy="20561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065" marR="5080" indent="-635" algn="ctr">
              <a:lnSpc>
                <a:spcPct val="90000"/>
              </a:lnSpc>
              <a:spcBef>
                <a:spcPts val="530"/>
              </a:spcBef>
            </a:pP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Genera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6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e  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energ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600" spc="-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6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part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r  </a:t>
            </a:r>
            <a:r>
              <a:rPr sz="3600" spc="-30" dirty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FUENTES </a:t>
            </a:r>
            <a:r>
              <a:rPr sz="36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80" dirty="0">
                <a:solidFill>
                  <a:srgbClr val="FFFFFF"/>
                </a:solidFill>
                <a:latin typeface="Corbel"/>
                <a:cs typeface="Corbel"/>
              </a:rPr>
              <a:t>RENOVABLES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5232" y="265557"/>
            <a:ext cx="6985634" cy="17536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94945" marR="5080" indent="-182880">
              <a:lnSpc>
                <a:spcPts val="2160"/>
              </a:lnSpc>
              <a:spcBef>
                <a:spcPts val="375"/>
              </a:spcBef>
            </a:pPr>
            <a:r>
              <a:rPr sz="2000" spc="-37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000" spc="-37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partir</a:t>
            </a:r>
            <a:r>
              <a:rPr sz="2000" dirty="0">
                <a:latin typeface="Calibri"/>
                <a:cs typeface="Calibri"/>
              </a:rPr>
              <a:t> de </a:t>
            </a:r>
            <a:r>
              <a:rPr sz="2000" spc="-5" dirty="0">
                <a:latin typeface="Calibri"/>
                <a:cs typeface="Calibri"/>
              </a:rPr>
              <a:t>1998, </a:t>
            </a:r>
            <a:r>
              <a:rPr sz="2000" spc="-10" dirty="0">
                <a:latin typeface="Calibri"/>
                <a:cs typeface="Calibri"/>
              </a:rPr>
              <a:t>proceso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normativo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para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regular la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generación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energía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por </a:t>
            </a:r>
            <a:r>
              <a:rPr sz="2000" spc="-10" dirty="0">
                <a:latin typeface="Calibri"/>
                <a:cs typeface="Calibri"/>
              </a:rPr>
              <a:t>fuente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renovable: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000" spc="-37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000" spc="-285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Calibri"/>
                <a:cs typeface="Calibri"/>
              </a:rPr>
              <a:t>Ley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lang="es-AR" sz="2000" dirty="0">
                <a:latin typeface="Calibri"/>
                <a:cs typeface="Calibri"/>
              </a:rPr>
              <a:t>Nº25.019</a:t>
            </a:r>
            <a:r>
              <a:rPr sz="2000" spc="-5" dirty="0">
                <a:latin typeface="Calibri"/>
                <a:cs typeface="Calibri"/>
              </a:rPr>
              <a:t> Régimen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Nacional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Energía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Eólica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Solar</a:t>
            </a:r>
            <a:r>
              <a:rPr lang="en-US" sz="2000" spc="-5" dirty="0">
                <a:latin typeface="Calibri"/>
                <a:cs typeface="Calibri"/>
              </a:rPr>
              <a:t> (1998)</a:t>
            </a:r>
            <a:endParaRPr sz="2000" dirty="0">
              <a:latin typeface="Calibri"/>
              <a:cs typeface="Calibri"/>
            </a:endParaRPr>
          </a:p>
          <a:p>
            <a:pPr marL="194945" marR="5080" indent="-182880" algn="just">
              <a:lnSpc>
                <a:spcPts val="2160"/>
              </a:lnSpc>
              <a:spcBef>
                <a:spcPts val="1230"/>
              </a:spcBef>
              <a:tabLst>
                <a:tab pos="688975" algn="l"/>
                <a:tab pos="1736089" algn="l"/>
                <a:tab pos="2144395" algn="l"/>
                <a:tab pos="3214370" algn="l"/>
                <a:tab pos="4262120" algn="l"/>
                <a:tab pos="4871720" algn="l"/>
                <a:tab pos="5203825" algn="l"/>
                <a:tab pos="5746115" algn="l"/>
                <a:tab pos="6155055" algn="l"/>
              </a:tabLst>
            </a:pPr>
            <a:r>
              <a:rPr sz="2000" spc="-128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lang="es-AR" sz="2000" spc="-5" dirty="0">
                <a:latin typeface="Calibri"/>
                <a:cs typeface="Calibri"/>
              </a:rPr>
              <a:t> L</a:t>
            </a:r>
            <a:r>
              <a:rPr lang="es-AR" sz="2000" spc="-20" dirty="0">
                <a:latin typeface="Calibri"/>
                <a:cs typeface="Calibri"/>
              </a:rPr>
              <a:t>e</a:t>
            </a:r>
            <a:r>
              <a:rPr lang="es-AR" sz="2000" dirty="0">
                <a:latin typeface="Calibri"/>
                <a:cs typeface="Calibri"/>
              </a:rPr>
              <a:t>y Nº26.190  </a:t>
            </a:r>
            <a:r>
              <a:rPr lang="es-AR" sz="2000" spc="-35" dirty="0">
                <a:latin typeface="Calibri"/>
                <a:cs typeface="Calibri"/>
              </a:rPr>
              <a:t>R</a:t>
            </a:r>
            <a:r>
              <a:rPr lang="es-AR" sz="2000" spc="-15" dirty="0">
                <a:latin typeface="Calibri"/>
                <a:cs typeface="Calibri"/>
              </a:rPr>
              <a:t>é</a:t>
            </a:r>
            <a:r>
              <a:rPr lang="es-AR" sz="2000" dirty="0">
                <a:latin typeface="Calibri"/>
                <a:cs typeface="Calibri"/>
              </a:rPr>
              <a:t>gim</a:t>
            </a:r>
            <a:r>
              <a:rPr lang="es-AR" sz="2000" spc="-10" dirty="0">
                <a:latin typeface="Calibri"/>
                <a:cs typeface="Calibri"/>
              </a:rPr>
              <a:t>e</a:t>
            </a:r>
            <a:r>
              <a:rPr lang="es-AR" sz="2000" dirty="0">
                <a:latin typeface="Calibri"/>
                <a:cs typeface="Calibri"/>
              </a:rPr>
              <a:t>n	de	</a:t>
            </a:r>
            <a:r>
              <a:rPr lang="es-AR" sz="2000" spc="-35" dirty="0">
                <a:latin typeface="Calibri"/>
                <a:cs typeface="Calibri"/>
              </a:rPr>
              <a:t>F</a:t>
            </a:r>
            <a:r>
              <a:rPr lang="es-AR" sz="2000" spc="-5" dirty="0">
                <a:latin typeface="Calibri"/>
                <a:cs typeface="Calibri"/>
              </a:rPr>
              <a:t>om</a:t>
            </a:r>
            <a:r>
              <a:rPr lang="es-AR" sz="2000" spc="-10" dirty="0">
                <a:latin typeface="Calibri"/>
                <a:cs typeface="Calibri"/>
              </a:rPr>
              <a:t>e</a:t>
            </a:r>
            <a:r>
              <a:rPr lang="es-AR" sz="2000" spc="-25" dirty="0">
                <a:latin typeface="Calibri"/>
                <a:cs typeface="Calibri"/>
              </a:rPr>
              <a:t>nt</a:t>
            </a:r>
            <a:r>
              <a:rPr lang="es-AR" sz="2000" dirty="0">
                <a:latin typeface="Calibri"/>
                <a:cs typeface="Calibri"/>
              </a:rPr>
              <a:t>o	Nacional	</a:t>
            </a:r>
            <a:r>
              <a:rPr lang="es-AR" sz="2000" spc="-5" dirty="0">
                <a:latin typeface="Calibri"/>
                <a:cs typeface="Calibri"/>
              </a:rPr>
              <a:t>pa</a:t>
            </a:r>
            <a:r>
              <a:rPr lang="es-AR" sz="2000" spc="-40" dirty="0">
                <a:latin typeface="Calibri"/>
                <a:cs typeface="Calibri"/>
              </a:rPr>
              <a:t>r</a:t>
            </a:r>
            <a:r>
              <a:rPr lang="es-AR" sz="2000" dirty="0">
                <a:latin typeface="Calibri"/>
                <a:cs typeface="Calibri"/>
              </a:rPr>
              <a:t>a </a:t>
            </a:r>
            <a:r>
              <a:rPr lang="es-AR" sz="2000" spc="-5" dirty="0">
                <a:latin typeface="Calibri"/>
                <a:cs typeface="Calibri"/>
              </a:rPr>
              <a:t>e</a:t>
            </a:r>
            <a:r>
              <a:rPr lang="es-AR" sz="2000" dirty="0">
                <a:latin typeface="Calibri"/>
                <a:cs typeface="Calibri"/>
              </a:rPr>
              <a:t>l	</a:t>
            </a:r>
            <a:r>
              <a:rPr lang="es-AR" sz="2000" spc="-5" dirty="0">
                <a:latin typeface="Calibri"/>
                <a:cs typeface="Calibri"/>
              </a:rPr>
              <a:t>Us</a:t>
            </a:r>
            <a:r>
              <a:rPr lang="es-AR" sz="2000" dirty="0">
                <a:latin typeface="Calibri"/>
                <a:cs typeface="Calibri"/>
              </a:rPr>
              <a:t>o	de	</a:t>
            </a:r>
            <a:r>
              <a:rPr lang="es-AR" sz="2000" spc="-10" dirty="0">
                <a:latin typeface="Calibri"/>
                <a:cs typeface="Calibri"/>
              </a:rPr>
              <a:t>F</a:t>
            </a:r>
            <a:r>
              <a:rPr lang="es-AR" sz="2000" spc="-5" dirty="0">
                <a:latin typeface="Calibri"/>
                <a:cs typeface="Calibri"/>
              </a:rPr>
              <a:t>ue</a:t>
            </a:r>
            <a:r>
              <a:rPr lang="es-AR" sz="2000" spc="-20" dirty="0">
                <a:latin typeface="Calibri"/>
                <a:cs typeface="Calibri"/>
              </a:rPr>
              <a:t>n</a:t>
            </a:r>
            <a:r>
              <a:rPr lang="es-AR" sz="2000" spc="-25" dirty="0">
                <a:latin typeface="Calibri"/>
                <a:cs typeface="Calibri"/>
              </a:rPr>
              <a:t>t</a:t>
            </a:r>
            <a:r>
              <a:rPr lang="es-AR" sz="2000" spc="5" dirty="0">
                <a:latin typeface="Calibri"/>
                <a:cs typeface="Calibri"/>
              </a:rPr>
              <a:t>e</a:t>
            </a:r>
            <a:r>
              <a:rPr lang="es-AR" sz="2000" dirty="0">
                <a:latin typeface="Calibri"/>
                <a:cs typeface="Calibri"/>
              </a:rPr>
              <a:t>s  </a:t>
            </a:r>
            <a:r>
              <a:rPr lang="es-AR" sz="2000" spc="-10" dirty="0">
                <a:latin typeface="Calibri"/>
                <a:cs typeface="Calibri"/>
              </a:rPr>
              <a:t>Renovables </a:t>
            </a:r>
            <a:r>
              <a:rPr lang="es-AR" sz="2000" dirty="0">
                <a:latin typeface="Calibri"/>
                <a:cs typeface="Calibri"/>
              </a:rPr>
              <a:t>de</a:t>
            </a:r>
            <a:r>
              <a:rPr lang="es-AR" sz="2000" spc="-10" dirty="0">
                <a:latin typeface="Calibri"/>
                <a:cs typeface="Calibri"/>
              </a:rPr>
              <a:t> </a:t>
            </a:r>
            <a:r>
              <a:rPr lang="es-AR" sz="2000" spc="-5" dirty="0">
                <a:latin typeface="Calibri"/>
                <a:cs typeface="Calibri"/>
              </a:rPr>
              <a:t>Energía (2006)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5232" y="2094433"/>
            <a:ext cx="6986270" cy="2242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spc="-37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000" spc="-28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Calibri"/>
                <a:cs typeface="Calibri"/>
              </a:rPr>
              <a:t>Licitación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Pública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Nacional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Internacional,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mediante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programa</a:t>
            </a:r>
            <a:endParaRPr sz="2000" dirty="0">
              <a:latin typeface="Calibri"/>
              <a:cs typeface="Calibri"/>
            </a:endParaRPr>
          </a:p>
          <a:p>
            <a:pPr marL="194945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denominado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“GENREN”.</a:t>
            </a:r>
            <a:r>
              <a:rPr lang="en-US" sz="2000" spc="-25" dirty="0">
                <a:latin typeface="Calibri"/>
                <a:cs typeface="Calibri"/>
              </a:rPr>
              <a:t> (2009)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spc="-37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000" spc="-28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lang="en-US" sz="2000" spc="-28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Contratos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Abastecimientos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CAMMESA.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960"/>
              </a:spcBef>
            </a:pPr>
            <a:r>
              <a:rPr sz="2000" spc="-37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000" spc="-275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Calibri"/>
                <a:cs typeface="Calibri"/>
              </a:rPr>
              <a:t>Ley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27.191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que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introdujo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importantes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modificaciones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Ley</a:t>
            </a:r>
            <a:endParaRPr sz="2000" dirty="0">
              <a:latin typeface="Calibri"/>
              <a:cs typeface="Calibri"/>
            </a:endParaRPr>
          </a:p>
          <a:p>
            <a:pPr marL="194945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26.190.</a:t>
            </a:r>
            <a:r>
              <a:rPr lang="en-US" sz="2000" dirty="0">
                <a:latin typeface="Calibri"/>
                <a:cs typeface="Calibri"/>
              </a:rPr>
              <a:t> (2015)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000" spc="-128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000" spc="18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ión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º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136</a:t>
            </a:r>
            <a:r>
              <a:rPr sz="2000" spc="5" dirty="0">
                <a:latin typeface="Calibri"/>
                <a:cs typeface="Calibri"/>
              </a:rPr>
              <a:t>/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5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6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P</a:t>
            </a:r>
            <a:r>
              <a:rPr sz="2200" spc="-35" dirty="0">
                <a:solidFill>
                  <a:srgbClr val="40B9D2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og</a:t>
            </a:r>
            <a:r>
              <a:rPr sz="2200" spc="-55" dirty="0">
                <a:solidFill>
                  <a:srgbClr val="40B9D2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ama</a:t>
            </a:r>
            <a:r>
              <a:rPr sz="2200" spc="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40B9D2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en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vAr</a:t>
            </a:r>
            <a:r>
              <a:rPr sz="2400" dirty="0">
                <a:solidFill>
                  <a:srgbClr val="40B9D2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9000" y="4411904"/>
            <a:ext cx="4589652" cy="187435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60"/>
              </a:spcBef>
            </a:pPr>
            <a:r>
              <a:rPr sz="2200" spc="-30" dirty="0">
                <a:solidFill>
                  <a:srgbClr val="40B9D2"/>
                </a:solidFill>
                <a:latin typeface="Calibri"/>
                <a:cs typeface="Calibri"/>
              </a:rPr>
              <a:t>CONTRATOS</a:t>
            </a:r>
            <a:r>
              <a:rPr sz="2200" spc="-2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de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ABASTECIMIENTO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energía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eléctrica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proveniente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fuentes renovables </a:t>
            </a:r>
            <a:r>
              <a:rPr sz="2200" spc="-20" dirty="0">
                <a:latin typeface="Calibri"/>
                <a:cs typeface="Calibri"/>
              </a:rPr>
              <a:t>para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construcción de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centrales </a:t>
            </a:r>
            <a:r>
              <a:rPr sz="2200" spc="-5" dirty="0">
                <a:latin typeface="Calibri"/>
                <a:cs typeface="Calibri"/>
              </a:rPr>
              <a:t>y posterior 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producción </a:t>
            </a:r>
            <a:r>
              <a:rPr sz="2200" spc="-5" dirty="0">
                <a:latin typeface="Calibri"/>
                <a:cs typeface="Calibri"/>
              </a:rPr>
              <a:t>y </a:t>
            </a:r>
            <a:r>
              <a:rPr sz="2200" spc="-20" dirty="0">
                <a:solidFill>
                  <a:srgbClr val="40B9D2"/>
                </a:solidFill>
                <a:latin typeface="Calibri"/>
                <a:cs typeface="Calibri"/>
              </a:rPr>
              <a:t>venta </a:t>
            </a:r>
            <a:r>
              <a:rPr sz="2200" spc="-15" dirty="0">
                <a:latin typeface="Calibri"/>
                <a:cs typeface="Calibri"/>
              </a:rPr>
              <a:t>futura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energía de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fuente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renovable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CAMMESA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 rot="5400000">
            <a:off x="9040298" y="4305184"/>
            <a:ext cx="340118" cy="132715"/>
            <a:chOff x="3195827" y="5541264"/>
            <a:chExt cx="661670" cy="132715"/>
          </a:xfrm>
        </p:grpSpPr>
        <p:sp>
          <p:nvSpPr>
            <p:cNvPr id="7" name="object 7"/>
            <p:cNvSpPr/>
            <p:nvPr/>
          </p:nvSpPr>
          <p:spPr>
            <a:xfrm>
              <a:off x="3201161" y="5546598"/>
              <a:ext cx="650875" cy="121920"/>
            </a:xfrm>
            <a:custGeom>
              <a:avLst/>
              <a:gdLst/>
              <a:ahLst/>
              <a:cxnLst/>
              <a:rect l="l" t="t" r="r" b="b"/>
              <a:pathLst>
                <a:path w="650875" h="121920">
                  <a:moveTo>
                    <a:pt x="589788" y="0"/>
                  </a:moveTo>
                  <a:lnTo>
                    <a:pt x="589788" y="30479"/>
                  </a:lnTo>
                  <a:lnTo>
                    <a:pt x="0" y="30479"/>
                  </a:lnTo>
                  <a:lnTo>
                    <a:pt x="0" y="91439"/>
                  </a:lnTo>
                  <a:lnTo>
                    <a:pt x="589788" y="91439"/>
                  </a:lnTo>
                  <a:lnTo>
                    <a:pt x="589788" y="121919"/>
                  </a:lnTo>
                  <a:lnTo>
                    <a:pt x="650748" y="60959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1161" y="5546598"/>
              <a:ext cx="650875" cy="121920"/>
            </a:xfrm>
            <a:custGeom>
              <a:avLst/>
              <a:gdLst/>
              <a:ahLst/>
              <a:cxnLst/>
              <a:rect l="l" t="t" r="r" b="b"/>
              <a:pathLst>
                <a:path w="650875" h="121920">
                  <a:moveTo>
                    <a:pt x="0" y="30479"/>
                  </a:moveTo>
                  <a:lnTo>
                    <a:pt x="589788" y="30479"/>
                  </a:lnTo>
                  <a:lnTo>
                    <a:pt x="589788" y="0"/>
                  </a:lnTo>
                  <a:lnTo>
                    <a:pt x="650748" y="60959"/>
                  </a:lnTo>
                  <a:lnTo>
                    <a:pt x="589788" y="121919"/>
                  </a:lnTo>
                  <a:lnTo>
                    <a:pt x="589788" y="91439"/>
                  </a:lnTo>
                  <a:lnTo>
                    <a:pt x="0" y="91439"/>
                  </a:lnTo>
                  <a:lnTo>
                    <a:pt x="0" y="30479"/>
                  </a:lnTo>
                  <a:close/>
                </a:path>
              </a:pathLst>
            </a:custGeom>
            <a:ln w="10667">
              <a:solidFill>
                <a:srgbClr val="2E88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45E1D8-01F7-2F82-1A01-F12CE64F1A89}"/>
              </a:ext>
            </a:extLst>
          </p:cNvPr>
          <p:cNvSpPr txBox="1"/>
          <p:nvPr/>
        </p:nvSpPr>
        <p:spPr>
          <a:xfrm>
            <a:off x="3733800" y="6392388"/>
            <a:ext cx="6098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es-AR" sz="1800" spc="-128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lang="es-AR" sz="1800" spc="18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lang="es-AR" sz="2000" spc="-5" dirty="0">
                <a:latin typeface="Calibri"/>
                <a:cs typeface="Calibri"/>
              </a:rPr>
              <a:t>P</a:t>
            </a:r>
            <a:r>
              <a:rPr lang="es-AR" sz="2000" spc="-35" dirty="0">
                <a:latin typeface="Calibri"/>
                <a:cs typeface="Calibri"/>
              </a:rPr>
              <a:t>r</a:t>
            </a:r>
            <a:r>
              <a:rPr lang="es-AR" sz="2000" spc="-5" dirty="0">
                <a:latin typeface="Calibri"/>
                <a:cs typeface="Calibri"/>
              </a:rPr>
              <a:t>og</a:t>
            </a:r>
            <a:r>
              <a:rPr lang="es-AR" sz="2000" spc="-55" dirty="0">
                <a:latin typeface="Calibri"/>
                <a:cs typeface="Calibri"/>
              </a:rPr>
              <a:t>r</a:t>
            </a:r>
            <a:r>
              <a:rPr lang="es-AR" sz="2000" spc="-5" dirty="0">
                <a:latin typeface="Calibri"/>
                <a:cs typeface="Calibri"/>
              </a:rPr>
              <a:t>ama</a:t>
            </a:r>
            <a:r>
              <a:rPr lang="es-AR" sz="2000" spc="5" dirty="0">
                <a:latin typeface="Calibri"/>
                <a:cs typeface="Calibri"/>
              </a:rPr>
              <a:t> </a:t>
            </a:r>
            <a:r>
              <a:rPr lang="es-AR" sz="2000" spc="-45" dirty="0">
                <a:solidFill>
                  <a:schemeClr val="accent5"/>
                </a:solidFill>
                <a:latin typeface="Calibri"/>
                <a:cs typeface="Calibri"/>
              </a:rPr>
              <a:t>PERMER</a:t>
            </a:r>
            <a:r>
              <a:rPr lang="es-AR" sz="2000" dirty="0">
                <a:latin typeface="Calibri"/>
                <a:cs typeface="Calibri"/>
              </a:rPr>
              <a:t>. Energización de zonas rurales.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996D3-1968-639F-6731-16996776B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0007"/>
          <a:stretch/>
        </p:blipFill>
        <p:spPr>
          <a:xfrm>
            <a:off x="5257800" y="381000"/>
            <a:ext cx="3886657" cy="114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73D18A-E5FB-DF95-ABB8-C64A7185F262}"/>
              </a:ext>
            </a:extLst>
          </p:cNvPr>
          <p:cNvSpPr txBox="1"/>
          <p:nvPr/>
        </p:nvSpPr>
        <p:spPr>
          <a:xfrm>
            <a:off x="-228600" y="2884235"/>
            <a:ext cx="3886657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D</a:t>
            </a:r>
            <a:r>
              <a:rPr kumimoji="0" lang="es-AR" sz="36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iv</a:t>
            </a:r>
            <a:r>
              <a:rPr kumimoji="0" lang="es-AR" sz="36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ers</a:t>
            </a:r>
            <a:r>
              <a:rPr kumimoji="0" lang="es-AR" sz="36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</a:t>
            </a:r>
            <a:r>
              <a:rPr kumimoji="0" lang="es-AR" sz="36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f</a:t>
            </a:r>
            <a:r>
              <a:rPr kumimoji="0" lang="es-AR" sz="36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</a:t>
            </a:r>
            <a:r>
              <a:rPr kumimoji="0" lang="es-AR" sz="36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c</a:t>
            </a:r>
            <a:r>
              <a:rPr kumimoji="0" lang="es-AR" sz="36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</a:t>
            </a:r>
            <a:r>
              <a:rPr kumimoji="0" lang="es-AR" sz="36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c</a:t>
            </a:r>
            <a:r>
              <a:rPr kumimoji="0" lang="es-AR" sz="36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</a:t>
            </a:r>
            <a:r>
              <a:rPr kumimoji="0" lang="es-AR" sz="36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ó</a:t>
            </a:r>
            <a:r>
              <a:rPr kumimoji="0" lang="es-A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n  </a:t>
            </a:r>
            <a:r>
              <a:rPr kumimoji="0" lang="es-AR" sz="36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Matriz </a:t>
            </a:r>
            <a:r>
              <a:rPr kumimoji="0" lang="es-AR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lang="es-AR" sz="36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Energética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FAD64E65-EA36-C2B9-D3EF-1EB1B6E073CD}"/>
              </a:ext>
            </a:extLst>
          </p:cNvPr>
          <p:cNvSpPr txBox="1"/>
          <p:nvPr/>
        </p:nvSpPr>
        <p:spPr>
          <a:xfrm>
            <a:off x="3200400" y="6380784"/>
            <a:ext cx="8077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rbel"/>
                <a:cs typeface="Corbel"/>
              </a:rPr>
              <a:t>*Imagen</a:t>
            </a:r>
            <a:r>
              <a:rPr sz="1200" spc="45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obtenida</a:t>
            </a:r>
            <a:r>
              <a:rPr sz="1200" spc="1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de</a:t>
            </a:r>
            <a:r>
              <a:rPr sz="1200" spc="30" dirty="0">
                <a:latin typeface="Corbel"/>
                <a:cs typeface="Corbel"/>
              </a:rPr>
              <a:t> </a:t>
            </a:r>
            <a:r>
              <a:rPr sz="1200" dirty="0" err="1">
                <a:latin typeface="Corbel"/>
                <a:cs typeface="Corbel"/>
              </a:rPr>
              <a:t>fuente</a:t>
            </a:r>
            <a:r>
              <a:rPr sz="1200" dirty="0">
                <a:latin typeface="Corbel"/>
                <a:cs typeface="Corbel"/>
              </a:rPr>
              <a:t>:</a:t>
            </a:r>
            <a:r>
              <a:rPr lang="es-AR" sz="1200" dirty="0">
                <a:latin typeface="Corbel"/>
                <a:cs typeface="Corbel"/>
              </a:rPr>
              <a:t>https://cammesaweb.cammesa.com/</a:t>
            </a:r>
            <a:endParaRPr sz="1200" dirty="0">
              <a:latin typeface="Corbel"/>
              <a:cs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5F1F2-20E9-32BD-C074-ACAAF626D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752600"/>
            <a:ext cx="3096057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81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58158B-D592-81B5-3E4D-48A77016B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8909947" cy="4110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187122-434B-24EF-9349-BFCAD62B7B48}"/>
              </a:ext>
            </a:extLst>
          </p:cNvPr>
          <p:cNvSpPr txBox="1"/>
          <p:nvPr/>
        </p:nvSpPr>
        <p:spPr>
          <a:xfrm>
            <a:off x="4038600" y="1143000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b="1" i="0" dirty="0">
                <a:solidFill>
                  <a:srgbClr val="002C7A"/>
                </a:solidFill>
                <a:effectLst/>
                <a:latin typeface="Helvetica Neue"/>
              </a:rPr>
              <a:t>GENERACIÓN ACTUAL VS. INSTALADA POR TECNOLOGÍA</a:t>
            </a:r>
            <a:endParaRPr lang="es-AR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DAFC15CB-A7A9-1A43-3CC2-74574C4C7A26}"/>
              </a:ext>
            </a:extLst>
          </p:cNvPr>
          <p:cNvSpPr txBox="1"/>
          <p:nvPr/>
        </p:nvSpPr>
        <p:spPr>
          <a:xfrm>
            <a:off x="3200400" y="6380784"/>
            <a:ext cx="8077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rbel"/>
                <a:cs typeface="Corbel"/>
              </a:rPr>
              <a:t>*Imagen</a:t>
            </a:r>
            <a:r>
              <a:rPr sz="1200" spc="45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obtenida</a:t>
            </a:r>
            <a:r>
              <a:rPr sz="1200" spc="1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de</a:t>
            </a:r>
            <a:r>
              <a:rPr sz="1200" spc="30" dirty="0">
                <a:latin typeface="Corbel"/>
                <a:cs typeface="Corbel"/>
              </a:rPr>
              <a:t> </a:t>
            </a:r>
            <a:r>
              <a:rPr sz="1200" dirty="0" err="1">
                <a:latin typeface="Corbel"/>
                <a:cs typeface="Corbel"/>
              </a:rPr>
              <a:t>fuente</a:t>
            </a:r>
            <a:r>
              <a:rPr sz="1200" dirty="0">
                <a:latin typeface="Corbel"/>
                <a:cs typeface="Corbel"/>
              </a:rPr>
              <a:t>:</a:t>
            </a:r>
            <a:r>
              <a:rPr lang="es-AR" sz="1200" dirty="0">
                <a:latin typeface="Corbel"/>
                <a:cs typeface="Corbel"/>
              </a:rPr>
              <a:t>https://cammesaweb.cammesa.com/</a:t>
            </a:r>
            <a:endParaRPr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3025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1599641"/>
            <a:ext cx="2091689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60" dirty="0">
                <a:solidFill>
                  <a:srgbClr val="FFFFFF"/>
                </a:solidFill>
                <a:latin typeface="Calibri"/>
                <a:cs typeface="Calibri"/>
              </a:rPr>
              <a:t>Juri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6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cc</a:t>
            </a:r>
            <a:r>
              <a:rPr sz="3600" spc="-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Provincial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724" y="4069460"/>
            <a:ext cx="209105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60" dirty="0">
                <a:solidFill>
                  <a:srgbClr val="FFFFFF"/>
                </a:solidFill>
                <a:latin typeface="Calibri"/>
                <a:cs typeface="Calibri"/>
              </a:rPr>
              <a:t>Juri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60" dirty="0">
                <a:solidFill>
                  <a:srgbClr val="FFFFFF"/>
                </a:solidFill>
                <a:latin typeface="Calibri"/>
                <a:cs typeface="Calibri"/>
              </a:rPr>
              <a:t>dicci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Federal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50841" y="1583104"/>
            <a:ext cx="6645909" cy="17932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7950" marR="5080" indent="-1365885">
              <a:lnSpc>
                <a:spcPct val="134600"/>
              </a:lnSpc>
              <a:spcBef>
                <a:spcPts val="95"/>
              </a:spcBef>
            </a:pPr>
            <a:r>
              <a:rPr sz="2400" spc="-5" dirty="0"/>
              <a:t>El </a:t>
            </a:r>
            <a:r>
              <a:rPr sz="2400" dirty="0"/>
              <a:t>servicio </a:t>
            </a:r>
            <a:r>
              <a:rPr sz="2400" spc="-10" dirty="0"/>
              <a:t>público </a:t>
            </a:r>
            <a:r>
              <a:rPr sz="2400" spc="-5" dirty="0"/>
              <a:t>de distribución de energía eléctrica </a:t>
            </a:r>
            <a:r>
              <a:rPr sz="2400" spc="-530" dirty="0"/>
              <a:t> </a:t>
            </a:r>
            <a:r>
              <a:rPr sz="2400" spc="-10" dirty="0"/>
              <a:t>Secretaria</a:t>
            </a:r>
            <a:r>
              <a:rPr sz="2400" spc="-30" dirty="0"/>
              <a:t> </a:t>
            </a:r>
            <a:r>
              <a:rPr sz="2400" spc="-5" dirty="0"/>
              <a:t>de</a:t>
            </a:r>
            <a:r>
              <a:rPr sz="2400" dirty="0"/>
              <a:t> </a:t>
            </a:r>
            <a:r>
              <a:rPr sz="2400" spc="-10" dirty="0"/>
              <a:t>Estado</a:t>
            </a:r>
            <a:r>
              <a:rPr sz="2400" spc="-25" dirty="0"/>
              <a:t> </a:t>
            </a:r>
            <a:r>
              <a:rPr sz="2400" spc="-5" dirty="0"/>
              <a:t>de</a:t>
            </a:r>
            <a:r>
              <a:rPr sz="2400" dirty="0"/>
              <a:t> </a:t>
            </a:r>
            <a:r>
              <a:rPr sz="2400" spc="-10" dirty="0"/>
              <a:t>Energía</a:t>
            </a:r>
            <a:r>
              <a:rPr sz="2400" dirty="0"/>
              <a:t> y</a:t>
            </a:r>
            <a:r>
              <a:rPr sz="2400" spc="-10" dirty="0"/>
              <a:t> </a:t>
            </a:r>
            <a:r>
              <a:rPr sz="2400" spc="-15" dirty="0"/>
              <a:t>Ente</a:t>
            </a:r>
            <a:endParaRPr sz="2400" dirty="0"/>
          </a:p>
          <a:p>
            <a:pPr marL="927100" marR="12065" indent="429259">
              <a:lnSpc>
                <a:spcPct val="107100"/>
              </a:lnSpc>
            </a:pPr>
            <a:r>
              <a:rPr sz="2400" spc="-10" dirty="0"/>
              <a:t>Provincial </a:t>
            </a:r>
            <a:r>
              <a:rPr sz="2400" spc="-5" dirty="0"/>
              <a:t>Regulador de </a:t>
            </a:r>
            <a:r>
              <a:rPr sz="2400" dirty="0"/>
              <a:t>la Electricidad </a:t>
            </a:r>
            <a:r>
              <a:rPr sz="2400" spc="5" dirty="0"/>
              <a:t> </a:t>
            </a:r>
            <a:r>
              <a:rPr sz="2400" dirty="0"/>
              <a:t>(EPRE).</a:t>
            </a:r>
            <a:r>
              <a:rPr sz="2400" spc="-40" dirty="0"/>
              <a:t> </a:t>
            </a:r>
            <a:r>
              <a:rPr sz="2400" spc="-10" dirty="0"/>
              <a:t>Creado</a:t>
            </a:r>
            <a:r>
              <a:rPr sz="2400" spc="-20" dirty="0"/>
              <a:t> </a:t>
            </a:r>
            <a:r>
              <a:rPr sz="2400" dirty="0"/>
              <a:t>Art.</a:t>
            </a:r>
            <a:r>
              <a:rPr sz="2400" spc="-25" dirty="0"/>
              <a:t> </a:t>
            </a:r>
            <a:r>
              <a:rPr sz="2400" spc="-5" dirty="0"/>
              <a:t>65.</a:t>
            </a:r>
            <a:r>
              <a:rPr sz="2400" spc="-10" dirty="0"/>
              <a:t> </a:t>
            </a:r>
            <a:r>
              <a:rPr sz="2400" spc="-5" dirty="0"/>
              <a:t>No</a:t>
            </a:r>
            <a:r>
              <a:rPr sz="2400" spc="-10" dirty="0"/>
              <a:t> </a:t>
            </a:r>
            <a:r>
              <a:rPr sz="2400" spc="-15" dirty="0"/>
              <a:t>esta </a:t>
            </a:r>
            <a:r>
              <a:rPr sz="2400" spc="-10" dirty="0"/>
              <a:t>reglamentado.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4450841" y="4637277"/>
            <a:ext cx="7030720" cy="1199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6900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El </a:t>
            </a:r>
            <a:r>
              <a:rPr sz="2400" spc="-10" dirty="0">
                <a:latin typeface="Calibri"/>
                <a:cs typeface="Calibri"/>
              </a:rPr>
              <a:t>sistema </a:t>
            </a:r>
            <a:r>
              <a:rPr sz="2400" spc="-15" dirty="0">
                <a:latin typeface="Calibri"/>
                <a:cs typeface="Calibri"/>
              </a:rPr>
              <a:t>interconectado </a:t>
            </a:r>
            <a:r>
              <a:rPr sz="2400" spc="-5" dirty="0">
                <a:latin typeface="Calibri"/>
                <a:cs typeface="Calibri"/>
              </a:rPr>
              <a:t>nacional </a:t>
            </a:r>
            <a:r>
              <a:rPr sz="2400" spc="-10" dirty="0">
                <a:latin typeface="Calibri"/>
                <a:cs typeface="Calibri"/>
              </a:rPr>
              <a:t>(centrales </a:t>
            </a:r>
            <a:r>
              <a:rPr sz="2400" spc="-5" dirty="0">
                <a:latin typeface="Calibri"/>
                <a:cs typeface="Calibri"/>
              </a:rPr>
              <a:t>eléctricas, </a:t>
            </a:r>
            <a:r>
              <a:rPr sz="2400" dirty="0">
                <a:latin typeface="Calibri"/>
                <a:cs typeface="Calibri"/>
              </a:rPr>
              <a:t> líneas y </a:t>
            </a:r>
            <a:r>
              <a:rPr sz="2400" spc="-10" dirty="0">
                <a:latin typeface="Calibri"/>
                <a:cs typeface="Calibri"/>
              </a:rPr>
              <a:t>redes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transmisión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distribución vinculadas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Red </a:t>
            </a:r>
            <a:r>
              <a:rPr sz="2400" dirty="0">
                <a:latin typeface="Calibri"/>
                <a:cs typeface="Calibri"/>
              </a:rPr>
              <a:t>Nacional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Interconexión)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70553" y="2001773"/>
            <a:ext cx="701040" cy="172720"/>
          </a:xfrm>
          <a:custGeom>
            <a:avLst/>
            <a:gdLst/>
            <a:ahLst/>
            <a:cxnLst/>
            <a:rect l="l" t="t" r="r" b="b"/>
            <a:pathLst>
              <a:path w="701039" h="172719">
                <a:moveTo>
                  <a:pt x="0" y="43052"/>
                </a:moveTo>
                <a:lnTo>
                  <a:pt x="614934" y="43052"/>
                </a:lnTo>
                <a:lnTo>
                  <a:pt x="614934" y="0"/>
                </a:lnTo>
                <a:lnTo>
                  <a:pt x="701040" y="86105"/>
                </a:lnTo>
                <a:lnTo>
                  <a:pt x="614934" y="172212"/>
                </a:lnTo>
                <a:lnTo>
                  <a:pt x="614934" y="129159"/>
                </a:lnTo>
                <a:lnTo>
                  <a:pt x="0" y="129159"/>
                </a:lnTo>
                <a:lnTo>
                  <a:pt x="0" y="43052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0553" y="4883658"/>
            <a:ext cx="701040" cy="172720"/>
          </a:xfrm>
          <a:custGeom>
            <a:avLst/>
            <a:gdLst/>
            <a:ahLst/>
            <a:cxnLst/>
            <a:rect l="l" t="t" r="r" b="b"/>
            <a:pathLst>
              <a:path w="701039" h="172720">
                <a:moveTo>
                  <a:pt x="0" y="43053"/>
                </a:moveTo>
                <a:lnTo>
                  <a:pt x="614934" y="43053"/>
                </a:lnTo>
                <a:lnTo>
                  <a:pt x="614934" y="0"/>
                </a:lnTo>
                <a:lnTo>
                  <a:pt x="701040" y="86106"/>
                </a:lnTo>
                <a:lnTo>
                  <a:pt x="614934" y="172212"/>
                </a:lnTo>
                <a:lnTo>
                  <a:pt x="614934" y="129159"/>
                </a:lnTo>
                <a:lnTo>
                  <a:pt x="0" y="129159"/>
                </a:lnTo>
                <a:lnTo>
                  <a:pt x="0" y="43053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75628" y="6074155"/>
            <a:ext cx="50374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Secretaría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Energía, ENRE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CAMMESA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57850" y="5846826"/>
            <a:ext cx="254635" cy="462280"/>
          </a:xfrm>
          <a:custGeom>
            <a:avLst/>
            <a:gdLst/>
            <a:ahLst/>
            <a:cxnLst/>
            <a:rect l="l" t="t" r="r" b="b"/>
            <a:pathLst>
              <a:path w="254635" h="462279">
                <a:moveTo>
                  <a:pt x="190880" y="0"/>
                </a:moveTo>
                <a:lnTo>
                  <a:pt x="190880" y="334518"/>
                </a:lnTo>
                <a:lnTo>
                  <a:pt x="254508" y="334518"/>
                </a:lnTo>
                <a:lnTo>
                  <a:pt x="127253" y="461772"/>
                </a:lnTo>
                <a:lnTo>
                  <a:pt x="0" y="334518"/>
                </a:lnTo>
                <a:lnTo>
                  <a:pt x="63626" y="334518"/>
                </a:lnTo>
                <a:lnTo>
                  <a:pt x="63626" y="0"/>
                </a:lnTo>
                <a:lnTo>
                  <a:pt x="190880" y="0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7058" y="2173985"/>
            <a:ext cx="253365" cy="462280"/>
          </a:xfrm>
          <a:custGeom>
            <a:avLst/>
            <a:gdLst/>
            <a:ahLst/>
            <a:cxnLst/>
            <a:rect l="l" t="t" r="r" b="b"/>
            <a:pathLst>
              <a:path w="253364" h="462280">
                <a:moveTo>
                  <a:pt x="189737" y="0"/>
                </a:moveTo>
                <a:lnTo>
                  <a:pt x="189737" y="335279"/>
                </a:lnTo>
                <a:lnTo>
                  <a:pt x="252983" y="335279"/>
                </a:lnTo>
                <a:lnTo>
                  <a:pt x="126491" y="461772"/>
                </a:lnTo>
                <a:lnTo>
                  <a:pt x="0" y="335279"/>
                </a:lnTo>
                <a:lnTo>
                  <a:pt x="63245" y="335279"/>
                </a:lnTo>
                <a:lnTo>
                  <a:pt x="63245" y="0"/>
                </a:lnTo>
                <a:lnTo>
                  <a:pt x="189737" y="0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9929" y="2340990"/>
            <a:ext cx="1644014" cy="15621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219075">
              <a:lnSpc>
                <a:spcPct val="90000"/>
              </a:lnSpc>
              <a:spcBef>
                <a:spcPts val="530"/>
              </a:spcBef>
            </a:pP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Planta </a:t>
            </a:r>
            <a:r>
              <a:rPr sz="36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Biomasa </a:t>
            </a:r>
            <a:r>
              <a:rPr sz="3600" spc="-7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Mi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ne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8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pc="18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dirty="0"/>
              <a:t>P</a:t>
            </a:r>
            <a:r>
              <a:rPr spc="-10" dirty="0"/>
              <a:t>l</a:t>
            </a:r>
            <a:r>
              <a:rPr dirty="0"/>
              <a:t>an</a:t>
            </a:r>
            <a:r>
              <a:rPr spc="5" dirty="0"/>
              <a:t> </a:t>
            </a:r>
            <a:r>
              <a:rPr spc="-35" dirty="0"/>
              <a:t>R</a:t>
            </a:r>
            <a:r>
              <a:rPr dirty="0"/>
              <a:t>en</a:t>
            </a:r>
            <a:r>
              <a:rPr spc="-10" dirty="0"/>
              <a:t>o</a:t>
            </a:r>
            <a:r>
              <a:rPr dirty="0"/>
              <a:t>vAr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pc="-128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pc="18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dirty="0"/>
              <a:t>Ag</a:t>
            </a:r>
            <a:r>
              <a:rPr spc="-10" dirty="0"/>
              <a:t>e</a:t>
            </a:r>
            <a:r>
              <a:rPr spc="-25" dirty="0"/>
              <a:t>nt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G</a:t>
            </a:r>
            <a:r>
              <a:rPr spc="-10" dirty="0"/>
              <a:t>e</a:t>
            </a:r>
            <a:r>
              <a:rPr spc="-5" dirty="0"/>
              <a:t>ne</a:t>
            </a:r>
            <a:r>
              <a:rPr spc="-40" dirty="0"/>
              <a:t>r</a:t>
            </a:r>
            <a:r>
              <a:rPr dirty="0"/>
              <a:t>ador</a:t>
            </a:r>
            <a:r>
              <a:rPr spc="5" dirty="0"/>
              <a:t> </a:t>
            </a:r>
            <a:r>
              <a:rPr spc="-5" dirty="0"/>
              <a:t>de</a:t>
            </a:r>
            <a:r>
              <a:rPr spc="-20" dirty="0"/>
              <a:t>n</a:t>
            </a:r>
            <a:r>
              <a:rPr dirty="0"/>
              <a:t>t</a:t>
            </a:r>
            <a:r>
              <a:rPr spc="-40" dirty="0"/>
              <a:t>r</a:t>
            </a:r>
            <a:r>
              <a:rPr dirty="0"/>
              <a:t>o</a:t>
            </a:r>
            <a:r>
              <a:rPr spc="-10" dirty="0"/>
              <a:t> </a:t>
            </a:r>
            <a:r>
              <a:rPr spc="-5" dirty="0"/>
              <a:t>de</a:t>
            </a:r>
            <a:r>
              <a:rPr dirty="0"/>
              <a:t>l</a:t>
            </a:r>
            <a:r>
              <a:rPr spc="5" dirty="0"/>
              <a:t> </a:t>
            </a:r>
            <a:r>
              <a:rPr dirty="0"/>
              <a:t>M</a:t>
            </a:r>
            <a:r>
              <a:rPr spc="5" dirty="0"/>
              <a:t>E</a:t>
            </a:r>
            <a:r>
              <a:rPr dirty="0"/>
              <a:t>M</a:t>
            </a:r>
            <a:r>
              <a:rPr spc="-20" dirty="0"/>
              <a:t> </a:t>
            </a:r>
            <a:r>
              <a:rPr dirty="0"/>
              <a:t>a MM</a:t>
            </a:r>
            <a:r>
              <a:rPr spc="-10" dirty="0"/>
              <a:t> </a:t>
            </a:r>
            <a:r>
              <a:rPr dirty="0"/>
              <a:t>Bioene</a:t>
            </a:r>
            <a:r>
              <a:rPr spc="-30" dirty="0"/>
              <a:t>r</a:t>
            </a:r>
            <a:r>
              <a:rPr dirty="0"/>
              <a:t>gía</a:t>
            </a:r>
          </a:p>
          <a:p>
            <a:pPr marL="195580" marR="6985" indent="-182880">
              <a:lnSpc>
                <a:spcPts val="2160"/>
              </a:lnSpc>
              <a:spcBef>
                <a:spcPts val="1235"/>
              </a:spcBef>
              <a:tabLst>
                <a:tab pos="1100455" algn="l"/>
                <a:tab pos="1495425" algn="l"/>
                <a:tab pos="2621915" algn="l"/>
                <a:tab pos="2936875" algn="l"/>
                <a:tab pos="4542155" algn="l"/>
                <a:tab pos="4937125" algn="l"/>
                <a:tab pos="5641340" algn="l"/>
                <a:tab pos="6212840" algn="l"/>
                <a:tab pos="6463030" algn="l"/>
                <a:tab pos="6776720" algn="l"/>
              </a:tabLst>
            </a:pPr>
            <a:r>
              <a:rPr spc="-128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pc="18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dirty="0"/>
              <a:t>E</a:t>
            </a:r>
            <a:r>
              <a:rPr spc="-5" dirty="0"/>
              <a:t>ne</a:t>
            </a:r>
            <a:r>
              <a:rPr spc="-40" dirty="0"/>
              <a:t>r</a:t>
            </a:r>
            <a:r>
              <a:rPr dirty="0"/>
              <a:t>gía	de	</a:t>
            </a:r>
            <a:r>
              <a:rPr spc="-10" dirty="0"/>
              <a:t>M</a:t>
            </a:r>
            <a:r>
              <a:rPr dirty="0"/>
              <a:t>isiones,	</a:t>
            </a:r>
            <a:r>
              <a:rPr spc="-5" dirty="0"/>
              <a:t>l</a:t>
            </a:r>
            <a:r>
              <a:rPr dirty="0"/>
              <a:t>a	</a:t>
            </a:r>
            <a:r>
              <a:rPr spc="-10" dirty="0"/>
              <a:t>M</a:t>
            </a:r>
            <a:r>
              <a:rPr spc="-5" dirty="0"/>
              <a:t>u</a:t>
            </a:r>
            <a:r>
              <a:rPr spc="5" dirty="0"/>
              <a:t>n</a:t>
            </a:r>
            <a:r>
              <a:rPr dirty="0"/>
              <a:t>icipa</a:t>
            </a:r>
            <a:r>
              <a:rPr spc="-5" dirty="0"/>
              <a:t>l</a:t>
            </a:r>
            <a:r>
              <a:rPr dirty="0"/>
              <a:t>idad	</a:t>
            </a:r>
            <a:r>
              <a:rPr spc="-10" dirty="0"/>
              <a:t>d</a:t>
            </a:r>
            <a:r>
              <a:rPr dirty="0"/>
              <a:t>e	</a:t>
            </a:r>
            <a:r>
              <a:rPr spc="-5" dirty="0"/>
              <a:t>Cer</a:t>
            </a:r>
            <a:r>
              <a:rPr spc="-45" dirty="0"/>
              <a:t>r</a:t>
            </a:r>
            <a:r>
              <a:rPr dirty="0"/>
              <a:t>o	A</a:t>
            </a:r>
            <a:r>
              <a:rPr spc="-20" dirty="0"/>
              <a:t>z</a:t>
            </a:r>
            <a:r>
              <a:rPr spc="-5" dirty="0"/>
              <a:t>u</a:t>
            </a:r>
            <a:r>
              <a:rPr dirty="0"/>
              <a:t>l	y	</a:t>
            </a:r>
            <a:r>
              <a:rPr spc="-5" dirty="0"/>
              <a:t>l</a:t>
            </a:r>
            <a:r>
              <a:rPr dirty="0"/>
              <a:t>a	</a:t>
            </a:r>
            <a:r>
              <a:rPr spc="-5" dirty="0"/>
              <a:t>C</a:t>
            </a:r>
            <a:r>
              <a:rPr spc="-15" dirty="0"/>
              <a:t>o</a:t>
            </a:r>
            <a:r>
              <a:rPr spc="-5" dirty="0"/>
              <a:t>ope</a:t>
            </a:r>
            <a:r>
              <a:rPr spc="-40" dirty="0"/>
              <a:t>r</a:t>
            </a:r>
            <a:r>
              <a:rPr spc="-25" dirty="0"/>
              <a:t>a</a:t>
            </a:r>
            <a:r>
              <a:rPr dirty="0"/>
              <a:t>ti</a:t>
            </a:r>
            <a:r>
              <a:rPr spc="-35" dirty="0"/>
              <a:t>v</a:t>
            </a:r>
            <a:r>
              <a:rPr dirty="0"/>
              <a:t>a  </a:t>
            </a:r>
            <a:r>
              <a:rPr spc="-5" dirty="0"/>
              <a:t>Eléctrica</a:t>
            </a:r>
            <a:r>
              <a:rPr dirty="0"/>
              <a:t> de Alem</a:t>
            </a: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pc="-128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pc="18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pc="-5" dirty="0"/>
              <a:t>Ce</a:t>
            </a:r>
            <a:r>
              <a:rPr spc="-25" dirty="0"/>
              <a:t>n</a:t>
            </a:r>
            <a:r>
              <a:rPr dirty="0"/>
              <a:t>t</a:t>
            </a:r>
            <a:r>
              <a:rPr spc="-40" dirty="0"/>
              <a:t>r</a:t>
            </a:r>
            <a:r>
              <a:rPr dirty="0"/>
              <a:t>al </a:t>
            </a:r>
            <a:r>
              <a:rPr spc="-25" dirty="0"/>
              <a:t>t</a:t>
            </a:r>
            <a:r>
              <a:rPr dirty="0"/>
              <a:t>er</a:t>
            </a:r>
            <a:r>
              <a:rPr spc="-10" dirty="0"/>
              <a:t>m</a:t>
            </a:r>
            <a:r>
              <a:rPr dirty="0"/>
              <a:t>i</a:t>
            </a:r>
            <a:r>
              <a:rPr spc="-15" dirty="0"/>
              <a:t>c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de Bio</a:t>
            </a:r>
            <a:r>
              <a:rPr spc="-10" dirty="0"/>
              <a:t>m</a:t>
            </a:r>
            <a:r>
              <a:rPr dirty="0"/>
              <a:t>as</a:t>
            </a:r>
            <a:r>
              <a:rPr spc="-5" dirty="0"/>
              <a:t>a</a:t>
            </a:r>
            <a:r>
              <a:rPr dirty="0"/>
              <a:t>:</a:t>
            </a:r>
            <a:r>
              <a:rPr spc="5" dirty="0"/>
              <a:t> </a:t>
            </a:r>
            <a:r>
              <a:rPr dirty="0"/>
              <a:t>3,3</a:t>
            </a:r>
            <a:r>
              <a:rPr spc="-20" dirty="0"/>
              <a:t> </a:t>
            </a:r>
            <a:r>
              <a:rPr dirty="0"/>
              <a:t>m</a:t>
            </a:r>
            <a:r>
              <a:rPr spc="-10" dirty="0"/>
              <a:t>e</a:t>
            </a:r>
            <a:r>
              <a:rPr spc="-35" dirty="0"/>
              <a:t>g</a:t>
            </a:r>
            <a:r>
              <a:rPr spc="-40" dirty="0"/>
              <a:t>a</a:t>
            </a:r>
            <a:r>
              <a:rPr spc="-30" dirty="0"/>
              <a:t>v</a:t>
            </a:r>
            <a:r>
              <a:rPr spc="-25" dirty="0"/>
              <a:t>a</a:t>
            </a:r>
            <a:r>
              <a:rPr dirty="0"/>
              <a:t>tios</a:t>
            </a:r>
          </a:p>
          <a:p>
            <a:pPr marL="195580" marR="5080" indent="-182880">
              <a:lnSpc>
                <a:spcPts val="2160"/>
              </a:lnSpc>
              <a:spcBef>
                <a:spcPts val="1235"/>
              </a:spcBef>
            </a:pPr>
            <a:r>
              <a:rPr spc="-37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pc="-37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spc="-5" dirty="0"/>
              <a:t>partir</a:t>
            </a:r>
            <a:r>
              <a:rPr dirty="0"/>
              <a:t> de</a:t>
            </a:r>
            <a:r>
              <a:rPr spc="5" dirty="0"/>
              <a:t> </a:t>
            </a:r>
            <a:r>
              <a:rPr spc="-5" dirty="0"/>
              <a:t>residuos</a:t>
            </a:r>
            <a:r>
              <a:rPr dirty="0"/>
              <a:t> </a:t>
            </a:r>
            <a:r>
              <a:rPr spc="-15" dirty="0"/>
              <a:t>forestales</a:t>
            </a:r>
            <a:r>
              <a:rPr spc="-10" dirty="0"/>
              <a:t> </a:t>
            </a:r>
            <a:r>
              <a:rPr spc="-5" dirty="0"/>
              <a:t>(raleos,</a:t>
            </a:r>
            <a:r>
              <a:rPr dirty="0"/>
              <a:t> chip y </a:t>
            </a:r>
            <a:r>
              <a:rPr spc="-5" dirty="0"/>
              <a:t>desechos</a:t>
            </a:r>
            <a:r>
              <a:rPr dirty="0"/>
              <a:t> </a:t>
            </a:r>
            <a:r>
              <a:rPr spc="-10" dirty="0"/>
              <a:t>forestales)</a:t>
            </a:r>
            <a:r>
              <a:rPr spc="-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los </a:t>
            </a:r>
            <a:r>
              <a:rPr spc="-440" dirty="0"/>
              <a:t> </a:t>
            </a:r>
            <a:r>
              <a:rPr spc="-10" dirty="0"/>
              <a:t>aserraderos</a:t>
            </a:r>
            <a:r>
              <a:rPr spc="2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dirty="0"/>
              <a:t> </a:t>
            </a:r>
            <a:r>
              <a:rPr spc="-15" dirty="0"/>
              <a:t>zona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6964" y="3424428"/>
            <a:ext cx="4411980" cy="32537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0"/>
            <a:ext cx="9141460" cy="5334000"/>
          </a:xfrm>
          <a:custGeom>
            <a:avLst/>
            <a:gdLst/>
            <a:ahLst/>
            <a:cxnLst/>
            <a:rect l="l" t="t" r="r" b="b"/>
            <a:pathLst>
              <a:path w="9141460" h="5334000">
                <a:moveTo>
                  <a:pt x="9140952" y="0"/>
                </a:moveTo>
                <a:lnTo>
                  <a:pt x="0" y="0"/>
                </a:lnTo>
                <a:lnTo>
                  <a:pt x="0" y="5334000"/>
                </a:lnTo>
                <a:lnTo>
                  <a:pt x="9140952" y="5334000"/>
                </a:lnTo>
                <a:lnTo>
                  <a:pt x="914095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70492" y="762000"/>
            <a:ext cx="2921635" cy="5334000"/>
          </a:xfrm>
          <a:custGeom>
            <a:avLst/>
            <a:gdLst/>
            <a:ahLst/>
            <a:cxnLst/>
            <a:rect l="l" t="t" r="r" b="b"/>
            <a:pathLst>
              <a:path w="2921634" h="5334000">
                <a:moveTo>
                  <a:pt x="0" y="5334000"/>
                </a:moveTo>
                <a:lnTo>
                  <a:pt x="2921507" y="5334000"/>
                </a:lnTo>
                <a:lnTo>
                  <a:pt x="2921507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4658" y="2425700"/>
            <a:ext cx="6959600" cy="20561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-3175" algn="ctr">
              <a:lnSpc>
                <a:spcPct val="90000"/>
              </a:lnSpc>
              <a:spcBef>
                <a:spcPts val="530"/>
              </a:spcBef>
            </a:pPr>
            <a:r>
              <a:rPr sz="3600" b="1" spc="-4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-100" dirty="0">
                <a:solidFill>
                  <a:srgbClr val="FFFFFF"/>
                </a:solidFill>
                <a:latin typeface="Cambria"/>
                <a:cs typeface="Cambria"/>
              </a:rPr>
              <a:t>é</a:t>
            </a:r>
            <a:r>
              <a:rPr sz="3600" b="1" spc="-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6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1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b="1" spc="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spc="-1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-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22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b="1" spc="15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3600" b="1" spc="-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5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spc="-1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95" dirty="0">
                <a:solidFill>
                  <a:srgbClr val="FFFFFF"/>
                </a:solidFill>
                <a:latin typeface="Cambria"/>
                <a:cs typeface="Cambria"/>
              </a:rPr>
              <a:t>ó</a:t>
            </a:r>
            <a:r>
              <a:rPr sz="3600" b="1" spc="-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48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-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600" b="1" spc="-16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6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b="1" spc="22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b="1" spc="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600" b="1" spc="-105" dirty="0">
                <a:solidFill>
                  <a:srgbClr val="FFFFFF"/>
                </a:solidFill>
                <a:latin typeface="Cambria"/>
                <a:cs typeface="Cambria"/>
              </a:rPr>
              <a:t>í</a:t>
            </a:r>
            <a:r>
              <a:rPr sz="3600" b="1" spc="15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600" b="1" spc="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600" b="1" spc="-1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b="1" spc="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-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b="1" spc="22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22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b="1" spc="22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20" dirty="0">
                <a:solidFill>
                  <a:srgbClr val="FFFFFF"/>
                </a:solidFill>
                <a:latin typeface="Arial"/>
                <a:cs typeface="Arial"/>
              </a:rPr>
              <a:t>d  </a:t>
            </a:r>
            <a:r>
              <a:rPr sz="3600" b="1" spc="-8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3600" b="1" spc="-100" dirty="0">
                <a:solidFill>
                  <a:srgbClr val="FFFFFF"/>
                </a:solidFill>
                <a:latin typeface="Cambria"/>
                <a:cs typeface="Cambria"/>
              </a:rPr>
              <a:t>é</a:t>
            </a:r>
            <a:r>
              <a:rPr sz="3600" b="1" spc="-5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spc="-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5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spc="22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b="1" spc="-100" dirty="0">
                <a:solidFill>
                  <a:srgbClr val="FFFFFF"/>
                </a:solidFill>
                <a:latin typeface="Cambria"/>
                <a:cs typeface="Cambria"/>
              </a:rPr>
              <a:t>ú</a:t>
            </a: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600" b="1" spc="-13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3600" b="1" spc="-5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spc="22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1276" y="2717419"/>
            <a:ext cx="20802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Ley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27.424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400" spc="-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2017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01276" y="3814394"/>
            <a:ext cx="1540510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Decreto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°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1276" y="4912232"/>
            <a:ext cx="13709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esolución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314/2018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2187"/>
            <a:ext cx="9118092" cy="15636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936" y="2340990"/>
            <a:ext cx="1983739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274320">
              <a:lnSpc>
                <a:spcPts val="3890"/>
              </a:lnSpc>
              <a:spcBef>
                <a:spcPts val="585"/>
              </a:spcBef>
            </a:pP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Usuario </a:t>
            </a:r>
            <a:r>
              <a:rPr sz="36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Gene</a:t>
            </a:r>
            <a:r>
              <a:rPr sz="3600" spc="-7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3185" y="3822572"/>
            <a:ext cx="1355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rt.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3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:</a:t>
            </a:r>
            <a:r>
              <a:rPr sz="3600" spc="-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70" dirty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8429" y="1549654"/>
            <a:ext cx="7157084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5580" marR="5080" indent="-182880">
              <a:lnSpc>
                <a:spcPts val="2380"/>
              </a:lnSpc>
              <a:spcBef>
                <a:spcPts val="390"/>
              </a:spcBef>
              <a:tabLst>
                <a:tab pos="2036445" algn="l"/>
                <a:tab pos="2581910" algn="l"/>
                <a:tab pos="4095750" algn="l"/>
                <a:tab pos="4639945" algn="l"/>
                <a:tab pos="5744845" algn="l"/>
                <a:tab pos="6289040" algn="l"/>
              </a:tabLst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-27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Calibri"/>
                <a:cs typeface="Calibri"/>
              </a:rPr>
              <a:t>“usuario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servicio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público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distribución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que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disponga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 </a:t>
            </a:r>
            <a:r>
              <a:rPr sz="2200" spc="-5" dirty="0">
                <a:latin typeface="Calibri"/>
                <a:cs typeface="Calibri"/>
              </a:rPr>
              <a:t> equipamie</a:t>
            </a:r>
            <a:r>
              <a:rPr sz="2200" spc="-35" dirty="0">
                <a:latin typeface="Calibri"/>
                <a:cs typeface="Calibri"/>
              </a:rPr>
              <a:t>n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35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ne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ación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ene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gía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fue</a:t>
            </a:r>
            <a:r>
              <a:rPr sz="2200" spc="-20" dirty="0">
                <a:solidFill>
                  <a:srgbClr val="40B9D2"/>
                </a:solidFill>
                <a:latin typeface="Calibri"/>
                <a:cs typeface="Calibri"/>
              </a:rPr>
              <a:t>n</a:t>
            </a:r>
            <a:r>
              <a:rPr sz="2200" spc="-25" dirty="0">
                <a:solidFill>
                  <a:srgbClr val="40B9D2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1309" y="2153538"/>
            <a:ext cx="6974205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ts val="2380"/>
              </a:lnSpc>
              <a:spcBef>
                <a:spcPts val="390"/>
              </a:spcBef>
            </a:pP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renovables </a:t>
            </a:r>
            <a:r>
              <a:rPr sz="2200" spc="-10" dirty="0">
                <a:latin typeface="Calibri"/>
                <a:cs typeface="Calibri"/>
              </a:rPr>
              <a:t>que reúna </a:t>
            </a:r>
            <a:r>
              <a:rPr sz="2200" spc="-5" dirty="0">
                <a:latin typeface="Calibri"/>
                <a:cs typeface="Calibri"/>
              </a:rPr>
              <a:t>los </a:t>
            </a:r>
            <a:r>
              <a:rPr sz="2200" spc="-10" dirty="0">
                <a:latin typeface="Calibri"/>
                <a:cs typeface="Calibri"/>
              </a:rPr>
              <a:t>requisitos técnicos </a:t>
            </a:r>
            <a:r>
              <a:rPr sz="2200" spc="-20" dirty="0">
                <a:latin typeface="Calibri"/>
                <a:cs typeface="Calibri"/>
              </a:rPr>
              <a:t>para inyectar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dicha </a:t>
            </a:r>
            <a:r>
              <a:rPr sz="2200" spc="-15" dirty="0">
                <a:latin typeface="Calibri"/>
                <a:cs typeface="Calibri"/>
              </a:rPr>
              <a:t>red </a:t>
            </a:r>
            <a:r>
              <a:rPr sz="2200" spc="-5" dirty="0">
                <a:latin typeface="Calibri"/>
                <a:cs typeface="Calibri"/>
              </a:rPr>
              <a:t>los </a:t>
            </a:r>
            <a:r>
              <a:rPr sz="2200" spc="-20" dirty="0">
                <a:latin typeface="Calibri"/>
                <a:cs typeface="Calibri"/>
              </a:rPr>
              <a:t>excedentes </a:t>
            </a:r>
            <a:r>
              <a:rPr sz="2200" spc="-5" dirty="0">
                <a:latin typeface="Calibri"/>
                <a:cs typeface="Calibri"/>
              </a:rPr>
              <a:t>del </a:t>
            </a:r>
            <a:r>
              <a:rPr sz="2200" spc="-10" dirty="0">
                <a:latin typeface="Calibri"/>
                <a:cs typeface="Calibri"/>
              </a:rPr>
              <a:t>autoconsumo </a:t>
            </a:r>
            <a:r>
              <a:rPr sz="2200" spc="-5" dirty="0">
                <a:latin typeface="Calibri"/>
                <a:cs typeface="Calibri"/>
              </a:rPr>
              <a:t>en los términos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que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establece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spc="-15" dirty="0">
                <a:latin typeface="Calibri"/>
                <a:cs typeface="Calibri"/>
              </a:rPr>
              <a:t>presente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reglamentación”.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48429" y="3210890"/>
            <a:ext cx="715708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4220" algn="l"/>
                <a:tab pos="1581150" algn="l"/>
                <a:tab pos="3425190" algn="l"/>
                <a:tab pos="3966210" algn="l"/>
                <a:tab pos="5085080" algn="l"/>
                <a:tab pos="6258560" algn="l"/>
                <a:tab pos="6626225" algn="l"/>
              </a:tabLst>
            </a:pPr>
            <a:r>
              <a:rPr sz="2200" spc="-141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6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án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omp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en</a:t>
            </a:r>
            <a:r>
              <a:rPr sz="2200" spc="-15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idos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los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g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usuario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au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8429" y="3393719"/>
            <a:ext cx="7155815" cy="123571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1035"/>
              </a:spcBef>
            </a:pPr>
            <a:r>
              <a:rPr sz="2200" spc="-15" dirty="0">
                <a:latin typeface="Calibri"/>
                <a:cs typeface="Calibri"/>
              </a:rPr>
              <a:t>generadores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mercado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eléctrico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mayorista.</a:t>
            </a:r>
            <a:endParaRPr sz="2200">
              <a:latin typeface="Calibri"/>
              <a:cs typeface="Calibri"/>
            </a:endParaRPr>
          </a:p>
          <a:p>
            <a:pPr marL="195580" marR="5080" indent="-182880">
              <a:lnSpc>
                <a:spcPts val="2380"/>
              </a:lnSpc>
              <a:spcBef>
                <a:spcPts val="1230"/>
              </a:spcBef>
              <a:tabLst>
                <a:tab pos="492125" algn="l"/>
                <a:tab pos="1777364" algn="l"/>
                <a:tab pos="2359660" algn="l"/>
                <a:tab pos="3542665" algn="l"/>
                <a:tab pos="3827779" algn="l"/>
                <a:tab pos="4664075" algn="l"/>
                <a:tab pos="5100320" algn="l"/>
                <a:tab pos="6254115" algn="l"/>
              </a:tabLst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-27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quien</a:t>
            </a:r>
            <a:r>
              <a:rPr sz="2200" spc="18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podrá</a:t>
            </a:r>
            <a:r>
              <a:rPr sz="2200" spc="19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autoabastecerse</a:t>
            </a:r>
            <a:r>
              <a:rPr sz="2200" spc="19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de</a:t>
            </a:r>
            <a:r>
              <a:rPr sz="2200" spc="19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la</a:t>
            </a:r>
            <a:r>
              <a:rPr sz="2200" spc="19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energía</a:t>
            </a:r>
            <a:r>
              <a:rPr sz="2200" spc="19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de</a:t>
            </a:r>
            <a:r>
              <a:rPr sz="2200" spc="19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baja</a:t>
            </a:r>
            <a:r>
              <a:rPr sz="2200" spc="17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potencia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 o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	</a:t>
            </a:r>
            <a:r>
              <a:rPr sz="2200" spc="-35" dirty="0">
                <a:solidFill>
                  <a:srgbClr val="40B9D2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ap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cidad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qu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p</a:t>
            </a:r>
            <a:r>
              <a:rPr sz="2200" spc="-45" dirty="0">
                <a:solidFill>
                  <a:srgbClr val="40B9D2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du</a:t>
            </a:r>
            <a:r>
              <a:rPr sz="2200" spc="-50" dirty="0">
                <a:solidFill>
                  <a:srgbClr val="40B9D2"/>
                </a:solidFill>
                <a:latin typeface="Calibri"/>
                <a:cs typeface="Calibri"/>
              </a:rPr>
              <a:t>z</a:t>
            </a:r>
            <a:r>
              <a:rPr sz="2200" spc="-35" dirty="0">
                <a:solidFill>
                  <a:srgbClr val="40B9D2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t</a:t>
            </a:r>
            <a:r>
              <a:rPr sz="2200" spc="-60" dirty="0">
                <a:solidFill>
                  <a:srgbClr val="40B9D2"/>
                </a:solidFill>
                <a:latin typeface="Calibri"/>
                <a:cs typeface="Calibri"/>
              </a:rPr>
              <a:t>r</a:t>
            </a:r>
            <a:r>
              <a:rPr sz="2200" spc="-40" dirty="0">
                <a:solidFill>
                  <a:srgbClr val="40B9D2"/>
                </a:solidFill>
                <a:latin typeface="Calibri"/>
                <a:cs typeface="Calibri"/>
              </a:rPr>
              <a:t>a</a:t>
            </a:r>
            <a:r>
              <a:rPr sz="2200" spc="-25" dirty="0">
                <a:solidFill>
                  <a:srgbClr val="40B9D2"/>
                </a:solidFill>
                <a:latin typeface="Calibri"/>
                <a:cs typeface="Calibri"/>
              </a:rPr>
              <a:t>v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és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	m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é</a:t>
            </a:r>
            <a:r>
              <a:rPr sz="2200" spc="-35" dirty="0">
                <a:solidFill>
                  <a:srgbClr val="40B9D2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do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limp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i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s,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1309" y="4570552"/>
            <a:ext cx="6974205" cy="6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  <a:tabLst>
                <a:tab pos="1250315" algn="l"/>
                <a:tab pos="2094230" algn="l"/>
                <a:tab pos="2623820" algn="l"/>
                <a:tab pos="4060825" algn="l"/>
                <a:tab pos="4358005" algn="l"/>
                <a:tab pos="4719320" algn="l"/>
                <a:tab pos="5262245" algn="l"/>
              </a:tabLst>
            </a:pP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asimismo	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volcar	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sus	</a:t>
            </a:r>
            <a:r>
              <a:rPr sz="2200" spc="-20" dirty="0">
                <a:solidFill>
                  <a:srgbClr val="40B9D2"/>
                </a:solidFill>
                <a:latin typeface="Calibri"/>
                <a:cs typeface="Calibri"/>
              </a:rPr>
              <a:t>excedentes	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a	la	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red	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interconectada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nacional,</a:t>
            </a:r>
            <a:r>
              <a:rPr sz="2200" spc="-2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y</a:t>
            </a:r>
            <a:r>
              <a:rPr sz="2200" spc="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obtener</a:t>
            </a:r>
            <a:r>
              <a:rPr sz="2200" spc="1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un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beneficio</a:t>
            </a:r>
            <a:r>
              <a:rPr sz="2200" spc="1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económico</a:t>
            </a:r>
            <a:r>
              <a:rPr sz="2200" spc="4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por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ello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5784" y="2340990"/>
            <a:ext cx="213296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323215">
              <a:lnSpc>
                <a:spcPts val="3890"/>
              </a:lnSpc>
              <a:spcBef>
                <a:spcPts val="585"/>
              </a:spcBef>
            </a:pP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Fuentes 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13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ab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3600" dirty="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5877" y="3822572"/>
            <a:ext cx="951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rt.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8429" y="2305938"/>
            <a:ext cx="7158990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5580" marR="5080" indent="-182880" algn="just">
              <a:lnSpc>
                <a:spcPts val="2380"/>
              </a:lnSpc>
              <a:spcBef>
                <a:spcPts val="390"/>
              </a:spcBef>
            </a:pPr>
            <a:r>
              <a:rPr sz="2200" spc="-409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Calibri"/>
                <a:cs typeface="Calibri"/>
              </a:rPr>
              <a:t>Son las </a:t>
            </a:r>
            <a:r>
              <a:rPr sz="2200" spc="-15" dirty="0">
                <a:latin typeface="Calibri"/>
                <a:cs typeface="Calibri"/>
              </a:rPr>
              <a:t>fuentes </a:t>
            </a:r>
            <a:r>
              <a:rPr sz="2200" spc="-10" dirty="0">
                <a:latin typeface="Calibri"/>
                <a:cs typeface="Calibri"/>
              </a:rPr>
              <a:t>renovables </a:t>
            </a:r>
            <a:r>
              <a:rPr sz="2200" spc="-5" dirty="0">
                <a:latin typeface="Calibri"/>
                <a:cs typeface="Calibri"/>
              </a:rPr>
              <a:t>de energía no </a:t>
            </a:r>
            <a:r>
              <a:rPr sz="2200" spc="-15" dirty="0">
                <a:latin typeface="Calibri"/>
                <a:cs typeface="Calibri"/>
              </a:rPr>
              <a:t>fósiles </a:t>
            </a:r>
            <a:r>
              <a:rPr sz="2200" spc="-5" dirty="0">
                <a:latin typeface="Calibri"/>
                <a:cs typeface="Calibri"/>
              </a:rPr>
              <a:t>idóneas </a:t>
            </a:r>
            <a:r>
              <a:rPr sz="2200" spc="-20" dirty="0">
                <a:latin typeface="Calibri"/>
                <a:cs typeface="Calibri"/>
              </a:rPr>
              <a:t>para 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ser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aprovechadas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forma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sustentable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en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corto,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mediano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largo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plazo: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energía</a:t>
            </a:r>
            <a:r>
              <a:rPr sz="2200" spc="5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eólica,</a:t>
            </a:r>
            <a:r>
              <a:rPr sz="2200" spc="6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solar</a:t>
            </a:r>
            <a:r>
              <a:rPr sz="2200" spc="5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térmica,</a:t>
            </a:r>
            <a:r>
              <a:rPr sz="2200" spc="6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solar</a:t>
            </a:r>
            <a:r>
              <a:rPr sz="2200" spc="6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fotovoltaica</a:t>
            </a:r>
            <a:r>
              <a:rPr sz="2200" spc="-15" dirty="0">
                <a:latin typeface="Calibri"/>
                <a:cs typeface="Calibri"/>
              </a:rPr>
              <a:t>,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1309" y="3210890"/>
            <a:ext cx="69723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64005" algn="l"/>
                <a:tab pos="3309620" algn="l"/>
                <a:tab pos="4819650" algn="l"/>
                <a:tab pos="5307965" algn="l"/>
                <a:tab pos="5816600" algn="l"/>
              </a:tabLst>
            </a:pPr>
            <a:r>
              <a:rPr sz="2200" spc="-20" dirty="0">
                <a:solidFill>
                  <a:srgbClr val="40B9D2"/>
                </a:solidFill>
                <a:latin typeface="Calibri"/>
                <a:cs typeface="Calibri"/>
              </a:rPr>
              <a:t>g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eo</a:t>
            </a:r>
            <a:r>
              <a:rPr sz="2200" spc="-20" dirty="0">
                <a:solidFill>
                  <a:srgbClr val="40B9D2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érm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srgbClr val="40B9D2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ma</a:t>
            </a:r>
            <a:r>
              <a:rPr sz="2200" spc="-30" dirty="0">
                <a:solidFill>
                  <a:srgbClr val="40B9D2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eomotri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z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und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i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motri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z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las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rie</a:t>
            </a:r>
            <a:r>
              <a:rPr sz="2200" spc="-35" dirty="0">
                <a:latin typeface="Calibri"/>
                <a:cs typeface="Calibri"/>
              </a:rPr>
              <a:t>nt</a:t>
            </a:r>
            <a:r>
              <a:rPr sz="2200" spc="-5" dirty="0">
                <a:latin typeface="Calibri"/>
                <a:cs typeface="Calibri"/>
              </a:rPr>
              <a:t>es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1309" y="3513201"/>
            <a:ext cx="69716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marinas,</a:t>
            </a:r>
            <a:r>
              <a:rPr sz="2200" spc="38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hidráulica,</a:t>
            </a:r>
            <a:r>
              <a:rPr sz="2200" spc="39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biomasa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spc="3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gases</a:t>
            </a:r>
            <a:r>
              <a:rPr sz="2200" spc="3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39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vertedero,</a:t>
            </a:r>
            <a:r>
              <a:rPr sz="2200" spc="3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gases</a:t>
            </a:r>
            <a:r>
              <a:rPr sz="2200" spc="3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1309" y="3814953"/>
            <a:ext cx="697293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0290" algn="l"/>
                <a:tab pos="1553210" algn="l"/>
                <a:tab pos="3117215" algn="l"/>
                <a:tab pos="4062095" algn="l"/>
                <a:tab pos="4406900" algn="l"/>
                <a:tab pos="6551295" algn="l"/>
              </a:tabLst>
            </a:pPr>
            <a:r>
              <a:rPr sz="2200" spc="-10" dirty="0">
                <a:latin typeface="Calibri"/>
                <a:cs typeface="Calibri"/>
              </a:rPr>
              <a:t>pla</a:t>
            </a:r>
            <a:r>
              <a:rPr sz="2200" spc="-30" dirty="0">
                <a:latin typeface="Calibri"/>
                <a:cs typeface="Calibri"/>
              </a:rPr>
              <a:t>n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as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depu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ación,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bio</a:t>
            </a:r>
            <a:r>
              <a:rPr sz="2200" spc="-40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ás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bio</a:t>
            </a:r>
            <a:r>
              <a:rPr sz="2200" spc="-30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ombu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tib</a:t>
            </a:r>
            <a:r>
              <a:rPr sz="2200" spc="-15" dirty="0">
                <a:latin typeface="Calibri"/>
                <a:cs typeface="Calibri"/>
              </a:rPr>
              <a:t>l</a:t>
            </a:r>
            <a:r>
              <a:rPr sz="2200" spc="-5" dirty="0">
                <a:latin typeface="Calibri"/>
                <a:cs typeface="Calibri"/>
              </a:rPr>
              <a:t>es,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3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on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7747" y="4116655"/>
            <a:ext cx="54629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excepción</a:t>
            </a:r>
            <a:r>
              <a:rPr sz="2200" spc="1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los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usos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B9D2"/>
                </a:solidFill>
                <a:latin typeface="Calibri"/>
                <a:cs typeface="Calibri"/>
              </a:rPr>
              <a:t>previstos</a:t>
            </a:r>
            <a:r>
              <a:rPr sz="2200" spc="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en</a:t>
            </a:r>
            <a:r>
              <a:rPr sz="220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la </a:t>
            </a:r>
            <a:r>
              <a:rPr sz="2200" spc="-10" dirty="0">
                <a:solidFill>
                  <a:srgbClr val="40B9D2"/>
                </a:solidFill>
                <a:latin typeface="Calibri"/>
                <a:cs typeface="Calibri"/>
              </a:rPr>
              <a:t>ley</a:t>
            </a:r>
            <a:r>
              <a:rPr sz="2200" spc="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B9D2"/>
                </a:solidFill>
                <a:latin typeface="Calibri"/>
                <a:cs typeface="Calibri"/>
              </a:rPr>
              <a:t>26.093.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352" y="2020951"/>
            <a:ext cx="2185670" cy="22701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065" marR="5080" indent="-1270" algn="ctr">
              <a:lnSpc>
                <a:spcPct val="90000"/>
              </a:lnSpc>
              <a:spcBef>
                <a:spcPts val="484"/>
              </a:spcBef>
            </a:pPr>
            <a:r>
              <a:rPr sz="3200" spc="-7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spc="-5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spc="-5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spc="-1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  </a:t>
            </a:r>
            <a:r>
              <a:rPr sz="3200" spc="-55" dirty="0">
                <a:solidFill>
                  <a:srgbClr val="FFFFFF"/>
                </a:solidFill>
                <a:latin typeface="Corbel"/>
                <a:cs typeface="Corbel"/>
              </a:rPr>
              <a:t>Generación </a:t>
            </a:r>
            <a:r>
              <a:rPr sz="32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éct</a:t>
            </a:r>
            <a:r>
              <a:rPr sz="3200" spc="-7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spc="-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ba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o  </a:t>
            </a:r>
            <a:r>
              <a:rPr sz="3200" spc="-55" dirty="0">
                <a:solidFill>
                  <a:srgbClr val="FFFFFF"/>
                </a:solidFill>
                <a:latin typeface="Corbel"/>
                <a:cs typeface="Corbel"/>
              </a:rPr>
              <a:t>Modalidad </a:t>
            </a:r>
            <a:r>
              <a:rPr sz="32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Distribuida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9426" y="794131"/>
            <a:ext cx="7158355" cy="13061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95580" marR="5080" indent="-183515" algn="just">
              <a:lnSpc>
                <a:spcPts val="2160"/>
              </a:lnSpc>
              <a:spcBef>
                <a:spcPts val="375"/>
              </a:spcBef>
            </a:pPr>
            <a:r>
              <a:rPr sz="2000" spc="-37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000" spc="-37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0B9D2"/>
                </a:solidFill>
                <a:latin typeface="Calibri"/>
                <a:cs typeface="Calibri"/>
              </a:rPr>
              <a:t>tendrá</a:t>
            </a:r>
            <a:r>
              <a:rPr sz="2000" spc="-5" dirty="0">
                <a:solidFill>
                  <a:srgbClr val="40B9D2"/>
                </a:solidFill>
                <a:latin typeface="Calibri"/>
                <a:cs typeface="Calibri"/>
              </a:rPr>
              <a:t> plenos</a:t>
            </a:r>
            <a:r>
              <a:rPr sz="200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B9D2"/>
                </a:solidFill>
                <a:latin typeface="Calibri"/>
                <a:cs typeface="Calibri"/>
              </a:rPr>
              <a:t>efectos</a:t>
            </a:r>
            <a:r>
              <a:rPr sz="2000" spc="-1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B9D2"/>
                </a:solidFill>
                <a:latin typeface="Calibri"/>
                <a:cs typeface="Calibri"/>
              </a:rPr>
              <a:t>desde</a:t>
            </a:r>
            <a:r>
              <a:rPr sz="200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B9D2"/>
                </a:solidFill>
                <a:latin typeface="Calibri"/>
                <a:cs typeface="Calibri"/>
              </a:rPr>
              <a:t>la</a:t>
            </a:r>
            <a:r>
              <a:rPr sz="2000" spc="44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B9D2"/>
                </a:solidFill>
                <a:latin typeface="Calibri"/>
                <a:cs typeface="Calibri"/>
              </a:rPr>
              <a:t>instalación</a:t>
            </a:r>
            <a:r>
              <a:rPr sz="2000" spc="44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B9D2"/>
                </a:solidFill>
                <a:latin typeface="Calibri"/>
                <a:cs typeface="Calibri"/>
              </a:rPr>
              <a:t>del</a:t>
            </a:r>
            <a:r>
              <a:rPr sz="2000" spc="445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B9D2"/>
                </a:solidFill>
                <a:latin typeface="Calibri"/>
                <a:cs typeface="Calibri"/>
              </a:rPr>
              <a:t>medidor </a:t>
            </a:r>
            <a:r>
              <a:rPr sz="2000" dirty="0">
                <a:solidFill>
                  <a:srgbClr val="40B9D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B9D2"/>
                </a:solidFill>
                <a:latin typeface="Calibri"/>
                <a:cs typeface="Calibri"/>
              </a:rPr>
              <a:t>bidireccional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encontrará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sujeto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plazo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extinción.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derechos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obligaciones: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925"/>
              </a:spcBef>
            </a:pPr>
            <a:r>
              <a:rPr sz="2000" spc="-37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000" spc="-28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5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derecho</a:t>
            </a:r>
            <a:r>
              <a:rPr sz="2000" spc="5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5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distribuidor</a:t>
            </a:r>
            <a:r>
              <a:rPr sz="2000" spc="5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verificar</a:t>
            </a:r>
            <a:r>
              <a:rPr sz="2000" spc="5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5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cumplimiento</a:t>
            </a:r>
            <a:r>
              <a:rPr sz="2000" spc="5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72559" y="2043506"/>
            <a:ext cx="697674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0" algn="r">
              <a:lnSpc>
                <a:spcPts val="2280"/>
              </a:lnSpc>
              <a:spcBef>
                <a:spcPts val="105"/>
              </a:spcBef>
              <a:tabLst>
                <a:tab pos="1189990" algn="l"/>
                <a:tab pos="1480820" algn="l"/>
                <a:tab pos="2919730" algn="l"/>
                <a:tab pos="3277870" algn="l"/>
                <a:tab pos="5369560" algn="l"/>
                <a:tab pos="5808345" algn="l"/>
                <a:tab pos="6164580" algn="l"/>
                <a:tab pos="6687820" algn="l"/>
              </a:tabLst>
            </a:pP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equi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	y	</a:t>
            </a:r>
            <a:r>
              <a:rPr sz="2000" spc="-5" dirty="0">
                <a:latin typeface="Calibri"/>
                <a:cs typeface="Calibri"/>
              </a:rPr>
              <a:t>des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onec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ar	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l	</a:t>
            </a:r>
            <a:r>
              <a:rPr sz="2000" spc="-5" dirty="0">
                <a:latin typeface="Calibri"/>
                <a:cs typeface="Calibri"/>
              </a:rPr>
              <a:t>usuar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ador	de	</a:t>
            </a:r>
            <a:r>
              <a:rPr sz="2000" spc="-2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ed	de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2559" y="2318385"/>
            <a:ext cx="654050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  <a:tabLst>
                <a:tab pos="1409700" algn="l"/>
                <a:tab pos="2347595" algn="l"/>
                <a:tab pos="2748280" algn="l"/>
                <a:tab pos="3836035" algn="l"/>
                <a:tab pos="4290695" algn="l"/>
                <a:tab pos="5689600" algn="l"/>
              </a:tabLst>
            </a:pP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ibu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ión	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ua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o	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	vu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ne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en	las	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iciones	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écni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as  aplicación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9426" y="3019425"/>
            <a:ext cx="7159625" cy="8801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95580" marR="5080" indent="-183515" algn="just">
              <a:lnSpc>
                <a:spcPct val="90100"/>
              </a:lnSpc>
              <a:spcBef>
                <a:spcPts val="340"/>
              </a:spcBef>
            </a:pPr>
            <a:r>
              <a:rPr sz="2000" spc="-128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000" spc="185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ación 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l 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idor 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omp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ar 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od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gía 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  usuario-generador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inyecte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red,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autorizar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conectar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al 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usuario-generador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plazos </a:t>
            </a:r>
            <a:r>
              <a:rPr sz="2000" spc="-5" dirty="0">
                <a:latin typeface="Calibri"/>
                <a:cs typeface="Calibri"/>
              </a:rPr>
              <a:t>determinados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 Régimen;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9426" y="3995165"/>
            <a:ext cx="7158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1815" algn="l"/>
                <a:tab pos="1572895" algn="l"/>
                <a:tab pos="2062480" algn="l"/>
                <a:tab pos="4150360" algn="l"/>
                <a:tab pos="4583430" algn="l"/>
                <a:tab pos="5580380" algn="l"/>
                <a:tab pos="6013450" algn="l"/>
                <a:tab pos="6365240" algn="l"/>
                <a:tab pos="6883400" algn="l"/>
              </a:tabLst>
            </a:pPr>
            <a:r>
              <a:rPr sz="2000" spc="-128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000" spc="185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	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echo	</a:t>
            </a: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el	</a:t>
            </a:r>
            <a:r>
              <a:rPr sz="2000" spc="-5" dirty="0">
                <a:latin typeface="Calibri"/>
                <a:cs typeface="Calibri"/>
              </a:rPr>
              <a:t>usuari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ene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ador	de	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-45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ec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ar	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	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ed	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9426" y="4148175"/>
            <a:ext cx="7158990" cy="17024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1060"/>
              </a:spcBef>
            </a:pPr>
            <a:r>
              <a:rPr sz="2000" spc="-5" dirty="0">
                <a:latin typeface="Calibri"/>
                <a:cs typeface="Calibri"/>
              </a:rPr>
              <a:t>distribución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energía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excedente,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libre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cargos </a:t>
            </a:r>
            <a:r>
              <a:rPr sz="2000" dirty="0">
                <a:latin typeface="Calibri"/>
                <a:cs typeface="Calibri"/>
              </a:rPr>
              <a:t>adicionales;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195580" marR="5080" indent="-183515" algn="just">
              <a:lnSpc>
                <a:spcPct val="90000"/>
              </a:lnSpc>
              <a:spcBef>
                <a:spcPts val="1200"/>
              </a:spcBef>
            </a:pPr>
            <a:r>
              <a:rPr sz="2000" spc="-37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000" spc="-37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Calibri"/>
                <a:cs typeface="Calibri"/>
              </a:rPr>
              <a:t>la posibilidad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cesión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créditos </a:t>
            </a:r>
            <a:r>
              <a:rPr sz="2000" dirty="0">
                <a:latin typeface="Calibri"/>
                <a:cs typeface="Calibri"/>
              </a:rPr>
              <a:t>acumulados </a:t>
            </a:r>
            <a:r>
              <a:rPr sz="2000" spc="-5" dirty="0">
                <a:latin typeface="Calibri"/>
                <a:cs typeface="Calibri"/>
              </a:rPr>
              <a:t>por </a:t>
            </a:r>
            <a:r>
              <a:rPr sz="2000" spc="-10" dirty="0">
                <a:latin typeface="Calibri"/>
                <a:cs typeface="Calibri"/>
              </a:rPr>
              <a:t>inyección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energía</a:t>
            </a:r>
            <a:r>
              <a:rPr sz="2000" dirty="0">
                <a:latin typeface="Calibri"/>
                <a:cs typeface="Calibri"/>
              </a:rPr>
              <a:t> 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otras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cuentas</a:t>
            </a:r>
            <a:r>
              <a:rPr sz="2000" dirty="0">
                <a:latin typeface="Calibri"/>
                <a:cs typeface="Calibri"/>
              </a:rPr>
              <a:t> 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usuario-generador</a:t>
            </a:r>
            <a:r>
              <a:rPr sz="2000" dirty="0">
                <a:latin typeface="Calibri"/>
                <a:cs typeface="Calibri"/>
              </a:rPr>
              <a:t> 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usuario,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retribución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créditos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acumulados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por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inyección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energía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red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distribución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33012" y="1748932"/>
            <a:ext cx="377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spc="-5" dirty="0">
                <a:latin typeface="Calibri"/>
                <a:cs typeface="Calibri"/>
              </a:rPr>
              <a:t>Certificados de Crédito Fiscal (CCF)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127777" y="4114800"/>
            <a:ext cx="2549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spc="-5" dirty="0">
                <a:latin typeface="Calibri"/>
                <a:cs typeface="Calibri"/>
              </a:rPr>
              <a:t>Línea de Crédito FODIS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118990" y="4800600"/>
            <a:ext cx="7413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spc="-5" dirty="0">
                <a:latin typeface="Calibri"/>
                <a:cs typeface="Calibri"/>
              </a:rPr>
              <a:t> Fideicomiso de administración y financiero que tiene por objeto el otorgamiento de préstamos, incentivos, garantías, aportes de capital y la adquisición de otros instrumentos financieros.</a:t>
            </a:r>
            <a:endParaRPr lang="es-AR" sz="2000" spc="-5" dirty="0">
              <a:latin typeface="Calibri"/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38600" y="2363148"/>
            <a:ext cx="7337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spc="-5" dirty="0">
                <a:latin typeface="Calibri"/>
                <a:cs typeface="Calibri"/>
              </a:rPr>
              <a:t>Bono electrónico a favor del usuario y se verá reflejado en su cuenta de AFIP, pudiendo ser utilizado para el pago de impuestos nacionales como el impuesto a las </a:t>
            </a:r>
            <a:r>
              <a:rPr lang="es-ES" sz="2000" spc="-10" dirty="0">
                <a:solidFill>
                  <a:srgbClr val="40B9D2"/>
                </a:solidFill>
                <a:latin typeface="Calibri"/>
                <a:cs typeface="Calibri"/>
              </a:rPr>
              <a:t>ganancias</a:t>
            </a:r>
            <a:r>
              <a:rPr lang="es-ES" sz="2000" spc="-5" dirty="0">
                <a:latin typeface="Calibri"/>
                <a:cs typeface="Calibri"/>
              </a:rPr>
              <a:t> y el impuesto al valor agregado (</a:t>
            </a:r>
            <a:r>
              <a:rPr lang="es-ES" sz="2000" spc="-10" dirty="0">
                <a:solidFill>
                  <a:srgbClr val="40B9D2"/>
                </a:solidFill>
                <a:latin typeface="Calibri"/>
                <a:cs typeface="Calibri"/>
              </a:rPr>
              <a:t>IVA</a:t>
            </a:r>
            <a:r>
              <a:rPr lang="es-ES" sz="2000" spc="-5" dirty="0">
                <a:latin typeface="Calibri"/>
                <a:cs typeface="Calibri"/>
              </a:rPr>
              <a:t>)</a:t>
            </a:r>
            <a:endParaRPr lang="es-AR" sz="2000" spc="-5" dirty="0">
              <a:latin typeface="Calibri"/>
              <a:cs typeface="Calibri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381000" y="2582306"/>
            <a:ext cx="3048000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323215">
              <a:lnSpc>
                <a:spcPts val="3890"/>
              </a:lnSpc>
              <a:spcBef>
                <a:spcPts val="585"/>
              </a:spcBef>
            </a:pPr>
            <a:r>
              <a:rPr lang="es-AR" sz="3600" kern="0" spc="-60" dirty="0">
                <a:solidFill>
                  <a:srgbClr val="FFFFFF"/>
                </a:solidFill>
                <a:latin typeface="Corbel"/>
                <a:cs typeface="Corbel"/>
              </a:rPr>
              <a:t>Beneficios Promocionales </a:t>
            </a:r>
            <a:endParaRPr lang="es-AR" sz="3600" kern="0" dirty="0">
              <a:solidFill>
                <a:sysClr val="windowText" lastClr="000000"/>
              </a:solidFill>
              <a:latin typeface="Corbel"/>
              <a:cs typeface="Corbel"/>
            </a:endParaRPr>
          </a:p>
        </p:txBody>
      </p:sp>
      <p:grpSp>
        <p:nvGrpSpPr>
          <p:cNvPr id="8" name="object 10"/>
          <p:cNvGrpSpPr/>
          <p:nvPr/>
        </p:nvGrpSpPr>
        <p:grpSpPr>
          <a:xfrm>
            <a:off x="3072130" y="1857547"/>
            <a:ext cx="713740" cy="182880"/>
            <a:chOff x="3372611" y="1400555"/>
            <a:chExt cx="713740" cy="182880"/>
          </a:xfrm>
        </p:grpSpPr>
        <p:sp>
          <p:nvSpPr>
            <p:cNvPr id="9" name="object 11"/>
            <p:cNvSpPr/>
            <p:nvPr/>
          </p:nvSpPr>
          <p:spPr>
            <a:xfrm>
              <a:off x="3377945" y="1405889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19">
                  <a:moveTo>
                    <a:pt x="616457" y="0"/>
                  </a:moveTo>
                  <a:lnTo>
                    <a:pt x="616457" y="43052"/>
                  </a:lnTo>
                  <a:lnTo>
                    <a:pt x="0" y="43052"/>
                  </a:lnTo>
                  <a:lnTo>
                    <a:pt x="0" y="129159"/>
                  </a:lnTo>
                  <a:lnTo>
                    <a:pt x="616457" y="129159"/>
                  </a:lnTo>
                  <a:lnTo>
                    <a:pt x="616457" y="172212"/>
                  </a:lnTo>
                  <a:lnTo>
                    <a:pt x="702563" y="86106"/>
                  </a:lnTo>
                  <a:lnTo>
                    <a:pt x="616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/>
            <p:cNvSpPr/>
            <p:nvPr/>
          </p:nvSpPr>
          <p:spPr>
            <a:xfrm>
              <a:off x="3377945" y="1405889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19">
                  <a:moveTo>
                    <a:pt x="0" y="43052"/>
                  </a:moveTo>
                  <a:lnTo>
                    <a:pt x="616457" y="43052"/>
                  </a:lnTo>
                  <a:lnTo>
                    <a:pt x="616457" y="0"/>
                  </a:lnTo>
                  <a:lnTo>
                    <a:pt x="702563" y="86106"/>
                  </a:lnTo>
                  <a:lnTo>
                    <a:pt x="616457" y="172212"/>
                  </a:lnTo>
                  <a:lnTo>
                    <a:pt x="616457" y="129159"/>
                  </a:lnTo>
                  <a:lnTo>
                    <a:pt x="0" y="129159"/>
                  </a:lnTo>
                  <a:lnTo>
                    <a:pt x="0" y="43052"/>
                  </a:lnTo>
                  <a:close/>
                </a:path>
              </a:pathLst>
            </a:custGeom>
            <a:ln w="10668">
              <a:solidFill>
                <a:srgbClr val="2C87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0"/>
          <p:cNvGrpSpPr/>
          <p:nvPr/>
        </p:nvGrpSpPr>
        <p:grpSpPr>
          <a:xfrm>
            <a:off x="3021455" y="4223415"/>
            <a:ext cx="713740" cy="182880"/>
            <a:chOff x="3372611" y="1400555"/>
            <a:chExt cx="713740" cy="182880"/>
          </a:xfrm>
        </p:grpSpPr>
        <p:sp>
          <p:nvSpPr>
            <p:cNvPr id="12" name="object 11"/>
            <p:cNvSpPr/>
            <p:nvPr/>
          </p:nvSpPr>
          <p:spPr>
            <a:xfrm>
              <a:off x="3377945" y="1405889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19">
                  <a:moveTo>
                    <a:pt x="616457" y="0"/>
                  </a:moveTo>
                  <a:lnTo>
                    <a:pt x="616457" y="43052"/>
                  </a:lnTo>
                  <a:lnTo>
                    <a:pt x="0" y="43052"/>
                  </a:lnTo>
                  <a:lnTo>
                    <a:pt x="0" y="129159"/>
                  </a:lnTo>
                  <a:lnTo>
                    <a:pt x="616457" y="129159"/>
                  </a:lnTo>
                  <a:lnTo>
                    <a:pt x="616457" y="172212"/>
                  </a:lnTo>
                  <a:lnTo>
                    <a:pt x="702563" y="86106"/>
                  </a:lnTo>
                  <a:lnTo>
                    <a:pt x="616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/>
            <p:cNvSpPr/>
            <p:nvPr/>
          </p:nvSpPr>
          <p:spPr>
            <a:xfrm>
              <a:off x="3377945" y="1405889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19">
                  <a:moveTo>
                    <a:pt x="0" y="43052"/>
                  </a:moveTo>
                  <a:lnTo>
                    <a:pt x="616457" y="43052"/>
                  </a:lnTo>
                  <a:lnTo>
                    <a:pt x="616457" y="0"/>
                  </a:lnTo>
                  <a:lnTo>
                    <a:pt x="702563" y="86106"/>
                  </a:lnTo>
                  <a:lnTo>
                    <a:pt x="616457" y="172212"/>
                  </a:lnTo>
                  <a:lnTo>
                    <a:pt x="616457" y="129159"/>
                  </a:lnTo>
                  <a:lnTo>
                    <a:pt x="0" y="129159"/>
                  </a:lnTo>
                  <a:lnTo>
                    <a:pt x="0" y="43052"/>
                  </a:lnTo>
                  <a:close/>
                </a:path>
              </a:pathLst>
            </a:custGeom>
            <a:ln w="10668">
              <a:solidFill>
                <a:srgbClr val="2C87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1874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724" y="923289"/>
            <a:ext cx="213677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spc="-5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ori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2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  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Aplicación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724" y="2679319"/>
            <a:ext cx="17672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Instalación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724" y="3996309"/>
            <a:ext cx="14363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Solicitud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724" y="4874514"/>
            <a:ext cx="19240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Facturación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9994" y="1170813"/>
            <a:ext cx="715835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115570">
              <a:lnSpc>
                <a:spcPts val="2160"/>
              </a:lnSpc>
              <a:spcBef>
                <a:spcPts val="375"/>
              </a:spcBef>
            </a:pPr>
            <a:r>
              <a:rPr sz="2000" spc="-10" dirty="0">
                <a:latin typeface="Calibri"/>
                <a:cs typeface="Calibri"/>
              </a:rPr>
              <a:t>Secretaría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Gobierno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Energía,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dependiente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Ministerio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Hacienda</a:t>
            </a:r>
            <a:r>
              <a:rPr sz="2000" dirty="0">
                <a:latin typeface="Calibri"/>
                <a:cs typeface="Calibri"/>
              </a:rPr>
              <a:t> 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dirty="0">
                <a:latin typeface="Calibri"/>
                <a:cs typeface="Calibri"/>
              </a:rPr>
              <a:t> Nación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69994" y="2725674"/>
            <a:ext cx="715962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>
              <a:lnSpc>
                <a:spcPts val="228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El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instalador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calificado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será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responsable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instalación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los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equipos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generación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distribuida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9994" y="3853688"/>
            <a:ext cx="700532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-10" dirty="0">
                <a:latin typeface="Calibri"/>
                <a:cs typeface="Calibri"/>
              </a:rPr>
              <a:t> conexión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será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llevada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cabo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mediante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plataforma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acceso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digital</a:t>
            </a:r>
            <a:r>
              <a:rPr sz="2000" spc="-5" dirty="0">
                <a:latin typeface="Calibri"/>
                <a:cs typeface="Calibri"/>
              </a:rPr>
              <a:t> 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acceso </a:t>
            </a:r>
            <a:r>
              <a:rPr sz="2000" spc="-5" dirty="0">
                <a:latin typeface="Calibri"/>
                <a:cs typeface="Calibri"/>
              </a:rPr>
              <a:t>público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9994" y="4981702"/>
            <a:ext cx="7151370" cy="11544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latin typeface="Calibri"/>
                <a:cs typeface="Calibri"/>
              </a:rPr>
              <a:t>El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usuario-generador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recibirá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10" dirty="0">
                <a:latin typeface="Calibri"/>
                <a:cs typeface="Calibri"/>
              </a:rPr>
              <a:t> factura</a:t>
            </a:r>
            <a:r>
              <a:rPr sz="2000" spc="-5" dirty="0">
                <a:latin typeface="Calibri"/>
                <a:cs typeface="Calibri"/>
              </a:rPr>
              <a:t> con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 </a:t>
            </a:r>
            <a:r>
              <a:rPr sz="2000" spc="-10" dirty="0">
                <a:latin typeface="Calibri"/>
                <a:cs typeface="Calibri"/>
              </a:rPr>
              <a:t>detalle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volumen </a:t>
            </a:r>
            <a:r>
              <a:rPr sz="2000" spc="-5" dirty="0">
                <a:latin typeface="Calibri"/>
                <a:cs typeface="Calibri"/>
              </a:rPr>
              <a:t> de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energía demandada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energía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inyectada, expresados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kilovatios-hora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(kWh),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precios </a:t>
            </a:r>
            <a:r>
              <a:rPr sz="2000" spc="-10" dirty="0">
                <a:latin typeface="Calibri"/>
                <a:cs typeface="Calibri"/>
              </a:rPr>
              <a:t>correspondientes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por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unidad,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expresados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5" dirty="0">
                <a:latin typeface="Calibri"/>
                <a:cs typeface="Calibri"/>
              </a:rPr>
              <a:t> pesos por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kilovatio-hora</a:t>
            </a:r>
            <a:r>
              <a:rPr sz="2000" dirty="0">
                <a:latin typeface="Calibri"/>
                <a:cs typeface="Calibri"/>
              </a:rPr>
              <a:t> (kWh).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3372611" y="1400555"/>
            <a:ext cx="713740" cy="182880"/>
            <a:chOff x="3372611" y="1400555"/>
            <a:chExt cx="713740" cy="182880"/>
          </a:xfrm>
        </p:grpSpPr>
        <p:sp>
          <p:nvSpPr>
            <p:cNvPr id="11" name="object 11"/>
            <p:cNvSpPr/>
            <p:nvPr/>
          </p:nvSpPr>
          <p:spPr>
            <a:xfrm>
              <a:off x="3377945" y="1405889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19">
                  <a:moveTo>
                    <a:pt x="616457" y="0"/>
                  </a:moveTo>
                  <a:lnTo>
                    <a:pt x="616457" y="43052"/>
                  </a:lnTo>
                  <a:lnTo>
                    <a:pt x="0" y="43052"/>
                  </a:lnTo>
                  <a:lnTo>
                    <a:pt x="0" y="129159"/>
                  </a:lnTo>
                  <a:lnTo>
                    <a:pt x="616457" y="129159"/>
                  </a:lnTo>
                  <a:lnTo>
                    <a:pt x="616457" y="172212"/>
                  </a:lnTo>
                  <a:lnTo>
                    <a:pt x="702563" y="86106"/>
                  </a:lnTo>
                  <a:lnTo>
                    <a:pt x="616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77945" y="1405889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19">
                  <a:moveTo>
                    <a:pt x="0" y="43052"/>
                  </a:moveTo>
                  <a:lnTo>
                    <a:pt x="616457" y="43052"/>
                  </a:lnTo>
                  <a:lnTo>
                    <a:pt x="616457" y="0"/>
                  </a:lnTo>
                  <a:lnTo>
                    <a:pt x="702563" y="86106"/>
                  </a:lnTo>
                  <a:lnTo>
                    <a:pt x="616457" y="172212"/>
                  </a:lnTo>
                  <a:lnTo>
                    <a:pt x="616457" y="129159"/>
                  </a:lnTo>
                  <a:lnTo>
                    <a:pt x="0" y="129159"/>
                  </a:lnTo>
                  <a:lnTo>
                    <a:pt x="0" y="43052"/>
                  </a:lnTo>
                  <a:close/>
                </a:path>
              </a:pathLst>
            </a:custGeom>
            <a:ln w="10668">
              <a:solidFill>
                <a:srgbClr val="2C87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307079" y="2970276"/>
            <a:ext cx="711835" cy="182880"/>
            <a:chOff x="3307079" y="2970276"/>
            <a:chExt cx="711835" cy="182880"/>
          </a:xfrm>
        </p:grpSpPr>
        <p:sp>
          <p:nvSpPr>
            <p:cNvPr id="14" name="object 14"/>
            <p:cNvSpPr/>
            <p:nvPr/>
          </p:nvSpPr>
          <p:spPr>
            <a:xfrm>
              <a:off x="3312413" y="2975610"/>
              <a:ext cx="701040" cy="172720"/>
            </a:xfrm>
            <a:custGeom>
              <a:avLst/>
              <a:gdLst/>
              <a:ahLst/>
              <a:cxnLst/>
              <a:rect l="l" t="t" r="r" b="b"/>
              <a:pathLst>
                <a:path w="701039" h="172719">
                  <a:moveTo>
                    <a:pt x="614934" y="0"/>
                  </a:moveTo>
                  <a:lnTo>
                    <a:pt x="614934" y="43052"/>
                  </a:lnTo>
                  <a:lnTo>
                    <a:pt x="0" y="43052"/>
                  </a:lnTo>
                  <a:lnTo>
                    <a:pt x="0" y="129159"/>
                  </a:lnTo>
                  <a:lnTo>
                    <a:pt x="614934" y="129159"/>
                  </a:lnTo>
                  <a:lnTo>
                    <a:pt x="614934" y="172212"/>
                  </a:lnTo>
                  <a:lnTo>
                    <a:pt x="701039" y="86105"/>
                  </a:lnTo>
                  <a:lnTo>
                    <a:pt x="614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12413" y="2975610"/>
              <a:ext cx="701040" cy="172720"/>
            </a:xfrm>
            <a:custGeom>
              <a:avLst/>
              <a:gdLst/>
              <a:ahLst/>
              <a:cxnLst/>
              <a:rect l="l" t="t" r="r" b="b"/>
              <a:pathLst>
                <a:path w="701039" h="172719">
                  <a:moveTo>
                    <a:pt x="0" y="43052"/>
                  </a:moveTo>
                  <a:lnTo>
                    <a:pt x="614934" y="43052"/>
                  </a:lnTo>
                  <a:lnTo>
                    <a:pt x="614934" y="0"/>
                  </a:lnTo>
                  <a:lnTo>
                    <a:pt x="701039" y="86105"/>
                  </a:lnTo>
                  <a:lnTo>
                    <a:pt x="614934" y="172212"/>
                  </a:lnTo>
                  <a:lnTo>
                    <a:pt x="614934" y="129159"/>
                  </a:lnTo>
                  <a:lnTo>
                    <a:pt x="0" y="129159"/>
                  </a:lnTo>
                  <a:lnTo>
                    <a:pt x="0" y="43052"/>
                  </a:lnTo>
                  <a:close/>
                </a:path>
              </a:pathLst>
            </a:custGeom>
            <a:ln w="10668">
              <a:solidFill>
                <a:srgbClr val="2C87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218688" y="4303776"/>
            <a:ext cx="713740" cy="182880"/>
            <a:chOff x="3218688" y="4303776"/>
            <a:chExt cx="713740" cy="182880"/>
          </a:xfrm>
        </p:grpSpPr>
        <p:sp>
          <p:nvSpPr>
            <p:cNvPr id="17" name="object 17"/>
            <p:cNvSpPr/>
            <p:nvPr/>
          </p:nvSpPr>
          <p:spPr>
            <a:xfrm>
              <a:off x="3224022" y="4309110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20">
                  <a:moveTo>
                    <a:pt x="616457" y="0"/>
                  </a:moveTo>
                  <a:lnTo>
                    <a:pt x="616457" y="43052"/>
                  </a:lnTo>
                  <a:lnTo>
                    <a:pt x="0" y="43052"/>
                  </a:lnTo>
                  <a:lnTo>
                    <a:pt x="0" y="129158"/>
                  </a:lnTo>
                  <a:lnTo>
                    <a:pt x="616457" y="129158"/>
                  </a:lnTo>
                  <a:lnTo>
                    <a:pt x="616457" y="172212"/>
                  </a:lnTo>
                  <a:lnTo>
                    <a:pt x="702563" y="86106"/>
                  </a:lnTo>
                  <a:lnTo>
                    <a:pt x="616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24022" y="4309110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20">
                  <a:moveTo>
                    <a:pt x="0" y="43052"/>
                  </a:moveTo>
                  <a:lnTo>
                    <a:pt x="616457" y="43052"/>
                  </a:lnTo>
                  <a:lnTo>
                    <a:pt x="616457" y="0"/>
                  </a:lnTo>
                  <a:lnTo>
                    <a:pt x="702563" y="86106"/>
                  </a:lnTo>
                  <a:lnTo>
                    <a:pt x="616457" y="172212"/>
                  </a:lnTo>
                  <a:lnTo>
                    <a:pt x="616457" y="129158"/>
                  </a:lnTo>
                  <a:lnTo>
                    <a:pt x="0" y="129158"/>
                  </a:lnTo>
                  <a:lnTo>
                    <a:pt x="0" y="43052"/>
                  </a:lnTo>
                  <a:close/>
                </a:path>
              </a:pathLst>
            </a:custGeom>
            <a:ln w="10668">
              <a:solidFill>
                <a:srgbClr val="2C87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241548" y="5210555"/>
            <a:ext cx="713740" cy="182880"/>
            <a:chOff x="3241548" y="5210555"/>
            <a:chExt cx="713740" cy="182880"/>
          </a:xfrm>
        </p:grpSpPr>
        <p:sp>
          <p:nvSpPr>
            <p:cNvPr id="20" name="object 20"/>
            <p:cNvSpPr/>
            <p:nvPr/>
          </p:nvSpPr>
          <p:spPr>
            <a:xfrm>
              <a:off x="3246882" y="5215889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20">
                  <a:moveTo>
                    <a:pt x="616457" y="0"/>
                  </a:moveTo>
                  <a:lnTo>
                    <a:pt x="616457" y="43053"/>
                  </a:lnTo>
                  <a:lnTo>
                    <a:pt x="0" y="43053"/>
                  </a:lnTo>
                  <a:lnTo>
                    <a:pt x="0" y="129159"/>
                  </a:lnTo>
                  <a:lnTo>
                    <a:pt x="616457" y="129159"/>
                  </a:lnTo>
                  <a:lnTo>
                    <a:pt x="616457" y="172212"/>
                  </a:lnTo>
                  <a:lnTo>
                    <a:pt x="702564" y="86106"/>
                  </a:lnTo>
                  <a:lnTo>
                    <a:pt x="616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46882" y="5215889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20">
                  <a:moveTo>
                    <a:pt x="0" y="43053"/>
                  </a:moveTo>
                  <a:lnTo>
                    <a:pt x="616457" y="43053"/>
                  </a:lnTo>
                  <a:lnTo>
                    <a:pt x="616457" y="0"/>
                  </a:lnTo>
                  <a:lnTo>
                    <a:pt x="702564" y="86106"/>
                  </a:lnTo>
                  <a:lnTo>
                    <a:pt x="616457" y="172212"/>
                  </a:lnTo>
                  <a:lnTo>
                    <a:pt x="616457" y="129159"/>
                  </a:lnTo>
                  <a:lnTo>
                    <a:pt x="0" y="129159"/>
                  </a:lnTo>
                  <a:lnTo>
                    <a:pt x="0" y="43053"/>
                  </a:lnTo>
                  <a:close/>
                </a:path>
              </a:pathLst>
            </a:custGeom>
            <a:ln w="10668">
              <a:solidFill>
                <a:srgbClr val="2C87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5A3F-6596-A26E-C863-C4539EF9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385B2-3385-AA17-38B6-9A4500722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5CD5E-F3FF-F739-13E3-7CD0DC4D5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135" y="751078"/>
            <a:ext cx="9064575" cy="5355844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A65DC3C0-B725-1355-A57B-C0F3983BFD34}"/>
              </a:ext>
            </a:extLst>
          </p:cNvPr>
          <p:cNvSpPr txBox="1">
            <a:spLocks/>
          </p:cNvSpPr>
          <p:nvPr/>
        </p:nvSpPr>
        <p:spPr>
          <a:xfrm>
            <a:off x="347668" y="2310051"/>
            <a:ext cx="1890395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lang="es-AR" sz="3600" kern="0" spc="-6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lang="es-AR" sz="3600" kern="0" spc="-7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lang="es-AR" sz="3600" kern="0" spc="-6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lang="es-AR" sz="3600" kern="0" spc="-6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lang="es-AR" sz="3600" kern="0" spc="-5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lang="es-AR" sz="3600" kern="0" spc="-6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lang="es-AR" sz="3600" kern="0" spc="-6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lang="es-AR" sz="3600" kern="0" spc="-5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lang="es-AR" sz="3600" kern="0" spc="-6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lang="es-AR" sz="3600" kern="0" dirty="0">
                <a:solidFill>
                  <a:srgbClr val="FFFFFF"/>
                </a:solidFill>
                <a:latin typeface="Corbel"/>
                <a:cs typeface="Corbel"/>
              </a:rPr>
              <a:t>s  </a:t>
            </a:r>
            <a:r>
              <a:rPr lang="es-AR" sz="3600" kern="0" spc="-55" dirty="0">
                <a:solidFill>
                  <a:srgbClr val="FFFFFF"/>
                </a:solidFill>
                <a:latin typeface="Corbel"/>
                <a:cs typeface="Corbel"/>
              </a:rPr>
              <a:t>adheridas</a:t>
            </a:r>
            <a:endParaRPr lang="es-AR" sz="3600" kern="0" dirty="0">
              <a:latin typeface="Corbel"/>
              <a:cs typeface="Corbel"/>
            </a:endParaRPr>
          </a:p>
        </p:txBody>
      </p:sp>
      <p:grpSp>
        <p:nvGrpSpPr>
          <p:cNvPr id="7" name="object 11">
            <a:extLst>
              <a:ext uri="{FF2B5EF4-FFF2-40B4-BE49-F238E27FC236}">
                <a16:creationId xmlns:a16="http://schemas.microsoft.com/office/drawing/2014/main" id="{48E7C8E8-61DB-E1CD-97D7-D0B9A5FB8C69}"/>
              </a:ext>
            </a:extLst>
          </p:cNvPr>
          <p:cNvGrpSpPr/>
          <p:nvPr/>
        </p:nvGrpSpPr>
        <p:grpSpPr>
          <a:xfrm>
            <a:off x="2645835" y="2895600"/>
            <a:ext cx="713740" cy="182880"/>
            <a:chOff x="3116579" y="2221992"/>
            <a:chExt cx="713740" cy="182880"/>
          </a:xfrm>
        </p:grpSpPr>
        <p:sp>
          <p:nvSpPr>
            <p:cNvPr id="8" name="object 12">
              <a:extLst>
                <a:ext uri="{FF2B5EF4-FFF2-40B4-BE49-F238E27FC236}">
                  <a16:creationId xmlns:a16="http://schemas.microsoft.com/office/drawing/2014/main" id="{425A1E07-6A5B-381A-D601-5C706E370D15}"/>
                </a:ext>
              </a:extLst>
            </p:cNvPr>
            <p:cNvSpPr/>
            <p:nvPr/>
          </p:nvSpPr>
          <p:spPr>
            <a:xfrm>
              <a:off x="3121913" y="2227326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19">
                  <a:moveTo>
                    <a:pt x="616458" y="0"/>
                  </a:moveTo>
                  <a:lnTo>
                    <a:pt x="616458" y="43052"/>
                  </a:lnTo>
                  <a:lnTo>
                    <a:pt x="0" y="43052"/>
                  </a:lnTo>
                  <a:lnTo>
                    <a:pt x="0" y="129159"/>
                  </a:lnTo>
                  <a:lnTo>
                    <a:pt x="616458" y="129159"/>
                  </a:lnTo>
                  <a:lnTo>
                    <a:pt x="616458" y="172212"/>
                  </a:lnTo>
                  <a:lnTo>
                    <a:pt x="702563" y="86106"/>
                  </a:lnTo>
                  <a:lnTo>
                    <a:pt x="616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79FE1C3F-2E45-BE80-1032-3B283E3E887C}"/>
                </a:ext>
              </a:extLst>
            </p:cNvPr>
            <p:cNvSpPr/>
            <p:nvPr/>
          </p:nvSpPr>
          <p:spPr>
            <a:xfrm>
              <a:off x="3121913" y="2227326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19">
                  <a:moveTo>
                    <a:pt x="0" y="43052"/>
                  </a:moveTo>
                  <a:lnTo>
                    <a:pt x="616458" y="43052"/>
                  </a:lnTo>
                  <a:lnTo>
                    <a:pt x="616458" y="0"/>
                  </a:lnTo>
                  <a:lnTo>
                    <a:pt x="702563" y="86106"/>
                  </a:lnTo>
                  <a:lnTo>
                    <a:pt x="616458" y="172212"/>
                  </a:lnTo>
                  <a:lnTo>
                    <a:pt x="616458" y="129159"/>
                  </a:lnTo>
                  <a:lnTo>
                    <a:pt x="0" y="129159"/>
                  </a:lnTo>
                  <a:lnTo>
                    <a:pt x="0" y="43052"/>
                  </a:lnTo>
                  <a:close/>
                </a:path>
              </a:pathLst>
            </a:custGeom>
            <a:ln w="10668">
              <a:solidFill>
                <a:srgbClr val="2C87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5482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021C39-8014-6C67-CF2D-1B9086196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237" y="783975"/>
            <a:ext cx="8920695" cy="529004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A6035DD-0699-A023-FD0F-779E3410B5BB}"/>
              </a:ext>
            </a:extLst>
          </p:cNvPr>
          <p:cNvSpPr txBox="1">
            <a:spLocks/>
          </p:cNvSpPr>
          <p:nvPr/>
        </p:nvSpPr>
        <p:spPr>
          <a:xfrm>
            <a:off x="33068" y="2452941"/>
            <a:ext cx="2618101" cy="107593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algn="ctr">
              <a:lnSpc>
                <a:spcPts val="3890"/>
              </a:lnSpc>
              <a:spcBef>
                <a:spcPts val="590"/>
              </a:spcBef>
            </a:pPr>
            <a:r>
              <a:rPr lang="en-US" sz="3600" kern="0" spc="-6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lang="es-AR" sz="3600" kern="0" spc="-65" dirty="0" err="1">
                <a:solidFill>
                  <a:srgbClr val="FFFFFF"/>
                </a:solidFill>
                <a:latin typeface="Corbel"/>
                <a:cs typeface="Corbel"/>
              </a:rPr>
              <a:t>ramites</a:t>
            </a:r>
            <a:r>
              <a:rPr lang="es-AR" sz="3600" kern="0" spc="-65" dirty="0">
                <a:solidFill>
                  <a:srgbClr val="FFFFFF"/>
                </a:solidFill>
                <a:latin typeface="Corbel"/>
                <a:cs typeface="Corbel"/>
              </a:rPr>
              <a:t> por Provincia</a:t>
            </a:r>
            <a:endParaRPr lang="es-AR" sz="3600" kern="0" dirty="0">
              <a:latin typeface="Corbel"/>
              <a:cs typeface="Corbel"/>
            </a:endParaRPr>
          </a:p>
        </p:txBody>
      </p:sp>
      <p:grpSp>
        <p:nvGrpSpPr>
          <p:cNvPr id="7" name="object 11">
            <a:extLst>
              <a:ext uri="{FF2B5EF4-FFF2-40B4-BE49-F238E27FC236}">
                <a16:creationId xmlns:a16="http://schemas.microsoft.com/office/drawing/2014/main" id="{D89B30FE-B4C8-7225-69C1-579AE17ABDB2}"/>
              </a:ext>
            </a:extLst>
          </p:cNvPr>
          <p:cNvGrpSpPr/>
          <p:nvPr/>
        </p:nvGrpSpPr>
        <p:grpSpPr>
          <a:xfrm>
            <a:off x="2645835" y="2895600"/>
            <a:ext cx="713740" cy="182880"/>
            <a:chOff x="3116579" y="2221992"/>
            <a:chExt cx="713740" cy="182880"/>
          </a:xfrm>
        </p:grpSpPr>
        <p:sp>
          <p:nvSpPr>
            <p:cNvPr id="8" name="object 12">
              <a:extLst>
                <a:ext uri="{FF2B5EF4-FFF2-40B4-BE49-F238E27FC236}">
                  <a16:creationId xmlns:a16="http://schemas.microsoft.com/office/drawing/2014/main" id="{AE08DF61-AEEC-4DA6-62AE-636CF815C0D1}"/>
                </a:ext>
              </a:extLst>
            </p:cNvPr>
            <p:cNvSpPr/>
            <p:nvPr/>
          </p:nvSpPr>
          <p:spPr>
            <a:xfrm>
              <a:off x="3121913" y="2227326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19">
                  <a:moveTo>
                    <a:pt x="616458" y="0"/>
                  </a:moveTo>
                  <a:lnTo>
                    <a:pt x="616458" y="43052"/>
                  </a:lnTo>
                  <a:lnTo>
                    <a:pt x="0" y="43052"/>
                  </a:lnTo>
                  <a:lnTo>
                    <a:pt x="0" y="129159"/>
                  </a:lnTo>
                  <a:lnTo>
                    <a:pt x="616458" y="129159"/>
                  </a:lnTo>
                  <a:lnTo>
                    <a:pt x="616458" y="172212"/>
                  </a:lnTo>
                  <a:lnTo>
                    <a:pt x="702563" y="86106"/>
                  </a:lnTo>
                  <a:lnTo>
                    <a:pt x="616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DAC2F245-6A9D-2B99-320A-245C3CBE0DFA}"/>
                </a:ext>
              </a:extLst>
            </p:cNvPr>
            <p:cNvSpPr/>
            <p:nvPr/>
          </p:nvSpPr>
          <p:spPr>
            <a:xfrm>
              <a:off x="3121913" y="2227326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19">
                  <a:moveTo>
                    <a:pt x="0" y="43052"/>
                  </a:moveTo>
                  <a:lnTo>
                    <a:pt x="616458" y="43052"/>
                  </a:lnTo>
                  <a:lnTo>
                    <a:pt x="616458" y="0"/>
                  </a:lnTo>
                  <a:lnTo>
                    <a:pt x="702563" y="86106"/>
                  </a:lnTo>
                  <a:lnTo>
                    <a:pt x="616458" y="172212"/>
                  </a:lnTo>
                  <a:lnTo>
                    <a:pt x="616458" y="129159"/>
                  </a:lnTo>
                  <a:lnTo>
                    <a:pt x="0" y="129159"/>
                  </a:lnTo>
                  <a:lnTo>
                    <a:pt x="0" y="43052"/>
                  </a:lnTo>
                  <a:close/>
                </a:path>
              </a:pathLst>
            </a:custGeom>
            <a:ln w="10668">
              <a:solidFill>
                <a:srgbClr val="2C87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9708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0" y="2057400"/>
            <a:ext cx="1644014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85"/>
              </a:spcBef>
            </a:pP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Mi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ne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s  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600" spc="-7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600" spc="-2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XV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-  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N°118”</a:t>
            </a:r>
            <a:endParaRPr sz="36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1309" y="2461767"/>
            <a:ext cx="71577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41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6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Calibri"/>
                <a:cs typeface="Calibri"/>
              </a:rPr>
              <a:t>B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nc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Ne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10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.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</a:t>
            </a:r>
            <a:r>
              <a:rPr sz="2200" spc="-15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c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Ge</a:t>
            </a:r>
            <a:r>
              <a:rPr sz="2200" spc="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ado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es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esidenc</a:t>
            </a:r>
            <a:r>
              <a:rPr sz="2200" spc="-15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ales,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Indu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tri</a:t>
            </a:r>
            <a:r>
              <a:rPr sz="2200" spc="-20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les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1309" y="2813608"/>
            <a:ext cx="6974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6895" algn="l"/>
                <a:tab pos="2219325" algn="l"/>
                <a:tab pos="3444875" algn="l"/>
                <a:tab pos="3745229" algn="l"/>
                <a:tab pos="4109720" algn="l"/>
                <a:tab pos="4658360" algn="l"/>
                <a:tab pos="5882005" algn="l"/>
              </a:tabLst>
            </a:pPr>
            <a:r>
              <a:rPr sz="2200" spc="-5" dirty="0">
                <a:latin typeface="Calibri"/>
                <a:cs typeface="Calibri"/>
              </a:rPr>
              <a:t>y</a:t>
            </a:r>
            <a:r>
              <a:rPr sz="2200" spc="-35" dirty="0">
                <a:latin typeface="Calibri"/>
                <a:cs typeface="Calibri"/>
              </a:rPr>
              <a:t>/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p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du</a:t>
            </a:r>
            <a:r>
              <a:rPr sz="2200" spc="-1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ti</a:t>
            </a:r>
            <a:r>
              <a:rPr sz="2200" spc="-35" dirty="0">
                <a:latin typeface="Calibri"/>
                <a:cs typeface="Calibri"/>
              </a:rPr>
              <a:t>v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10" dirty="0">
                <a:latin typeface="Calibri"/>
                <a:cs typeface="Calibri"/>
              </a:rPr>
              <a:t>s</a:t>
            </a:r>
            <a:r>
              <a:rPr sz="2200" spc="-204" dirty="0">
                <a:latin typeface="Calibri"/>
                <a:cs typeface="Calibri"/>
              </a:rPr>
              <a:t>”</a:t>
            </a:r>
            <a:r>
              <a:rPr sz="2200" spc="-5" dirty="0">
                <a:latin typeface="Calibri"/>
                <a:cs typeface="Calibri"/>
              </a:rPr>
              <a:t>.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Adhes</a:t>
            </a:r>
            <a:r>
              <a:rPr sz="2200" spc="-20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on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L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Nacional,</a:t>
            </a:r>
            <a:r>
              <a:rPr sz="2200" dirty="0">
                <a:latin typeface="Calibri"/>
                <a:cs typeface="Calibri"/>
              </a:rPr>
              <a:t>	m</a:t>
            </a:r>
            <a:r>
              <a:rPr sz="2200" spc="-5" dirty="0">
                <a:latin typeface="Calibri"/>
                <a:cs typeface="Calibri"/>
              </a:rPr>
              <a:t>edia</a:t>
            </a:r>
            <a:r>
              <a:rPr sz="2200" spc="-30" dirty="0">
                <a:latin typeface="Calibri"/>
                <a:cs typeface="Calibri"/>
              </a:rPr>
              <a:t>n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5686" y="3258820"/>
            <a:ext cx="186308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reglamentación.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49962" y="2815894"/>
            <a:ext cx="713740" cy="182880"/>
            <a:chOff x="3116579" y="4369308"/>
            <a:chExt cx="713740" cy="182880"/>
          </a:xfrm>
        </p:grpSpPr>
        <p:sp>
          <p:nvSpPr>
            <p:cNvPr id="9" name="object 9"/>
            <p:cNvSpPr/>
            <p:nvPr/>
          </p:nvSpPr>
          <p:spPr>
            <a:xfrm>
              <a:off x="3121913" y="4374642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20">
                  <a:moveTo>
                    <a:pt x="616458" y="0"/>
                  </a:moveTo>
                  <a:lnTo>
                    <a:pt x="616458" y="43052"/>
                  </a:lnTo>
                  <a:lnTo>
                    <a:pt x="0" y="43052"/>
                  </a:lnTo>
                  <a:lnTo>
                    <a:pt x="0" y="129158"/>
                  </a:lnTo>
                  <a:lnTo>
                    <a:pt x="616458" y="129158"/>
                  </a:lnTo>
                  <a:lnTo>
                    <a:pt x="616458" y="172211"/>
                  </a:lnTo>
                  <a:lnTo>
                    <a:pt x="702563" y="86105"/>
                  </a:lnTo>
                  <a:lnTo>
                    <a:pt x="616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21913" y="4374642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20">
                  <a:moveTo>
                    <a:pt x="0" y="43052"/>
                  </a:moveTo>
                  <a:lnTo>
                    <a:pt x="616458" y="43052"/>
                  </a:lnTo>
                  <a:lnTo>
                    <a:pt x="616458" y="0"/>
                  </a:lnTo>
                  <a:lnTo>
                    <a:pt x="702563" y="86105"/>
                  </a:lnTo>
                  <a:lnTo>
                    <a:pt x="616458" y="172211"/>
                  </a:lnTo>
                  <a:lnTo>
                    <a:pt x="616458" y="129158"/>
                  </a:lnTo>
                  <a:lnTo>
                    <a:pt x="0" y="129158"/>
                  </a:lnTo>
                  <a:lnTo>
                    <a:pt x="0" y="43052"/>
                  </a:lnTo>
                  <a:close/>
                </a:path>
              </a:pathLst>
            </a:custGeom>
            <a:ln w="10668">
              <a:solidFill>
                <a:srgbClr val="2C87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142F67-7204-0067-09C5-C0ADF2B83F4C}"/>
              </a:ext>
            </a:extLst>
          </p:cNvPr>
          <p:cNvSpPr txBox="1"/>
          <p:nvPr/>
        </p:nvSpPr>
        <p:spPr>
          <a:xfrm>
            <a:off x="427554" y="2555399"/>
            <a:ext cx="27633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AR" sz="32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ORGANISMOS A NIVEL NACIONAL</a:t>
            </a:r>
            <a:endParaRPr lang="es-AR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8504DF9E-C0BB-6578-C739-FE8605F548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9600" y="1391968"/>
            <a:ext cx="6645909" cy="4673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7950" marR="5080" indent="-1365885">
              <a:lnSpc>
                <a:spcPct val="134600"/>
              </a:lnSpc>
              <a:spcBef>
                <a:spcPts val="95"/>
              </a:spcBef>
            </a:pPr>
            <a:r>
              <a:rPr lang="en-US" sz="2400" spc="-10" dirty="0"/>
              <a:t>Regular, </a:t>
            </a:r>
            <a:r>
              <a:rPr lang="en-US" sz="2400" spc="-10" dirty="0" err="1"/>
              <a:t>controlar</a:t>
            </a:r>
            <a:r>
              <a:rPr lang="en-US" sz="2400" spc="-10" dirty="0"/>
              <a:t>, </a:t>
            </a:r>
            <a:r>
              <a:rPr lang="en-US" sz="2400" spc="-10" dirty="0" err="1"/>
              <a:t>administrar</a:t>
            </a:r>
            <a:r>
              <a:rPr lang="en-US" sz="2400" spc="-10" dirty="0"/>
              <a:t> a </a:t>
            </a:r>
            <a:r>
              <a:rPr lang="en-US" sz="2400" spc="-10" dirty="0" err="1"/>
              <a:t>los</a:t>
            </a:r>
            <a:r>
              <a:rPr lang="en-US" sz="2400" spc="-10" dirty="0"/>
              <a:t> </a:t>
            </a:r>
            <a:r>
              <a:rPr lang="en-US" sz="2400" spc="-10" dirty="0" err="1">
                <a:solidFill>
                  <a:schemeClr val="accent1"/>
                </a:solidFill>
              </a:rPr>
              <a:t>Actores</a:t>
            </a:r>
            <a:r>
              <a:rPr lang="en-US" sz="2400" spc="-10" dirty="0">
                <a:solidFill>
                  <a:schemeClr val="accent1"/>
                </a:solidFill>
              </a:rPr>
              <a:t> del MEM 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B17879C2-D679-3C46-7A77-4F6AE02F2F3D}"/>
              </a:ext>
            </a:extLst>
          </p:cNvPr>
          <p:cNvSpPr/>
          <p:nvPr/>
        </p:nvSpPr>
        <p:spPr>
          <a:xfrm rot="1736963">
            <a:off x="6344451" y="2380593"/>
            <a:ext cx="253365" cy="462280"/>
          </a:xfrm>
          <a:custGeom>
            <a:avLst/>
            <a:gdLst/>
            <a:ahLst/>
            <a:cxnLst/>
            <a:rect l="l" t="t" r="r" b="b"/>
            <a:pathLst>
              <a:path w="253364" h="462280">
                <a:moveTo>
                  <a:pt x="189737" y="0"/>
                </a:moveTo>
                <a:lnTo>
                  <a:pt x="189737" y="335279"/>
                </a:lnTo>
                <a:lnTo>
                  <a:pt x="252983" y="335279"/>
                </a:lnTo>
                <a:lnTo>
                  <a:pt x="126491" y="461772"/>
                </a:lnTo>
                <a:lnTo>
                  <a:pt x="0" y="335279"/>
                </a:lnTo>
                <a:lnTo>
                  <a:pt x="63245" y="335279"/>
                </a:lnTo>
                <a:lnTo>
                  <a:pt x="63245" y="0"/>
                </a:lnTo>
                <a:lnTo>
                  <a:pt x="189737" y="0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 lang="es-AR" dirty="0"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3D634B3A-6358-2FBB-74A6-F5105FC8A278}"/>
              </a:ext>
            </a:extLst>
          </p:cNvPr>
          <p:cNvSpPr/>
          <p:nvPr/>
        </p:nvSpPr>
        <p:spPr>
          <a:xfrm rot="19362104">
            <a:off x="8115155" y="2355585"/>
            <a:ext cx="253365" cy="462280"/>
          </a:xfrm>
          <a:custGeom>
            <a:avLst/>
            <a:gdLst/>
            <a:ahLst/>
            <a:cxnLst/>
            <a:rect l="l" t="t" r="r" b="b"/>
            <a:pathLst>
              <a:path w="253364" h="462280">
                <a:moveTo>
                  <a:pt x="189737" y="0"/>
                </a:moveTo>
                <a:lnTo>
                  <a:pt x="189737" y="335279"/>
                </a:lnTo>
                <a:lnTo>
                  <a:pt x="252983" y="335279"/>
                </a:lnTo>
                <a:lnTo>
                  <a:pt x="126491" y="461772"/>
                </a:lnTo>
                <a:lnTo>
                  <a:pt x="0" y="335279"/>
                </a:lnTo>
                <a:lnTo>
                  <a:pt x="63245" y="335279"/>
                </a:lnTo>
                <a:lnTo>
                  <a:pt x="63245" y="0"/>
                </a:lnTo>
                <a:lnTo>
                  <a:pt x="189737" y="0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 lang="es-A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4FAA3A-7BB9-5416-4B4B-3DA2C54C550C}"/>
              </a:ext>
            </a:extLst>
          </p:cNvPr>
          <p:cNvSpPr txBox="1"/>
          <p:nvPr/>
        </p:nvSpPr>
        <p:spPr>
          <a:xfrm>
            <a:off x="3429000" y="3124200"/>
            <a:ext cx="36649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AR" sz="3200" b="0" i="0" u="none" strike="noStrike" kern="0" cap="none" spc="-6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E</a:t>
            </a:r>
            <a:r>
              <a:rPr kumimoji="0" lang="es-AR" sz="3200" b="0" i="0" u="none" strike="noStrike" kern="0" cap="none" spc="-6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n</a:t>
            </a:r>
            <a:r>
              <a:rPr kumimoji="0" lang="es-AR" sz="3200" b="0" i="0" u="none" strike="noStrike" kern="0" cap="none" spc="-5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t</a:t>
            </a:r>
            <a:r>
              <a:rPr kumimoji="0" lang="es-AR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e</a:t>
            </a:r>
            <a:r>
              <a:rPr kumimoji="0" lang="es-AR" sz="3200" b="0" i="0" u="none" strike="noStrike" kern="0" cap="none" spc="-14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 </a:t>
            </a:r>
            <a:r>
              <a:rPr kumimoji="0" lang="es-AR" sz="3200" b="0" i="0" u="none" strike="noStrike" kern="0" cap="none" spc="-6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Na</a:t>
            </a:r>
            <a:r>
              <a:rPr kumimoji="0" lang="es-AR" sz="3200" b="0" i="0" u="none" strike="noStrike" kern="0" cap="none" spc="-6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cio</a:t>
            </a:r>
            <a:r>
              <a:rPr kumimoji="0" lang="es-AR" sz="3200" b="0" i="0" u="none" strike="noStrike" kern="0" cap="none" spc="-6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na</a:t>
            </a:r>
            <a:r>
              <a:rPr kumimoji="0" lang="es-AR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l  </a:t>
            </a:r>
            <a:r>
              <a:rPr kumimoji="0" lang="es-AR" sz="3200" b="0" i="0" u="none" strike="noStrike" kern="0" cap="none" spc="-12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R</a:t>
            </a:r>
            <a:r>
              <a:rPr kumimoji="0" lang="es-AR" sz="3200" b="0" i="0" u="none" strike="noStrike" kern="0" cap="none" spc="-6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eg</a:t>
            </a:r>
            <a:r>
              <a:rPr kumimoji="0" lang="es-AR" sz="3200" b="0" i="0" u="none" strike="noStrike" kern="0" cap="none" spc="-6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ul</a:t>
            </a:r>
            <a:r>
              <a:rPr kumimoji="0" lang="es-AR" sz="3200" b="0" i="0" u="none" strike="noStrike" kern="0" cap="none" spc="-6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ad</a:t>
            </a:r>
            <a:r>
              <a:rPr kumimoji="0" lang="es-AR" sz="3200" b="0" i="0" u="none" strike="noStrike" kern="0" cap="none" spc="-6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o</a:t>
            </a:r>
            <a:r>
              <a:rPr kumimoji="0" lang="es-AR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r</a:t>
            </a:r>
            <a:r>
              <a:rPr kumimoji="0" lang="es-AR" sz="3200" b="0" i="0" u="none" strike="noStrike" kern="0" cap="none" spc="-14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 </a:t>
            </a:r>
            <a:r>
              <a:rPr kumimoji="0" lang="es-AR" sz="3200" b="0" i="0" u="none" strike="noStrike" kern="0" cap="none" spc="-6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d</a:t>
            </a:r>
            <a:r>
              <a:rPr kumimoji="0" lang="es-AR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e</a:t>
            </a:r>
            <a:r>
              <a:rPr kumimoji="0" lang="es-AR" sz="3200" b="0" i="0" u="none" strike="noStrike" kern="0" cap="none" spc="-12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 </a:t>
            </a:r>
            <a:r>
              <a:rPr kumimoji="0" lang="es-AR" sz="3200" b="0" i="0" u="none" strike="noStrike" kern="0" cap="none" spc="-6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l</a:t>
            </a:r>
            <a:r>
              <a:rPr kumimoji="0" lang="es-AR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a  </a:t>
            </a:r>
            <a:r>
              <a:rPr kumimoji="0" lang="es-AR" sz="3200" b="0" i="0" u="none" strike="noStrike" kern="0" cap="none" spc="-6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Electricidad</a:t>
            </a:r>
          </a:p>
          <a:p>
            <a:pPr algn="ctr"/>
            <a:r>
              <a:rPr lang="es-AR" sz="3200" kern="0" spc="-60" dirty="0">
                <a:solidFill>
                  <a:schemeClr val="accent1"/>
                </a:solidFill>
                <a:latin typeface="Corbel"/>
                <a:ea typeface="+mj-ea"/>
              </a:rPr>
              <a:t>(ENRE)</a:t>
            </a:r>
            <a:endParaRPr lang="es-AR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2735DA-2301-1A9A-17B4-03FC17F97E54}"/>
              </a:ext>
            </a:extLst>
          </p:cNvPr>
          <p:cNvSpPr txBox="1"/>
          <p:nvPr/>
        </p:nvSpPr>
        <p:spPr>
          <a:xfrm>
            <a:off x="7570142" y="3078077"/>
            <a:ext cx="3546894" cy="2372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lvl="0" indent="-635" algn="ctr" defTabSz="914400" rtl="0" eaLnBrk="1" fontAlgn="auto" latinLnBrk="0" hangingPunct="1">
              <a:lnSpc>
                <a:spcPct val="9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kern="0" spc="-60" dirty="0">
                <a:solidFill>
                  <a:schemeClr val="accent1"/>
                </a:solidFill>
                <a:latin typeface="Corbel"/>
                <a:ea typeface="+mj-ea"/>
              </a:rPr>
              <a:t>Compañía</a:t>
            </a:r>
            <a:r>
              <a:rPr kumimoji="0" lang="es-AR" sz="3200" b="0" i="0" u="none" strike="noStrike" kern="1200" cap="none" spc="-5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lang="es-AR" sz="3200" b="0" i="0" u="none" strike="noStrike" kern="1200" cap="none" spc="-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lang="es-AR" sz="3200" b="0" i="0" u="none" strike="noStrike" kern="1200" cap="none" spc="-6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Adm</a:t>
            </a:r>
            <a:r>
              <a:rPr kumimoji="0" lang="es-AR" sz="3200" b="0" i="0" u="none" strike="noStrike" kern="1200" cap="none" spc="-6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</a:t>
            </a:r>
            <a:r>
              <a:rPr kumimoji="0" lang="es-AR" sz="3200" b="0" i="0" u="none" strike="noStrike" kern="1200" cap="none" spc="-6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n</a:t>
            </a:r>
            <a:r>
              <a:rPr kumimoji="0" lang="es-AR" sz="3200" b="0" i="0" u="none" strike="noStrike" kern="1200" cap="none" spc="-6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</a:t>
            </a:r>
            <a:r>
              <a:rPr kumimoji="0" lang="es-AR" sz="3200" b="0" i="0" u="none" strike="noStrike" kern="1200" cap="none" spc="-6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</a:t>
            </a:r>
            <a:r>
              <a:rPr kumimoji="0" lang="es-AR" sz="3200" b="0" i="0" u="none" strike="noStrike" kern="1200" cap="none" spc="-5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</a:t>
            </a:r>
            <a:r>
              <a:rPr kumimoji="0" lang="es-AR" sz="3200" b="0" i="0" u="none" strike="noStrike" kern="1200" cap="none" spc="-6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</a:t>
            </a:r>
            <a:r>
              <a:rPr kumimoji="0" lang="es-AR" sz="3200" b="0" i="0" u="none" strike="noStrike" kern="1200" cap="none" spc="-6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ad</a:t>
            </a:r>
            <a:r>
              <a:rPr kumimoji="0" lang="es-AR" sz="3200" b="0" i="0" u="none" strike="noStrike" kern="1200" cap="none" spc="-6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or</a:t>
            </a:r>
            <a:r>
              <a:rPr kumimoji="0" lang="es-AR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  </a:t>
            </a:r>
            <a:r>
              <a:rPr kumimoji="0" lang="es-AR" sz="3200" b="0" i="0" u="none" strike="noStrike" kern="1200" cap="none" spc="-6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de</a:t>
            </a:r>
            <a:r>
              <a:rPr kumimoji="0" lang="es-AR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l</a:t>
            </a:r>
            <a:r>
              <a:rPr kumimoji="0" lang="es-AR" sz="3200" b="0" i="0" u="none" strike="noStrike" kern="1200" cap="none" spc="-14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lang="es-AR" sz="3200" b="0" i="0" u="none" strike="noStrike" kern="1200" cap="none" spc="-7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M</a:t>
            </a:r>
            <a:r>
              <a:rPr kumimoji="0" lang="es-AR" sz="3200" b="0" i="0" u="none" strike="noStrike" kern="1200" cap="none" spc="-6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e</a:t>
            </a:r>
            <a:r>
              <a:rPr kumimoji="0" lang="es-AR" sz="3200" b="0" i="0" u="none" strike="noStrike" kern="1200" cap="none" spc="-6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rc</a:t>
            </a:r>
            <a:r>
              <a:rPr kumimoji="0" lang="es-AR" sz="3200" b="0" i="0" u="none" strike="noStrike" kern="1200" cap="none" spc="-6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ad</a:t>
            </a:r>
            <a:r>
              <a:rPr kumimoji="0" lang="es-AR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o  </a:t>
            </a:r>
            <a:r>
              <a:rPr kumimoji="0" lang="es-AR" sz="3200" b="0" i="0" u="none" strike="noStrike" kern="1200" cap="none" spc="-5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Mayorista </a:t>
            </a:r>
            <a:r>
              <a:rPr kumimoji="0" lang="es-AR" sz="3200" b="0" i="0" u="none" strike="noStrike" kern="1200" cap="none" spc="-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lang="es-AR" sz="3200" b="0" i="0" u="none" strike="noStrike" kern="1200" cap="none" spc="-5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Eléctrico</a:t>
            </a:r>
          </a:p>
          <a:p>
            <a:pPr marL="12065" marR="5080" lvl="0" indent="-635" algn="ctr" defTabSz="914400" rtl="0" eaLnBrk="1" fontAlgn="auto" latinLnBrk="0" hangingPunct="1">
              <a:lnSpc>
                <a:spcPct val="9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spc="-55" dirty="0">
                <a:solidFill>
                  <a:schemeClr val="accent1"/>
                </a:solidFill>
                <a:latin typeface="Corbel"/>
                <a:cs typeface="Corbel"/>
              </a:rPr>
              <a:t>(CAMMESA)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89032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DC26E2-7B63-09DC-D154-66752C941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424" y="1447614"/>
            <a:ext cx="7026376" cy="4572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D0F5B8-3400-3F3B-F2E3-64D669EC7CBD}"/>
              </a:ext>
            </a:extLst>
          </p:cNvPr>
          <p:cNvSpPr txBox="1"/>
          <p:nvPr/>
        </p:nvSpPr>
        <p:spPr>
          <a:xfrm>
            <a:off x="3505200" y="6248400"/>
            <a:ext cx="11887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200" dirty="0"/>
              <a:t>Fuente: https://www.argentina.gob.ar/economia/energia/generacion-distribuida/distribuidoras-actualmente-inscriptas-en-la-plataforma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2712EF-E05C-8C4C-FF09-9956E10A9249}"/>
              </a:ext>
            </a:extLst>
          </p:cNvPr>
          <p:cNvSpPr txBox="1"/>
          <p:nvPr/>
        </p:nvSpPr>
        <p:spPr>
          <a:xfrm>
            <a:off x="114300" y="1524000"/>
            <a:ext cx="33909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AR" sz="36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Distribuidores </a:t>
            </a:r>
            <a:r>
              <a:rPr kumimoji="0" lang="es-AR" sz="3600" b="1" i="0" u="none" strike="noStrike" kern="0" cap="none" spc="-7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 </a:t>
            </a:r>
            <a:r>
              <a:rPr kumimoji="0" lang="es-AR" sz="36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i</a:t>
            </a:r>
            <a:r>
              <a:rPr kumimoji="0" lang="es-AR" sz="36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nsc</a:t>
            </a:r>
            <a:r>
              <a:rPr kumimoji="0" lang="es-AR" sz="36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ri</a:t>
            </a:r>
            <a:r>
              <a:rPr kumimoji="0" lang="es-AR" sz="36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p</a:t>
            </a:r>
            <a:r>
              <a:rPr kumimoji="0" lang="es-AR" sz="36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t</a:t>
            </a:r>
            <a:r>
              <a:rPr kumimoji="0" lang="es-AR" sz="36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o</a:t>
            </a:r>
            <a:r>
              <a:rPr kumimoji="0" lang="es-A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s</a:t>
            </a:r>
            <a:r>
              <a:rPr kumimoji="0" lang="es-AR" sz="3600" b="1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 </a:t>
            </a:r>
            <a:r>
              <a:rPr kumimoji="0" lang="es-AR" sz="36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e</a:t>
            </a:r>
            <a:r>
              <a:rPr kumimoji="0" lang="es-A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n  </a:t>
            </a:r>
            <a:r>
              <a:rPr kumimoji="0" lang="es-AR" sz="36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la </a:t>
            </a:r>
            <a:r>
              <a:rPr kumimoji="0" lang="es-AR" sz="36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plataforma </a:t>
            </a:r>
            <a:r>
              <a:rPr kumimoji="0" lang="es-AR" sz="3600" b="1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 </a:t>
            </a:r>
            <a:r>
              <a:rPr kumimoji="0" lang="es-AR" sz="36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d</a:t>
            </a:r>
            <a:r>
              <a:rPr kumimoji="0" lang="es-AR" sz="36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i</a:t>
            </a:r>
            <a:r>
              <a:rPr kumimoji="0" lang="es-AR" sz="36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g</a:t>
            </a:r>
            <a:r>
              <a:rPr kumimoji="0" lang="es-AR" sz="36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it</a:t>
            </a:r>
            <a:r>
              <a:rPr kumimoji="0" lang="es-AR" sz="36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a</a:t>
            </a:r>
            <a:r>
              <a:rPr kumimoji="0" lang="es-A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l</a:t>
            </a:r>
            <a:r>
              <a:rPr kumimoji="0" lang="es-AR" sz="3600" b="1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 </a:t>
            </a:r>
            <a:r>
              <a:rPr kumimoji="0" lang="es-AR" sz="36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d</a:t>
            </a:r>
            <a:r>
              <a:rPr kumimoji="0" lang="es-A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e  </a:t>
            </a:r>
            <a:r>
              <a:rPr kumimoji="0" lang="es-AR" sz="36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a</a:t>
            </a:r>
            <a:r>
              <a:rPr kumimoji="0" lang="es-AR" sz="3600" b="1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c</a:t>
            </a:r>
            <a:r>
              <a:rPr kumimoji="0" lang="es-AR" sz="36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c</a:t>
            </a:r>
            <a:r>
              <a:rPr kumimoji="0" lang="es-AR" sz="36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e</a:t>
            </a:r>
            <a:r>
              <a:rPr kumimoji="0" lang="es-AR" sz="36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s</a:t>
            </a:r>
            <a:r>
              <a:rPr kumimoji="0" lang="es-A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o</a:t>
            </a:r>
            <a:r>
              <a:rPr kumimoji="0" lang="es-AR" sz="3600" b="1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 </a:t>
            </a:r>
            <a:r>
              <a:rPr kumimoji="0" lang="es-AR" sz="36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púb</a:t>
            </a:r>
            <a:r>
              <a:rPr kumimoji="0" lang="es-AR" sz="36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li</a:t>
            </a:r>
            <a:r>
              <a:rPr kumimoji="0" lang="es-AR" sz="36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c</a:t>
            </a:r>
            <a:r>
              <a:rPr kumimoji="0" lang="es-A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76880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5908" y="2258567"/>
            <a:ext cx="7667244" cy="30900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4840"/>
            <a:ext cx="3582923" cy="390143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04800" y="923036"/>
            <a:ext cx="2819400" cy="53136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3890"/>
              </a:lnSpc>
              <a:spcBef>
                <a:spcPts val="585"/>
              </a:spcBef>
            </a:pPr>
            <a:r>
              <a:rPr sz="2400" b="1" spc="-6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7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lang="es-ES"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Corbel"/>
                <a:cs typeface="Corbel"/>
              </a:rPr>
              <a:t>XV</a:t>
            </a:r>
            <a:r>
              <a:rPr sz="2400" b="1" spc="-5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-  </a:t>
            </a:r>
            <a:r>
              <a:rPr sz="2400" b="1" spc="-60" dirty="0">
                <a:solidFill>
                  <a:srgbClr val="FFFFFF"/>
                </a:solidFill>
                <a:latin typeface="Corbel"/>
                <a:cs typeface="Corbel"/>
              </a:rPr>
              <a:t>N°118</a:t>
            </a:r>
            <a:endParaRPr lang="es-ES" sz="2400" b="1" spc="-6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90873" y="2272364"/>
            <a:ext cx="7246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spc="-5" dirty="0">
                <a:latin typeface="Calibri"/>
                <a:cs typeface="Calibri"/>
              </a:rPr>
              <a:t>consumo instantáneo o diferido de la energía eléctrica que fue producida en el interior de la red de un punto de suministro o instalación de titularidad de un usuario y que está destinada al consumo propio</a:t>
            </a:r>
            <a:endParaRPr lang="es-AR" sz="2000" spc="-5" dirty="0">
              <a:latin typeface="Calibri"/>
              <a:cs typeface="Calibri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304800" y="2418334"/>
            <a:ext cx="2819400" cy="103150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3890"/>
              </a:lnSpc>
              <a:spcBef>
                <a:spcPts val="585"/>
              </a:spcBef>
            </a:pPr>
            <a:r>
              <a:rPr lang="es-ES" sz="2400" spc="-65" dirty="0">
                <a:solidFill>
                  <a:srgbClr val="FFFFFF"/>
                </a:solidFill>
                <a:latin typeface="Corbel"/>
                <a:cs typeface="Corbel"/>
              </a:rPr>
              <a:t>Consumo de Balance Neto </a:t>
            </a:r>
            <a:endParaRPr lang="es-ES" sz="2400" spc="-6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grpSp>
        <p:nvGrpSpPr>
          <p:cNvPr id="10" name="object 11"/>
          <p:cNvGrpSpPr/>
          <p:nvPr/>
        </p:nvGrpSpPr>
        <p:grpSpPr>
          <a:xfrm>
            <a:off x="3300730" y="2934084"/>
            <a:ext cx="713740" cy="182880"/>
            <a:chOff x="3116579" y="2221992"/>
            <a:chExt cx="713740" cy="182880"/>
          </a:xfrm>
        </p:grpSpPr>
        <p:sp>
          <p:nvSpPr>
            <p:cNvPr id="11" name="object 12"/>
            <p:cNvSpPr/>
            <p:nvPr/>
          </p:nvSpPr>
          <p:spPr>
            <a:xfrm>
              <a:off x="3121913" y="2227326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19">
                  <a:moveTo>
                    <a:pt x="616458" y="0"/>
                  </a:moveTo>
                  <a:lnTo>
                    <a:pt x="616458" y="43052"/>
                  </a:lnTo>
                  <a:lnTo>
                    <a:pt x="0" y="43052"/>
                  </a:lnTo>
                  <a:lnTo>
                    <a:pt x="0" y="129159"/>
                  </a:lnTo>
                  <a:lnTo>
                    <a:pt x="616458" y="129159"/>
                  </a:lnTo>
                  <a:lnTo>
                    <a:pt x="616458" y="172212"/>
                  </a:lnTo>
                  <a:lnTo>
                    <a:pt x="702563" y="86106"/>
                  </a:lnTo>
                  <a:lnTo>
                    <a:pt x="616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/>
            <p:cNvSpPr/>
            <p:nvPr/>
          </p:nvSpPr>
          <p:spPr>
            <a:xfrm>
              <a:off x="3121913" y="2227326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19">
                  <a:moveTo>
                    <a:pt x="0" y="43052"/>
                  </a:moveTo>
                  <a:lnTo>
                    <a:pt x="616458" y="43052"/>
                  </a:lnTo>
                  <a:lnTo>
                    <a:pt x="616458" y="0"/>
                  </a:lnTo>
                  <a:lnTo>
                    <a:pt x="702563" y="86106"/>
                  </a:lnTo>
                  <a:lnTo>
                    <a:pt x="616458" y="172212"/>
                  </a:lnTo>
                  <a:lnTo>
                    <a:pt x="616458" y="129159"/>
                  </a:lnTo>
                  <a:lnTo>
                    <a:pt x="0" y="129159"/>
                  </a:lnTo>
                  <a:lnTo>
                    <a:pt x="0" y="43052"/>
                  </a:lnTo>
                  <a:close/>
                </a:path>
              </a:pathLst>
            </a:custGeom>
            <a:ln w="10668">
              <a:solidFill>
                <a:srgbClr val="2C87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990600" y="4250133"/>
            <a:ext cx="1240404" cy="548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ctr">
              <a:lnSpc>
                <a:spcPts val="3890"/>
              </a:lnSpc>
              <a:spcBef>
                <a:spcPts val="585"/>
              </a:spcBef>
            </a:pPr>
            <a:r>
              <a:rPr lang="es-ES" sz="2400" spc="-65" dirty="0">
                <a:solidFill>
                  <a:srgbClr val="FFFFFF"/>
                </a:solidFill>
                <a:latin typeface="Corbel"/>
                <a:cs typeface="Corbel"/>
              </a:rPr>
              <a:t>Usuarios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343400" y="4290977"/>
            <a:ext cx="6074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spc="-5" dirty="0">
                <a:latin typeface="Calibri"/>
                <a:cs typeface="Calibri"/>
              </a:rPr>
              <a:t>los usuarios de energía eléctrica que instalan en su red interior un equipamiento de generación eléctrica de origen renovable</a:t>
            </a:r>
            <a:endParaRPr lang="es-AR" sz="2000" spc="-5" dirty="0">
              <a:latin typeface="Calibri"/>
              <a:cs typeface="Calibri"/>
            </a:endParaRPr>
          </a:p>
        </p:txBody>
      </p:sp>
      <p:grpSp>
        <p:nvGrpSpPr>
          <p:cNvPr id="15" name="object 11"/>
          <p:cNvGrpSpPr/>
          <p:nvPr/>
        </p:nvGrpSpPr>
        <p:grpSpPr>
          <a:xfrm>
            <a:off x="3149345" y="4707368"/>
            <a:ext cx="713740" cy="182880"/>
            <a:chOff x="3116579" y="2221992"/>
            <a:chExt cx="713740" cy="182880"/>
          </a:xfrm>
        </p:grpSpPr>
        <p:sp>
          <p:nvSpPr>
            <p:cNvPr id="16" name="object 12"/>
            <p:cNvSpPr/>
            <p:nvPr/>
          </p:nvSpPr>
          <p:spPr>
            <a:xfrm>
              <a:off x="3121913" y="2227326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19">
                  <a:moveTo>
                    <a:pt x="616458" y="0"/>
                  </a:moveTo>
                  <a:lnTo>
                    <a:pt x="616458" y="43052"/>
                  </a:lnTo>
                  <a:lnTo>
                    <a:pt x="0" y="43052"/>
                  </a:lnTo>
                  <a:lnTo>
                    <a:pt x="0" y="129159"/>
                  </a:lnTo>
                  <a:lnTo>
                    <a:pt x="616458" y="129159"/>
                  </a:lnTo>
                  <a:lnTo>
                    <a:pt x="616458" y="172212"/>
                  </a:lnTo>
                  <a:lnTo>
                    <a:pt x="702563" y="86106"/>
                  </a:lnTo>
                  <a:lnTo>
                    <a:pt x="616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3121913" y="2227326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19">
                  <a:moveTo>
                    <a:pt x="0" y="43052"/>
                  </a:moveTo>
                  <a:lnTo>
                    <a:pt x="616458" y="43052"/>
                  </a:lnTo>
                  <a:lnTo>
                    <a:pt x="616458" y="0"/>
                  </a:lnTo>
                  <a:lnTo>
                    <a:pt x="702563" y="86106"/>
                  </a:lnTo>
                  <a:lnTo>
                    <a:pt x="616458" y="172212"/>
                  </a:lnTo>
                  <a:lnTo>
                    <a:pt x="616458" y="129159"/>
                  </a:lnTo>
                  <a:lnTo>
                    <a:pt x="0" y="129159"/>
                  </a:lnTo>
                  <a:lnTo>
                    <a:pt x="0" y="43052"/>
                  </a:lnTo>
                  <a:close/>
                </a:path>
              </a:pathLst>
            </a:custGeom>
            <a:ln w="10668">
              <a:solidFill>
                <a:srgbClr val="2C87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3733800" y="923036"/>
            <a:ext cx="77893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600" spc="-5" dirty="0">
                <a:cs typeface="Calibri"/>
              </a:rPr>
              <a:t>B</a:t>
            </a:r>
            <a:r>
              <a:rPr lang="es-AR" sz="2600" dirty="0">
                <a:cs typeface="Calibri"/>
              </a:rPr>
              <a:t>a</a:t>
            </a:r>
            <a:r>
              <a:rPr lang="es-AR" sz="2600" spc="-5" dirty="0">
                <a:cs typeface="Calibri"/>
              </a:rPr>
              <a:t>l</a:t>
            </a:r>
            <a:r>
              <a:rPr lang="es-AR" sz="2600" spc="-15" dirty="0">
                <a:cs typeface="Calibri"/>
              </a:rPr>
              <a:t>a</a:t>
            </a:r>
            <a:r>
              <a:rPr lang="es-AR" sz="2600" spc="-10" dirty="0">
                <a:cs typeface="Calibri"/>
              </a:rPr>
              <a:t>nc</a:t>
            </a:r>
            <a:r>
              <a:rPr lang="es-AR" sz="2600" spc="-5" dirty="0">
                <a:cs typeface="Calibri"/>
              </a:rPr>
              <a:t>e</a:t>
            </a:r>
            <a:r>
              <a:rPr lang="es-AR" sz="2600" spc="145" dirty="0">
                <a:cs typeface="Calibri"/>
              </a:rPr>
              <a:t> </a:t>
            </a:r>
            <a:r>
              <a:rPr lang="es-AR" sz="2600" spc="-5" dirty="0">
                <a:cs typeface="Calibri"/>
              </a:rPr>
              <a:t>Ne</a:t>
            </a:r>
            <a:r>
              <a:rPr lang="es-AR" sz="2600" spc="-40" dirty="0">
                <a:cs typeface="Calibri"/>
              </a:rPr>
              <a:t>t</a:t>
            </a:r>
            <a:r>
              <a:rPr lang="es-AR" sz="2600" spc="10" dirty="0">
                <a:cs typeface="Calibri"/>
              </a:rPr>
              <a:t>o</a:t>
            </a:r>
            <a:r>
              <a:rPr lang="es-AR" sz="2600" spc="-5" dirty="0">
                <a:cs typeface="Calibri"/>
              </a:rPr>
              <a:t>.</a:t>
            </a:r>
            <a:r>
              <a:rPr lang="es-AR" sz="2600" spc="135" dirty="0">
                <a:cs typeface="Calibri"/>
              </a:rPr>
              <a:t> </a:t>
            </a:r>
            <a:r>
              <a:rPr lang="es-AR" sz="2600" spc="-5" dirty="0">
                <a:cs typeface="Calibri"/>
              </a:rPr>
              <a:t>M</a:t>
            </a:r>
            <a:r>
              <a:rPr lang="es-AR" sz="2600" spc="-15" dirty="0">
                <a:cs typeface="Calibri"/>
              </a:rPr>
              <a:t>i</a:t>
            </a:r>
            <a:r>
              <a:rPr lang="es-AR" sz="2600" spc="-5" dirty="0">
                <a:cs typeface="Calibri"/>
              </a:rPr>
              <a:t>c</a:t>
            </a:r>
            <a:r>
              <a:rPr lang="es-AR" sz="2600" spc="-45" dirty="0">
                <a:cs typeface="Calibri"/>
              </a:rPr>
              <a:t>r</a:t>
            </a:r>
            <a:r>
              <a:rPr lang="es-AR" sz="2600" spc="-5" dirty="0">
                <a:cs typeface="Calibri"/>
              </a:rPr>
              <a:t>o</a:t>
            </a:r>
            <a:r>
              <a:rPr lang="es-AR" sz="2600" spc="145" dirty="0">
                <a:cs typeface="Calibri"/>
              </a:rPr>
              <a:t> </a:t>
            </a:r>
            <a:r>
              <a:rPr lang="es-AR" sz="2600" spc="-5" dirty="0">
                <a:cs typeface="Calibri"/>
              </a:rPr>
              <a:t>Ge</a:t>
            </a:r>
            <a:r>
              <a:rPr lang="es-AR" sz="2600" spc="5" dirty="0">
                <a:cs typeface="Calibri"/>
              </a:rPr>
              <a:t>n</a:t>
            </a:r>
            <a:r>
              <a:rPr lang="es-AR" sz="2600" dirty="0">
                <a:cs typeface="Calibri"/>
              </a:rPr>
              <a:t>e</a:t>
            </a:r>
            <a:r>
              <a:rPr lang="es-AR" sz="2600" spc="-55" dirty="0">
                <a:cs typeface="Calibri"/>
              </a:rPr>
              <a:t>r</a:t>
            </a:r>
            <a:r>
              <a:rPr lang="es-AR" sz="2600" spc="-5" dirty="0">
                <a:cs typeface="Calibri"/>
              </a:rPr>
              <a:t>ado</a:t>
            </a:r>
            <a:r>
              <a:rPr lang="es-AR" sz="2600" spc="-30" dirty="0">
                <a:cs typeface="Calibri"/>
              </a:rPr>
              <a:t>r</a:t>
            </a:r>
            <a:r>
              <a:rPr lang="es-AR" sz="2600" spc="-5" dirty="0">
                <a:cs typeface="Calibri"/>
              </a:rPr>
              <a:t>es</a:t>
            </a:r>
            <a:r>
              <a:rPr lang="es-AR" sz="2600" spc="145" dirty="0">
                <a:cs typeface="Calibri"/>
              </a:rPr>
              <a:t> </a:t>
            </a:r>
            <a:r>
              <a:rPr lang="es-AR" sz="2600" spc="-35" dirty="0">
                <a:cs typeface="Calibri"/>
              </a:rPr>
              <a:t>R</a:t>
            </a:r>
            <a:r>
              <a:rPr lang="es-AR" sz="2600" spc="-5" dirty="0">
                <a:cs typeface="Calibri"/>
              </a:rPr>
              <a:t>esidenc</a:t>
            </a:r>
            <a:r>
              <a:rPr lang="es-AR" sz="2600" spc="-15" dirty="0">
                <a:cs typeface="Calibri"/>
              </a:rPr>
              <a:t>i</a:t>
            </a:r>
            <a:r>
              <a:rPr lang="es-AR" sz="2600" spc="-5" dirty="0">
                <a:cs typeface="Calibri"/>
              </a:rPr>
              <a:t>ales,</a:t>
            </a:r>
            <a:r>
              <a:rPr lang="es-AR" sz="2600" spc="140" dirty="0">
                <a:cs typeface="Calibri"/>
              </a:rPr>
              <a:t> </a:t>
            </a:r>
            <a:r>
              <a:rPr lang="es-AR" sz="2600" spc="-5" dirty="0">
                <a:cs typeface="Calibri"/>
              </a:rPr>
              <a:t>Indu</a:t>
            </a:r>
            <a:r>
              <a:rPr lang="es-AR" sz="2600" spc="-30" dirty="0">
                <a:cs typeface="Calibri"/>
              </a:rPr>
              <a:t>s</a:t>
            </a:r>
            <a:r>
              <a:rPr lang="es-AR" sz="2600" spc="-5" dirty="0">
                <a:cs typeface="Calibri"/>
              </a:rPr>
              <a:t>tri</a:t>
            </a:r>
            <a:r>
              <a:rPr lang="es-AR" sz="2600" spc="-20" dirty="0">
                <a:cs typeface="Calibri"/>
              </a:rPr>
              <a:t>a</a:t>
            </a:r>
            <a:r>
              <a:rPr lang="es-AR" sz="2600" spc="-5" dirty="0">
                <a:cs typeface="Calibri"/>
              </a:rPr>
              <a:t>les y o productivos</a:t>
            </a:r>
            <a:endParaRPr lang="es-AR" sz="2600" dirty="0"/>
          </a:p>
        </p:txBody>
      </p:sp>
    </p:spTree>
    <p:extLst>
      <p:ext uri="{BB962C8B-B14F-4D97-AF65-F5344CB8AC3E}">
        <p14:creationId xmlns:p14="http://schemas.microsoft.com/office/powerpoint/2010/main" val="3282170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33800" y="2438400"/>
            <a:ext cx="8034020" cy="1846659"/>
          </a:xfrm>
        </p:spPr>
        <p:txBody>
          <a:bodyPr/>
          <a:lstStyle/>
          <a:p>
            <a:pPr algn="just"/>
            <a:r>
              <a:rPr lang="es-ES" dirty="0"/>
              <a:t> solar fotovoltaica, solar térmica; eólica; micro hidráulica e hidráulica </a:t>
            </a:r>
            <a:r>
              <a:rPr lang="es-ES" dirty="0" err="1"/>
              <a:t>hidrocinética</a:t>
            </a:r>
            <a:r>
              <a:rPr lang="es-ES" dirty="0"/>
              <a:t>; biomasa; biomasa de captación de gas metano producido por residuos; geotérmica; celdas de combustible de hidrógeno con hidrógeno producido y almacenado; motores a combustión de hidrógeno con hidrógeno; energía piezoeléctrica por movimiento de peatones o vehículos; biocombustibles.</a:t>
            </a:r>
            <a:endParaRPr lang="es-AR" dirty="0"/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28600" y="2084493"/>
            <a:ext cx="2687016" cy="207556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323215" algn="ctr">
              <a:lnSpc>
                <a:spcPts val="3890"/>
              </a:lnSpc>
              <a:spcBef>
                <a:spcPts val="585"/>
              </a:spcBef>
            </a:pPr>
            <a:r>
              <a:rPr lang="es-ES" sz="3600" spc="-60" dirty="0">
                <a:solidFill>
                  <a:srgbClr val="FFFFFF"/>
                </a:solidFill>
                <a:latin typeface="Corbel"/>
                <a:cs typeface="Corbel"/>
              </a:rPr>
              <a:t>Generación de fuente renovable </a:t>
            </a:r>
            <a:br>
              <a:rPr lang="es-ES" sz="3600" spc="-60" dirty="0">
                <a:solidFill>
                  <a:srgbClr val="FFFFFF"/>
                </a:solidFill>
                <a:latin typeface="Corbel"/>
                <a:cs typeface="Corbel"/>
              </a:rPr>
            </a:br>
            <a:r>
              <a:rPr lang="es-ES" sz="3600" spc="-60" dirty="0">
                <a:solidFill>
                  <a:srgbClr val="FFFFFF"/>
                </a:solidFill>
                <a:latin typeface="Corbel"/>
                <a:cs typeface="Corbel"/>
              </a:rPr>
              <a:t>Art. 3</a:t>
            </a:r>
            <a:endParaRPr sz="36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20017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1400" y="2435119"/>
            <a:ext cx="8034020" cy="1538883"/>
          </a:xfrm>
        </p:spPr>
        <p:txBody>
          <a:bodyPr/>
          <a:lstStyle/>
          <a:p>
            <a:r>
              <a:rPr lang="es-ES" dirty="0"/>
              <a:t>El usuario que desea acogerse al suministro en la modalidad de balance neto en un nuevo punto de suministro o instalación, debe suscribir un contrato de acceso con la compañía distribuidora de energía eléctrica donde detalla su venta de energía, y debe cumplir con las condiciones y reglamentaciones técnicas específicas aplicables a su exclusivo costo.</a:t>
            </a: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381000" y="1828800"/>
            <a:ext cx="22098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indent="-1270" algn="ctr">
              <a:lnSpc>
                <a:spcPct val="90000"/>
              </a:lnSpc>
              <a:spcBef>
                <a:spcPts val="484"/>
              </a:spcBef>
            </a:pPr>
            <a:r>
              <a:rPr lang="es-ES" sz="3200" spc="-7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lang="es-ES" sz="3200" spc="-6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lang="es-ES" sz="3200" spc="-6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lang="es-ES" sz="3200" spc="-5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lang="es-ES" sz="3200" spc="-6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lang="es-ES" sz="3200" spc="-6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lang="es-ES" sz="3200" spc="-5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lang="es-ES" sz="32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lang="es-ES" sz="3200" spc="-1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lang="es-ES" sz="3200" spc="-6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lang="es-ES" sz="3200" dirty="0">
                <a:solidFill>
                  <a:srgbClr val="FFFFFF"/>
                </a:solidFill>
                <a:latin typeface="Corbel"/>
                <a:cs typeface="Corbel"/>
              </a:rPr>
              <a:t>e  </a:t>
            </a:r>
            <a:r>
              <a:rPr lang="es-ES" sz="3200" spc="-55" dirty="0">
                <a:solidFill>
                  <a:srgbClr val="FFFFFF"/>
                </a:solidFill>
                <a:latin typeface="Corbel"/>
                <a:cs typeface="Corbel"/>
              </a:rPr>
              <a:t>Generación </a:t>
            </a:r>
            <a:r>
              <a:rPr lang="es-ES" sz="32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lang="es-ES" sz="3200" spc="-65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lang="es-ES" sz="3200" spc="-60" dirty="0">
                <a:solidFill>
                  <a:srgbClr val="FFFFFF"/>
                </a:solidFill>
                <a:latin typeface="Corbel"/>
                <a:cs typeface="Corbel"/>
              </a:rPr>
              <a:t>éct</a:t>
            </a:r>
            <a:r>
              <a:rPr lang="es-ES" sz="3200" spc="-7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lang="es-ES" sz="3200" spc="-6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lang="es-ES" sz="3200" spc="-6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lang="es-ES" sz="32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lang="es-ES" sz="3200" spc="-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lang="es-ES" sz="3200" spc="-60" dirty="0">
                <a:solidFill>
                  <a:srgbClr val="FFFFFF"/>
                </a:solidFill>
                <a:latin typeface="Corbel"/>
                <a:cs typeface="Corbel"/>
              </a:rPr>
              <a:t>ba</a:t>
            </a:r>
            <a:r>
              <a:rPr lang="es-ES" sz="3200" spc="-65" dirty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lang="es-ES" sz="3200" dirty="0">
                <a:solidFill>
                  <a:srgbClr val="FFFFFF"/>
                </a:solidFill>
                <a:latin typeface="Corbel"/>
                <a:cs typeface="Corbel"/>
              </a:rPr>
              <a:t>o  </a:t>
            </a:r>
            <a:r>
              <a:rPr lang="es-ES" sz="3200" spc="-55" dirty="0">
                <a:solidFill>
                  <a:srgbClr val="FFFFFF"/>
                </a:solidFill>
                <a:latin typeface="Corbel"/>
                <a:cs typeface="Corbel"/>
              </a:rPr>
              <a:t>Modalidad </a:t>
            </a:r>
            <a:r>
              <a:rPr lang="es-ES" sz="32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lang="es-ES" sz="3200" spc="-60" dirty="0">
                <a:solidFill>
                  <a:srgbClr val="FFFFFF"/>
                </a:solidFill>
                <a:latin typeface="Corbel"/>
                <a:cs typeface="Corbel"/>
              </a:rPr>
              <a:t>Distribuida</a:t>
            </a:r>
            <a:endParaRPr lang="es-ES" sz="3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72327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524573" y="1600200"/>
            <a:ext cx="213677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lang="es-AR" sz="3200" kern="0" spc="-6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lang="es-AR" sz="3200" kern="0" spc="-6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lang="es-AR" sz="3200" kern="0" spc="-5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lang="es-AR" sz="3200" kern="0" spc="-65" dirty="0">
                <a:solidFill>
                  <a:srgbClr val="FFFFFF"/>
                </a:solidFill>
                <a:latin typeface="Corbel"/>
                <a:cs typeface="Corbel"/>
              </a:rPr>
              <a:t>ori</a:t>
            </a:r>
            <a:r>
              <a:rPr lang="es-AR" sz="3200" kern="0" spc="-60" dirty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lang="es-AR" sz="3200" kern="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lang="es-AR" sz="3200" kern="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lang="es-AR" sz="3200" kern="0" spc="-6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lang="es-AR" sz="3200" kern="0" dirty="0">
                <a:solidFill>
                  <a:srgbClr val="FFFFFF"/>
                </a:solidFill>
                <a:latin typeface="Corbel"/>
                <a:cs typeface="Corbel"/>
              </a:rPr>
              <a:t>e  </a:t>
            </a:r>
            <a:r>
              <a:rPr lang="es-AR" sz="3200" kern="0" spc="-60" dirty="0">
                <a:solidFill>
                  <a:srgbClr val="FFFFFF"/>
                </a:solidFill>
                <a:latin typeface="Corbel"/>
                <a:cs typeface="Corbel"/>
              </a:rPr>
              <a:t>Aplicación</a:t>
            </a:r>
            <a:endParaRPr lang="es-AR" sz="3200" kern="0" dirty="0">
              <a:latin typeface="Corbel"/>
              <a:cs typeface="Corbe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575564" y="2943617"/>
            <a:ext cx="14363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Solicitud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524573" y="3842699"/>
            <a:ext cx="19240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Facturación</a:t>
            </a:r>
            <a:endParaRPr sz="3200" dirty="0">
              <a:latin typeface="Corbel"/>
              <a:cs typeface="Corbel"/>
            </a:endParaRPr>
          </a:p>
        </p:txBody>
      </p:sp>
      <p:grpSp>
        <p:nvGrpSpPr>
          <p:cNvPr id="9" name="object 10"/>
          <p:cNvGrpSpPr/>
          <p:nvPr/>
        </p:nvGrpSpPr>
        <p:grpSpPr>
          <a:xfrm>
            <a:off x="3130734" y="1985327"/>
            <a:ext cx="713740" cy="182880"/>
            <a:chOff x="3372611" y="1400555"/>
            <a:chExt cx="713740" cy="182880"/>
          </a:xfrm>
        </p:grpSpPr>
        <p:sp>
          <p:nvSpPr>
            <p:cNvPr id="10" name="object 11"/>
            <p:cNvSpPr/>
            <p:nvPr/>
          </p:nvSpPr>
          <p:spPr>
            <a:xfrm>
              <a:off x="3377945" y="1405889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19">
                  <a:moveTo>
                    <a:pt x="616457" y="0"/>
                  </a:moveTo>
                  <a:lnTo>
                    <a:pt x="616457" y="43052"/>
                  </a:lnTo>
                  <a:lnTo>
                    <a:pt x="0" y="43052"/>
                  </a:lnTo>
                  <a:lnTo>
                    <a:pt x="0" y="129159"/>
                  </a:lnTo>
                  <a:lnTo>
                    <a:pt x="616457" y="129159"/>
                  </a:lnTo>
                  <a:lnTo>
                    <a:pt x="616457" y="172212"/>
                  </a:lnTo>
                  <a:lnTo>
                    <a:pt x="702563" y="86106"/>
                  </a:lnTo>
                  <a:lnTo>
                    <a:pt x="616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/>
            <p:cNvSpPr/>
            <p:nvPr/>
          </p:nvSpPr>
          <p:spPr>
            <a:xfrm>
              <a:off x="3377945" y="1405889"/>
              <a:ext cx="702945" cy="172720"/>
            </a:xfrm>
            <a:custGeom>
              <a:avLst/>
              <a:gdLst/>
              <a:ahLst/>
              <a:cxnLst/>
              <a:rect l="l" t="t" r="r" b="b"/>
              <a:pathLst>
                <a:path w="702945" h="172719">
                  <a:moveTo>
                    <a:pt x="0" y="43052"/>
                  </a:moveTo>
                  <a:lnTo>
                    <a:pt x="616457" y="43052"/>
                  </a:lnTo>
                  <a:lnTo>
                    <a:pt x="616457" y="0"/>
                  </a:lnTo>
                  <a:lnTo>
                    <a:pt x="702563" y="86106"/>
                  </a:lnTo>
                  <a:lnTo>
                    <a:pt x="616457" y="172212"/>
                  </a:lnTo>
                  <a:lnTo>
                    <a:pt x="616457" y="129159"/>
                  </a:lnTo>
                  <a:lnTo>
                    <a:pt x="0" y="129159"/>
                  </a:lnTo>
                  <a:lnTo>
                    <a:pt x="0" y="43052"/>
                  </a:lnTo>
                  <a:close/>
                </a:path>
              </a:pathLst>
            </a:custGeom>
            <a:ln w="10668">
              <a:solidFill>
                <a:srgbClr val="2C87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3"/>
          <p:cNvGrpSpPr/>
          <p:nvPr/>
        </p:nvGrpSpPr>
        <p:grpSpPr>
          <a:xfrm>
            <a:off x="3130861" y="3109034"/>
            <a:ext cx="711835" cy="182880"/>
            <a:chOff x="3307079" y="2970276"/>
            <a:chExt cx="711835" cy="182880"/>
          </a:xfrm>
        </p:grpSpPr>
        <p:sp>
          <p:nvSpPr>
            <p:cNvPr id="16" name="object 14"/>
            <p:cNvSpPr/>
            <p:nvPr/>
          </p:nvSpPr>
          <p:spPr>
            <a:xfrm>
              <a:off x="3312413" y="2975610"/>
              <a:ext cx="701040" cy="172720"/>
            </a:xfrm>
            <a:custGeom>
              <a:avLst/>
              <a:gdLst/>
              <a:ahLst/>
              <a:cxnLst/>
              <a:rect l="l" t="t" r="r" b="b"/>
              <a:pathLst>
                <a:path w="701039" h="172719">
                  <a:moveTo>
                    <a:pt x="614934" y="0"/>
                  </a:moveTo>
                  <a:lnTo>
                    <a:pt x="614934" y="43052"/>
                  </a:lnTo>
                  <a:lnTo>
                    <a:pt x="0" y="43052"/>
                  </a:lnTo>
                  <a:lnTo>
                    <a:pt x="0" y="129159"/>
                  </a:lnTo>
                  <a:lnTo>
                    <a:pt x="614934" y="129159"/>
                  </a:lnTo>
                  <a:lnTo>
                    <a:pt x="614934" y="172212"/>
                  </a:lnTo>
                  <a:lnTo>
                    <a:pt x="701039" y="86105"/>
                  </a:lnTo>
                  <a:lnTo>
                    <a:pt x="614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3312413" y="2975610"/>
              <a:ext cx="701040" cy="172720"/>
            </a:xfrm>
            <a:custGeom>
              <a:avLst/>
              <a:gdLst/>
              <a:ahLst/>
              <a:cxnLst/>
              <a:rect l="l" t="t" r="r" b="b"/>
              <a:pathLst>
                <a:path w="701039" h="172719">
                  <a:moveTo>
                    <a:pt x="0" y="43052"/>
                  </a:moveTo>
                  <a:lnTo>
                    <a:pt x="614934" y="43052"/>
                  </a:lnTo>
                  <a:lnTo>
                    <a:pt x="614934" y="0"/>
                  </a:lnTo>
                  <a:lnTo>
                    <a:pt x="701039" y="86105"/>
                  </a:lnTo>
                  <a:lnTo>
                    <a:pt x="614934" y="172212"/>
                  </a:lnTo>
                  <a:lnTo>
                    <a:pt x="614934" y="129159"/>
                  </a:lnTo>
                  <a:lnTo>
                    <a:pt x="0" y="129159"/>
                  </a:lnTo>
                  <a:lnTo>
                    <a:pt x="0" y="43052"/>
                  </a:lnTo>
                  <a:close/>
                </a:path>
              </a:pathLst>
            </a:custGeom>
            <a:ln w="10668">
              <a:solidFill>
                <a:srgbClr val="2C87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3"/>
          <p:cNvGrpSpPr/>
          <p:nvPr/>
        </p:nvGrpSpPr>
        <p:grpSpPr>
          <a:xfrm>
            <a:off x="3048000" y="4123940"/>
            <a:ext cx="711835" cy="182880"/>
            <a:chOff x="3307079" y="2970276"/>
            <a:chExt cx="711835" cy="182880"/>
          </a:xfrm>
        </p:grpSpPr>
        <p:sp>
          <p:nvSpPr>
            <p:cNvPr id="19" name="object 14"/>
            <p:cNvSpPr/>
            <p:nvPr/>
          </p:nvSpPr>
          <p:spPr>
            <a:xfrm>
              <a:off x="3312413" y="2975610"/>
              <a:ext cx="701040" cy="172720"/>
            </a:xfrm>
            <a:custGeom>
              <a:avLst/>
              <a:gdLst/>
              <a:ahLst/>
              <a:cxnLst/>
              <a:rect l="l" t="t" r="r" b="b"/>
              <a:pathLst>
                <a:path w="701039" h="172719">
                  <a:moveTo>
                    <a:pt x="614934" y="0"/>
                  </a:moveTo>
                  <a:lnTo>
                    <a:pt x="614934" y="43052"/>
                  </a:lnTo>
                  <a:lnTo>
                    <a:pt x="0" y="43052"/>
                  </a:lnTo>
                  <a:lnTo>
                    <a:pt x="0" y="129159"/>
                  </a:lnTo>
                  <a:lnTo>
                    <a:pt x="614934" y="129159"/>
                  </a:lnTo>
                  <a:lnTo>
                    <a:pt x="614934" y="172212"/>
                  </a:lnTo>
                  <a:lnTo>
                    <a:pt x="701039" y="86105"/>
                  </a:lnTo>
                  <a:lnTo>
                    <a:pt x="614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/>
            <p:cNvSpPr/>
            <p:nvPr/>
          </p:nvSpPr>
          <p:spPr>
            <a:xfrm>
              <a:off x="3312413" y="2975610"/>
              <a:ext cx="701040" cy="172720"/>
            </a:xfrm>
            <a:custGeom>
              <a:avLst/>
              <a:gdLst/>
              <a:ahLst/>
              <a:cxnLst/>
              <a:rect l="l" t="t" r="r" b="b"/>
              <a:pathLst>
                <a:path w="701039" h="172719">
                  <a:moveTo>
                    <a:pt x="0" y="43052"/>
                  </a:moveTo>
                  <a:lnTo>
                    <a:pt x="614934" y="43052"/>
                  </a:lnTo>
                  <a:lnTo>
                    <a:pt x="614934" y="0"/>
                  </a:lnTo>
                  <a:lnTo>
                    <a:pt x="701039" y="86105"/>
                  </a:lnTo>
                  <a:lnTo>
                    <a:pt x="614934" y="172212"/>
                  </a:lnTo>
                  <a:lnTo>
                    <a:pt x="614934" y="129159"/>
                  </a:lnTo>
                  <a:lnTo>
                    <a:pt x="0" y="129159"/>
                  </a:lnTo>
                  <a:lnTo>
                    <a:pt x="0" y="43052"/>
                  </a:lnTo>
                  <a:close/>
                </a:path>
              </a:pathLst>
            </a:custGeom>
            <a:ln w="10668">
              <a:solidFill>
                <a:srgbClr val="2C87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9"/>
          <p:cNvSpPr txBox="1"/>
          <p:nvPr/>
        </p:nvSpPr>
        <p:spPr>
          <a:xfrm>
            <a:off x="4120896" y="3682036"/>
            <a:ext cx="7151370" cy="89447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lang="es-ES" sz="2000" dirty="0"/>
              <a:t>Debe ser acorde al precio que se abone en el mercado eléctrico nacional para generaciones de igual tipo y origen al momento que se inyecte la energía en la red.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081272" y="18921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/>
              <a:t>la Secretaría de Estado de Energía de la Provincia. </a:t>
            </a:r>
            <a:endParaRPr lang="es-AR" sz="2000" dirty="0"/>
          </a:p>
        </p:txBody>
      </p:sp>
      <p:sp>
        <p:nvSpPr>
          <p:cNvPr id="24" name="Rectángulo 23"/>
          <p:cNvSpPr/>
          <p:nvPr/>
        </p:nvSpPr>
        <p:spPr>
          <a:xfrm>
            <a:off x="4069080" y="2807358"/>
            <a:ext cx="7059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deben solicitarlo a la empresa que tiene la concesión de la distribución de la energía eléctrica en el punto de suministro. </a:t>
            </a:r>
            <a:endParaRPr lang="es-AR" sz="2000" dirty="0"/>
          </a:p>
        </p:txBody>
      </p:sp>
      <p:sp>
        <p:nvSpPr>
          <p:cNvPr id="2" name="Rectángulo 1"/>
          <p:cNvSpPr/>
          <p:nvPr/>
        </p:nvSpPr>
        <p:spPr>
          <a:xfrm>
            <a:off x="68741" y="4876800"/>
            <a:ext cx="2204130" cy="575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indent="323215">
              <a:lnSpc>
                <a:spcPts val="3890"/>
              </a:lnSpc>
              <a:spcBef>
                <a:spcPts val="585"/>
              </a:spcBef>
            </a:pPr>
            <a:r>
              <a:rPr lang="es-AR" sz="3200" spc="-60" dirty="0">
                <a:solidFill>
                  <a:srgbClr val="FFFFFF"/>
                </a:solidFill>
                <a:latin typeface="Corbel"/>
                <a:cs typeface="Corbel"/>
              </a:rPr>
              <a:t>Beneficios</a:t>
            </a:r>
          </a:p>
        </p:txBody>
      </p:sp>
      <p:grpSp>
        <p:nvGrpSpPr>
          <p:cNvPr id="22" name="object 13"/>
          <p:cNvGrpSpPr/>
          <p:nvPr/>
        </p:nvGrpSpPr>
        <p:grpSpPr>
          <a:xfrm>
            <a:off x="3125400" y="5073259"/>
            <a:ext cx="711835" cy="182880"/>
            <a:chOff x="3307079" y="2970276"/>
            <a:chExt cx="711835" cy="182880"/>
          </a:xfrm>
        </p:grpSpPr>
        <p:sp>
          <p:nvSpPr>
            <p:cNvPr id="25" name="object 14"/>
            <p:cNvSpPr/>
            <p:nvPr/>
          </p:nvSpPr>
          <p:spPr>
            <a:xfrm>
              <a:off x="3312413" y="2975610"/>
              <a:ext cx="701040" cy="172720"/>
            </a:xfrm>
            <a:custGeom>
              <a:avLst/>
              <a:gdLst/>
              <a:ahLst/>
              <a:cxnLst/>
              <a:rect l="l" t="t" r="r" b="b"/>
              <a:pathLst>
                <a:path w="701039" h="172719">
                  <a:moveTo>
                    <a:pt x="614934" y="0"/>
                  </a:moveTo>
                  <a:lnTo>
                    <a:pt x="614934" y="43052"/>
                  </a:lnTo>
                  <a:lnTo>
                    <a:pt x="0" y="43052"/>
                  </a:lnTo>
                  <a:lnTo>
                    <a:pt x="0" y="129159"/>
                  </a:lnTo>
                  <a:lnTo>
                    <a:pt x="614934" y="129159"/>
                  </a:lnTo>
                  <a:lnTo>
                    <a:pt x="614934" y="172212"/>
                  </a:lnTo>
                  <a:lnTo>
                    <a:pt x="701039" y="86105"/>
                  </a:lnTo>
                  <a:lnTo>
                    <a:pt x="614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12413" y="2975610"/>
              <a:ext cx="701040" cy="172720"/>
            </a:xfrm>
            <a:custGeom>
              <a:avLst/>
              <a:gdLst/>
              <a:ahLst/>
              <a:cxnLst/>
              <a:rect l="l" t="t" r="r" b="b"/>
              <a:pathLst>
                <a:path w="701039" h="172719">
                  <a:moveTo>
                    <a:pt x="0" y="43052"/>
                  </a:moveTo>
                  <a:lnTo>
                    <a:pt x="614934" y="43052"/>
                  </a:lnTo>
                  <a:lnTo>
                    <a:pt x="614934" y="0"/>
                  </a:lnTo>
                  <a:lnTo>
                    <a:pt x="701039" y="86105"/>
                  </a:lnTo>
                  <a:lnTo>
                    <a:pt x="614934" y="172212"/>
                  </a:lnTo>
                  <a:lnTo>
                    <a:pt x="614934" y="129159"/>
                  </a:lnTo>
                  <a:lnTo>
                    <a:pt x="0" y="129159"/>
                  </a:lnTo>
                  <a:lnTo>
                    <a:pt x="0" y="43052"/>
                  </a:lnTo>
                  <a:close/>
                </a:path>
              </a:pathLst>
            </a:custGeom>
            <a:ln w="10668">
              <a:solidFill>
                <a:srgbClr val="2C87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Rectángulo 2"/>
          <p:cNvSpPr/>
          <p:nvPr/>
        </p:nvSpPr>
        <p:spPr>
          <a:xfrm>
            <a:off x="4053840" y="4876800"/>
            <a:ext cx="72184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/>
              <a:t>Si la generación resulta de interés del usuario, y corresponde la certificación de bonos de carbono. La empresa distribuidora debe facilitar la documentación pertinente para que el usuario tramite los mencionados bonos de carbono</a:t>
            </a:r>
          </a:p>
        </p:txBody>
      </p:sp>
    </p:spTree>
    <p:extLst>
      <p:ext uri="{BB962C8B-B14F-4D97-AF65-F5344CB8AC3E}">
        <p14:creationId xmlns:p14="http://schemas.microsoft.com/office/powerpoint/2010/main" val="2064072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B99F4F-582F-AFFC-7B90-48C7D8CAB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5" t="25556" r="16668" b="3333"/>
          <a:stretch/>
        </p:blipFill>
        <p:spPr>
          <a:xfrm>
            <a:off x="4343400" y="421640"/>
            <a:ext cx="5638800" cy="601472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A7BAD5D-D2F7-E906-CEE2-FAC3827BFB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2084493"/>
            <a:ext cx="2687016" cy="157543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323215" algn="ctr">
              <a:lnSpc>
                <a:spcPts val="3890"/>
              </a:lnSpc>
              <a:spcBef>
                <a:spcPts val="585"/>
              </a:spcBef>
            </a:pPr>
            <a:r>
              <a:rPr lang="es-AR" sz="3600" spc="-60" dirty="0">
                <a:solidFill>
                  <a:srgbClr val="FFFFFF"/>
                </a:solidFill>
                <a:latin typeface="Corbel"/>
                <a:cs typeface="Corbel"/>
              </a:rPr>
              <a:t>USUARIO GENERADOR </a:t>
            </a:r>
            <a:br>
              <a:rPr lang="es-AR" sz="3600" spc="-60" dirty="0">
                <a:solidFill>
                  <a:srgbClr val="FFFFFF"/>
                </a:solidFill>
                <a:latin typeface="Corbel"/>
                <a:cs typeface="Corbel"/>
              </a:rPr>
            </a:br>
            <a:r>
              <a:rPr lang="es-AR" sz="3600" spc="-60" dirty="0">
                <a:solidFill>
                  <a:srgbClr val="FFFFFF"/>
                </a:solidFill>
                <a:latin typeface="Corbel"/>
                <a:cs typeface="Corbel"/>
              </a:rPr>
              <a:t>MISIONES</a:t>
            </a:r>
            <a:endParaRPr lang="es-AR" sz="36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9986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712" y="1801495"/>
            <a:ext cx="2519680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270" algn="ctr">
              <a:lnSpc>
                <a:spcPts val="3460"/>
              </a:lnSpc>
              <a:spcBef>
                <a:spcPts val="535"/>
              </a:spcBef>
            </a:pP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spc="-5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Na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cio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na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l  </a:t>
            </a:r>
            <a:r>
              <a:rPr sz="3200" spc="-12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eg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ul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spc="-1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  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Electricidad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9385" y="3557396"/>
            <a:ext cx="12039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5" dirty="0">
                <a:solidFill>
                  <a:srgbClr val="FFFFFF"/>
                </a:solidFill>
                <a:latin typeface="Corbel"/>
                <a:cs typeface="Corbel"/>
              </a:rPr>
              <a:t>(ENRE)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8429" y="1653667"/>
            <a:ext cx="7159625" cy="409194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6985">
              <a:lnSpc>
                <a:spcPct val="70000"/>
              </a:lnSpc>
              <a:spcBef>
                <a:spcPts val="885"/>
              </a:spcBef>
              <a:tabLst>
                <a:tab pos="680085" algn="l"/>
                <a:tab pos="2054860" algn="l"/>
                <a:tab pos="2992120" algn="l"/>
                <a:tab pos="3437254" algn="l"/>
                <a:tab pos="3798570" algn="l"/>
                <a:tab pos="4763135" algn="l"/>
                <a:tab pos="5207000" algn="l"/>
                <a:tab pos="5563870" algn="l"/>
                <a:tab pos="6859270" algn="l"/>
              </a:tabLst>
            </a:pP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n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au</a:t>
            </a:r>
            <a:r>
              <a:rPr sz="2200" spc="-3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á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q</a:t>
            </a:r>
            <a:r>
              <a:rPr sz="2200" spc="-20" dirty="0">
                <a:latin typeface="Calibri"/>
                <a:cs typeface="Calibri"/>
              </a:rPr>
              <a:t>u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3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c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eado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ámbi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dirty="0">
                <a:latin typeface="Calibri"/>
                <a:cs typeface="Calibri"/>
              </a:rPr>
              <a:t>	S</a:t>
            </a:r>
            <a:r>
              <a:rPr sz="2200" spc="-5" dirty="0">
                <a:latin typeface="Calibri"/>
                <a:cs typeface="Calibri"/>
              </a:rPr>
              <a:t>ec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ar</a:t>
            </a:r>
            <a:r>
              <a:rPr sz="2200" spc="-15" dirty="0">
                <a:latin typeface="Calibri"/>
                <a:cs typeface="Calibri"/>
              </a:rPr>
              <a:t>í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de  Energía,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cuyas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funciones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principales:</a:t>
            </a:r>
            <a:endParaRPr sz="2200" dirty="0">
              <a:latin typeface="Calibri"/>
              <a:cs typeface="Calibri"/>
            </a:endParaRPr>
          </a:p>
          <a:p>
            <a:pPr marL="195580" marR="5715" indent="-182880" algn="just">
              <a:lnSpc>
                <a:spcPct val="70000"/>
              </a:lnSpc>
              <a:spcBef>
                <a:spcPts val="1200"/>
              </a:spcBef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-265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Calibri"/>
                <a:cs typeface="Calibri"/>
              </a:rPr>
              <a:t>hacer</a:t>
            </a:r>
            <a:r>
              <a:rPr sz="2200" spc="2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cumplir</a:t>
            </a:r>
            <a:r>
              <a:rPr sz="2200" spc="2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</a:t>
            </a:r>
            <a:r>
              <a:rPr sz="2200" spc="2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marco</a:t>
            </a:r>
            <a:r>
              <a:rPr sz="2200" spc="2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regulatorio</a:t>
            </a:r>
            <a:r>
              <a:rPr sz="2200" spc="2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spc="2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controlar</a:t>
            </a:r>
            <a:r>
              <a:rPr sz="2200" spc="25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la</a:t>
            </a:r>
            <a:r>
              <a:rPr sz="2200" spc="2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prestación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 los servicios y el </a:t>
            </a:r>
            <a:r>
              <a:rPr sz="2200" spc="-10" dirty="0">
                <a:latin typeface="Calibri"/>
                <a:cs typeface="Calibri"/>
              </a:rPr>
              <a:t>cumplimiento </a:t>
            </a:r>
            <a:r>
              <a:rPr sz="2200" spc="-5" dirty="0">
                <a:latin typeface="Calibri"/>
                <a:cs typeface="Calibri"/>
              </a:rPr>
              <a:t>de las </a:t>
            </a:r>
            <a:r>
              <a:rPr sz="2200" spc="-10" dirty="0">
                <a:latin typeface="Calibri"/>
                <a:cs typeface="Calibri"/>
              </a:rPr>
              <a:t>obligaciones fijadas </a:t>
            </a:r>
            <a:r>
              <a:rPr sz="2200" spc="-5" dirty="0">
                <a:latin typeface="Calibri"/>
                <a:cs typeface="Calibri"/>
              </a:rPr>
              <a:t> en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contratos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concesión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jurisdicción nacional,</a:t>
            </a:r>
            <a:endParaRPr sz="2200" dirty="0">
              <a:latin typeface="Calibri"/>
              <a:cs typeface="Calibri"/>
            </a:endParaRPr>
          </a:p>
          <a:p>
            <a:pPr marL="195580" marR="5080" indent="-182880" algn="just">
              <a:lnSpc>
                <a:spcPct val="70000"/>
              </a:lnSpc>
              <a:spcBef>
                <a:spcPts val="1205"/>
              </a:spcBef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-409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Calibri"/>
                <a:cs typeface="Calibri"/>
              </a:rPr>
              <a:t>dictar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reglamentos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 los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cuales</a:t>
            </a:r>
            <a:r>
              <a:rPr sz="2200" spc="484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se  </a:t>
            </a:r>
            <a:r>
              <a:rPr sz="2200" spc="-10" dirty="0">
                <a:latin typeface="Calibri"/>
                <a:cs typeface="Calibri"/>
              </a:rPr>
              <a:t>deberán</a:t>
            </a:r>
            <a:r>
              <a:rPr sz="2200" spc="47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ajustar</a:t>
            </a:r>
            <a:r>
              <a:rPr sz="2200" spc="4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los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agentes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mercado,</a:t>
            </a:r>
            <a:endParaRPr sz="2200" dirty="0">
              <a:latin typeface="Calibri"/>
              <a:cs typeface="Calibri"/>
            </a:endParaRPr>
          </a:p>
          <a:p>
            <a:pPr marL="195580" marR="6350" indent="-182880">
              <a:lnSpc>
                <a:spcPct val="70000"/>
              </a:lnSpc>
              <a:spcBef>
                <a:spcPts val="1200"/>
              </a:spcBef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-27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Calibri"/>
                <a:cs typeface="Calibri"/>
              </a:rPr>
              <a:t>establecer</a:t>
            </a:r>
            <a:r>
              <a:rPr sz="2200" spc="2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las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bases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para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</a:t>
            </a:r>
            <a:r>
              <a:rPr sz="2200" spc="2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cálculo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las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tarifas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aprobar </a:t>
            </a:r>
            <a:r>
              <a:rPr sz="2200" spc="-5" dirty="0">
                <a:latin typeface="Calibri"/>
                <a:cs typeface="Calibri"/>
              </a:rPr>
              <a:t> los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cuadros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tarifarios,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59079" algn="l"/>
              </a:tabLst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	</a:t>
            </a:r>
            <a:r>
              <a:rPr sz="2200" spc="-15" dirty="0">
                <a:latin typeface="Calibri"/>
                <a:cs typeface="Calibri"/>
              </a:rPr>
              <a:t>autorizar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las servidumbres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electroducto,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-275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Calibri"/>
                <a:cs typeface="Calibri"/>
              </a:rPr>
              <a:t>organizar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aplicar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régimen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audiencias </a:t>
            </a:r>
            <a:r>
              <a:rPr sz="2200" spc="-10" dirty="0">
                <a:latin typeface="Calibri"/>
                <a:cs typeface="Calibri"/>
              </a:rPr>
              <a:t>públicas</a:t>
            </a:r>
            <a:endParaRPr sz="2200" dirty="0">
              <a:latin typeface="Calibri"/>
              <a:cs typeface="Calibri"/>
            </a:endParaRPr>
          </a:p>
          <a:p>
            <a:pPr marL="195580" marR="6350" indent="-182880">
              <a:lnSpc>
                <a:spcPct val="70000"/>
              </a:lnSpc>
              <a:spcBef>
                <a:spcPts val="1200"/>
              </a:spcBef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-265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Calibri"/>
                <a:cs typeface="Calibri"/>
              </a:rPr>
              <a:t>ejerce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función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tipo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jurisdiccional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en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las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controversias 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que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susciten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entre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agentes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mercado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eléctrico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424" y="1801495"/>
            <a:ext cx="2555875" cy="22701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065" marR="5080" indent="-635" algn="ctr">
              <a:lnSpc>
                <a:spcPct val="90000"/>
              </a:lnSpc>
              <a:spcBef>
                <a:spcPts val="484"/>
              </a:spcBef>
            </a:pPr>
            <a:r>
              <a:rPr sz="3200" spc="-55" dirty="0">
                <a:solidFill>
                  <a:srgbClr val="FFFFFF"/>
                </a:solidFill>
                <a:latin typeface="Corbel"/>
                <a:cs typeface="Corbel"/>
              </a:rPr>
              <a:t>Compañía </a:t>
            </a:r>
            <a:r>
              <a:rPr sz="32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Adm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spc="-5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  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200" spc="-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rc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o  </a:t>
            </a:r>
            <a:r>
              <a:rPr sz="3200" spc="-55" dirty="0">
                <a:solidFill>
                  <a:srgbClr val="FFFFFF"/>
                </a:solidFill>
                <a:latin typeface="Corbel"/>
                <a:cs typeface="Corbel"/>
              </a:rPr>
              <a:t>Mayorista </a:t>
            </a:r>
            <a:r>
              <a:rPr sz="32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Corbel"/>
                <a:cs typeface="Corbel"/>
              </a:rPr>
              <a:t>Eléctrico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669" y="4434916"/>
            <a:ext cx="206628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85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3200" spc="-7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MME</a:t>
            </a:r>
            <a:r>
              <a:rPr sz="3200" spc="-7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8429" y="1471929"/>
            <a:ext cx="71583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-27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Calibri"/>
                <a:cs typeface="Calibri"/>
              </a:rPr>
              <a:t>Su</a:t>
            </a:r>
            <a:r>
              <a:rPr sz="2200" spc="3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función</a:t>
            </a:r>
            <a:r>
              <a:rPr sz="2200" spc="3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principal</a:t>
            </a:r>
            <a:r>
              <a:rPr sz="2200" spc="3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3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3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administrar</a:t>
            </a:r>
            <a:r>
              <a:rPr sz="2200" spc="3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</a:t>
            </a:r>
            <a:r>
              <a:rPr sz="2200" spc="3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mercado</a:t>
            </a:r>
            <a:r>
              <a:rPr sz="2200" spc="3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eléctrico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31309" y="1773377"/>
            <a:ext cx="19818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/>
              <a:t>mayorista</a:t>
            </a:r>
            <a:r>
              <a:rPr sz="2200" spc="-50" dirty="0"/>
              <a:t> </a:t>
            </a:r>
            <a:r>
              <a:rPr sz="2200" spc="-10" dirty="0"/>
              <a:t>(MEM)</a:t>
            </a:r>
            <a:endParaRPr sz="2200"/>
          </a:p>
        </p:txBody>
      </p:sp>
      <p:sp>
        <p:nvSpPr>
          <p:cNvPr id="6" name="object 6"/>
          <p:cNvSpPr txBox="1"/>
          <p:nvPr/>
        </p:nvSpPr>
        <p:spPr>
          <a:xfrm>
            <a:off x="3948429" y="2108733"/>
            <a:ext cx="7158990" cy="320230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259079" algn="l"/>
              </a:tabLst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	</a:t>
            </a:r>
            <a:r>
              <a:rPr sz="2200" spc="-10" dirty="0">
                <a:latin typeface="Calibri"/>
                <a:cs typeface="Calibri"/>
              </a:rPr>
              <a:t>optimizando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recursos</a:t>
            </a:r>
            <a:r>
              <a:rPr sz="2200" spc="-10" dirty="0">
                <a:latin typeface="Calibri"/>
                <a:cs typeface="Calibri"/>
              </a:rPr>
              <a:t> físicos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dicho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mercado,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259079" algn="l"/>
              </a:tabLst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	</a:t>
            </a:r>
            <a:r>
              <a:rPr sz="2200" spc="-15" dirty="0">
                <a:latin typeface="Calibri"/>
                <a:cs typeface="Calibri"/>
              </a:rPr>
              <a:t>maximizando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seguridad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calidad </a:t>
            </a:r>
            <a:r>
              <a:rPr sz="2200" spc="-5" dirty="0">
                <a:latin typeface="Calibri"/>
                <a:cs typeface="Calibri"/>
              </a:rPr>
              <a:t>en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despacho,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  <a:spcBef>
                <a:spcPts val="935"/>
              </a:spcBef>
              <a:tabLst>
                <a:tab pos="257810" algn="l"/>
              </a:tabLst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	</a:t>
            </a:r>
            <a:r>
              <a:rPr sz="2200" spc="-5" dirty="0">
                <a:solidFill>
                  <a:schemeClr val="accent1"/>
                </a:solidFill>
                <a:latin typeface="Calibri"/>
                <a:cs typeface="Calibri"/>
              </a:rPr>
              <a:t>liquidando</a:t>
            </a:r>
            <a:r>
              <a:rPr sz="2200" spc="37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accent1"/>
                </a:solidFill>
                <a:latin typeface="Calibri"/>
                <a:cs typeface="Calibri"/>
              </a:rPr>
              <a:t>las</a:t>
            </a:r>
            <a:r>
              <a:rPr sz="2200" spc="39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accent1"/>
                </a:solidFill>
                <a:latin typeface="Calibri"/>
                <a:cs typeface="Calibri"/>
              </a:rPr>
              <a:t>transacciones</a:t>
            </a:r>
            <a:r>
              <a:rPr sz="2200" spc="38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accent1"/>
                </a:solidFill>
                <a:latin typeface="Calibri"/>
                <a:cs typeface="Calibri"/>
              </a:rPr>
              <a:t>económicas</a:t>
            </a:r>
            <a:r>
              <a:rPr sz="2200" spc="4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chemeClr val="accent1"/>
                </a:solidFill>
                <a:latin typeface="Calibri"/>
                <a:cs typeface="Calibri"/>
              </a:rPr>
              <a:t>entre</a:t>
            </a:r>
            <a:r>
              <a:rPr sz="2200" spc="39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chemeClr val="accent1"/>
                </a:solidFill>
                <a:latin typeface="Calibri"/>
                <a:cs typeface="Calibri"/>
              </a:rPr>
              <a:t>los</a:t>
            </a:r>
            <a:r>
              <a:rPr sz="2200" spc="39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chemeClr val="accent1"/>
                </a:solidFill>
                <a:latin typeface="Calibri"/>
                <a:cs typeface="Calibri"/>
              </a:rPr>
              <a:t>agentes</a:t>
            </a:r>
            <a:endParaRPr sz="22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195580">
              <a:lnSpc>
                <a:spcPts val="2510"/>
              </a:lnSpc>
            </a:pPr>
            <a:r>
              <a:rPr sz="2200" spc="-5" dirty="0">
                <a:solidFill>
                  <a:schemeClr val="accent1"/>
                </a:solidFill>
                <a:latin typeface="Calibri"/>
                <a:cs typeface="Calibri"/>
              </a:rPr>
              <a:t>del</a:t>
            </a:r>
            <a:r>
              <a:rPr sz="2200" spc="-3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chemeClr val="accent1"/>
                </a:solidFill>
                <a:latin typeface="Calibri"/>
                <a:cs typeface="Calibri"/>
              </a:rPr>
              <a:t>MEM</a:t>
            </a:r>
            <a:r>
              <a:rPr sz="2200" spc="-5" dirty="0">
                <a:latin typeface="Calibri"/>
                <a:cs typeface="Calibri"/>
              </a:rPr>
              <a:t>,</a:t>
            </a:r>
            <a:endParaRPr sz="2200" dirty="0">
              <a:latin typeface="Calibri"/>
              <a:cs typeface="Calibri"/>
            </a:endParaRPr>
          </a:p>
          <a:p>
            <a:pPr marL="195580" marR="5080" indent="-182880">
              <a:lnSpc>
                <a:spcPts val="2380"/>
              </a:lnSpc>
              <a:spcBef>
                <a:spcPts val="1235"/>
              </a:spcBef>
              <a:tabLst>
                <a:tab pos="257810" algn="l"/>
              </a:tabLst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		</a:t>
            </a:r>
            <a:r>
              <a:rPr sz="2200" spc="-10" dirty="0">
                <a:latin typeface="Calibri"/>
                <a:cs typeface="Calibri"/>
              </a:rPr>
              <a:t>evaluando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los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requerimientos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futuros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energía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potencia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sistema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  <a:spcBef>
                <a:spcPts val="894"/>
              </a:spcBef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-270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Calibri"/>
                <a:cs typeface="Calibri"/>
              </a:rPr>
              <a:t>supervisando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</a:t>
            </a:r>
            <a:r>
              <a:rPr sz="2200" spc="3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funcionamiento</a:t>
            </a:r>
            <a:r>
              <a:rPr sz="2200" spc="3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del</a:t>
            </a:r>
            <a:r>
              <a:rPr sz="2200" spc="36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mercado</a:t>
            </a:r>
            <a:r>
              <a:rPr sz="2200" spc="3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3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término</a:t>
            </a:r>
            <a:r>
              <a:rPr sz="2200" spc="3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</a:t>
            </a:r>
            <a:endParaRPr sz="2200" dirty="0">
              <a:latin typeface="Calibri"/>
              <a:cs typeface="Calibri"/>
            </a:endParaRPr>
          </a:p>
          <a:p>
            <a:pPr marL="195580">
              <a:lnSpc>
                <a:spcPts val="2510"/>
              </a:lnSpc>
            </a:pPr>
            <a:r>
              <a:rPr sz="2200" spc="-20" dirty="0">
                <a:latin typeface="Calibri"/>
                <a:cs typeface="Calibri"/>
              </a:rPr>
              <a:t>compra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venta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energía.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951A695-0F00-F825-B50D-AE3CA9953048}"/>
              </a:ext>
            </a:extLst>
          </p:cNvPr>
          <p:cNvSpPr txBox="1"/>
          <p:nvPr/>
        </p:nvSpPr>
        <p:spPr>
          <a:xfrm>
            <a:off x="3948429" y="6248400"/>
            <a:ext cx="50374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z="18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Resolución 21/2025 DESREGULACION </a:t>
            </a:r>
            <a:endParaRPr sz="24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F7834C-E5D2-8503-2F1D-432D9EBD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6" r="61161"/>
          <a:stretch/>
        </p:blipFill>
        <p:spPr>
          <a:xfrm>
            <a:off x="4572000" y="381000"/>
            <a:ext cx="5257800" cy="4343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8AF319-0FC5-3A75-2367-DDE0FB693E54}"/>
              </a:ext>
            </a:extLst>
          </p:cNvPr>
          <p:cNvSpPr txBox="1"/>
          <p:nvPr/>
        </p:nvSpPr>
        <p:spPr>
          <a:xfrm>
            <a:off x="533400" y="2834232"/>
            <a:ext cx="6093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AR" sz="32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C</a:t>
            </a:r>
            <a:r>
              <a:rPr kumimoji="0" lang="es-AR" sz="32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</a:t>
            </a:r>
            <a:r>
              <a:rPr kumimoji="0" lang="es-AR" sz="32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MME</a:t>
            </a:r>
            <a:r>
              <a:rPr kumimoji="0" lang="es-AR" sz="32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</a:t>
            </a:r>
            <a:r>
              <a:rPr kumimoji="0" lang="es-AR" sz="32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</a:t>
            </a:r>
            <a:endParaRPr lang="es-A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0A3559-9505-8D5E-17DB-C0D88A78B4E4}"/>
              </a:ext>
            </a:extLst>
          </p:cNvPr>
          <p:cNvSpPr txBox="1"/>
          <p:nvPr/>
        </p:nvSpPr>
        <p:spPr>
          <a:xfrm>
            <a:off x="3733800" y="4823418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200" spc="-20" dirty="0">
                <a:latin typeface="Calibri"/>
                <a:cs typeface="Calibri"/>
              </a:rPr>
              <a:t>Conformada en un 80% de propiedad de las Asociaciones que agrupan a los distintos Agentes del Mercado Mayorista Eléctrico  y el 20% restante está en poder del Estado Nacional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E05DAEBB-E9EF-C53A-02DB-4D5622F6F05B}"/>
              </a:ext>
            </a:extLst>
          </p:cNvPr>
          <p:cNvSpPr txBox="1"/>
          <p:nvPr/>
        </p:nvSpPr>
        <p:spPr>
          <a:xfrm>
            <a:off x="3200400" y="6380784"/>
            <a:ext cx="8077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rbel"/>
                <a:cs typeface="Corbel"/>
              </a:rPr>
              <a:t>*Imagen</a:t>
            </a:r>
            <a:r>
              <a:rPr sz="1200" spc="45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obtenida</a:t>
            </a:r>
            <a:r>
              <a:rPr sz="1200" spc="1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de</a:t>
            </a:r>
            <a:r>
              <a:rPr sz="1200" spc="30" dirty="0">
                <a:latin typeface="Corbel"/>
                <a:cs typeface="Corbel"/>
              </a:rPr>
              <a:t> </a:t>
            </a:r>
            <a:r>
              <a:rPr sz="1200" dirty="0" err="1">
                <a:latin typeface="Corbel"/>
                <a:cs typeface="Corbel"/>
              </a:rPr>
              <a:t>fuente</a:t>
            </a:r>
            <a:r>
              <a:rPr sz="1200" dirty="0">
                <a:latin typeface="Corbel"/>
                <a:cs typeface="Corbel"/>
              </a:rPr>
              <a:t>:</a:t>
            </a:r>
            <a:r>
              <a:rPr lang="es-AR" sz="1200" dirty="0">
                <a:latin typeface="Corbel"/>
                <a:cs typeface="Corbel"/>
              </a:rPr>
              <a:t>https://cammesaweb.cammesa.com/</a:t>
            </a:r>
            <a:endParaRPr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6215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61816" y="1575414"/>
            <a:ext cx="8034020" cy="307777"/>
          </a:xfrm>
        </p:spPr>
        <p:txBody>
          <a:bodyPr/>
          <a:lstStyle/>
          <a:p>
            <a:pPr algn="just"/>
            <a:r>
              <a:rPr lang="es-ES" dirty="0"/>
              <a:t>Es el punto donde convergen la oferta y la demanda de energía eléctrica. </a:t>
            </a: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228600" y="2209800"/>
            <a:ext cx="3002732" cy="1929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indent="-635" algn="ctr">
              <a:lnSpc>
                <a:spcPct val="90000"/>
              </a:lnSpc>
              <a:spcBef>
                <a:spcPts val="484"/>
              </a:spcBef>
            </a:pPr>
            <a:r>
              <a:rPr lang="es-AR" sz="3200" spc="-7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lang="es-AR" sz="3200" spc="-6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lang="es-AR" sz="3200" spc="-65" dirty="0">
                <a:solidFill>
                  <a:srgbClr val="FFFFFF"/>
                </a:solidFill>
                <a:latin typeface="Corbel"/>
                <a:cs typeface="Corbel"/>
              </a:rPr>
              <a:t>RC</a:t>
            </a:r>
            <a:r>
              <a:rPr lang="es-AR" sz="3200" spc="-60" dirty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lang="es-AR" sz="3200" dirty="0">
                <a:solidFill>
                  <a:srgbClr val="FFFFFF"/>
                </a:solidFill>
                <a:latin typeface="Corbel"/>
                <a:cs typeface="Corbel"/>
              </a:rPr>
              <a:t>O  </a:t>
            </a:r>
            <a:r>
              <a:rPr lang="es-AR" sz="3200" spc="-55" dirty="0">
                <a:solidFill>
                  <a:srgbClr val="FFFFFF"/>
                </a:solidFill>
                <a:latin typeface="Corbel"/>
                <a:cs typeface="Corbel"/>
              </a:rPr>
              <a:t>MAYORISTA </a:t>
            </a:r>
            <a:r>
              <a:rPr lang="es-AR" sz="32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lang="es-AR" sz="3200" spc="-55" dirty="0">
                <a:solidFill>
                  <a:srgbClr val="FFFFFF"/>
                </a:solidFill>
                <a:latin typeface="Corbel"/>
                <a:cs typeface="Corbel"/>
              </a:rPr>
              <a:t>ELÉCTRICO</a:t>
            </a:r>
          </a:p>
          <a:p>
            <a:pPr marL="12065" marR="5080" indent="-635" algn="ctr">
              <a:lnSpc>
                <a:spcPct val="90000"/>
              </a:lnSpc>
              <a:spcBef>
                <a:spcPts val="484"/>
              </a:spcBef>
            </a:pPr>
            <a:r>
              <a:rPr lang="es-ES" sz="3200" spc="-55" dirty="0">
                <a:solidFill>
                  <a:srgbClr val="FFFFFF"/>
                </a:solidFill>
                <a:latin typeface="Corbel"/>
                <a:cs typeface="Corbel"/>
              </a:rPr>
              <a:t>(MEM)</a:t>
            </a:r>
            <a:endParaRPr lang="es-AR" sz="3200" dirty="0">
              <a:latin typeface="Corbel"/>
              <a:cs typeface="Corbe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34275" y="4071148"/>
            <a:ext cx="7839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Calibri"/>
                <a:cs typeface="Calibri"/>
              </a:rPr>
              <a:t>El funcionamiento del Mercado Eléctrico Mayorista se sustenta en dos aspectos:                         la prestación y la recepción del servicio.</a:t>
            </a:r>
            <a:endParaRPr lang="es-AR" sz="2000" dirty="0">
              <a:latin typeface="Calibri"/>
              <a:cs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57016" y="5555634"/>
            <a:ext cx="4087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dirty="0">
                <a:latin typeface="Calibri"/>
                <a:cs typeface="Calibri"/>
              </a:rPr>
              <a:t>Producción, Transporte y Distribución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861816" y="2641034"/>
            <a:ext cx="7720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>
                <a:latin typeface="Calibri"/>
                <a:cs typeface="Calibri"/>
              </a:rPr>
              <a:t>Es el ámbito en el cual la oferta de energía eléctrica interconectada a través del SADI pone a disposición su capacidad de producir energía y potencia.</a:t>
            </a:r>
          </a:p>
        </p:txBody>
      </p:sp>
      <p:sp>
        <p:nvSpPr>
          <p:cNvPr id="10" name="object 9"/>
          <p:cNvSpPr/>
          <p:nvPr/>
        </p:nvSpPr>
        <p:spPr>
          <a:xfrm>
            <a:off x="3146679" y="1689844"/>
            <a:ext cx="702945" cy="172720"/>
          </a:xfrm>
          <a:custGeom>
            <a:avLst/>
            <a:gdLst/>
            <a:ahLst/>
            <a:cxnLst/>
            <a:rect l="l" t="t" r="r" b="b"/>
            <a:pathLst>
              <a:path w="702945" h="172719">
                <a:moveTo>
                  <a:pt x="0" y="43052"/>
                </a:moveTo>
                <a:lnTo>
                  <a:pt x="616457" y="43052"/>
                </a:lnTo>
                <a:lnTo>
                  <a:pt x="616457" y="0"/>
                </a:lnTo>
                <a:lnTo>
                  <a:pt x="702563" y="86106"/>
                </a:lnTo>
                <a:lnTo>
                  <a:pt x="616457" y="172212"/>
                </a:lnTo>
                <a:lnTo>
                  <a:pt x="616457" y="129159"/>
                </a:lnTo>
                <a:lnTo>
                  <a:pt x="0" y="129159"/>
                </a:lnTo>
                <a:lnTo>
                  <a:pt x="0" y="43052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3231330" y="3062505"/>
            <a:ext cx="702945" cy="172720"/>
          </a:xfrm>
          <a:custGeom>
            <a:avLst/>
            <a:gdLst/>
            <a:ahLst/>
            <a:cxnLst/>
            <a:rect l="l" t="t" r="r" b="b"/>
            <a:pathLst>
              <a:path w="702945" h="172719">
                <a:moveTo>
                  <a:pt x="0" y="43052"/>
                </a:moveTo>
                <a:lnTo>
                  <a:pt x="616457" y="43052"/>
                </a:lnTo>
                <a:lnTo>
                  <a:pt x="616457" y="0"/>
                </a:lnTo>
                <a:lnTo>
                  <a:pt x="702563" y="86106"/>
                </a:lnTo>
                <a:lnTo>
                  <a:pt x="616457" y="172212"/>
                </a:lnTo>
                <a:lnTo>
                  <a:pt x="616457" y="129159"/>
                </a:lnTo>
                <a:lnTo>
                  <a:pt x="0" y="129159"/>
                </a:lnTo>
                <a:lnTo>
                  <a:pt x="0" y="43052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/>
          <p:nvPr/>
        </p:nvSpPr>
        <p:spPr>
          <a:xfrm>
            <a:off x="3122295" y="4348152"/>
            <a:ext cx="702945" cy="172720"/>
          </a:xfrm>
          <a:custGeom>
            <a:avLst/>
            <a:gdLst/>
            <a:ahLst/>
            <a:cxnLst/>
            <a:rect l="l" t="t" r="r" b="b"/>
            <a:pathLst>
              <a:path w="702945" h="172719">
                <a:moveTo>
                  <a:pt x="0" y="43052"/>
                </a:moveTo>
                <a:lnTo>
                  <a:pt x="616457" y="43052"/>
                </a:lnTo>
                <a:lnTo>
                  <a:pt x="616457" y="0"/>
                </a:lnTo>
                <a:lnTo>
                  <a:pt x="702563" y="86106"/>
                </a:lnTo>
                <a:lnTo>
                  <a:pt x="616457" y="172212"/>
                </a:lnTo>
                <a:lnTo>
                  <a:pt x="616457" y="129159"/>
                </a:lnTo>
                <a:lnTo>
                  <a:pt x="0" y="129159"/>
                </a:lnTo>
                <a:lnTo>
                  <a:pt x="0" y="43052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/>
        </p:nvSpPr>
        <p:spPr>
          <a:xfrm rot="7773679">
            <a:off x="6187361" y="5081138"/>
            <a:ext cx="702945" cy="172720"/>
          </a:xfrm>
          <a:custGeom>
            <a:avLst/>
            <a:gdLst/>
            <a:ahLst/>
            <a:cxnLst/>
            <a:rect l="l" t="t" r="r" b="b"/>
            <a:pathLst>
              <a:path w="702945" h="172719">
                <a:moveTo>
                  <a:pt x="0" y="43052"/>
                </a:moveTo>
                <a:lnTo>
                  <a:pt x="616457" y="43052"/>
                </a:lnTo>
                <a:lnTo>
                  <a:pt x="616457" y="0"/>
                </a:lnTo>
                <a:lnTo>
                  <a:pt x="702563" y="86106"/>
                </a:lnTo>
                <a:lnTo>
                  <a:pt x="616457" y="172212"/>
                </a:lnTo>
                <a:lnTo>
                  <a:pt x="616457" y="129159"/>
                </a:lnTo>
                <a:lnTo>
                  <a:pt x="0" y="129159"/>
                </a:lnTo>
                <a:lnTo>
                  <a:pt x="0" y="43052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 rot="3022741">
            <a:off x="8397385" y="5080974"/>
            <a:ext cx="702945" cy="172720"/>
          </a:xfrm>
          <a:custGeom>
            <a:avLst/>
            <a:gdLst/>
            <a:ahLst/>
            <a:cxnLst/>
            <a:rect l="l" t="t" r="r" b="b"/>
            <a:pathLst>
              <a:path w="702945" h="172719">
                <a:moveTo>
                  <a:pt x="0" y="43052"/>
                </a:moveTo>
                <a:lnTo>
                  <a:pt x="616457" y="43052"/>
                </a:lnTo>
                <a:lnTo>
                  <a:pt x="616457" y="0"/>
                </a:lnTo>
                <a:lnTo>
                  <a:pt x="702563" y="86106"/>
                </a:lnTo>
                <a:lnTo>
                  <a:pt x="616457" y="172212"/>
                </a:lnTo>
                <a:lnTo>
                  <a:pt x="616457" y="129159"/>
                </a:lnTo>
                <a:lnTo>
                  <a:pt x="0" y="129159"/>
                </a:lnTo>
                <a:lnTo>
                  <a:pt x="0" y="43052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ángulo 14"/>
          <p:cNvSpPr/>
          <p:nvPr/>
        </p:nvSpPr>
        <p:spPr>
          <a:xfrm>
            <a:off x="7662672" y="5555634"/>
            <a:ext cx="3798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dirty="0">
                <a:latin typeface="Calibri"/>
                <a:cs typeface="Calibri"/>
              </a:rPr>
              <a:t>grandes usuarios y usuarios finales</a:t>
            </a:r>
          </a:p>
        </p:txBody>
      </p:sp>
    </p:spTree>
    <p:extLst>
      <p:ext uri="{BB962C8B-B14F-4D97-AF65-F5344CB8AC3E}">
        <p14:creationId xmlns:p14="http://schemas.microsoft.com/office/powerpoint/2010/main" val="20252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948" y="2240407"/>
            <a:ext cx="255206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065" marR="5080" indent="635" algn="ctr">
              <a:lnSpc>
                <a:spcPts val="3460"/>
              </a:lnSpc>
              <a:spcBef>
                <a:spcPts val="535"/>
              </a:spcBef>
            </a:pPr>
            <a:r>
              <a:rPr sz="3200" spc="-55" dirty="0">
                <a:solidFill>
                  <a:srgbClr val="FFFFFF"/>
                </a:solidFill>
                <a:latin typeface="Corbel"/>
                <a:cs typeface="Corbel"/>
              </a:rPr>
              <a:t>Actores </a:t>
            </a:r>
            <a:r>
              <a:rPr sz="32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oci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spc="-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l  </a:t>
            </a:r>
            <a:r>
              <a:rPr sz="3200" spc="-45" dirty="0">
                <a:solidFill>
                  <a:srgbClr val="FFFFFF"/>
                </a:solidFill>
                <a:latin typeface="Corbel"/>
                <a:cs typeface="Corbel"/>
              </a:rPr>
              <a:t>MEM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8445" y="3996309"/>
            <a:ext cx="11525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spc="-5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3200" spc="-1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8429" y="1608785"/>
            <a:ext cx="40887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9079" algn="l"/>
              </a:tabLst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	</a:t>
            </a:r>
            <a:r>
              <a:rPr sz="2400" dirty="0">
                <a:latin typeface="Calibri"/>
                <a:cs typeface="Calibri"/>
              </a:rPr>
              <a:t>los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Generadores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productores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05138" y="1608785"/>
            <a:ext cx="19259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Interés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General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48429" y="2091054"/>
            <a:ext cx="2505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3525" algn="l"/>
              </a:tabLst>
            </a:pPr>
            <a:r>
              <a:rPr sz="2400" spc="-45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	</a:t>
            </a:r>
            <a:r>
              <a:rPr sz="2400" dirty="0">
                <a:latin typeface="Calibri"/>
                <a:cs typeface="Calibri"/>
              </a:rPr>
              <a:t>los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Transportistas,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7142" y="2572639"/>
            <a:ext cx="1967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Servicio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Público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8429" y="2937785"/>
            <a:ext cx="7158355" cy="180022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332105" algn="l"/>
              </a:tabLst>
            </a:pPr>
            <a:r>
              <a:rPr sz="2400" spc="-45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	</a:t>
            </a:r>
            <a:r>
              <a:rPr sz="2400" dirty="0">
                <a:latin typeface="Calibri"/>
                <a:cs typeface="Calibri"/>
              </a:rPr>
              <a:t>los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Distribuidores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32105" algn="l"/>
              </a:tabLst>
            </a:pPr>
            <a:r>
              <a:rPr sz="2400" spc="-450" dirty="0">
                <a:solidFill>
                  <a:srgbClr val="40B9D2"/>
                </a:solidFill>
                <a:latin typeface="Microsoft Sans Serif"/>
                <a:cs typeface="Microsoft Sans Serif"/>
              </a:rPr>
              <a:t>🞄	</a:t>
            </a:r>
            <a:r>
              <a:rPr sz="2400" dirty="0">
                <a:latin typeface="Calibri"/>
                <a:cs typeface="Calibri"/>
              </a:rPr>
              <a:t>los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Grandes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Usuarios</a:t>
            </a:r>
            <a:endParaRPr sz="2400" dirty="0">
              <a:latin typeface="Calibri"/>
              <a:cs typeface="Calibri"/>
            </a:endParaRPr>
          </a:p>
          <a:p>
            <a:pPr marL="195580" marR="5080" indent="-182880">
              <a:lnSpc>
                <a:spcPts val="2590"/>
              </a:lnSpc>
              <a:spcBef>
                <a:spcPts val="1240"/>
              </a:spcBef>
              <a:tabLst>
                <a:tab pos="332105" algn="l"/>
                <a:tab pos="849630" algn="l"/>
                <a:tab pos="2623185" algn="l"/>
                <a:tab pos="4077335" algn="l"/>
                <a:tab pos="4719320" algn="l"/>
                <a:tab pos="5158105" algn="l"/>
                <a:tab pos="6453505" algn="l"/>
              </a:tabLst>
            </a:pPr>
            <a:r>
              <a:rPr sz="2400" spc="-153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		</a:t>
            </a:r>
            <a:r>
              <a:rPr sz="2400" spc="-1535" dirty="0" err="1">
                <a:latin typeface="Calibri"/>
                <a:cs typeface="Calibri"/>
              </a:rPr>
              <a:t>los</a:t>
            </a:r>
            <a:r>
              <a:rPr lang="es-AR" sz="2400" spc="-1535" dirty="0">
                <a:latin typeface="Calibri"/>
                <a:cs typeface="Calibri"/>
              </a:rPr>
              <a:t>	</a:t>
            </a:r>
            <a:r>
              <a:rPr sz="2400" spc="-55" dirty="0" err="1">
                <a:latin typeface="Calibri"/>
                <a:cs typeface="Calibri"/>
              </a:rPr>
              <a:t>P</a:t>
            </a:r>
            <a:r>
              <a:rPr sz="2400" dirty="0" err="1">
                <a:latin typeface="Calibri"/>
                <a:cs typeface="Calibri"/>
              </a:rPr>
              <a:t>art</a:t>
            </a:r>
            <a:r>
              <a:rPr sz="2400" spc="-10" dirty="0" err="1">
                <a:latin typeface="Calibri"/>
                <a:cs typeface="Calibri"/>
              </a:rPr>
              <a:t>i</a:t>
            </a:r>
            <a:r>
              <a:rPr sz="2400" dirty="0" err="1">
                <a:latin typeface="Calibri"/>
                <a:cs typeface="Calibri"/>
              </a:rPr>
              <a:t>c</a:t>
            </a:r>
            <a:r>
              <a:rPr sz="2400" spc="-10" dirty="0" err="1">
                <a:latin typeface="Calibri"/>
                <a:cs typeface="Calibri"/>
              </a:rPr>
              <a:t>i</a:t>
            </a:r>
            <a:r>
              <a:rPr sz="2400" spc="-5" dirty="0" err="1">
                <a:latin typeface="Calibri"/>
                <a:cs typeface="Calibri"/>
              </a:rPr>
              <a:t>pa</a:t>
            </a:r>
            <a:r>
              <a:rPr sz="2400" spc="-25" dirty="0" err="1">
                <a:latin typeface="Calibri"/>
                <a:cs typeface="Calibri"/>
              </a:rPr>
              <a:t>nt</a:t>
            </a:r>
            <a:r>
              <a:rPr sz="2400" dirty="0" err="1">
                <a:latin typeface="Calibri"/>
                <a:cs typeface="Calibri"/>
              </a:rPr>
              <a:t>es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esas	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	inscrib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	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omo  </a:t>
            </a:r>
            <a:r>
              <a:rPr sz="2400" spc="-10" dirty="0">
                <a:latin typeface="Calibri"/>
                <a:cs typeface="Calibri"/>
              </a:rPr>
              <a:t>comercializadores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" dirty="0">
                <a:latin typeface="Calibri"/>
                <a:cs typeface="Calibri"/>
              </a:rPr>
              <a:t> bloque)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41969" y="1770126"/>
            <a:ext cx="702945" cy="172720"/>
          </a:xfrm>
          <a:custGeom>
            <a:avLst/>
            <a:gdLst/>
            <a:ahLst/>
            <a:cxnLst/>
            <a:rect l="l" t="t" r="r" b="b"/>
            <a:pathLst>
              <a:path w="702945" h="172719">
                <a:moveTo>
                  <a:pt x="0" y="43052"/>
                </a:moveTo>
                <a:lnTo>
                  <a:pt x="616457" y="43052"/>
                </a:lnTo>
                <a:lnTo>
                  <a:pt x="616457" y="0"/>
                </a:lnTo>
                <a:lnTo>
                  <a:pt x="702563" y="86106"/>
                </a:lnTo>
                <a:lnTo>
                  <a:pt x="616457" y="172212"/>
                </a:lnTo>
                <a:lnTo>
                  <a:pt x="616457" y="129159"/>
                </a:lnTo>
                <a:lnTo>
                  <a:pt x="0" y="129159"/>
                </a:lnTo>
                <a:lnTo>
                  <a:pt x="0" y="43052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41969" y="2760726"/>
            <a:ext cx="702945" cy="172720"/>
          </a:xfrm>
          <a:custGeom>
            <a:avLst/>
            <a:gdLst/>
            <a:ahLst/>
            <a:cxnLst/>
            <a:rect l="l" t="t" r="r" b="b"/>
            <a:pathLst>
              <a:path w="702945" h="172719">
                <a:moveTo>
                  <a:pt x="0" y="43052"/>
                </a:moveTo>
                <a:lnTo>
                  <a:pt x="616457" y="43052"/>
                </a:lnTo>
                <a:lnTo>
                  <a:pt x="616457" y="0"/>
                </a:lnTo>
                <a:lnTo>
                  <a:pt x="702563" y="86106"/>
                </a:lnTo>
                <a:lnTo>
                  <a:pt x="616457" y="172212"/>
                </a:lnTo>
                <a:lnTo>
                  <a:pt x="616457" y="129159"/>
                </a:lnTo>
                <a:lnTo>
                  <a:pt x="0" y="129159"/>
                </a:lnTo>
                <a:lnTo>
                  <a:pt x="0" y="43052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3004AA-57B7-B099-AD41-3CCACB4E106A}"/>
              </a:ext>
            </a:extLst>
          </p:cNvPr>
          <p:cNvSpPr txBox="1"/>
          <p:nvPr/>
        </p:nvSpPr>
        <p:spPr>
          <a:xfrm>
            <a:off x="6858000" y="33138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DESREGULACION Y PRIVATIZACION </a:t>
            </a:r>
            <a:endParaRPr lang="es-A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58AEA-45C9-3D82-B27D-6A0028DB3B04}"/>
              </a:ext>
            </a:extLst>
          </p:cNvPr>
          <p:cNvSpPr txBox="1"/>
          <p:nvPr/>
        </p:nvSpPr>
        <p:spPr>
          <a:xfrm>
            <a:off x="4299901" y="331388"/>
            <a:ext cx="229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RESULTADO</a:t>
            </a:r>
            <a:endParaRPr lang="es-AR" dirty="0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C76427AB-7773-2D78-DC73-3B4BD0D98690}"/>
              </a:ext>
            </a:extLst>
          </p:cNvPr>
          <p:cNvSpPr/>
          <p:nvPr/>
        </p:nvSpPr>
        <p:spPr>
          <a:xfrm>
            <a:off x="5896927" y="403893"/>
            <a:ext cx="702945" cy="172720"/>
          </a:xfrm>
          <a:custGeom>
            <a:avLst/>
            <a:gdLst/>
            <a:ahLst/>
            <a:cxnLst/>
            <a:rect l="l" t="t" r="r" b="b"/>
            <a:pathLst>
              <a:path w="702945" h="172719">
                <a:moveTo>
                  <a:pt x="0" y="43052"/>
                </a:moveTo>
                <a:lnTo>
                  <a:pt x="616457" y="43052"/>
                </a:lnTo>
                <a:lnTo>
                  <a:pt x="616457" y="0"/>
                </a:lnTo>
                <a:lnTo>
                  <a:pt x="702563" y="86106"/>
                </a:lnTo>
                <a:lnTo>
                  <a:pt x="616457" y="172212"/>
                </a:lnTo>
                <a:lnTo>
                  <a:pt x="616457" y="129159"/>
                </a:lnTo>
                <a:lnTo>
                  <a:pt x="0" y="129159"/>
                </a:lnTo>
                <a:lnTo>
                  <a:pt x="0" y="43052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590D0AB4-8DE2-49C1-D802-1FF0D8B26474}"/>
              </a:ext>
            </a:extLst>
          </p:cNvPr>
          <p:cNvSpPr/>
          <p:nvPr/>
        </p:nvSpPr>
        <p:spPr>
          <a:xfrm rot="5400000">
            <a:off x="4832661" y="886424"/>
            <a:ext cx="327037" cy="238760"/>
          </a:xfrm>
          <a:custGeom>
            <a:avLst/>
            <a:gdLst/>
            <a:ahLst/>
            <a:cxnLst/>
            <a:rect l="l" t="t" r="r" b="b"/>
            <a:pathLst>
              <a:path w="702945" h="172719">
                <a:moveTo>
                  <a:pt x="0" y="43052"/>
                </a:moveTo>
                <a:lnTo>
                  <a:pt x="616457" y="43052"/>
                </a:lnTo>
                <a:lnTo>
                  <a:pt x="616457" y="0"/>
                </a:lnTo>
                <a:lnTo>
                  <a:pt x="702563" y="86106"/>
                </a:lnTo>
                <a:lnTo>
                  <a:pt x="616457" y="172212"/>
                </a:lnTo>
                <a:lnTo>
                  <a:pt x="616457" y="129159"/>
                </a:lnTo>
                <a:lnTo>
                  <a:pt x="0" y="129159"/>
                </a:lnTo>
                <a:lnTo>
                  <a:pt x="0" y="43052"/>
                </a:lnTo>
                <a:close/>
              </a:path>
            </a:pathLst>
          </a:custGeom>
          <a:ln w="10668">
            <a:solidFill>
              <a:srgbClr val="2C8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816" y="3081350"/>
            <a:ext cx="23799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Generadores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8429" y="1473454"/>
            <a:ext cx="7157084" cy="96456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55"/>
              </a:spcBef>
            </a:pPr>
            <a:r>
              <a:rPr sz="2200" spc="-10" dirty="0"/>
              <a:t>“aquellos titulares </a:t>
            </a:r>
            <a:r>
              <a:rPr sz="2200" spc="-5" dirty="0"/>
              <a:t>o concesionarios de </a:t>
            </a:r>
            <a:r>
              <a:rPr sz="2200" spc="-15" dirty="0"/>
              <a:t>centrales </a:t>
            </a:r>
            <a:r>
              <a:rPr sz="2200" spc="-5" dirty="0"/>
              <a:t>eléctricas </a:t>
            </a:r>
            <a:r>
              <a:rPr sz="2200" spc="-10" dirty="0"/>
              <a:t>que </a:t>
            </a:r>
            <a:r>
              <a:rPr sz="2200" spc="-5" dirty="0"/>
              <a:t> </a:t>
            </a:r>
            <a:r>
              <a:rPr sz="2200" spc="-10" dirty="0"/>
              <a:t>coloquen </a:t>
            </a:r>
            <a:r>
              <a:rPr sz="2200" spc="-5" dirty="0"/>
              <a:t>su </a:t>
            </a:r>
            <a:r>
              <a:rPr sz="2200" spc="-10" dirty="0"/>
              <a:t>producción </a:t>
            </a:r>
            <a:r>
              <a:rPr sz="2200" spc="-15" dirty="0"/>
              <a:t>total </a:t>
            </a:r>
            <a:r>
              <a:rPr sz="2200" spc="-5" dirty="0"/>
              <a:t>o </a:t>
            </a:r>
            <a:r>
              <a:rPr sz="2200" spc="-15" dirty="0"/>
              <a:t>parcialmente </a:t>
            </a:r>
            <a:r>
              <a:rPr sz="2200" spc="-5" dirty="0"/>
              <a:t>en el </a:t>
            </a:r>
            <a:r>
              <a:rPr sz="2200" spc="-15" dirty="0"/>
              <a:t>sistema </a:t>
            </a:r>
            <a:r>
              <a:rPr sz="2200" spc="-10" dirty="0"/>
              <a:t>de </a:t>
            </a:r>
            <a:r>
              <a:rPr sz="2200" spc="-5" dirty="0"/>
              <a:t> </a:t>
            </a:r>
            <a:r>
              <a:rPr sz="2200" spc="-15" dirty="0"/>
              <a:t>transporte</a:t>
            </a:r>
            <a:r>
              <a:rPr sz="2200" spc="15" dirty="0"/>
              <a:t> </a:t>
            </a:r>
            <a:r>
              <a:rPr sz="2200" spc="-15" dirty="0"/>
              <a:t>y/o</a:t>
            </a:r>
            <a:r>
              <a:rPr sz="2200" spc="-5" dirty="0"/>
              <a:t> </a:t>
            </a:r>
            <a:r>
              <a:rPr sz="2200" spc="-10" dirty="0"/>
              <a:t>distribución</a:t>
            </a:r>
            <a:r>
              <a:rPr sz="2200" spc="-15" dirty="0"/>
              <a:t> </a:t>
            </a:r>
            <a:r>
              <a:rPr sz="2200" spc="-5" dirty="0"/>
              <a:t>de</a:t>
            </a:r>
            <a:r>
              <a:rPr sz="2200" spc="5" dirty="0"/>
              <a:t> </a:t>
            </a:r>
            <a:r>
              <a:rPr sz="2200" spc="-5" dirty="0"/>
              <a:t>jurisdicción</a:t>
            </a:r>
            <a:r>
              <a:rPr sz="2200" spc="-25" dirty="0"/>
              <a:t> </a:t>
            </a:r>
            <a:r>
              <a:rPr sz="2200" spc="-5" dirty="0"/>
              <a:t>nacional”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3948429" y="2531491"/>
            <a:ext cx="7157084" cy="172021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5580" marR="5080" indent="-182880" algn="just">
              <a:lnSpc>
                <a:spcPts val="2380"/>
              </a:lnSpc>
              <a:spcBef>
                <a:spcPts val="390"/>
              </a:spcBef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-409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Calibri"/>
                <a:cs typeface="Calibri"/>
              </a:rPr>
              <a:t>Los </a:t>
            </a:r>
            <a:r>
              <a:rPr sz="2200" spc="-15" dirty="0">
                <a:latin typeface="Calibri"/>
                <a:cs typeface="Calibri"/>
              </a:rPr>
              <a:t>generadores </a:t>
            </a:r>
            <a:r>
              <a:rPr sz="2200" spc="-10" dirty="0">
                <a:latin typeface="Calibri"/>
                <a:cs typeface="Calibri"/>
              </a:rPr>
              <a:t>pueden celebrar </a:t>
            </a:r>
            <a:r>
              <a:rPr sz="2200" spc="-20" dirty="0">
                <a:latin typeface="Calibri"/>
                <a:cs typeface="Calibri"/>
              </a:rPr>
              <a:t>contratos </a:t>
            </a:r>
            <a:r>
              <a:rPr sz="2200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suministro de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energía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directamente</a:t>
            </a:r>
            <a:r>
              <a:rPr sz="2200" spc="-10" dirty="0">
                <a:latin typeface="Calibri"/>
                <a:cs typeface="Calibri"/>
              </a:rPr>
              <a:t> con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distribuidores</a:t>
            </a:r>
            <a:r>
              <a:rPr sz="2200" spc="-5" dirty="0">
                <a:latin typeface="Calibri"/>
                <a:cs typeface="Calibri"/>
              </a:rPr>
              <a:t> 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</a:t>
            </a:r>
            <a:r>
              <a:rPr sz="2200" spc="-10" dirty="0">
                <a:latin typeface="Calibri"/>
                <a:cs typeface="Calibri"/>
              </a:rPr>
              <a:t> grandes </a:t>
            </a:r>
            <a:r>
              <a:rPr sz="2200" spc="-5" dirty="0">
                <a:latin typeface="Calibri"/>
                <a:cs typeface="Calibri"/>
              </a:rPr>
              <a:t> usuarios</a:t>
            </a:r>
            <a:endParaRPr sz="2200">
              <a:latin typeface="Calibri"/>
              <a:cs typeface="Calibri"/>
            </a:endParaRPr>
          </a:p>
          <a:p>
            <a:pPr marL="195580" marR="5080" indent="-182880" algn="just">
              <a:lnSpc>
                <a:spcPts val="2380"/>
              </a:lnSpc>
              <a:spcBef>
                <a:spcPts val="1190"/>
              </a:spcBef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-409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spc="-10" dirty="0">
                <a:latin typeface="Calibri"/>
                <a:cs typeface="Calibri"/>
              </a:rPr>
              <a:t>generación puede </a:t>
            </a:r>
            <a:r>
              <a:rPr sz="2200" dirty="0">
                <a:latin typeface="Calibri"/>
                <a:cs typeface="Calibri"/>
              </a:rPr>
              <a:t>ser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5" dirty="0">
                <a:latin typeface="Calibri"/>
                <a:cs typeface="Calibri"/>
              </a:rPr>
              <a:t>fuente </a:t>
            </a:r>
            <a:r>
              <a:rPr sz="2200" spc="-10" dirty="0">
                <a:latin typeface="Calibri"/>
                <a:cs typeface="Calibri"/>
              </a:rPr>
              <a:t>térmica, hidroeléctrica </a:t>
            </a:r>
            <a:r>
              <a:rPr sz="2200" spc="-5" dirty="0">
                <a:latin typeface="Calibri"/>
                <a:cs typeface="Calibri"/>
              </a:rPr>
              <a:t>o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nuclear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8429" y="4345304"/>
            <a:ext cx="7158355" cy="96456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95580" marR="5080" indent="-182880" algn="just">
              <a:lnSpc>
                <a:spcPct val="90100"/>
              </a:lnSpc>
              <a:spcBef>
                <a:spcPts val="355"/>
              </a:spcBef>
            </a:pPr>
            <a:r>
              <a:rPr sz="2200" spc="-415" dirty="0">
                <a:solidFill>
                  <a:srgbClr val="40B9D2"/>
                </a:solidFill>
                <a:latin typeface="Microsoft Sans Serif"/>
                <a:cs typeface="Microsoft Sans Serif"/>
              </a:rPr>
              <a:t>🞄</a:t>
            </a:r>
            <a:r>
              <a:rPr sz="2200" spc="-409" dirty="0">
                <a:solidFill>
                  <a:srgbClr val="40B9D2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Calibri"/>
                <a:cs typeface="Calibri"/>
              </a:rPr>
              <a:t>Puede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exigírsele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cumplimiento</a:t>
            </a:r>
            <a:r>
              <a:rPr sz="2200" spc="-5" dirty="0">
                <a:latin typeface="Calibri"/>
                <a:cs typeface="Calibri"/>
              </a:rPr>
              <a:t> de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algún</a:t>
            </a:r>
            <a:r>
              <a:rPr sz="2200" spc="4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tipo</a:t>
            </a:r>
            <a:r>
              <a:rPr sz="2200" spc="4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obligaciones </a:t>
            </a:r>
            <a:r>
              <a:rPr sz="2200" spc="-5" dirty="0">
                <a:latin typeface="Calibri"/>
                <a:cs typeface="Calibri"/>
              </a:rPr>
              <a:t>y o </a:t>
            </a:r>
            <a:r>
              <a:rPr sz="2200" spc="-10" dirty="0">
                <a:latin typeface="Calibri"/>
                <a:cs typeface="Calibri"/>
              </a:rPr>
              <a:t>normativa, </a:t>
            </a:r>
            <a:r>
              <a:rPr sz="2200" spc="-20" dirty="0">
                <a:latin typeface="Calibri"/>
                <a:cs typeface="Calibri"/>
              </a:rPr>
              <a:t>atento </a:t>
            </a:r>
            <a:r>
              <a:rPr sz="2200" spc="-5" dirty="0">
                <a:latin typeface="Calibri"/>
                <a:cs typeface="Calibri"/>
              </a:rPr>
              <a:t>a la importancia </a:t>
            </a:r>
            <a:r>
              <a:rPr sz="2200" spc="-20" dirty="0">
                <a:latin typeface="Calibri"/>
                <a:cs typeface="Calibri"/>
              </a:rPr>
              <a:t>para </a:t>
            </a:r>
            <a:r>
              <a:rPr sz="2200" spc="-10" dirty="0">
                <a:latin typeface="Calibri"/>
                <a:cs typeface="Calibri"/>
              </a:rPr>
              <a:t>la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comunidad que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 </a:t>
            </a:r>
            <a:r>
              <a:rPr sz="2200" spc="-5" dirty="0">
                <a:latin typeface="Calibri"/>
                <a:cs typeface="Calibri"/>
              </a:rPr>
              <a:t>actividad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implica.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25050</TotalTime>
  <Words>2454</Words>
  <Application>Microsoft Office PowerPoint</Application>
  <PresentationFormat>Widescreen</PresentationFormat>
  <Paragraphs>211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Aptos</vt:lpstr>
      <vt:lpstr>Arial</vt:lpstr>
      <vt:lpstr>Calibri</vt:lpstr>
      <vt:lpstr>Cambria</vt:lpstr>
      <vt:lpstr>Corbel</vt:lpstr>
      <vt:lpstr>Helvetica Neue</vt:lpstr>
      <vt:lpstr>Microsoft Sans Serif</vt:lpstr>
      <vt:lpstr>Times New Roman</vt:lpstr>
      <vt:lpstr>Office Theme</vt:lpstr>
      <vt:lpstr>REGIMEN DE LA  ENERGIA ELECTRICA</vt:lpstr>
      <vt:lpstr>El servicio público de distribución de energía eléctrica  Secretaria de Estado de Energía y Ente Provincial Regulador de la Electricidad  (EPRE). Creado Art. 65. No esta reglamentado.</vt:lpstr>
      <vt:lpstr>Regular, controlar, administrar a los Actores del MEM </vt:lpstr>
      <vt:lpstr>Ente Nacional  Regulador de la  Electricidad</vt:lpstr>
      <vt:lpstr>mayorista (MEM)</vt:lpstr>
      <vt:lpstr>PowerPoint Presentation</vt:lpstr>
      <vt:lpstr>PowerPoint Presentation</vt:lpstr>
      <vt:lpstr>PowerPoint Presentation</vt:lpstr>
      <vt:lpstr>“aquellos titulares o concesionarios de centrales eléctricas que  coloquen su producción total o parcialmente en el sistema de  transporte y/o distribución de jurisdicción nacional”</vt:lpstr>
      <vt:lpstr>PowerPoint Presentation</vt:lpstr>
      <vt:lpstr>energía eléctrica es responsable de su transformación y</vt:lpstr>
      <vt:lpstr>Red de  Transporte</vt:lpstr>
      <vt:lpstr>PowerPoint Presentation</vt:lpstr>
      <vt:lpstr>Red de  Distribución Misiones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🞄 Plan RenovAr</vt:lpstr>
      <vt:lpstr>PowerPoint Presentation</vt:lpstr>
      <vt:lpstr>PowerPoint Presentation</vt:lpstr>
      <vt:lpstr>Fuentes  Renovables</vt:lpstr>
      <vt:lpstr>PowerPoint Presentation</vt:lpstr>
      <vt:lpstr>PowerPoint Presentation</vt:lpstr>
      <vt:lpstr>Autoridad de  Aplicación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Generación de fuente renovable  Art. 3</vt:lpstr>
      <vt:lpstr>PowerPoint Presentation</vt:lpstr>
      <vt:lpstr>PowerPoint Presentation</vt:lpstr>
      <vt:lpstr>USUARIO GENERADOR  MISIONES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Roxi</dc:creator>
  <cp:lastModifiedBy>Carlos Rene Beck</cp:lastModifiedBy>
  <cp:revision>23</cp:revision>
  <dcterms:created xsi:type="dcterms:W3CDTF">2023-06-12T12:24:08Z</dcterms:created>
  <dcterms:modified xsi:type="dcterms:W3CDTF">2025-06-03T18:57:04Z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2023-06-12T00:00:00Z</vt:filetime>
  </property>
</Properties>
</file>